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embeddedFontLst>
    <p:embeddedFont>
      <p:font typeface="Barlow" pitchFamily="2" charset="77"/>
      <p:regular r:id="rId22"/>
      <p:bold r:id="rId23"/>
      <p:italic r:id="rId24"/>
      <p:boldItalic r:id="rId25"/>
    </p:embeddedFont>
    <p:embeddedFont>
      <p:font typeface="Barlow ExtraBold" panose="020F0502020204030204" pitchFamily="34" charset="0"/>
      <p:bold r:id="rId26"/>
      <p:italic r:id="rId27"/>
      <p:boldItalic r:id="rId28"/>
    </p:embeddedFont>
    <p:embeddedFont>
      <p:font typeface="Georgia" panose="02040502050405020303" pitchFamily="18"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57823"/>
  </p:normalViewPr>
  <p:slideViewPr>
    <p:cSldViewPr snapToGrid="0">
      <p:cViewPr varScale="1">
        <p:scale>
          <a:sx n="95" d="100"/>
          <a:sy n="95" d="100"/>
        </p:scale>
        <p:origin x="26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53155a412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753155a412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latin typeface="Barlow"/>
                <a:ea typeface="Barlow"/>
                <a:cs typeface="Barlow"/>
                <a:sym typeface="Barlow"/>
              </a:rPr>
              <a:t>[Opening slide]</a:t>
            </a:r>
            <a:endParaRPr>
              <a:latin typeface="Barlow"/>
              <a:ea typeface="Barlow"/>
              <a:cs typeface="Barlow"/>
              <a:sym typeface="Barlow"/>
            </a:endParaRPr>
          </a:p>
          <a:p>
            <a:pPr marL="0" lvl="0" indent="0" algn="l" rtl="0">
              <a:lnSpc>
                <a:spcPct val="100000"/>
              </a:lnSpc>
              <a:spcBef>
                <a:spcPts val="0"/>
              </a:spcBef>
              <a:spcAft>
                <a:spcPts val="0"/>
              </a:spcAft>
              <a:buSzPts val="1100"/>
              <a:buNone/>
            </a:pPr>
            <a:endParaRPr b="1">
              <a:latin typeface="Barlow"/>
              <a:ea typeface="Barlow"/>
              <a:cs typeface="Barlow"/>
              <a:sym typeface="Barlow"/>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23ee43935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23ee4393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0424E"/>
              </a:buClr>
              <a:buSzPts val="1600"/>
              <a:buFont typeface="Barlow"/>
              <a:buChar char="●"/>
            </a:pPr>
            <a:endParaRPr sz="1600">
              <a:solidFill>
                <a:srgbClr val="40424E"/>
              </a:solidFill>
              <a:highlight>
                <a:srgbClr val="FFFFFF"/>
              </a:highlight>
              <a:latin typeface="Barlow"/>
              <a:ea typeface="Barlow"/>
              <a:cs typeface="Barlow"/>
              <a:sym typeface="Barlow"/>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31ae8daa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31ae8d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0424E"/>
              </a:buClr>
              <a:buSzPts val="1600"/>
              <a:buFont typeface="Barlow"/>
              <a:buChar char="●"/>
            </a:pPr>
            <a:endParaRPr sz="1600">
              <a:solidFill>
                <a:srgbClr val="40424E"/>
              </a:solidFill>
              <a:highlight>
                <a:srgbClr val="FFFFFF"/>
              </a:highlight>
              <a:latin typeface="Barlow"/>
              <a:ea typeface="Barlow"/>
              <a:cs typeface="Barlow"/>
              <a:sym typeface="Barlow"/>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31ae8daab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31ae8daa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0424E"/>
              </a:buClr>
              <a:buSzPts val="1600"/>
              <a:buFont typeface="Barlow"/>
              <a:buChar char="●"/>
            </a:pPr>
            <a:endParaRPr sz="1600">
              <a:solidFill>
                <a:srgbClr val="40424E"/>
              </a:solidFill>
              <a:highlight>
                <a:srgbClr val="FFFFFF"/>
              </a:highlight>
              <a:latin typeface="Barlow"/>
              <a:ea typeface="Barlow"/>
              <a:cs typeface="Barlow"/>
              <a:sym typeface="Barlow"/>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e31ae8daab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e31ae8daa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0424E"/>
              </a:buClr>
              <a:buSzPts val="1600"/>
              <a:buFont typeface="Barlow"/>
              <a:buChar char="●"/>
            </a:pPr>
            <a:endParaRPr sz="1600">
              <a:solidFill>
                <a:srgbClr val="40424E"/>
              </a:solidFill>
              <a:highlight>
                <a:srgbClr val="FFFFFF"/>
              </a:highlight>
              <a:latin typeface="Barlow"/>
              <a:ea typeface="Barlow"/>
              <a:cs typeface="Barlow"/>
              <a:sym typeface="Barlow"/>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3214a28b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3214a28b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0424E"/>
              </a:buClr>
              <a:buSzPts val="1600"/>
              <a:buFont typeface="Barlow"/>
              <a:buChar char="●"/>
            </a:pPr>
            <a:endParaRPr sz="1600">
              <a:solidFill>
                <a:srgbClr val="40424E"/>
              </a:solidFill>
              <a:highlight>
                <a:srgbClr val="FFFFFF"/>
              </a:highlight>
              <a:latin typeface="Barlow"/>
              <a:ea typeface="Barlow"/>
              <a:cs typeface="Barlow"/>
              <a:sym typeface="Barlow"/>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3214a28b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3214a28b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0424E"/>
              </a:buClr>
              <a:buSzPts val="1600"/>
              <a:buFont typeface="Barlow"/>
              <a:buChar char="●"/>
            </a:pPr>
            <a:endParaRPr sz="1600">
              <a:solidFill>
                <a:srgbClr val="40424E"/>
              </a:solidFill>
              <a:highlight>
                <a:srgbClr val="FFFFFF"/>
              </a:highlight>
              <a:latin typeface="Barlow"/>
              <a:ea typeface="Barlow"/>
              <a:cs typeface="Barlow"/>
              <a:sym typeface="Barlow"/>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e3214a28b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3214a28b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0424E"/>
              </a:buClr>
              <a:buSzPts val="1600"/>
              <a:buFont typeface="Barlow"/>
              <a:buChar char="●"/>
            </a:pPr>
            <a:endParaRPr sz="1600">
              <a:solidFill>
                <a:srgbClr val="40424E"/>
              </a:solidFill>
              <a:highlight>
                <a:srgbClr val="FFFFFF"/>
              </a:highlight>
              <a:latin typeface="Barlow"/>
              <a:ea typeface="Barlow"/>
              <a:cs typeface="Barlow"/>
              <a:sym typeface="Barlow"/>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eadb87a83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eadb87a83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ffd106c62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7ffd106c62_0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latin typeface="Barlow"/>
              <a:ea typeface="Barlow"/>
              <a:cs typeface="Barlow"/>
              <a:sym typeface="Barlo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ff6198148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ff619814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23ee4393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23ee439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40424E"/>
              </a:solidFill>
              <a:highlight>
                <a:srgbClr val="FFFFFF"/>
              </a:highlight>
              <a:latin typeface="Barlow"/>
              <a:ea typeface="Barlow"/>
              <a:cs typeface="Barlow"/>
              <a:sym typeface="Barlow"/>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23ee4393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23ee4393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solidFill>
                <a:srgbClr val="40424E"/>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59421699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59421699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600" dirty="0">
              <a:solidFill>
                <a:srgbClr val="40424E"/>
              </a:solidFill>
              <a:highlight>
                <a:srgbClr val="FFFFFF"/>
              </a:highlight>
              <a:latin typeface="Barlow"/>
              <a:ea typeface="Barlow"/>
              <a:cs typeface="Barlow"/>
              <a:sym typeface="Barlow"/>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23ee4393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23ee4393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f815dc02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f815dc02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40424E"/>
              </a:solidFill>
              <a:highlight>
                <a:srgbClr val="FFFFFF"/>
              </a:highlight>
              <a:latin typeface="Barlow"/>
              <a:ea typeface="Barlow"/>
              <a:cs typeface="Barlow"/>
              <a:sym typeface="Barlow"/>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f71727bc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cf71727bc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0424E"/>
              </a:buClr>
              <a:buSzPts val="1600"/>
              <a:buFont typeface="Barlow"/>
              <a:buChar char="●"/>
            </a:pPr>
            <a:endParaRPr lang="en-GB" sz="1600" dirty="0">
              <a:solidFill>
                <a:srgbClr val="40424E"/>
              </a:solidFill>
              <a:highlight>
                <a:srgbClr val="FFFFFF"/>
              </a:highlight>
              <a:latin typeface="Barlow"/>
              <a:ea typeface="Barlow"/>
              <a:cs typeface="Barlow"/>
              <a:sym typeface="Barlow"/>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23ee4393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23ee4393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0424E"/>
              </a:buClr>
              <a:buSzPts val="1600"/>
              <a:buFont typeface="Barlow"/>
              <a:buChar char="●"/>
            </a:pPr>
            <a:endParaRPr sz="1600">
              <a:solidFill>
                <a:srgbClr val="40424E"/>
              </a:solidFill>
              <a:highlight>
                <a:srgbClr val="FFFFFF"/>
              </a:highlight>
              <a:latin typeface="Barlow"/>
              <a:ea typeface="Barlow"/>
              <a:cs typeface="Barlow"/>
              <a:sym typeface="Barlow"/>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rge_algorithm"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1.gif"/></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8"/>
        <p:cNvGrpSpPr/>
        <p:nvPr/>
      </p:nvGrpSpPr>
      <p:grpSpPr>
        <a:xfrm>
          <a:off x="0" y="0"/>
          <a:ext cx="0" cy="0"/>
          <a:chOff x="0" y="0"/>
          <a:chExt cx="0" cy="0"/>
        </a:xfrm>
      </p:grpSpPr>
      <p:pic>
        <p:nvPicPr>
          <p:cNvPr id="99" name="Google Shape;99;p25"/>
          <p:cNvPicPr preferRelativeResize="0"/>
          <p:nvPr/>
        </p:nvPicPr>
        <p:blipFill rotWithShape="1">
          <a:blip r:embed="rId3">
            <a:alphaModFix/>
          </a:blip>
          <a:srcRect/>
          <a:stretch/>
        </p:blipFill>
        <p:spPr>
          <a:xfrm>
            <a:off x="7081800" y="310775"/>
            <a:ext cx="1752149" cy="2494550"/>
          </a:xfrm>
          <a:prstGeom prst="rect">
            <a:avLst/>
          </a:prstGeom>
          <a:noFill/>
          <a:ln>
            <a:noFill/>
          </a:ln>
        </p:spPr>
      </p:pic>
      <p:sp>
        <p:nvSpPr>
          <p:cNvPr id="100" name="Google Shape;100;p25"/>
          <p:cNvSpPr txBox="1"/>
          <p:nvPr/>
        </p:nvSpPr>
        <p:spPr>
          <a:xfrm>
            <a:off x="308850" y="310775"/>
            <a:ext cx="5841900" cy="1368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GB" sz="3000">
                <a:solidFill>
                  <a:srgbClr val="FFFFFF"/>
                </a:solidFill>
                <a:latin typeface="Barlow ExtraBold"/>
                <a:ea typeface="Barlow ExtraBold"/>
                <a:cs typeface="Barlow ExtraBold"/>
                <a:sym typeface="Barlow ExtraBold"/>
              </a:rPr>
              <a:t>SEARCH &amp; SORT ALGORITHMS</a:t>
            </a:r>
            <a:endParaRPr sz="3000">
              <a:solidFill>
                <a:srgbClr val="FFFFFF"/>
              </a:solidFill>
              <a:latin typeface="Barlow ExtraBold"/>
              <a:ea typeface="Barlow ExtraBold"/>
              <a:cs typeface="Barlow ExtraBold"/>
              <a:sym typeface="Barlow ExtraBold"/>
            </a:endParaRPr>
          </a:p>
          <a:p>
            <a:pPr marL="0" marR="0" lvl="0" indent="0" algn="l" rtl="0">
              <a:lnSpc>
                <a:spcPct val="100000"/>
              </a:lnSpc>
              <a:spcBef>
                <a:spcPts val="0"/>
              </a:spcBef>
              <a:spcAft>
                <a:spcPts val="0"/>
              </a:spcAft>
              <a:buClr>
                <a:srgbClr val="000000"/>
              </a:buClr>
              <a:buSzPts val="4000"/>
              <a:buFont typeface="Arial"/>
              <a:buNone/>
            </a:pPr>
            <a:r>
              <a:rPr lang="en-GB" sz="2500">
                <a:solidFill>
                  <a:srgbClr val="999999"/>
                </a:solidFill>
                <a:latin typeface="Barlow ExtraBold"/>
                <a:ea typeface="Barlow ExtraBold"/>
                <a:cs typeface="Barlow ExtraBold"/>
                <a:sym typeface="Barlow ExtraBold"/>
              </a:rPr>
              <a:t>LESSON 15</a:t>
            </a:r>
            <a:endParaRPr sz="2500">
              <a:solidFill>
                <a:srgbClr val="999999"/>
              </a:solidFill>
              <a:latin typeface="Barlow ExtraBold"/>
              <a:ea typeface="Barlow ExtraBold"/>
              <a:cs typeface="Barlow ExtraBold"/>
              <a:sym typeface="Barlow ExtraBold"/>
            </a:endParaRPr>
          </a:p>
          <a:p>
            <a:pPr marL="0" marR="0" lvl="0" indent="0" algn="l" rtl="0">
              <a:lnSpc>
                <a:spcPct val="65000"/>
              </a:lnSpc>
              <a:spcBef>
                <a:spcPts val="0"/>
              </a:spcBef>
              <a:spcAft>
                <a:spcPts val="0"/>
              </a:spcAft>
              <a:buClr>
                <a:srgbClr val="000000"/>
              </a:buClr>
              <a:buSzPts val="4000"/>
              <a:buFont typeface="Arial"/>
              <a:buNone/>
            </a:pPr>
            <a:endParaRPr sz="4000">
              <a:solidFill>
                <a:srgbClr val="FFFFFF"/>
              </a:solidFill>
              <a:latin typeface="Barlow ExtraBold"/>
              <a:ea typeface="Barlow ExtraBold"/>
              <a:cs typeface="Barlow ExtraBold"/>
              <a:sym typeface="Barlow ExtraBold"/>
            </a:endParaRPr>
          </a:p>
          <a:p>
            <a:pPr marL="0" marR="0" lvl="0" indent="0" algn="l" rtl="0">
              <a:lnSpc>
                <a:spcPct val="65000"/>
              </a:lnSpc>
              <a:spcBef>
                <a:spcPts val="0"/>
              </a:spcBef>
              <a:spcAft>
                <a:spcPts val="0"/>
              </a:spcAft>
              <a:buClr>
                <a:srgbClr val="000000"/>
              </a:buClr>
              <a:buSzPts val="4000"/>
              <a:buFont typeface="Arial"/>
              <a:buNone/>
            </a:pPr>
            <a:endParaRPr sz="4000">
              <a:solidFill>
                <a:srgbClr val="FFFFFF"/>
              </a:solidFill>
              <a:latin typeface="Barlow ExtraBold"/>
              <a:ea typeface="Barlow ExtraBold"/>
              <a:cs typeface="Barlow ExtraBold"/>
              <a:sym typeface="Barlow ExtraBold"/>
            </a:endParaRPr>
          </a:p>
          <a:p>
            <a:pPr marL="0" marR="0" lvl="0" indent="0" algn="l" rtl="0">
              <a:lnSpc>
                <a:spcPct val="65000"/>
              </a:lnSpc>
              <a:spcBef>
                <a:spcPts val="0"/>
              </a:spcBef>
              <a:spcAft>
                <a:spcPts val="0"/>
              </a:spcAft>
              <a:buClr>
                <a:srgbClr val="000000"/>
              </a:buClr>
              <a:buSzPts val="4000"/>
              <a:buFont typeface="Arial"/>
              <a:buNone/>
            </a:pPr>
            <a:endParaRPr sz="4000">
              <a:solidFill>
                <a:srgbClr val="FFFFFF"/>
              </a:solidFill>
              <a:latin typeface="Barlow ExtraBold"/>
              <a:ea typeface="Barlow ExtraBold"/>
              <a:cs typeface="Barlow ExtraBold"/>
              <a:sym typeface="Barlow ExtraBold"/>
            </a:endParaRPr>
          </a:p>
          <a:p>
            <a:pPr marL="0" marR="0" lvl="0" indent="0" algn="l" rtl="0">
              <a:lnSpc>
                <a:spcPct val="65000"/>
              </a:lnSpc>
              <a:spcBef>
                <a:spcPts val="0"/>
              </a:spcBef>
              <a:spcAft>
                <a:spcPts val="0"/>
              </a:spcAft>
              <a:buClr>
                <a:srgbClr val="000000"/>
              </a:buClr>
              <a:buSzPts val="4000"/>
              <a:buFont typeface="Arial"/>
              <a:buNone/>
            </a:pPr>
            <a:endParaRPr sz="4000">
              <a:solidFill>
                <a:srgbClr val="FFFFFF"/>
              </a:solidFill>
              <a:latin typeface="Barlow ExtraBold"/>
              <a:ea typeface="Barlow ExtraBold"/>
              <a:cs typeface="Barlow ExtraBold"/>
              <a:sym typeface="Barlow ExtraBold"/>
            </a:endParaRPr>
          </a:p>
          <a:p>
            <a:pPr marL="0" marR="0" lvl="0" indent="0" algn="l" rtl="0">
              <a:lnSpc>
                <a:spcPct val="65000"/>
              </a:lnSpc>
              <a:spcBef>
                <a:spcPts val="0"/>
              </a:spcBef>
              <a:spcAft>
                <a:spcPts val="0"/>
              </a:spcAft>
              <a:buClr>
                <a:srgbClr val="000000"/>
              </a:buClr>
              <a:buSzPts val="4000"/>
              <a:buFont typeface="Arial"/>
              <a:buNone/>
            </a:pPr>
            <a:endParaRPr sz="4000">
              <a:solidFill>
                <a:srgbClr val="FFFFFF"/>
              </a:solidFill>
              <a:latin typeface="Barlow ExtraBold"/>
              <a:ea typeface="Barlow ExtraBold"/>
              <a:cs typeface="Barlow ExtraBold"/>
              <a:sym typeface="Barlow ExtraBold"/>
            </a:endParaRPr>
          </a:p>
          <a:p>
            <a:pPr marL="0" marR="0" lvl="0" indent="0" algn="l" rtl="0">
              <a:lnSpc>
                <a:spcPct val="65000"/>
              </a:lnSpc>
              <a:spcBef>
                <a:spcPts val="0"/>
              </a:spcBef>
              <a:spcAft>
                <a:spcPts val="0"/>
              </a:spcAft>
              <a:buClr>
                <a:srgbClr val="000000"/>
              </a:buClr>
              <a:buSzPts val="4000"/>
              <a:buFont typeface="Arial"/>
              <a:buNone/>
            </a:pPr>
            <a:endParaRPr sz="4000">
              <a:solidFill>
                <a:srgbClr val="FFFFFF"/>
              </a:solidFill>
              <a:latin typeface="Barlow ExtraBold"/>
              <a:ea typeface="Barlow ExtraBold"/>
              <a:cs typeface="Barlow ExtraBold"/>
              <a:sym typeface="Barlow ExtraBold"/>
            </a:endParaRPr>
          </a:p>
          <a:p>
            <a:pPr marL="0" marR="0" lvl="0" indent="0" algn="l" rtl="0">
              <a:lnSpc>
                <a:spcPct val="65000"/>
              </a:lnSpc>
              <a:spcBef>
                <a:spcPts val="0"/>
              </a:spcBef>
              <a:spcAft>
                <a:spcPts val="0"/>
              </a:spcAft>
              <a:buClr>
                <a:srgbClr val="000000"/>
              </a:buClr>
              <a:buSzPts val="4000"/>
              <a:buFont typeface="Arial"/>
              <a:buNone/>
            </a:pPr>
            <a:endParaRPr sz="4000">
              <a:solidFill>
                <a:srgbClr val="FFFFFF"/>
              </a:solidFill>
              <a:latin typeface="Barlow ExtraBold"/>
              <a:ea typeface="Barlow ExtraBold"/>
              <a:cs typeface="Barlow ExtraBold"/>
              <a:sym typeface="Barlow ExtraBold"/>
            </a:endParaRPr>
          </a:p>
          <a:p>
            <a:pPr marL="0" marR="0" lvl="0" indent="0" algn="l" rtl="0">
              <a:lnSpc>
                <a:spcPct val="65000"/>
              </a:lnSpc>
              <a:spcBef>
                <a:spcPts val="0"/>
              </a:spcBef>
              <a:spcAft>
                <a:spcPts val="0"/>
              </a:spcAft>
              <a:buClr>
                <a:srgbClr val="000000"/>
              </a:buClr>
              <a:buSzPts val="4000"/>
              <a:buFont typeface="Arial"/>
              <a:buNone/>
            </a:pPr>
            <a:endParaRPr sz="4700">
              <a:solidFill>
                <a:srgbClr val="FFFFFF"/>
              </a:solidFill>
              <a:latin typeface="Barlow ExtraBold"/>
              <a:ea typeface="Barlow ExtraBold"/>
              <a:cs typeface="Barlow ExtraBold"/>
              <a:sym typeface="Barlow ExtraBold"/>
            </a:endParaRPr>
          </a:p>
          <a:p>
            <a:pPr marL="0" marR="0" lvl="0" indent="0" algn="l" rtl="0">
              <a:lnSpc>
                <a:spcPct val="65000"/>
              </a:lnSpc>
              <a:spcBef>
                <a:spcPts val="0"/>
              </a:spcBef>
              <a:spcAft>
                <a:spcPts val="0"/>
              </a:spcAft>
              <a:buClr>
                <a:srgbClr val="000000"/>
              </a:buClr>
              <a:buSzPts val="4000"/>
              <a:buFont typeface="Arial"/>
              <a:buNone/>
            </a:pPr>
            <a:endParaRPr sz="2100">
              <a:solidFill>
                <a:srgbClr val="F54996"/>
              </a:solidFill>
              <a:latin typeface="Barlow"/>
              <a:ea typeface="Barlow"/>
              <a:cs typeface="Barlow"/>
              <a:sym typeface="Barlow"/>
            </a:endParaRPr>
          </a:p>
          <a:p>
            <a:pPr marL="0" marR="0" lvl="0" indent="0" algn="l" rtl="0">
              <a:lnSpc>
                <a:spcPct val="65000"/>
              </a:lnSpc>
              <a:spcBef>
                <a:spcPts val="0"/>
              </a:spcBef>
              <a:spcAft>
                <a:spcPts val="0"/>
              </a:spcAft>
              <a:buClr>
                <a:srgbClr val="000000"/>
              </a:buClr>
              <a:buSzPts val="4000"/>
              <a:buFont typeface="Arial"/>
              <a:buNone/>
            </a:pPr>
            <a:endParaRPr sz="1200">
              <a:solidFill>
                <a:srgbClr val="F54996"/>
              </a:solidFill>
              <a:latin typeface="Barlow"/>
              <a:ea typeface="Barlow"/>
              <a:cs typeface="Barlow"/>
              <a:sym typeface="Barlow"/>
            </a:endParaRPr>
          </a:p>
        </p:txBody>
      </p:sp>
      <p:sp>
        <p:nvSpPr>
          <p:cNvPr id="101" name="Google Shape;101;p25"/>
          <p:cNvSpPr txBox="1"/>
          <p:nvPr/>
        </p:nvSpPr>
        <p:spPr>
          <a:xfrm>
            <a:off x="159150" y="4576200"/>
            <a:ext cx="5333400" cy="567300"/>
          </a:xfrm>
          <a:prstGeom prst="rect">
            <a:avLst/>
          </a:prstGeom>
          <a:noFill/>
          <a:ln>
            <a:noFill/>
          </a:ln>
        </p:spPr>
        <p:txBody>
          <a:bodyPr spcFirstLastPara="1" wrap="square" lIns="91425" tIns="91425" rIns="91425" bIns="91425" anchor="t" anchorCtr="0">
            <a:noAutofit/>
          </a:bodyPr>
          <a:lstStyle/>
          <a:p>
            <a:pPr marL="0" lvl="0" indent="0" algn="l" rtl="0">
              <a:lnSpc>
                <a:spcPct val="65000"/>
              </a:lnSpc>
              <a:spcBef>
                <a:spcPts val="0"/>
              </a:spcBef>
              <a:spcAft>
                <a:spcPts val="0"/>
              </a:spcAft>
              <a:buClr>
                <a:schemeClr val="dk1"/>
              </a:buClr>
              <a:buSzPts val="4000"/>
              <a:buFont typeface="Arial"/>
              <a:buNone/>
            </a:pPr>
            <a:r>
              <a:rPr lang="en-GB" sz="2100" b="1">
                <a:solidFill>
                  <a:srgbClr val="F54996"/>
                </a:solidFill>
                <a:latin typeface="Barlow"/>
                <a:ea typeface="Barlow"/>
                <a:cs typeface="Barlow"/>
                <a:sym typeface="Barlow"/>
              </a:rPr>
              <a:t>NANODEGREE → ENGINEERING MODULE</a:t>
            </a:r>
            <a:r>
              <a:rPr lang="en-GB" sz="2100">
                <a:solidFill>
                  <a:srgbClr val="F54996"/>
                </a:solidFill>
                <a:latin typeface="Barlow"/>
                <a:ea typeface="Barlow"/>
                <a:cs typeface="Barlow"/>
                <a:sym typeface="Barlow"/>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8"/>
        <p:cNvGrpSpPr/>
        <p:nvPr/>
      </p:nvGrpSpPr>
      <p:grpSpPr>
        <a:xfrm>
          <a:off x="0" y="0"/>
          <a:ext cx="0" cy="0"/>
          <a:chOff x="0" y="0"/>
          <a:chExt cx="0" cy="0"/>
        </a:xfrm>
      </p:grpSpPr>
      <p:sp>
        <p:nvSpPr>
          <p:cNvPr id="179" name="Google Shape;179;p34"/>
          <p:cNvSpPr txBox="1"/>
          <p:nvPr/>
        </p:nvSpPr>
        <p:spPr>
          <a:xfrm>
            <a:off x="253100" y="349200"/>
            <a:ext cx="7390800" cy="514500"/>
          </a:xfrm>
          <a:prstGeom prst="rect">
            <a:avLst/>
          </a:prstGeom>
          <a:noFill/>
          <a:ln>
            <a:noFill/>
          </a:ln>
        </p:spPr>
        <p:txBody>
          <a:bodyPr spcFirstLastPara="1" wrap="square" lIns="0" tIns="0" rIns="0" bIns="0" anchor="t" anchorCtr="0">
            <a:noAutofit/>
          </a:bodyPr>
          <a:lstStyle/>
          <a:p>
            <a:pPr marL="0" lvl="0" indent="0" algn="l" rtl="0">
              <a:lnSpc>
                <a:spcPct val="65000"/>
              </a:lnSpc>
              <a:spcBef>
                <a:spcPts val="0"/>
              </a:spcBef>
              <a:spcAft>
                <a:spcPts val="0"/>
              </a:spcAft>
              <a:buNone/>
            </a:pPr>
            <a:r>
              <a:rPr lang="en-GB" sz="3400">
                <a:latin typeface="Barlow ExtraBold"/>
                <a:ea typeface="Barlow ExtraBold"/>
                <a:cs typeface="Barlow ExtraBold"/>
                <a:sym typeface="Barlow ExtraBold"/>
              </a:rPr>
              <a:t>INSERTION SORT</a:t>
            </a:r>
            <a:endParaRPr sz="3400">
              <a:latin typeface="Barlow ExtraBold"/>
              <a:ea typeface="Barlow ExtraBold"/>
              <a:cs typeface="Barlow ExtraBold"/>
              <a:sym typeface="Barlow ExtraBold"/>
            </a:endParaRPr>
          </a:p>
        </p:txBody>
      </p:sp>
      <p:cxnSp>
        <p:nvCxnSpPr>
          <p:cNvPr id="180" name="Google Shape;180;p34"/>
          <p:cNvCxnSpPr/>
          <p:nvPr/>
        </p:nvCxnSpPr>
        <p:spPr>
          <a:xfrm flipH="1">
            <a:off x="6431338" y="501300"/>
            <a:ext cx="8100" cy="4140900"/>
          </a:xfrm>
          <a:prstGeom prst="straightConnector1">
            <a:avLst/>
          </a:prstGeom>
          <a:noFill/>
          <a:ln w="76200" cap="flat" cmpd="sng">
            <a:solidFill>
              <a:srgbClr val="666666"/>
            </a:solidFill>
            <a:prstDash val="solid"/>
            <a:round/>
            <a:headEnd type="none" w="med" len="med"/>
            <a:tailEnd type="none" w="med" len="med"/>
          </a:ln>
        </p:spPr>
      </p:cxnSp>
      <p:sp>
        <p:nvSpPr>
          <p:cNvPr id="181" name="Google Shape;181;p34"/>
          <p:cNvSpPr txBox="1"/>
          <p:nvPr/>
        </p:nvSpPr>
        <p:spPr>
          <a:xfrm>
            <a:off x="1497925" y="1731600"/>
            <a:ext cx="39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2" name="Google Shape;182;p34"/>
          <p:cNvSpPr txBox="1"/>
          <p:nvPr/>
        </p:nvSpPr>
        <p:spPr>
          <a:xfrm>
            <a:off x="6779450" y="641875"/>
            <a:ext cx="2246100" cy="371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GB" sz="1500" b="1">
                <a:solidFill>
                  <a:schemeClr val="dk1"/>
                </a:solidFill>
                <a:latin typeface="Barlow"/>
                <a:ea typeface="Barlow"/>
                <a:cs typeface="Barlow"/>
                <a:sym typeface="Barlow"/>
              </a:rPr>
              <a:t>Algorithm</a:t>
            </a:r>
            <a:endParaRPr sz="1500" b="1">
              <a:solidFill>
                <a:schemeClr val="dk1"/>
              </a:solidFill>
              <a:latin typeface="Barlow"/>
              <a:ea typeface="Barlow"/>
              <a:cs typeface="Barlow"/>
              <a:sym typeface="Barlow"/>
            </a:endParaRPr>
          </a:p>
          <a:p>
            <a:pPr marL="0" lvl="0" indent="0" algn="l" rtl="0">
              <a:lnSpc>
                <a:spcPct val="115000"/>
              </a:lnSpc>
              <a:spcBef>
                <a:spcPts val="0"/>
              </a:spcBef>
              <a:spcAft>
                <a:spcPts val="0"/>
              </a:spcAft>
              <a:buClr>
                <a:schemeClr val="dk1"/>
              </a:buClr>
              <a:buSzPts val="1100"/>
              <a:buFont typeface="Arial"/>
              <a:buNone/>
            </a:pPr>
            <a:r>
              <a:rPr lang="en-GB" sz="1500">
                <a:solidFill>
                  <a:schemeClr val="dk1"/>
                </a:solidFill>
                <a:latin typeface="Barlow"/>
                <a:ea typeface="Barlow"/>
                <a:cs typeface="Barlow"/>
                <a:sym typeface="Barlow"/>
              </a:rPr>
              <a:t>(sort array in asc order)</a:t>
            </a:r>
            <a:endParaRPr sz="1500">
              <a:solidFill>
                <a:schemeClr val="dk1"/>
              </a:solidFill>
              <a:latin typeface="Barlow"/>
              <a:ea typeface="Barlow"/>
              <a:cs typeface="Barlow"/>
              <a:sym typeface="Barlow"/>
            </a:endParaRPr>
          </a:p>
          <a:p>
            <a:pPr marL="0" lvl="0" indent="0" algn="l" rtl="0">
              <a:lnSpc>
                <a:spcPct val="115000"/>
              </a:lnSpc>
              <a:spcBef>
                <a:spcPts val="0"/>
              </a:spcBef>
              <a:spcAft>
                <a:spcPts val="0"/>
              </a:spcAft>
              <a:buClr>
                <a:schemeClr val="dk1"/>
              </a:buClr>
              <a:buSzPts val="1100"/>
              <a:buFont typeface="Arial"/>
              <a:buNone/>
            </a:pPr>
            <a:endParaRPr sz="1500">
              <a:solidFill>
                <a:schemeClr val="dk1"/>
              </a:solidFill>
              <a:latin typeface="Barlow"/>
              <a:ea typeface="Barlow"/>
              <a:cs typeface="Barlow"/>
              <a:sym typeface="Barlow"/>
            </a:endParaRPr>
          </a:p>
          <a:p>
            <a:pPr marL="457200" marR="0" lvl="0" indent="-304800" algn="l"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Iterate from arr[1] to arr[n] over the array. </a:t>
            </a:r>
            <a:endParaRPr sz="1200">
              <a:solidFill>
                <a:schemeClr val="dk1"/>
              </a:solidFill>
              <a:latin typeface="Barlow"/>
              <a:ea typeface="Barlow"/>
              <a:cs typeface="Barlow"/>
              <a:sym typeface="Barlow"/>
            </a:endParaRPr>
          </a:p>
          <a:p>
            <a:pPr marL="457200" marR="0" lvl="0" indent="-304800" algn="l"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Compare the current element (key) to its predecessor. </a:t>
            </a:r>
            <a:endParaRPr sz="1200">
              <a:solidFill>
                <a:schemeClr val="dk1"/>
              </a:solidFill>
              <a:latin typeface="Barlow"/>
              <a:ea typeface="Barlow"/>
              <a:cs typeface="Barlow"/>
              <a:sym typeface="Barlow"/>
            </a:endParaRPr>
          </a:p>
          <a:p>
            <a:pPr marL="457200" marR="0" lvl="0" indent="-304800" algn="l"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If the key element is smaller than its predecessor, compare it to the elements before.</a:t>
            </a:r>
            <a:endParaRPr sz="1200">
              <a:solidFill>
                <a:schemeClr val="dk1"/>
              </a:solidFill>
              <a:latin typeface="Barlow"/>
              <a:ea typeface="Barlow"/>
              <a:cs typeface="Barlow"/>
              <a:sym typeface="Barlow"/>
            </a:endParaRPr>
          </a:p>
          <a:p>
            <a:pPr marL="457200" marR="0" lvl="0" indent="-304800" algn="l"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Move the greater elements one position up to make space for the swapped element.</a:t>
            </a:r>
            <a:endParaRPr sz="1200">
              <a:solidFill>
                <a:schemeClr val="dk1"/>
              </a:solidFill>
              <a:latin typeface="Barlow"/>
              <a:ea typeface="Barlow"/>
              <a:cs typeface="Barlow"/>
              <a:sym typeface="Barlow"/>
            </a:endParaRPr>
          </a:p>
        </p:txBody>
      </p:sp>
      <p:sp>
        <p:nvSpPr>
          <p:cNvPr id="183" name="Google Shape;183;p34"/>
          <p:cNvSpPr txBox="1"/>
          <p:nvPr/>
        </p:nvSpPr>
        <p:spPr>
          <a:xfrm>
            <a:off x="253125" y="863700"/>
            <a:ext cx="5734200" cy="1385400"/>
          </a:xfrm>
          <a:prstGeom prst="rect">
            <a:avLst/>
          </a:prstGeom>
          <a:noFill/>
          <a:ln w="28575" cap="flat" cmpd="sng">
            <a:solidFill>
              <a:srgbClr val="F54996"/>
            </a:solidFill>
            <a:prstDash val="solid"/>
            <a:round/>
            <a:headEnd type="none" w="sm" len="sm"/>
            <a:tailEnd type="none" w="sm" len="sm"/>
          </a:ln>
        </p:spPr>
        <p:txBody>
          <a:bodyPr spcFirstLastPara="1" wrap="square" lIns="91425" tIns="91425" rIns="91425" bIns="91425" anchor="t" anchorCtr="0">
            <a:spAutoFit/>
          </a:bodyPr>
          <a:lstStyle/>
          <a:p>
            <a:pPr marL="457200" lvl="0" indent="0" algn="l" rtl="0">
              <a:lnSpc>
                <a:spcPct val="166666"/>
              </a:lnSpc>
              <a:spcBef>
                <a:spcPts val="0"/>
              </a:spcBef>
              <a:spcAft>
                <a:spcPts val="4500"/>
              </a:spcAft>
              <a:buNone/>
            </a:pPr>
            <a:r>
              <a:rPr lang="en-GB" sz="1300">
                <a:solidFill>
                  <a:srgbClr val="40424E"/>
                </a:solidFill>
                <a:highlight>
                  <a:schemeClr val="lt1"/>
                </a:highlight>
              </a:rPr>
              <a:t>Insertion sort is a simple sorting algorithm that works </a:t>
            </a:r>
            <a:r>
              <a:rPr lang="en-GB" sz="1300" b="1">
                <a:solidFill>
                  <a:srgbClr val="40424E"/>
                </a:solidFill>
                <a:highlight>
                  <a:schemeClr val="lt1"/>
                </a:highlight>
              </a:rPr>
              <a:t>similar to the way you sort playing cards in your hands</a:t>
            </a:r>
            <a:r>
              <a:rPr lang="en-GB" sz="1300">
                <a:solidFill>
                  <a:srgbClr val="40424E"/>
                </a:solidFill>
                <a:highlight>
                  <a:schemeClr val="lt1"/>
                </a:highlight>
              </a:rPr>
              <a:t>. The array is virtually split into a sorted and an unsorted part. Values from the unsorted part are picked and placed at the correct position in the sorted part.</a:t>
            </a:r>
            <a:endParaRPr sz="1300">
              <a:solidFill>
                <a:srgbClr val="40424E"/>
              </a:solidFill>
              <a:highlight>
                <a:schemeClr val="lt1"/>
              </a:highlight>
            </a:endParaRPr>
          </a:p>
        </p:txBody>
      </p:sp>
      <p:pic>
        <p:nvPicPr>
          <p:cNvPr id="184" name="Google Shape;184;p34"/>
          <p:cNvPicPr preferRelativeResize="0"/>
          <p:nvPr/>
        </p:nvPicPr>
        <p:blipFill rotWithShape="1">
          <a:blip r:embed="rId3">
            <a:alphaModFix/>
          </a:blip>
          <a:srcRect t="27718" b="32127"/>
          <a:stretch/>
        </p:blipFill>
        <p:spPr>
          <a:xfrm>
            <a:off x="1039700" y="2855975"/>
            <a:ext cx="4316000" cy="103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8"/>
        <p:cNvGrpSpPr/>
        <p:nvPr/>
      </p:nvGrpSpPr>
      <p:grpSpPr>
        <a:xfrm>
          <a:off x="0" y="0"/>
          <a:ext cx="0" cy="0"/>
          <a:chOff x="0" y="0"/>
          <a:chExt cx="0" cy="0"/>
        </a:xfrm>
      </p:grpSpPr>
      <p:sp>
        <p:nvSpPr>
          <p:cNvPr id="189" name="Google Shape;189;p35"/>
          <p:cNvSpPr txBox="1"/>
          <p:nvPr/>
        </p:nvSpPr>
        <p:spPr>
          <a:xfrm>
            <a:off x="253100" y="349200"/>
            <a:ext cx="7390800" cy="514500"/>
          </a:xfrm>
          <a:prstGeom prst="rect">
            <a:avLst/>
          </a:prstGeom>
          <a:noFill/>
          <a:ln>
            <a:noFill/>
          </a:ln>
        </p:spPr>
        <p:txBody>
          <a:bodyPr spcFirstLastPara="1" wrap="square" lIns="0" tIns="0" rIns="0" bIns="0" anchor="t" anchorCtr="0">
            <a:noAutofit/>
          </a:bodyPr>
          <a:lstStyle/>
          <a:p>
            <a:pPr marL="0" lvl="0" indent="0" algn="l" rtl="0">
              <a:lnSpc>
                <a:spcPct val="65000"/>
              </a:lnSpc>
              <a:spcBef>
                <a:spcPts val="0"/>
              </a:spcBef>
              <a:spcAft>
                <a:spcPts val="0"/>
              </a:spcAft>
              <a:buNone/>
            </a:pPr>
            <a:r>
              <a:rPr lang="en-GB" sz="3400">
                <a:latin typeface="Barlow ExtraBold"/>
                <a:ea typeface="Barlow ExtraBold"/>
                <a:cs typeface="Barlow ExtraBold"/>
                <a:sym typeface="Barlow ExtraBold"/>
              </a:rPr>
              <a:t>MERGE SORT</a:t>
            </a:r>
            <a:endParaRPr sz="3400">
              <a:latin typeface="Barlow ExtraBold"/>
              <a:ea typeface="Barlow ExtraBold"/>
              <a:cs typeface="Barlow ExtraBold"/>
              <a:sym typeface="Barlow ExtraBold"/>
            </a:endParaRPr>
          </a:p>
        </p:txBody>
      </p:sp>
      <p:cxnSp>
        <p:nvCxnSpPr>
          <p:cNvPr id="190" name="Google Shape;190;p35"/>
          <p:cNvCxnSpPr/>
          <p:nvPr/>
        </p:nvCxnSpPr>
        <p:spPr>
          <a:xfrm flipH="1">
            <a:off x="6431338" y="501300"/>
            <a:ext cx="8100" cy="4140900"/>
          </a:xfrm>
          <a:prstGeom prst="straightConnector1">
            <a:avLst/>
          </a:prstGeom>
          <a:noFill/>
          <a:ln w="76200" cap="flat" cmpd="sng">
            <a:solidFill>
              <a:srgbClr val="666666"/>
            </a:solidFill>
            <a:prstDash val="solid"/>
            <a:round/>
            <a:headEnd type="none" w="med" len="med"/>
            <a:tailEnd type="none" w="med" len="med"/>
          </a:ln>
        </p:spPr>
      </p:cxnSp>
      <p:sp>
        <p:nvSpPr>
          <p:cNvPr id="191" name="Google Shape;191;p35"/>
          <p:cNvSpPr txBox="1"/>
          <p:nvPr/>
        </p:nvSpPr>
        <p:spPr>
          <a:xfrm>
            <a:off x="1497925" y="1731600"/>
            <a:ext cx="39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2" name="Google Shape;192;p35"/>
          <p:cNvSpPr txBox="1"/>
          <p:nvPr/>
        </p:nvSpPr>
        <p:spPr>
          <a:xfrm>
            <a:off x="6703250" y="413275"/>
            <a:ext cx="2246100" cy="466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GB" sz="1500" b="1">
                <a:solidFill>
                  <a:schemeClr val="dk1"/>
                </a:solidFill>
                <a:latin typeface="Barlow"/>
                <a:ea typeface="Barlow"/>
                <a:cs typeface="Barlow"/>
                <a:sym typeface="Barlow"/>
              </a:rPr>
              <a:t>Algorithm</a:t>
            </a:r>
            <a:endParaRPr sz="1500" b="1">
              <a:solidFill>
                <a:schemeClr val="dk1"/>
              </a:solidFill>
              <a:latin typeface="Barlow"/>
              <a:ea typeface="Barlow"/>
              <a:cs typeface="Barlow"/>
              <a:sym typeface="Barlow"/>
            </a:endParaRPr>
          </a:p>
          <a:p>
            <a:pPr marL="0" lvl="0" indent="0" algn="l" rtl="0">
              <a:lnSpc>
                <a:spcPct val="115000"/>
              </a:lnSpc>
              <a:spcBef>
                <a:spcPts val="0"/>
              </a:spcBef>
              <a:spcAft>
                <a:spcPts val="0"/>
              </a:spcAft>
              <a:buClr>
                <a:schemeClr val="dk1"/>
              </a:buClr>
              <a:buSzPts val="1100"/>
              <a:buFont typeface="Arial"/>
              <a:buNone/>
            </a:pPr>
            <a:endParaRPr sz="1500">
              <a:solidFill>
                <a:schemeClr val="dk1"/>
              </a:solidFill>
              <a:latin typeface="Barlow"/>
              <a:ea typeface="Barlow"/>
              <a:cs typeface="Barlow"/>
              <a:sym typeface="Barlow"/>
            </a:endParaRPr>
          </a:p>
          <a:p>
            <a:pPr marL="0" lvl="0" indent="0" algn="l" rtl="0">
              <a:lnSpc>
                <a:spcPct val="115000"/>
              </a:lnSpc>
              <a:spcBef>
                <a:spcPts val="0"/>
              </a:spcBef>
              <a:spcAft>
                <a:spcPts val="0"/>
              </a:spcAft>
              <a:buClr>
                <a:schemeClr val="dk1"/>
              </a:buClr>
              <a:buSzPts val="1100"/>
              <a:buFont typeface="Arial"/>
              <a:buNone/>
            </a:pPr>
            <a:r>
              <a:rPr lang="en-GB" sz="1500">
                <a:solidFill>
                  <a:schemeClr val="dk1"/>
                </a:solidFill>
                <a:latin typeface="Barlow"/>
                <a:ea typeface="Barlow"/>
                <a:cs typeface="Barlow"/>
                <a:sym typeface="Barlow"/>
              </a:rPr>
              <a:t>(divide)</a:t>
            </a:r>
            <a:endParaRPr sz="1200">
              <a:solidFill>
                <a:schemeClr val="dk1"/>
              </a:solidFill>
              <a:latin typeface="Barlow"/>
              <a:ea typeface="Barlow"/>
              <a:cs typeface="Barlow"/>
              <a:sym typeface="Barlow"/>
            </a:endParaRPr>
          </a:p>
          <a:p>
            <a:pPr marL="457200" marR="0" lvl="0" indent="-304800" algn="l"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Continuously divide the unsorted list until you have N sublists, where each sublist has 1 element that is “unsorted” and N is the number of elements in the original array.</a:t>
            </a:r>
            <a:endParaRPr sz="1200">
              <a:solidFill>
                <a:schemeClr val="dk1"/>
              </a:solidFill>
              <a:latin typeface="Barlow"/>
              <a:ea typeface="Barlow"/>
              <a:cs typeface="Barlow"/>
              <a:sym typeface="Barlow"/>
            </a:endParaRPr>
          </a:p>
          <a:p>
            <a:pPr marL="0" lvl="0" indent="0" algn="l" rtl="0">
              <a:lnSpc>
                <a:spcPct val="115000"/>
              </a:lnSpc>
              <a:spcBef>
                <a:spcPts val="400"/>
              </a:spcBef>
              <a:spcAft>
                <a:spcPts val="0"/>
              </a:spcAft>
              <a:buNone/>
            </a:pPr>
            <a:r>
              <a:rPr lang="en-GB" sz="1500">
                <a:solidFill>
                  <a:schemeClr val="dk1"/>
                </a:solidFill>
                <a:latin typeface="Barlow"/>
                <a:ea typeface="Barlow"/>
                <a:cs typeface="Barlow"/>
                <a:sym typeface="Barlow"/>
              </a:rPr>
              <a:t>(conquer)</a:t>
            </a:r>
            <a:endParaRPr sz="1200">
              <a:solidFill>
                <a:schemeClr val="dk1"/>
              </a:solidFill>
              <a:latin typeface="Barlow"/>
              <a:ea typeface="Barlow"/>
              <a:cs typeface="Barlow"/>
              <a:sym typeface="Barlow"/>
            </a:endParaRPr>
          </a:p>
          <a:p>
            <a:pPr marL="457200" marR="0" lvl="0" indent="-304800" algn="l"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Repeatedly </a:t>
            </a:r>
            <a:r>
              <a:rPr lang="en-GB" sz="1200">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merge</a:t>
            </a:r>
            <a:r>
              <a:rPr lang="en-GB" sz="1200">
                <a:solidFill>
                  <a:schemeClr val="dk1"/>
                </a:solidFill>
                <a:latin typeface="Barlow"/>
                <a:ea typeface="Barlow"/>
                <a:cs typeface="Barlow"/>
                <a:sym typeface="Barlow"/>
              </a:rPr>
              <a:t> i.e conquer the sublists together 2 at a time to produce new sorted sublists until all elements have been fully merged into a single sorted array.</a:t>
            </a:r>
            <a:endParaRPr sz="1200">
              <a:solidFill>
                <a:schemeClr val="dk1"/>
              </a:solidFill>
              <a:latin typeface="Barlow"/>
              <a:ea typeface="Barlow"/>
              <a:cs typeface="Barlow"/>
              <a:sym typeface="Barlow"/>
            </a:endParaRPr>
          </a:p>
        </p:txBody>
      </p:sp>
      <p:sp>
        <p:nvSpPr>
          <p:cNvPr id="193" name="Google Shape;193;p35"/>
          <p:cNvSpPr txBox="1"/>
          <p:nvPr/>
        </p:nvSpPr>
        <p:spPr>
          <a:xfrm>
            <a:off x="253125" y="863700"/>
            <a:ext cx="5734200" cy="1059600"/>
          </a:xfrm>
          <a:prstGeom prst="rect">
            <a:avLst/>
          </a:prstGeom>
          <a:noFill/>
          <a:ln w="28575" cap="flat" cmpd="sng">
            <a:solidFill>
              <a:srgbClr val="F54996"/>
            </a:solidFill>
            <a:prstDash val="solid"/>
            <a:round/>
            <a:headEnd type="none" w="sm" len="sm"/>
            <a:tailEnd type="none" w="sm" len="sm"/>
          </a:ln>
        </p:spPr>
        <p:txBody>
          <a:bodyPr spcFirstLastPara="1" wrap="square" lIns="91425" tIns="91425" rIns="91425" bIns="91425" anchor="t" anchorCtr="0">
            <a:spAutoFit/>
          </a:bodyPr>
          <a:lstStyle/>
          <a:p>
            <a:pPr marL="457200" lvl="0" indent="0" algn="l" rtl="0">
              <a:lnSpc>
                <a:spcPct val="166666"/>
              </a:lnSpc>
              <a:spcBef>
                <a:spcPts val="0"/>
              </a:spcBef>
              <a:spcAft>
                <a:spcPts val="4500"/>
              </a:spcAft>
              <a:buNone/>
            </a:pPr>
            <a:r>
              <a:rPr lang="en-GB" sz="1300">
                <a:solidFill>
                  <a:srgbClr val="40424E"/>
                </a:solidFill>
                <a:highlight>
                  <a:schemeClr val="lt1"/>
                </a:highlight>
              </a:rPr>
              <a:t>Merge sort is one of the most prominent </a:t>
            </a:r>
            <a:r>
              <a:rPr lang="en-GB" sz="1300" b="1">
                <a:solidFill>
                  <a:srgbClr val="40424E"/>
                </a:solidFill>
                <a:highlight>
                  <a:schemeClr val="lt1"/>
                </a:highlight>
              </a:rPr>
              <a:t>divide-and-conquer</a:t>
            </a:r>
            <a:r>
              <a:rPr lang="en-GB" sz="1300">
                <a:solidFill>
                  <a:srgbClr val="40424E"/>
                </a:solidFill>
                <a:highlight>
                  <a:schemeClr val="lt1"/>
                </a:highlight>
              </a:rPr>
              <a:t> sorting algorithms in the modern era. It can be used to sort the values in any traversable data structure such as a list</a:t>
            </a:r>
            <a:r>
              <a:rPr lang="en-GB" sz="1350">
                <a:solidFill>
                  <a:srgbClr val="3D3D4E"/>
                </a:solidFill>
                <a:highlight>
                  <a:schemeClr val="lt1"/>
                </a:highlight>
                <a:latin typeface="Georgia"/>
                <a:ea typeface="Georgia"/>
                <a:cs typeface="Georgia"/>
                <a:sym typeface="Georgia"/>
              </a:rPr>
              <a:t>.</a:t>
            </a:r>
            <a:endParaRPr sz="1300">
              <a:solidFill>
                <a:srgbClr val="40424E"/>
              </a:solidFill>
              <a:highlight>
                <a:schemeClr val="lt1"/>
              </a:highlight>
            </a:endParaRPr>
          </a:p>
        </p:txBody>
      </p:sp>
      <p:pic>
        <p:nvPicPr>
          <p:cNvPr id="194" name="Google Shape;194;p35"/>
          <p:cNvPicPr preferRelativeResize="0"/>
          <p:nvPr/>
        </p:nvPicPr>
        <p:blipFill rotWithShape="1">
          <a:blip r:embed="rId4">
            <a:alphaModFix/>
          </a:blip>
          <a:srcRect/>
          <a:stretch/>
        </p:blipFill>
        <p:spPr>
          <a:xfrm>
            <a:off x="1157625" y="2287075"/>
            <a:ext cx="3925200" cy="23551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8"/>
        <p:cNvGrpSpPr/>
        <p:nvPr/>
      </p:nvGrpSpPr>
      <p:grpSpPr>
        <a:xfrm>
          <a:off x="0" y="0"/>
          <a:ext cx="0" cy="0"/>
          <a:chOff x="0" y="0"/>
          <a:chExt cx="0" cy="0"/>
        </a:xfrm>
      </p:grpSpPr>
      <p:sp>
        <p:nvSpPr>
          <p:cNvPr id="199" name="Google Shape;199;p36"/>
          <p:cNvSpPr txBox="1"/>
          <p:nvPr/>
        </p:nvSpPr>
        <p:spPr>
          <a:xfrm>
            <a:off x="253100" y="349200"/>
            <a:ext cx="7390800" cy="514500"/>
          </a:xfrm>
          <a:prstGeom prst="rect">
            <a:avLst/>
          </a:prstGeom>
          <a:noFill/>
          <a:ln>
            <a:noFill/>
          </a:ln>
        </p:spPr>
        <p:txBody>
          <a:bodyPr spcFirstLastPara="1" wrap="square" lIns="0" tIns="0" rIns="0" bIns="0" anchor="t" anchorCtr="0">
            <a:noAutofit/>
          </a:bodyPr>
          <a:lstStyle/>
          <a:p>
            <a:pPr marL="0" lvl="0" indent="0" algn="l" rtl="0">
              <a:lnSpc>
                <a:spcPct val="65000"/>
              </a:lnSpc>
              <a:spcBef>
                <a:spcPts val="0"/>
              </a:spcBef>
              <a:spcAft>
                <a:spcPts val="0"/>
              </a:spcAft>
              <a:buNone/>
            </a:pPr>
            <a:r>
              <a:rPr lang="en-GB" sz="3400">
                <a:latin typeface="Barlow ExtraBold"/>
                <a:ea typeface="Barlow ExtraBold"/>
                <a:cs typeface="Barlow ExtraBold"/>
                <a:sym typeface="Barlow ExtraBold"/>
              </a:rPr>
              <a:t>QUICK SORT</a:t>
            </a:r>
            <a:endParaRPr sz="3400">
              <a:latin typeface="Barlow ExtraBold"/>
              <a:ea typeface="Barlow ExtraBold"/>
              <a:cs typeface="Barlow ExtraBold"/>
              <a:sym typeface="Barlow ExtraBold"/>
            </a:endParaRPr>
          </a:p>
        </p:txBody>
      </p:sp>
      <p:cxnSp>
        <p:nvCxnSpPr>
          <p:cNvPr id="200" name="Google Shape;200;p36"/>
          <p:cNvCxnSpPr/>
          <p:nvPr/>
        </p:nvCxnSpPr>
        <p:spPr>
          <a:xfrm flipH="1">
            <a:off x="6431338" y="501300"/>
            <a:ext cx="8100" cy="4140900"/>
          </a:xfrm>
          <a:prstGeom prst="straightConnector1">
            <a:avLst/>
          </a:prstGeom>
          <a:noFill/>
          <a:ln w="76200" cap="flat" cmpd="sng">
            <a:solidFill>
              <a:srgbClr val="666666"/>
            </a:solidFill>
            <a:prstDash val="solid"/>
            <a:round/>
            <a:headEnd type="none" w="med" len="med"/>
            <a:tailEnd type="none" w="med" len="med"/>
          </a:ln>
        </p:spPr>
      </p:cxnSp>
      <p:sp>
        <p:nvSpPr>
          <p:cNvPr id="201" name="Google Shape;201;p36"/>
          <p:cNvSpPr txBox="1"/>
          <p:nvPr/>
        </p:nvSpPr>
        <p:spPr>
          <a:xfrm>
            <a:off x="1497925" y="1731600"/>
            <a:ext cx="39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2" name="Google Shape;202;p36"/>
          <p:cNvSpPr txBox="1"/>
          <p:nvPr/>
        </p:nvSpPr>
        <p:spPr>
          <a:xfrm>
            <a:off x="6703250" y="413275"/>
            <a:ext cx="2246100" cy="4723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GB" sz="1500" b="1">
                <a:solidFill>
                  <a:schemeClr val="dk1"/>
                </a:solidFill>
                <a:latin typeface="Barlow"/>
                <a:ea typeface="Barlow"/>
                <a:cs typeface="Barlow"/>
                <a:sym typeface="Barlow"/>
              </a:rPr>
              <a:t>Algorithm</a:t>
            </a:r>
            <a:endParaRPr sz="1500" b="1">
              <a:solidFill>
                <a:schemeClr val="dk1"/>
              </a:solidFill>
              <a:latin typeface="Barlow"/>
              <a:ea typeface="Barlow"/>
              <a:cs typeface="Barlow"/>
              <a:sym typeface="Barlow"/>
            </a:endParaRPr>
          </a:p>
          <a:p>
            <a:pPr marL="0" lvl="0" indent="0" algn="l" rtl="0">
              <a:lnSpc>
                <a:spcPct val="115000"/>
              </a:lnSpc>
              <a:spcBef>
                <a:spcPts val="0"/>
              </a:spcBef>
              <a:spcAft>
                <a:spcPts val="0"/>
              </a:spcAft>
              <a:buClr>
                <a:schemeClr val="dk1"/>
              </a:buClr>
              <a:buSzPts val="1100"/>
              <a:buFont typeface="Arial"/>
              <a:buNone/>
            </a:pPr>
            <a:endParaRPr sz="1500" b="1">
              <a:solidFill>
                <a:schemeClr val="dk1"/>
              </a:solidFill>
              <a:latin typeface="Barlow"/>
              <a:ea typeface="Barlow"/>
              <a:cs typeface="Barlow"/>
              <a:sym typeface="Barlow"/>
            </a:endParaRPr>
          </a:p>
          <a:p>
            <a:pPr marL="457200" marR="0" lvl="0" indent="-304800" algn="l"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Divide the collection in two (roughly) equal parts by taking a pseudo-random element and using it as a pivot.</a:t>
            </a:r>
            <a:endParaRPr sz="1200">
              <a:solidFill>
                <a:schemeClr val="dk1"/>
              </a:solidFill>
              <a:latin typeface="Barlow"/>
              <a:ea typeface="Barlow"/>
              <a:cs typeface="Barlow"/>
              <a:sym typeface="Barlow"/>
            </a:endParaRPr>
          </a:p>
          <a:p>
            <a:pPr marL="457200" marR="0" lvl="0" indent="-304800" algn="l"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Elements smaller than the pivot get moved to the left of the pivot, and elements larger than the pivot to the right of it.</a:t>
            </a:r>
            <a:endParaRPr sz="1200">
              <a:solidFill>
                <a:schemeClr val="dk1"/>
              </a:solidFill>
              <a:latin typeface="Barlow"/>
              <a:ea typeface="Barlow"/>
              <a:cs typeface="Barlow"/>
              <a:sym typeface="Barlow"/>
            </a:endParaRPr>
          </a:p>
          <a:p>
            <a:pPr marL="457200" marR="0" lvl="0" indent="-304800" algn="l"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This process is repeated for the collection to the left of the pivot, as well as for the array of elements to the right of the pivot until the whole array is sorted.</a:t>
            </a:r>
            <a:endParaRPr sz="1200">
              <a:solidFill>
                <a:schemeClr val="dk1"/>
              </a:solidFill>
              <a:latin typeface="Barlow"/>
              <a:ea typeface="Barlow"/>
              <a:cs typeface="Barlow"/>
              <a:sym typeface="Barlow"/>
            </a:endParaRPr>
          </a:p>
        </p:txBody>
      </p:sp>
      <p:sp>
        <p:nvSpPr>
          <p:cNvPr id="203" name="Google Shape;203;p36"/>
          <p:cNvSpPr txBox="1"/>
          <p:nvPr/>
        </p:nvSpPr>
        <p:spPr>
          <a:xfrm>
            <a:off x="253125" y="863700"/>
            <a:ext cx="5734200" cy="1385400"/>
          </a:xfrm>
          <a:prstGeom prst="rect">
            <a:avLst/>
          </a:prstGeom>
          <a:noFill/>
          <a:ln w="28575" cap="flat" cmpd="sng">
            <a:solidFill>
              <a:srgbClr val="F54996"/>
            </a:solidFill>
            <a:prstDash val="solid"/>
            <a:round/>
            <a:headEnd type="none" w="sm" len="sm"/>
            <a:tailEnd type="none" w="sm" len="sm"/>
          </a:ln>
        </p:spPr>
        <p:txBody>
          <a:bodyPr spcFirstLastPara="1" wrap="square" lIns="91425" tIns="91425" rIns="91425" bIns="91425" anchor="t" anchorCtr="0">
            <a:spAutoFit/>
          </a:bodyPr>
          <a:lstStyle/>
          <a:p>
            <a:pPr marL="457200" lvl="0" indent="0" algn="l" rtl="0">
              <a:lnSpc>
                <a:spcPct val="166666"/>
              </a:lnSpc>
              <a:spcBef>
                <a:spcPts val="0"/>
              </a:spcBef>
              <a:spcAft>
                <a:spcPts val="4500"/>
              </a:spcAft>
              <a:buNone/>
            </a:pPr>
            <a:r>
              <a:rPr lang="en-GB" sz="1300">
                <a:solidFill>
                  <a:srgbClr val="40424E"/>
                </a:solidFill>
                <a:highlight>
                  <a:schemeClr val="lt1"/>
                </a:highlight>
              </a:rPr>
              <a:t>Quicksort is a popular sorting algorithm and is often used, right alongside Merge Sort. It's a good example of an efficient sorting algorithm, with an average complexity of O(nlogn). Part of its popularity also derives from the ease of implementation.</a:t>
            </a:r>
            <a:endParaRPr sz="1300">
              <a:solidFill>
                <a:srgbClr val="40424E"/>
              </a:solidFill>
              <a:highlight>
                <a:schemeClr val="lt1"/>
              </a:highlight>
            </a:endParaRPr>
          </a:p>
        </p:txBody>
      </p:sp>
      <p:pic>
        <p:nvPicPr>
          <p:cNvPr id="204" name="Google Shape;204;p36"/>
          <p:cNvPicPr preferRelativeResize="0"/>
          <p:nvPr/>
        </p:nvPicPr>
        <p:blipFill rotWithShape="1">
          <a:blip r:embed="rId3">
            <a:alphaModFix/>
          </a:blip>
          <a:srcRect t="4622" b="24904"/>
          <a:stretch/>
        </p:blipFill>
        <p:spPr>
          <a:xfrm>
            <a:off x="1142925" y="2571750"/>
            <a:ext cx="4208101" cy="177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sp>
        <p:nvSpPr>
          <p:cNvPr id="209" name="Google Shape;209;p37"/>
          <p:cNvSpPr txBox="1"/>
          <p:nvPr/>
        </p:nvSpPr>
        <p:spPr>
          <a:xfrm>
            <a:off x="253100" y="349200"/>
            <a:ext cx="7390800" cy="514500"/>
          </a:xfrm>
          <a:prstGeom prst="rect">
            <a:avLst/>
          </a:prstGeom>
          <a:noFill/>
          <a:ln>
            <a:noFill/>
          </a:ln>
        </p:spPr>
        <p:txBody>
          <a:bodyPr spcFirstLastPara="1" wrap="square" lIns="0" tIns="0" rIns="0" bIns="0" anchor="t" anchorCtr="0">
            <a:noAutofit/>
          </a:bodyPr>
          <a:lstStyle/>
          <a:p>
            <a:pPr marL="0" lvl="0" indent="0" algn="l" rtl="0">
              <a:lnSpc>
                <a:spcPct val="65000"/>
              </a:lnSpc>
              <a:spcBef>
                <a:spcPts val="0"/>
              </a:spcBef>
              <a:spcAft>
                <a:spcPts val="0"/>
              </a:spcAft>
              <a:buNone/>
            </a:pPr>
            <a:r>
              <a:rPr lang="en-GB" sz="3400">
                <a:latin typeface="Barlow ExtraBold"/>
                <a:ea typeface="Barlow ExtraBold"/>
                <a:cs typeface="Barlow ExtraBold"/>
                <a:sym typeface="Barlow ExtraBold"/>
              </a:rPr>
              <a:t>BINARY SEARCH</a:t>
            </a:r>
            <a:endParaRPr sz="3400">
              <a:latin typeface="Barlow ExtraBold"/>
              <a:ea typeface="Barlow ExtraBold"/>
              <a:cs typeface="Barlow ExtraBold"/>
              <a:sym typeface="Barlow ExtraBold"/>
            </a:endParaRPr>
          </a:p>
        </p:txBody>
      </p:sp>
      <p:sp>
        <p:nvSpPr>
          <p:cNvPr id="210" name="Google Shape;210;p37"/>
          <p:cNvSpPr txBox="1"/>
          <p:nvPr/>
        </p:nvSpPr>
        <p:spPr>
          <a:xfrm>
            <a:off x="1497925" y="1731600"/>
            <a:ext cx="39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1" name="Google Shape;211;p37"/>
          <p:cNvSpPr txBox="1"/>
          <p:nvPr/>
        </p:nvSpPr>
        <p:spPr>
          <a:xfrm>
            <a:off x="1233450" y="1602325"/>
            <a:ext cx="5734200" cy="1777800"/>
          </a:xfrm>
          <a:prstGeom prst="rect">
            <a:avLst/>
          </a:prstGeom>
          <a:noFill/>
          <a:ln w="28575" cap="flat" cmpd="sng">
            <a:solidFill>
              <a:srgbClr val="F54996"/>
            </a:solidFill>
            <a:prstDash val="solid"/>
            <a:round/>
            <a:headEnd type="none" w="sm" len="sm"/>
            <a:tailEnd type="none" w="sm" len="sm"/>
          </a:ln>
        </p:spPr>
        <p:txBody>
          <a:bodyPr spcFirstLastPara="1" wrap="square" lIns="91425" tIns="91425" rIns="91425" bIns="91425" anchor="t" anchorCtr="0">
            <a:spAutoFit/>
          </a:bodyPr>
          <a:lstStyle/>
          <a:p>
            <a:pPr marL="457200" lvl="0" indent="-314325" algn="l" rtl="0">
              <a:lnSpc>
                <a:spcPct val="166666"/>
              </a:lnSpc>
              <a:spcBef>
                <a:spcPts val="0"/>
              </a:spcBef>
              <a:spcAft>
                <a:spcPts val="0"/>
              </a:spcAft>
              <a:buClr>
                <a:srgbClr val="525252"/>
              </a:buClr>
              <a:buSzPts val="1350"/>
              <a:buFont typeface="Verdana"/>
              <a:buChar char="●"/>
            </a:pPr>
            <a:r>
              <a:rPr lang="en-GB" sz="1350" b="1">
                <a:solidFill>
                  <a:srgbClr val="525252"/>
                </a:solidFill>
                <a:highlight>
                  <a:srgbClr val="FFFFFF"/>
                </a:highlight>
                <a:latin typeface="Verdana"/>
                <a:ea typeface="Verdana"/>
                <a:cs typeface="Verdana"/>
                <a:sym typeface="Verdana"/>
              </a:rPr>
              <a:t>Binary search</a:t>
            </a:r>
            <a:r>
              <a:rPr lang="en-GB" sz="1350">
                <a:solidFill>
                  <a:srgbClr val="525252"/>
                </a:solidFill>
                <a:highlight>
                  <a:srgbClr val="FFFFFF"/>
                </a:highlight>
                <a:latin typeface="Verdana"/>
                <a:ea typeface="Verdana"/>
                <a:cs typeface="Verdana"/>
                <a:sym typeface="Verdana"/>
              </a:rPr>
              <a:t> is an algorithm that finds the position of an element in an ordered array. </a:t>
            </a:r>
            <a:endParaRPr sz="1350">
              <a:solidFill>
                <a:srgbClr val="525252"/>
              </a:solidFill>
              <a:highlight>
                <a:srgbClr val="FFFFFF"/>
              </a:highlight>
              <a:latin typeface="Verdana"/>
              <a:ea typeface="Verdana"/>
              <a:cs typeface="Verdana"/>
              <a:sym typeface="Verdana"/>
            </a:endParaRPr>
          </a:p>
          <a:p>
            <a:pPr marL="457200" lvl="0" indent="-314325" algn="l" rtl="0">
              <a:lnSpc>
                <a:spcPct val="166666"/>
              </a:lnSpc>
              <a:spcBef>
                <a:spcPts val="0"/>
              </a:spcBef>
              <a:spcAft>
                <a:spcPts val="0"/>
              </a:spcAft>
              <a:buClr>
                <a:srgbClr val="525252"/>
              </a:buClr>
              <a:buSzPts val="1350"/>
              <a:buFont typeface="Verdana"/>
              <a:buChar char="●"/>
            </a:pPr>
            <a:r>
              <a:rPr lang="en-GB" sz="1350">
                <a:solidFill>
                  <a:srgbClr val="525252"/>
                </a:solidFill>
                <a:highlight>
                  <a:srgbClr val="FFFFFF"/>
                </a:highlight>
                <a:latin typeface="Verdana"/>
                <a:ea typeface="Verdana"/>
                <a:cs typeface="Verdana"/>
                <a:sym typeface="Verdana"/>
              </a:rPr>
              <a:t>Binary searches repeatedly divide a list into two halves. Then, a search compares if a value is higher or lower than the middle value in the list.</a:t>
            </a:r>
            <a:endParaRPr sz="1300">
              <a:solidFill>
                <a:srgbClr val="40424E"/>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5"/>
        <p:cNvGrpSpPr/>
        <p:nvPr/>
      </p:nvGrpSpPr>
      <p:grpSpPr>
        <a:xfrm>
          <a:off x="0" y="0"/>
          <a:ext cx="0" cy="0"/>
          <a:chOff x="0" y="0"/>
          <a:chExt cx="0" cy="0"/>
        </a:xfrm>
      </p:grpSpPr>
      <p:sp>
        <p:nvSpPr>
          <p:cNvPr id="216" name="Google Shape;216;p38"/>
          <p:cNvSpPr txBox="1"/>
          <p:nvPr/>
        </p:nvSpPr>
        <p:spPr>
          <a:xfrm>
            <a:off x="253100" y="349200"/>
            <a:ext cx="7390800" cy="514500"/>
          </a:xfrm>
          <a:prstGeom prst="rect">
            <a:avLst/>
          </a:prstGeom>
          <a:noFill/>
          <a:ln>
            <a:noFill/>
          </a:ln>
        </p:spPr>
        <p:txBody>
          <a:bodyPr spcFirstLastPara="1" wrap="square" lIns="0" tIns="0" rIns="0" bIns="0" anchor="t" anchorCtr="0">
            <a:noAutofit/>
          </a:bodyPr>
          <a:lstStyle/>
          <a:p>
            <a:pPr marL="0" lvl="0" indent="0" algn="l" rtl="0">
              <a:lnSpc>
                <a:spcPct val="65000"/>
              </a:lnSpc>
              <a:spcBef>
                <a:spcPts val="0"/>
              </a:spcBef>
              <a:spcAft>
                <a:spcPts val="0"/>
              </a:spcAft>
              <a:buNone/>
            </a:pPr>
            <a:r>
              <a:rPr lang="en-GB" sz="3400">
                <a:latin typeface="Barlow ExtraBold"/>
                <a:ea typeface="Barlow ExtraBold"/>
                <a:cs typeface="Barlow ExtraBold"/>
                <a:sym typeface="Barlow ExtraBold"/>
              </a:rPr>
              <a:t>BINARY STRUCTURE</a:t>
            </a:r>
            <a:endParaRPr sz="3400">
              <a:latin typeface="Barlow ExtraBold"/>
              <a:ea typeface="Barlow ExtraBold"/>
              <a:cs typeface="Barlow ExtraBold"/>
              <a:sym typeface="Barlow ExtraBold"/>
            </a:endParaRPr>
          </a:p>
        </p:txBody>
      </p:sp>
      <p:sp>
        <p:nvSpPr>
          <p:cNvPr id="217" name="Google Shape;217;p38"/>
          <p:cNvSpPr txBox="1"/>
          <p:nvPr/>
        </p:nvSpPr>
        <p:spPr>
          <a:xfrm>
            <a:off x="1497925" y="1731600"/>
            <a:ext cx="39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18" name="Google Shape;218;p38"/>
          <p:cNvPicPr preferRelativeResize="0"/>
          <p:nvPr/>
        </p:nvPicPr>
        <p:blipFill rotWithShape="1">
          <a:blip r:embed="rId3">
            <a:alphaModFix/>
          </a:blip>
          <a:srcRect b="7071"/>
          <a:stretch/>
        </p:blipFill>
        <p:spPr>
          <a:xfrm>
            <a:off x="1622925" y="1118225"/>
            <a:ext cx="5763300" cy="3427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2"/>
        <p:cNvGrpSpPr/>
        <p:nvPr/>
      </p:nvGrpSpPr>
      <p:grpSpPr>
        <a:xfrm>
          <a:off x="0" y="0"/>
          <a:ext cx="0" cy="0"/>
          <a:chOff x="0" y="0"/>
          <a:chExt cx="0" cy="0"/>
        </a:xfrm>
      </p:grpSpPr>
      <p:sp>
        <p:nvSpPr>
          <p:cNvPr id="223" name="Google Shape;223;p39"/>
          <p:cNvSpPr txBox="1"/>
          <p:nvPr/>
        </p:nvSpPr>
        <p:spPr>
          <a:xfrm>
            <a:off x="253100" y="349200"/>
            <a:ext cx="7390800" cy="514500"/>
          </a:xfrm>
          <a:prstGeom prst="rect">
            <a:avLst/>
          </a:prstGeom>
          <a:noFill/>
          <a:ln>
            <a:noFill/>
          </a:ln>
        </p:spPr>
        <p:txBody>
          <a:bodyPr spcFirstLastPara="1" wrap="square" lIns="0" tIns="0" rIns="0" bIns="0" anchor="t" anchorCtr="0">
            <a:noAutofit/>
          </a:bodyPr>
          <a:lstStyle/>
          <a:p>
            <a:pPr marL="0" lvl="0" indent="0" algn="l" rtl="0">
              <a:lnSpc>
                <a:spcPct val="65000"/>
              </a:lnSpc>
              <a:spcBef>
                <a:spcPts val="0"/>
              </a:spcBef>
              <a:spcAft>
                <a:spcPts val="0"/>
              </a:spcAft>
              <a:buNone/>
            </a:pPr>
            <a:r>
              <a:rPr lang="en-GB" sz="3400">
                <a:latin typeface="Barlow ExtraBold"/>
                <a:ea typeface="Barlow ExtraBold"/>
                <a:cs typeface="Barlow ExtraBold"/>
                <a:sym typeface="Barlow ExtraBold"/>
              </a:rPr>
              <a:t>BINARY SEARCH TREE VS ARRAY</a:t>
            </a:r>
            <a:endParaRPr sz="3400">
              <a:latin typeface="Barlow ExtraBold"/>
              <a:ea typeface="Barlow ExtraBold"/>
              <a:cs typeface="Barlow ExtraBold"/>
              <a:sym typeface="Barlow ExtraBold"/>
            </a:endParaRPr>
          </a:p>
        </p:txBody>
      </p:sp>
      <p:sp>
        <p:nvSpPr>
          <p:cNvPr id="224" name="Google Shape;224;p39"/>
          <p:cNvSpPr txBox="1"/>
          <p:nvPr/>
        </p:nvSpPr>
        <p:spPr>
          <a:xfrm>
            <a:off x="1497925" y="1731600"/>
            <a:ext cx="39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25" name="Google Shape;225;p39"/>
          <p:cNvPicPr preferRelativeResize="0"/>
          <p:nvPr/>
        </p:nvPicPr>
        <p:blipFill rotWithShape="1">
          <a:blip r:embed="rId3">
            <a:alphaModFix/>
          </a:blip>
          <a:srcRect b="5096"/>
          <a:stretch/>
        </p:blipFill>
        <p:spPr>
          <a:xfrm>
            <a:off x="2120550" y="992976"/>
            <a:ext cx="4774525" cy="3806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9"/>
        <p:cNvGrpSpPr/>
        <p:nvPr/>
      </p:nvGrpSpPr>
      <p:grpSpPr>
        <a:xfrm>
          <a:off x="0" y="0"/>
          <a:ext cx="0" cy="0"/>
          <a:chOff x="0" y="0"/>
          <a:chExt cx="0" cy="0"/>
        </a:xfrm>
      </p:grpSpPr>
      <p:sp>
        <p:nvSpPr>
          <p:cNvPr id="230" name="Google Shape;230;p40"/>
          <p:cNvSpPr txBox="1"/>
          <p:nvPr/>
        </p:nvSpPr>
        <p:spPr>
          <a:xfrm>
            <a:off x="253100" y="349200"/>
            <a:ext cx="7390800" cy="514500"/>
          </a:xfrm>
          <a:prstGeom prst="rect">
            <a:avLst/>
          </a:prstGeom>
          <a:noFill/>
          <a:ln>
            <a:noFill/>
          </a:ln>
        </p:spPr>
        <p:txBody>
          <a:bodyPr spcFirstLastPara="1" wrap="square" lIns="0" tIns="0" rIns="0" bIns="0" anchor="t" anchorCtr="0">
            <a:noAutofit/>
          </a:bodyPr>
          <a:lstStyle/>
          <a:p>
            <a:pPr marL="0" lvl="0" indent="0" algn="l" rtl="0">
              <a:lnSpc>
                <a:spcPct val="65000"/>
              </a:lnSpc>
              <a:spcBef>
                <a:spcPts val="0"/>
              </a:spcBef>
              <a:spcAft>
                <a:spcPts val="0"/>
              </a:spcAft>
              <a:buNone/>
            </a:pPr>
            <a:r>
              <a:rPr lang="en-GB" sz="3400">
                <a:latin typeface="Barlow ExtraBold"/>
                <a:ea typeface="Barlow ExtraBold"/>
                <a:cs typeface="Barlow ExtraBold"/>
                <a:sym typeface="Barlow ExtraBold"/>
              </a:rPr>
              <a:t>MORE SORT TYPES</a:t>
            </a:r>
            <a:endParaRPr sz="3400">
              <a:latin typeface="Barlow ExtraBold"/>
              <a:ea typeface="Barlow ExtraBold"/>
              <a:cs typeface="Barlow ExtraBold"/>
              <a:sym typeface="Barlow ExtraBold"/>
            </a:endParaRPr>
          </a:p>
        </p:txBody>
      </p:sp>
      <p:sp>
        <p:nvSpPr>
          <p:cNvPr id="231" name="Google Shape;231;p40"/>
          <p:cNvSpPr txBox="1"/>
          <p:nvPr/>
        </p:nvSpPr>
        <p:spPr>
          <a:xfrm>
            <a:off x="443175" y="1575450"/>
            <a:ext cx="2511300" cy="2470500"/>
          </a:xfrm>
          <a:prstGeom prst="rect">
            <a:avLst/>
          </a:prstGeom>
          <a:noFill/>
          <a:ln w="28575" cap="flat" cmpd="sng">
            <a:solidFill>
              <a:srgbClr val="F54996"/>
            </a:solidFill>
            <a:prstDash val="solid"/>
            <a:round/>
            <a:headEnd type="none" w="sm" len="sm"/>
            <a:tailEnd type="none" w="sm" len="sm"/>
          </a:ln>
        </p:spPr>
        <p:txBody>
          <a:bodyPr spcFirstLastPara="1" wrap="square" lIns="91425" tIns="91425" rIns="91425" bIns="91425" anchor="t" anchorCtr="0">
            <a:spAutoFit/>
          </a:bodyPr>
          <a:lstStyle/>
          <a:p>
            <a:pPr marL="457200" lvl="0" indent="-314325" algn="l" rtl="0">
              <a:lnSpc>
                <a:spcPct val="166666"/>
              </a:lnSpc>
              <a:spcBef>
                <a:spcPts val="0"/>
              </a:spcBef>
              <a:spcAft>
                <a:spcPts val="0"/>
              </a:spcAft>
              <a:buClr>
                <a:srgbClr val="525252"/>
              </a:buClr>
              <a:buSzPts val="1350"/>
              <a:buFont typeface="Verdana"/>
              <a:buChar char="●"/>
            </a:pPr>
            <a:r>
              <a:rPr lang="en-GB" sz="1350" b="1">
                <a:solidFill>
                  <a:srgbClr val="525252"/>
                </a:solidFill>
                <a:highlight>
                  <a:srgbClr val="FFFFFF"/>
                </a:highlight>
                <a:latin typeface="Verdana"/>
                <a:ea typeface="Verdana"/>
                <a:cs typeface="Verdana"/>
                <a:sym typeface="Verdana"/>
              </a:rPr>
              <a:t>Shell Sort</a:t>
            </a:r>
            <a:endParaRPr sz="1350" b="1">
              <a:solidFill>
                <a:srgbClr val="525252"/>
              </a:solidFill>
              <a:highlight>
                <a:srgbClr val="FFFFFF"/>
              </a:highlight>
              <a:latin typeface="Verdana"/>
              <a:ea typeface="Verdana"/>
              <a:cs typeface="Verdana"/>
              <a:sym typeface="Verdana"/>
            </a:endParaRPr>
          </a:p>
          <a:p>
            <a:pPr marL="457200" lvl="0" indent="-314325" algn="l" rtl="0">
              <a:lnSpc>
                <a:spcPct val="166666"/>
              </a:lnSpc>
              <a:spcBef>
                <a:spcPts val="0"/>
              </a:spcBef>
              <a:spcAft>
                <a:spcPts val="0"/>
              </a:spcAft>
              <a:buClr>
                <a:srgbClr val="525252"/>
              </a:buClr>
              <a:buSzPts val="1350"/>
              <a:buFont typeface="Verdana"/>
              <a:buChar char="●"/>
            </a:pPr>
            <a:r>
              <a:rPr lang="en-GB" sz="1350" b="1">
                <a:solidFill>
                  <a:srgbClr val="525252"/>
                </a:solidFill>
                <a:highlight>
                  <a:srgbClr val="FFFFFF"/>
                </a:highlight>
                <a:latin typeface="Verdana"/>
                <a:ea typeface="Verdana"/>
                <a:cs typeface="Verdana"/>
                <a:sym typeface="Verdana"/>
              </a:rPr>
              <a:t>Heap Sort</a:t>
            </a:r>
            <a:endParaRPr sz="1350" b="1">
              <a:solidFill>
                <a:srgbClr val="525252"/>
              </a:solidFill>
              <a:highlight>
                <a:srgbClr val="FFFFFF"/>
              </a:highlight>
              <a:latin typeface="Verdana"/>
              <a:ea typeface="Verdana"/>
              <a:cs typeface="Verdana"/>
              <a:sym typeface="Verdana"/>
            </a:endParaRPr>
          </a:p>
          <a:p>
            <a:pPr marL="457200" lvl="0" indent="-314325" algn="l" rtl="0">
              <a:lnSpc>
                <a:spcPct val="166666"/>
              </a:lnSpc>
              <a:spcBef>
                <a:spcPts val="0"/>
              </a:spcBef>
              <a:spcAft>
                <a:spcPts val="0"/>
              </a:spcAft>
              <a:buClr>
                <a:srgbClr val="525252"/>
              </a:buClr>
              <a:buSzPts val="1350"/>
              <a:buFont typeface="Verdana"/>
              <a:buChar char="●"/>
            </a:pPr>
            <a:r>
              <a:rPr lang="en-GB" sz="1350" b="1">
                <a:solidFill>
                  <a:srgbClr val="525252"/>
                </a:solidFill>
                <a:highlight>
                  <a:srgbClr val="FFFFFF"/>
                </a:highlight>
                <a:latin typeface="Verdana"/>
                <a:ea typeface="Verdana"/>
                <a:cs typeface="Verdana"/>
                <a:sym typeface="Verdana"/>
              </a:rPr>
              <a:t>Counting Sort</a:t>
            </a:r>
            <a:endParaRPr sz="1350" b="1">
              <a:solidFill>
                <a:srgbClr val="525252"/>
              </a:solidFill>
              <a:highlight>
                <a:srgbClr val="FFFFFF"/>
              </a:highlight>
              <a:latin typeface="Verdana"/>
              <a:ea typeface="Verdana"/>
              <a:cs typeface="Verdana"/>
              <a:sym typeface="Verdana"/>
            </a:endParaRPr>
          </a:p>
          <a:p>
            <a:pPr marL="457200" lvl="0" indent="-314325" algn="l" rtl="0">
              <a:lnSpc>
                <a:spcPct val="166666"/>
              </a:lnSpc>
              <a:spcBef>
                <a:spcPts val="0"/>
              </a:spcBef>
              <a:spcAft>
                <a:spcPts val="0"/>
              </a:spcAft>
              <a:buClr>
                <a:srgbClr val="525252"/>
              </a:buClr>
              <a:buSzPts val="1350"/>
              <a:buFont typeface="Verdana"/>
              <a:buChar char="●"/>
            </a:pPr>
            <a:r>
              <a:rPr lang="en-GB" sz="1350" b="1">
                <a:solidFill>
                  <a:srgbClr val="525252"/>
                </a:solidFill>
                <a:highlight>
                  <a:srgbClr val="FFFFFF"/>
                </a:highlight>
                <a:latin typeface="Verdana"/>
                <a:ea typeface="Verdana"/>
                <a:cs typeface="Verdana"/>
                <a:sym typeface="Verdana"/>
              </a:rPr>
              <a:t>Bucket Sort</a:t>
            </a:r>
            <a:endParaRPr sz="1350" b="1">
              <a:solidFill>
                <a:srgbClr val="525252"/>
              </a:solidFill>
              <a:highlight>
                <a:srgbClr val="FFFFFF"/>
              </a:highlight>
              <a:latin typeface="Verdana"/>
              <a:ea typeface="Verdana"/>
              <a:cs typeface="Verdana"/>
              <a:sym typeface="Verdana"/>
            </a:endParaRPr>
          </a:p>
          <a:p>
            <a:pPr marL="457200" lvl="0" indent="-314325" algn="l" rtl="0">
              <a:lnSpc>
                <a:spcPct val="166666"/>
              </a:lnSpc>
              <a:spcBef>
                <a:spcPts val="0"/>
              </a:spcBef>
              <a:spcAft>
                <a:spcPts val="0"/>
              </a:spcAft>
              <a:buClr>
                <a:srgbClr val="525252"/>
              </a:buClr>
              <a:buSzPts val="1350"/>
              <a:buFont typeface="Verdana"/>
              <a:buChar char="●"/>
            </a:pPr>
            <a:r>
              <a:rPr lang="en-GB" sz="1350" b="1">
                <a:solidFill>
                  <a:srgbClr val="525252"/>
                </a:solidFill>
                <a:highlight>
                  <a:srgbClr val="FFFFFF"/>
                </a:highlight>
                <a:latin typeface="Verdana"/>
                <a:ea typeface="Verdana"/>
                <a:cs typeface="Verdana"/>
                <a:sym typeface="Verdana"/>
              </a:rPr>
              <a:t>Radix Sort</a:t>
            </a:r>
            <a:endParaRPr sz="1350" b="1">
              <a:solidFill>
                <a:srgbClr val="525252"/>
              </a:solidFill>
              <a:highlight>
                <a:srgbClr val="FFFFFF"/>
              </a:highlight>
              <a:latin typeface="Verdana"/>
              <a:ea typeface="Verdana"/>
              <a:cs typeface="Verdana"/>
              <a:sym typeface="Verdana"/>
            </a:endParaRPr>
          </a:p>
          <a:p>
            <a:pPr marL="457200" lvl="0" indent="-314325" algn="l" rtl="0">
              <a:lnSpc>
                <a:spcPct val="166666"/>
              </a:lnSpc>
              <a:spcBef>
                <a:spcPts val="0"/>
              </a:spcBef>
              <a:spcAft>
                <a:spcPts val="0"/>
              </a:spcAft>
              <a:buClr>
                <a:srgbClr val="525252"/>
              </a:buClr>
              <a:buSzPts val="1350"/>
              <a:buFont typeface="Verdana"/>
              <a:buChar char="●"/>
            </a:pPr>
            <a:r>
              <a:rPr lang="en-GB" sz="1350" b="1">
                <a:solidFill>
                  <a:srgbClr val="525252"/>
                </a:solidFill>
                <a:highlight>
                  <a:srgbClr val="FFFFFF"/>
                </a:highlight>
                <a:latin typeface="Verdana"/>
                <a:ea typeface="Verdana"/>
                <a:cs typeface="Verdana"/>
                <a:sym typeface="Verdana"/>
              </a:rPr>
              <a:t>Cubesort</a:t>
            </a:r>
            <a:endParaRPr sz="1350" b="1">
              <a:solidFill>
                <a:srgbClr val="525252"/>
              </a:solidFill>
              <a:highlight>
                <a:srgbClr val="FFFFFF"/>
              </a:highlight>
              <a:latin typeface="Verdana"/>
              <a:ea typeface="Verdana"/>
              <a:cs typeface="Verdana"/>
              <a:sym typeface="Verdana"/>
            </a:endParaRPr>
          </a:p>
          <a:p>
            <a:pPr marL="457200" lvl="0" indent="-314325" algn="l" rtl="0">
              <a:lnSpc>
                <a:spcPct val="166666"/>
              </a:lnSpc>
              <a:spcBef>
                <a:spcPts val="0"/>
              </a:spcBef>
              <a:spcAft>
                <a:spcPts val="0"/>
              </a:spcAft>
              <a:buClr>
                <a:srgbClr val="525252"/>
              </a:buClr>
              <a:buSzPts val="1350"/>
              <a:buFont typeface="Verdana"/>
              <a:buChar char="●"/>
            </a:pPr>
            <a:r>
              <a:rPr lang="en-GB" sz="1350">
                <a:solidFill>
                  <a:srgbClr val="525252"/>
                </a:solidFill>
                <a:highlight>
                  <a:srgbClr val="FFFFFF"/>
                </a:highlight>
                <a:latin typeface="Verdana"/>
                <a:ea typeface="Verdana"/>
                <a:cs typeface="Verdana"/>
                <a:sym typeface="Verdana"/>
              </a:rPr>
              <a:t>and many more...</a:t>
            </a:r>
            <a:endParaRPr sz="1350">
              <a:solidFill>
                <a:srgbClr val="525252"/>
              </a:solidFill>
              <a:highlight>
                <a:srgbClr val="FFFFFF"/>
              </a:highlight>
              <a:latin typeface="Verdana"/>
              <a:ea typeface="Verdana"/>
              <a:cs typeface="Verdana"/>
              <a:sym typeface="Verdana"/>
            </a:endParaRPr>
          </a:p>
        </p:txBody>
      </p:sp>
      <p:pic>
        <p:nvPicPr>
          <p:cNvPr id="232" name="Google Shape;232;p40"/>
          <p:cNvPicPr preferRelativeResize="0"/>
          <p:nvPr/>
        </p:nvPicPr>
        <p:blipFill rotWithShape="1">
          <a:blip r:embed="rId3">
            <a:alphaModFix/>
          </a:blip>
          <a:srcRect b="14500"/>
          <a:stretch/>
        </p:blipFill>
        <p:spPr>
          <a:xfrm>
            <a:off x="3360643" y="1537000"/>
            <a:ext cx="5281783" cy="254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sp>
        <p:nvSpPr>
          <p:cNvPr id="237" name="Google Shape;237;p41"/>
          <p:cNvSpPr txBox="1"/>
          <p:nvPr/>
        </p:nvSpPr>
        <p:spPr>
          <a:xfrm>
            <a:off x="2798725" y="2509400"/>
            <a:ext cx="50325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a:latin typeface="Barlow"/>
                <a:ea typeface="Barlow"/>
                <a:cs typeface="Barlow"/>
                <a:sym typeface="Barlow"/>
              </a:rPr>
              <a:t>ALGORITHMS </a:t>
            </a:r>
            <a:endParaRPr sz="2300">
              <a:latin typeface="Barlow"/>
              <a:ea typeface="Barlow"/>
              <a:cs typeface="Barlow"/>
              <a:sym typeface="Barlow"/>
            </a:endParaRPr>
          </a:p>
          <a:p>
            <a:pPr marL="0" lvl="0" indent="0" algn="l" rtl="0">
              <a:spcBef>
                <a:spcPts val="0"/>
              </a:spcBef>
              <a:spcAft>
                <a:spcPts val="0"/>
              </a:spcAft>
              <a:buNone/>
            </a:pPr>
            <a:r>
              <a:rPr lang="en-GB" sz="2300">
                <a:latin typeface="Barlow"/>
                <a:ea typeface="Barlow"/>
                <a:cs typeface="Barlow"/>
                <a:sym typeface="Barlow"/>
              </a:rPr>
              <a:t>EXERCISES &amp; PRACTICE</a:t>
            </a:r>
            <a:endParaRPr sz="2300">
              <a:latin typeface="Barlow"/>
              <a:ea typeface="Barlow"/>
              <a:cs typeface="Barlow"/>
              <a:sym typeface="Barlow"/>
            </a:endParaRPr>
          </a:p>
        </p:txBody>
      </p:sp>
      <p:pic>
        <p:nvPicPr>
          <p:cNvPr id="238" name="Google Shape;238;p41"/>
          <p:cNvPicPr preferRelativeResize="0"/>
          <p:nvPr/>
        </p:nvPicPr>
        <p:blipFill>
          <a:blip r:embed="rId3">
            <a:alphaModFix/>
          </a:blip>
          <a:stretch>
            <a:fillRect/>
          </a:stretch>
        </p:blipFill>
        <p:spPr>
          <a:xfrm>
            <a:off x="389625" y="184700"/>
            <a:ext cx="1400550" cy="1400550"/>
          </a:xfrm>
          <a:prstGeom prst="rect">
            <a:avLst/>
          </a:prstGeom>
          <a:noFill/>
          <a:ln w="28575" cap="flat" cmpd="sng">
            <a:solidFill>
              <a:srgbClr val="F54996"/>
            </a:solidFill>
            <a:prstDash val="solid"/>
            <a:round/>
            <a:headEnd type="none" w="sm" len="sm"/>
            <a:tailEnd type="none" w="sm" len="sm"/>
          </a:ln>
        </p:spPr>
      </p:pic>
      <p:sp>
        <p:nvSpPr>
          <p:cNvPr id="239" name="Google Shape;239;p41"/>
          <p:cNvSpPr txBox="1"/>
          <p:nvPr/>
        </p:nvSpPr>
        <p:spPr>
          <a:xfrm>
            <a:off x="697275" y="1707550"/>
            <a:ext cx="1092900" cy="3384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None/>
            </a:pPr>
            <a:r>
              <a:rPr lang="en-GB" sz="1600" b="1">
                <a:latin typeface="Barlow"/>
                <a:ea typeface="Barlow"/>
                <a:cs typeface="Barlow"/>
                <a:sym typeface="Barlow"/>
              </a:rPr>
              <a:t> DEMO &amp;</a:t>
            </a:r>
            <a:endParaRPr sz="1600" b="1">
              <a:latin typeface="Barlow"/>
              <a:ea typeface="Barlow"/>
              <a:cs typeface="Barlow"/>
              <a:sym typeface="Barlow"/>
            </a:endParaRPr>
          </a:p>
          <a:p>
            <a:pPr marL="0" lvl="0" indent="0" algn="l" rtl="0">
              <a:lnSpc>
                <a:spcPct val="110000"/>
              </a:lnSpc>
              <a:spcBef>
                <a:spcPts val="0"/>
              </a:spcBef>
              <a:spcAft>
                <a:spcPts val="0"/>
              </a:spcAft>
              <a:buNone/>
            </a:pPr>
            <a:r>
              <a:rPr lang="en-GB" sz="1600" b="1">
                <a:latin typeface="Barlow"/>
                <a:ea typeface="Barlow"/>
                <a:cs typeface="Barlow"/>
                <a:sym typeface="Barlow"/>
              </a:rPr>
              <a:t> EXERCISES</a:t>
            </a:r>
            <a:endParaRPr sz="1600" b="1">
              <a:solidFill>
                <a:srgbClr val="000000"/>
              </a:solidFill>
              <a:latin typeface="Barlow"/>
              <a:ea typeface="Barlow"/>
              <a:cs typeface="Barlow"/>
              <a:sym typeface="Barlow"/>
            </a:endParaRPr>
          </a:p>
          <a:p>
            <a:pPr marL="0" lvl="0" indent="0" algn="l" rtl="0">
              <a:lnSpc>
                <a:spcPct val="110000"/>
              </a:lnSpc>
              <a:spcBef>
                <a:spcPts val="0"/>
              </a:spcBef>
              <a:spcAft>
                <a:spcPts val="0"/>
              </a:spcAft>
              <a:buClr>
                <a:srgbClr val="000000"/>
              </a:buClr>
              <a:buSzPts val="1100"/>
              <a:buFont typeface="Arial"/>
              <a:buNone/>
            </a:pPr>
            <a:endParaRPr sz="1300">
              <a:latin typeface="Barlow"/>
              <a:ea typeface="Barlow"/>
              <a:cs typeface="Barlow"/>
              <a:sym typeface="Barlow"/>
            </a:endParaRPr>
          </a:p>
        </p:txBody>
      </p:sp>
      <p:pic>
        <p:nvPicPr>
          <p:cNvPr id="240" name="Google Shape;240;p41"/>
          <p:cNvPicPr preferRelativeResize="0"/>
          <p:nvPr/>
        </p:nvPicPr>
        <p:blipFill rotWithShape="1">
          <a:blip r:embed="rId4">
            <a:alphaModFix/>
          </a:blip>
          <a:srcRect/>
          <a:stretch/>
        </p:blipFill>
        <p:spPr>
          <a:xfrm rot="5400000">
            <a:off x="312275" y="1715601"/>
            <a:ext cx="338299" cy="343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4"/>
        <p:cNvGrpSpPr/>
        <p:nvPr/>
      </p:nvGrpSpPr>
      <p:grpSpPr>
        <a:xfrm>
          <a:off x="0" y="0"/>
          <a:ext cx="0" cy="0"/>
          <a:chOff x="0" y="0"/>
          <a:chExt cx="0" cy="0"/>
        </a:xfrm>
      </p:grpSpPr>
      <p:pic>
        <p:nvPicPr>
          <p:cNvPr id="245" name="Google Shape;245;p42"/>
          <p:cNvPicPr preferRelativeResize="0"/>
          <p:nvPr/>
        </p:nvPicPr>
        <p:blipFill rotWithShape="1">
          <a:blip r:embed="rId3">
            <a:alphaModFix/>
          </a:blip>
          <a:srcRect/>
          <a:stretch/>
        </p:blipFill>
        <p:spPr>
          <a:xfrm>
            <a:off x="7081800" y="310775"/>
            <a:ext cx="1752149" cy="2494550"/>
          </a:xfrm>
          <a:prstGeom prst="rect">
            <a:avLst/>
          </a:prstGeom>
          <a:noFill/>
          <a:ln>
            <a:noFill/>
          </a:ln>
        </p:spPr>
      </p:pic>
      <p:sp>
        <p:nvSpPr>
          <p:cNvPr id="246" name="Google Shape;246;p42"/>
          <p:cNvSpPr txBox="1"/>
          <p:nvPr/>
        </p:nvSpPr>
        <p:spPr>
          <a:xfrm>
            <a:off x="1530600" y="2439675"/>
            <a:ext cx="6082800" cy="1685400"/>
          </a:xfrm>
          <a:prstGeom prst="rect">
            <a:avLst/>
          </a:prstGeom>
          <a:noFill/>
          <a:ln>
            <a:noFill/>
          </a:ln>
        </p:spPr>
        <p:txBody>
          <a:bodyPr spcFirstLastPara="1" wrap="square" lIns="0" tIns="0" rIns="0" bIns="0" anchor="t" anchorCtr="0">
            <a:noAutofit/>
          </a:bodyPr>
          <a:lstStyle/>
          <a:p>
            <a:pPr marL="0" marR="0" lvl="0" indent="0" algn="ctr" rtl="0">
              <a:lnSpc>
                <a:spcPct val="65000"/>
              </a:lnSpc>
              <a:spcBef>
                <a:spcPts val="0"/>
              </a:spcBef>
              <a:spcAft>
                <a:spcPts val="0"/>
              </a:spcAft>
              <a:buClr>
                <a:srgbClr val="000000"/>
              </a:buClr>
              <a:buSzPts val="4000"/>
              <a:buFont typeface="Arial"/>
              <a:buNone/>
            </a:pPr>
            <a:r>
              <a:rPr lang="en-GB" sz="4000">
                <a:solidFill>
                  <a:srgbClr val="FFFFFF"/>
                </a:solidFill>
                <a:latin typeface="Barlow ExtraBold"/>
                <a:ea typeface="Barlow ExtraBold"/>
                <a:cs typeface="Barlow ExtraBold"/>
                <a:sym typeface="Barlow ExtraBold"/>
              </a:rPr>
              <a:t>THANK YOU!</a:t>
            </a:r>
            <a:endParaRPr sz="4000">
              <a:solidFill>
                <a:srgbClr val="FFFFFF"/>
              </a:solidFill>
              <a:latin typeface="Barlow ExtraBold"/>
              <a:ea typeface="Barlow ExtraBold"/>
              <a:cs typeface="Barlow ExtraBold"/>
              <a:sym typeface="Barlow ExtraBold"/>
            </a:endParaRPr>
          </a:p>
          <a:p>
            <a:pPr marL="0" marR="0" lvl="0" indent="0" algn="ctr" rtl="0">
              <a:lnSpc>
                <a:spcPct val="65000"/>
              </a:lnSpc>
              <a:spcBef>
                <a:spcPts val="0"/>
              </a:spcBef>
              <a:spcAft>
                <a:spcPts val="0"/>
              </a:spcAft>
              <a:buClr>
                <a:srgbClr val="000000"/>
              </a:buClr>
              <a:buSzPts val="4000"/>
              <a:buFont typeface="Arial"/>
              <a:buNone/>
            </a:pPr>
            <a:endParaRPr sz="4000">
              <a:solidFill>
                <a:srgbClr val="FFFFFF"/>
              </a:solidFill>
              <a:latin typeface="Barlow ExtraBold"/>
              <a:ea typeface="Barlow ExtraBold"/>
              <a:cs typeface="Barlow ExtraBold"/>
              <a:sym typeface="Barlow ExtraBold"/>
            </a:endParaRPr>
          </a:p>
          <a:p>
            <a:pPr marL="0" marR="0" lvl="0" indent="0" algn="ctr" rtl="0">
              <a:lnSpc>
                <a:spcPct val="65000"/>
              </a:lnSpc>
              <a:spcBef>
                <a:spcPts val="0"/>
              </a:spcBef>
              <a:spcAft>
                <a:spcPts val="0"/>
              </a:spcAft>
              <a:buClr>
                <a:srgbClr val="000000"/>
              </a:buClr>
              <a:buSzPts val="4000"/>
              <a:buFont typeface="Arial"/>
              <a:buNone/>
            </a:pPr>
            <a:endParaRPr sz="4000">
              <a:solidFill>
                <a:srgbClr val="FFFFFF"/>
              </a:solidFill>
              <a:latin typeface="Barlow ExtraBold"/>
              <a:ea typeface="Barlow ExtraBold"/>
              <a:cs typeface="Barlow ExtraBold"/>
              <a:sym typeface="Barlow ExtraBold"/>
            </a:endParaRPr>
          </a:p>
          <a:p>
            <a:pPr marL="0" marR="0" lvl="0" indent="0" algn="ctr" rtl="0">
              <a:lnSpc>
                <a:spcPct val="65000"/>
              </a:lnSpc>
              <a:spcBef>
                <a:spcPts val="0"/>
              </a:spcBef>
              <a:spcAft>
                <a:spcPts val="0"/>
              </a:spcAft>
              <a:buClr>
                <a:srgbClr val="000000"/>
              </a:buClr>
              <a:buSzPts val="4000"/>
              <a:buFont typeface="Arial"/>
              <a:buNone/>
            </a:pPr>
            <a:endParaRPr sz="4000">
              <a:solidFill>
                <a:srgbClr val="FFFFFF"/>
              </a:solidFill>
              <a:latin typeface="Barlow ExtraBold"/>
              <a:ea typeface="Barlow ExtraBold"/>
              <a:cs typeface="Barlow ExtraBold"/>
              <a:sym typeface="Barlow ExtraBold"/>
            </a:endParaRPr>
          </a:p>
          <a:p>
            <a:pPr marL="0" marR="0" lvl="0" indent="0" algn="ctr" rtl="0">
              <a:lnSpc>
                <a:spcPct val="65000"/>
              </a:lnSpc>
              <a:spcBef>
                <a:spcPts val="0"/>
              </a:spcBef>
              <a:spcAft>
                <a:spcPts val="0"/>
              </a:spcAft>
              <a:buClr>
                <a:srgbClr val="000000"/>
              </a:buClr>
              <a:buSzPts val="4000"/>
              <a:buFont typeface="Arial"/>
              <a:buNone/>
            </a:pPr>
            <a:endParaRPr sz="4000">
              <a:solidFill>
                <a:srgbClr val="FFFFFF"/>
              </a:solidFill>
              <a:latin typeface="Barlow ExtraBold"/>
              <a:ea typeface="Barlow ExtraBold"/>
              <a:cs typeface="Barlow ExtraBold"/>
              <a:sym typeface="Barlow ExtraBold"/>
            </a:endParaRPr>
          </a:p>
          <a:p>
            <a:pPr marL="0" marR="0" lvl="0" indent="0" algn="ctr" rtl="0">
              <a:lnSpc>
                <a:spcPct val="65000"/>
              </a:lnSpc>
              <a:spcBef>
                <a:spcPts val="0"/>
              </a:spcBef>
              <a:spcAft>
                <a:spcPts val="0"/>
              </a:spcAft>
              <a:buClr>
                <a:srgbClr val="000000"/>
              </a:buClr>
              <a:buSzPts val="4000"/>
              <a:buFont typeface="Arial"/>
              <a:buNone/>
            </a:pPr>
            <a:endParaRPr sz="4000">
              <a:solidFill>
                <a:srgbClr val="FFFFFF"/>
              </a:solidFill>
              <a:latin typeface="Barlow ExtraBold"/>
              <a:ea typeface="Barlow ExtraBold"/>
              <a:cs typeface="Barlow ExtraBold"/>
              <a:sym typeface="Barlow ExtraBold"/>
            </a:endParaRPr>
          </a:p>
          <a:p>
            <a:pPr marL="0" marR="0" lvl="0" indent="0" algn="ctr" rtl="0">
              <a:lnSpc>
                <a:spcPct val="65000"/>
              </a:lnSpc>
              <a:spcBef>
                <a:spcPts val="0"/>
              </a:spcBef>
              <a:spcAft>
                <a:spcPts val="0"/>
              </a:spcAft>
              <a:buClr>
                <a:srgbClr val="000000"/>
              </a:buClr>
              <a:buSzPts val="4000"/>
              <a:buFont typeface="Arial"/>
              <a:buNone/>
            </a:pPr>
            <a:endParaRPr sz="4000">
              <a:solidFill>
                <a:srgbClr val="FFFFFF"/>
              </a:solidFill>
              <a:latin typeface="Barlow ExtraBold"/>
              <a:ea typeface="Barlow ExtraBold"/>
              <a:cs typeface="Barlow ExtraBold"/>
              <a:sym typeface="Barlow ExtraBold"/>
            </a:endParaRPr>
          </a:p>
          <a:p>
            <a:pPr marL="0" marR="0" lvl="0" indent="0" algn="ctr" rtl="0">
              <a:lnSpc>
                <a:spcPct val="65000"/>
              </a:lnSpc>
              <a:spcBef>
                <a:spcPts val="0"/>
              </a:spcBef>
              <a:spcAft>
                <a:spcPts val="0"/>
              </a:spcAft>
              <a:buClr>
                <a:srgbClr val="000000"/>
              </a:buClr>
              <a:buSzPts val="4000"/>
              <a:buFont typeface="Arial"/>
              <a:buNone/>
            </a:pPr>
            <a:endParaRPr sz="2100">
              <a:solidFill>
                <a:srgbClr val="F54996"/>
              </a:solidFill>
              <a:latin typeface="Barlow"/>
              <a:ea typeface="Barlow"/>
              <a:cs typeface="Barlow"/>
              <a:sym typeface="Barlow"/>
            </a:endParaRPr>
          </a:p>
          <a:p>
            <a:pPr marL="0" marR="0" lvl="0" indent="0" algn="ctr" rtl="0">
              <a:lnSpc>
                <a:spcPct val="65000"/>
              </a:lnSpc>
              <a:spcBef>
                <a:spcPts val="0"/>
              </a:spcBef>
              <a:spcAft>
                <a:spcPts val="0"/>
              </a:spcAft>
              <a:buClr>
                <a:srgbClr val="000000"/>
              </a:buClr>
              <a:buSzPts val="4000"/>
              <a:buFont typeface="Arial"/>
              <a:buNone/>
            </a:pPr>
            <a:endParaRPr sz="1200">
              <a:solidFill>
                <a:srgbClr val="F54996"/>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6"/>
          <p:cNvSpPr txBox="1"/>
          <p:nvPr/>
        </p:nvSpPr>
        <p:spPr>
          <a:xfrm>
            <a:off x="249250" y="319675"/>
            <a:ext cx="5489700" cy="446100"/>
          </a:xfrm>
          <a:prstGeom prst="rect">
            <a:avLst/>
          </a:prstGeom>
          <a:noFill/>
          <a:ln>
            <a:noFill/>
          </a:ln>
        </p:spPr>
        <p:txBody>
          <a:bodyPr spcFirstLastPara="1" wrap="square" lIns="0" tIns="0" rIns="0" bIns="0" anchor="t" anchorCtr="0">
            <a:noAutofit/>
          </a:bodyPr>
          <a:lstStyle/>
          <a:p>
            <a:pPr marL="0" marR="0" lvl="0" indent="0" algn="l" rtl="0">
              <a:lnSpc>
                <a:spcPct val="65000"/>
              </a:lnSpc>
              <a:spcBef>
                <a:spcPts val="0"/>
              </a:spcBef>
              <a:spcAft>
                <a:spcPts val="0"/>
              </a:spcAft>
              <a:buClr>
                <a:srgbClr val="000000"/>
              </a:buClr>
              <a:buSzPts val="1100"/>
              <a:buFont typeface="Arial"/>
              <a:buNone/>
            </a:pPr>
            <a:r>
              <a:rPr lang="en-GB" sz="3500">
                <a:latin typeface="Barlow ExtraBold"/>
                <a:ea typeface="Barlow ExtraBold"/>
                <a:cs typeface="Barlow ExtraBold"/>
                <a:sym typeface="Barlow ExtraBold"/>
              </a:rPr>
              <a:t>AGENDA</a:t>
            </a:r>
            <a:endParaRPr sz="3500" i="0" u="none" strike="noStrike" cap="none">
              <a:solidFill>
                <a:srgbClr val="000000"/>
              </a:solidFill>
              <a:latin typeface="Barlow ExtraBold"/>
              <a:ea typeface="Barlow ExtraBold"/>
              <a:cs typeface="Barlow ExtraBold"/>
              <a:sym typeface="Barlow ExtraBold"/>
            </a:endParaRPr>
          </a:p>
          <a:p>
            <a:pPr marL="0" marR="0" lvl="0" indent="0" algn="l" rtl="0">
              <a:lnSpc>
                <a:spcPct val="65000"/>
              </a:lnSpc>
              <a:spcBef>
                <a:spcPts val="0"/>
              </a:spcBef>
              <a:spcAft>
                <a:spcPts val="0"/>
              </a:spcAft>
              <a:buClr>
                <a:srgbClr val="000000"/>
              </a:buClr>
              <a:buSzPts val="4000"/>
              <a:buFont typeface="Arial"/>
              <a:buNone/>
            </a:pPr>
            <a:endParaRPr sz="4000" i="0" u="none" strike="noStrike" cap="none">
              <a:solidFill>
                <a:srgbClr val="000000"/>
              </a:solidFill>
              <a:latin typeface="Barlow ExtraBold"/>
              <a:ea typeface="Barlow ExtraBold"/>
              <a:cs typeface="Barlow ExtraBold"/>
              <a:sym typeface="Barlow ExtraBold"/>
            </a:endParaRPr>
          </a:p>
        </p:txBody>
      </p:sp>
      <p:sp>
        <p:nvSpPr>
          <p:cNvPr id="107" name="Google Shape;107;p26"/>
          <p:cNvSpPr txBox="1"/>
          <p:nvPr/>
        </p:nvSpPr>
        <p:spPr>
          <a:xfrm>
            <a:off x="2972725" y="1399450"/>
            <a:ext cx="4426800" cy="2484300"/>
          </a:xfrm>
          <a:prstGeom prst="rect">
            <a:avLst/>
          </a:prstGeom>
          <a:noFill/>
          <a:ln w="9525" cap="flat" cmpd="sng">
            <a:solidFill>
              <a:srgbClr val="4A4A4A"/>
            </a:solidFill>
            <a:prstDash val="dot"/>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GB" sz="1600" b="1">
                <a:solidFill>
                  <a:srgbClr val="F54996"/>
                </a:solidFill>
                <a:latin typeface="Barlow"/>
                <a:ea typeface="Barlow"/>
                <a:cs typeface="Barlow"/>
                <a:sym typeface="Barlow"/>
              </a:rPr>
              <a:t>01</a:t>
            </a:r>
            <a:r>
              <a:rPr lang="en-GB" sz="1600">
                <a:latin typeface="Barlow"/>
                <a:ea typeface="Barlow"/>
                <a:cs typeface="Barlow"/>
                <a:sym typeface="Barlow"/>
              </a:rPr>
              <a:t> Search and Sort introduction</a:t>
            </a:r>
            <a:endParaRPr sz="1600">
              <a:latin typeface="Barlow"/>
              <a:ea typeface="Barlow"/>
              <a:cs typeface="Barlow"/>
              <a:sym typeface="Barlow"/>
            </a:endParaRPr>
          </a:p>
          <a:p>
            <a:pPr marL="0" lvl="0" indent="0" algn="just" rtl="0">
              <a:spcBef>
                <a:spcPts val="0"/>
              </a:spcBef>
              <a:spcAft>
                <a:spcPts val="0"/>
              </a:spcAft>
              <a:buNone/>
            </a:pPr>
            <a:endParaRPr sz="1600">
              <a:latin typeface="Barlow"/>
              <a:ea typeface="Barlow"/>
              <a:cs typeface="Barlow"/>
              <a:sym typeface="Barlow"/>
            </a:endParaRPr>
          </a:p>
          <a:p>
            <a:pPr marL="0" lvl="0" indent="0" algn="just" rtl="0">
              <a:spcBef>
                <a:spcPts val="0"/>
              </a:spcBef>
              <a:spcAft>
                <a:spcPts val="0"/>
              </a:spcAft>
              <a:buNone/>
            </a:pPr>
            <a:r>
              <a:rPr lang="en-GB" sz="1600" b="1">
                <a:solidFill>
                  <a:srgbClr val="F54996"/>
                </a:solidFill>
                <a:latin typeface="Barlow"/>
                <a:ea typeface="Barlow"/>
                <a:cs typeface="Barlow"/>
                <a:sym typeface="Barlow"/>
              </a:rPr>
              <a:t>02</a:t>
            </a:r>
            <a:r>
              <a:rPr lang="en-GB" sz="1600">
                <a:latin typeface="Barlow"/>
                <a:ea typeface="Barlow"/>
                <a:cs typeface="Barlow"/>
                <a:sym typeface="Barlow"/>
              </a:rPr>
              <a:t> Search and Sort algorithms review</a:t>
            </a:r>
            <a:endParaRPr sz="1600">
              <a:latin typeface="Barlow"/>
              <a:ea typeface="Barlow"/>
              <a:cs typeface="Barlow"/>
              <a:sym typeface="Barlow"/>
            </a:endParaRPr>
          </a:p>
          <a:p>
            <a:pPr marL="0" lvl="0" indent="0" algn="just" rtl="0">
              <a:spcBef>
                <a:spcPts val="0"/>
              </a:spcBef>
              <a:spcAft>
                <a:spcPts val="0"/>
              </a:spcAft>
              <a:buNone/>
            </a:pPr>
            <a:endParaRPr sz="1600">
              <a:latin typeface="Barlow"/>
              <a:ea typeface="Barlow"/>
              <a:cs typeface="Barlow"/>
              <a:sym typeface="Barlow"/>
            </a:endParaRPr>
          </a:p>
          <a:p>
            <a:pPr marL="0" lvl="0" indent="0" algn="just" rtl="0">
              <a:spcBef>
                <a:spcPts val="0"/>
              </a:spcBef>
              <a:spcAft>
                <a:spcPts val="0"/>
              </a:spcAft>
              <a:buClr>
                <a:schemeClr val="dk1"/>
              </a:buClr>
              <a:buSzPts val="1100"/>
              <a:buFont typeface="Arial"/>
              <a:buNone/>
            </a:pPr>
            <a:r>
              <a:rPr lang="en-GB" sz="1600" b="1">
                <a:solidFill>
                  <a:srgbClr val="F54996"/>
                </a:solidFill>
                <a:latin typeface="Barlow"/>
                <a:ea typeface="Barlow"/>
                <a:cs typeface="Barlow"/>
                <a:sym typeface="Barlow"/>
              </a:rPr>
              <a:t>03</a:t>
            </a:r>
            <a:r>
              <a:rPr lang="en-GB" sz="1600" b="1">
                <a:solidFill>
                  <a:schemeClr val="dk1"/>
                </a:solidFill>
                <a:latin typeface="Barlow"/>
                <a:ea typeface="Barlow"/>
                <a:cs typeface="Barlow"/>
                <a:sym typeface="Barlow"/>
              </a:rPr>
              <a:t> </a:t>
            </a:r>
            <a:r>
              <a:rPr lang="en-GB" sz="1600">
                <a:solidFill>
                  <a:schemeClr val="dk1"/>
                </a:solidFill>
                <a:latin typeface="Barlow"/>
                <a:ea typeface="Barlow"/>
                <a:cs typeface="Barlow"/>
                <a:sym typeface="Barlow"/>
              </a:rPr>
              <a:t>Search and Sort Practice</a:t>
            </a:r>
            <a:endParaRPr sz="1600">
              <a:latin typeface="Barlow"/>
              <a:ea typeface="Barlow"/>
              <a:cs typeface="Barlow"/>
              <a:sym typeface="Barlow"/>
            </a:endParaRPr>
          </a:p>
          <a:p>
            <a:pPr marL="0" lvl="0" indent="0" algn="l" rtl="0">
              <a:spcBef>
                <a:spcPts val="0"/>
              </a:spcBef>
              <a:spcAft>
                <a:spcPts val="0"/>
              </a:spcAft>
              <a:buNone/>
            </a:pPr>
            <a:endParaRPr sz="1200">
              <a:latin typeface="Barlow"/>
              <a:ea typeface="Barlow"/>
              <a:cs typeface="Barlow"/>
              <a:sym typeface="Barlow"/>
            </a:endParaRPr>
          </a:p>
        </p:txBody>
      </p:sp>
      <p:cxnSp>
        <p:nvCxnSpPr>
          <p:cNvPr id="108" name="Google Shape;108;p26"/>
          <p:cNvCxnSpPr/>
          <p:nvPr/>
        </p:nvCxnSpPr>
        <p:spPr>
          <a:xfrm flipH="1">
            <a:off x="2305550" y="926625"/>
            <a:ext cx="9000" cy="3908100"/>
          </a:xfrm>
          <a:prstGeom prst="straightConnector1">
            <a:avLst/>
          </a:prstGeom>
          <a:noFill/>
          <a:ln w="76200" cap="flat" cmpd="sng">
            <a:solidFill>
              <a:srgbClr val="666666"/>
            </a:solidFill>
            <a:prstDash val="solid"/>
            <a:round/>
            <a:headEnd type="none" w="med" len="med"/>
            <a:tailEnd type="none" w="med" len="med"/>
          </a:ln>
        </p:spPr>
      </p:cxnSp>
      <p:grpSp>
        <p:nvGrpSpPr>
          <p:cNvPr id="109" name="Google Shape;109;p26"/>
          <p:cNvGrpSpPr/>
          <p:nvPr/>
        </p:nvGrpSpPr>
        <p:grpSpPr>
          <a:xfrm>
            <a:off x="331350" y="1935800"/>
            <a:ext cx="1584600" cy="1437000"/>
            <a:chOff x="331350" y="2012000"/>
            <a:chExt cx="1584600" cy="1437000"/>
          </a:xfrm>
        </p:grpSpPr>
        <p:sp>
          <p:nvSpPr>
            <p:cNvPr id="110" name="Google Shape;110;p26"/>
            <p:cNvSpPr/>
            <p:nvPr/>
          </p:nvSpPr>
          <p:spPr>
            <a:xfrm>
              <a:off x="331350" y="2012000"/>
              <a:ext cx="1584600" cy="1437000"/>
            </a:xfrm>
            <a:prstGeom prst="ellipse">
              <a:avLst/>
            </a:prstGeom>
            <a:solidFill>
              <a:srgbClr val="FFFFFF"/>
            </a:solidFill>
            <a:ln w="7620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1" name="Google Shape;111;p26"/>
            <p:cNvPicPr preferRelativeResize="0"/>
            <p:nvPr/>
          </p:nvPicPr>
          <p:blipFill rotWithShape="1">
            <a:blip r:embed="rId3">
              <a:alphaModFix/>
            </a:blip>
            <a:srcRect l="21230" t="14611" r="16029" b="13482"/>
            <a:stretch/>
          </p:blipFill>
          <p:spPr>
            <a:xfrm>
              <a:off x="602225" y="2045588"/>
              <a:ext cx="1195225" cy="136982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
        <p:cNvGrpSpPr/>
        <p:nvPr/>
      </p:nvGrpSpPr>
      <p:grpSpPr>
        <a:xfrm>
          <a:off x="0" y="0"/>
          <a:ext cx="0" cy="0"/>
          <a:chOff x="0" y="0"/>
          <a:chExt cx="0" cy="0"/>
        </a:xfrm>
      </p:grpSpPr>
      <p:sp>
        <p:nvSpPr>
          <p:cNvPr id="116" name="Google Shape;116;p27"/>
          <p:cNvSpPr txBox="1"/>
          <p:nvPr/>
        </p:nvSpPr>
        <p:spPr>
          <a:xfrm>
            <a:off x="253100" y="349200"/>
            <a:ext cx="7390800" cy="400200"/>
          </a:xfrm>
          <a:prstGeom prst="rect">
            <a:avLst/>
          </a:prstGeom>
          <a:noFill/>
          <a:ln>
            <a:noFill/>
          </a:ln>
        </p:spPr>
        <p:txBody>
          <a:bodyPr spcFirstLastPara="1" wrap="square" lIns="0" tIns="0" rIns="0" bIns="0" anchor="t" anchorCtr="0">
            <a:noAutofit/>
          </a:bodyPr>
          <a:lstStyle/>
          <a:p>
            <a:pPr marL="0" lvl="0" indent="0" algn="l" rtl="0">
              <a:lnSpc>
                <a:spcPct val="65000"/>
              </a:lnSpc>
              <a:spcBef>
                <a:spcPts val="0"/>
              </a:spcBef>
              <a:spcAft>
                <a:spcPts val="0"/>
              </a:spcAft>
              <a:buNone/>
            </a:pPr>
            <a:r>
              <a:rPr lang="en-GB" sz="3000">
                <a:latin typeface="Barlow ExtraBold"/>
                <a:ea typeface="Barlow ExtraBold"/>
                <a:cs typeface="Barlow ExtraBold"/>
                <a:sym typeface="Barlow ExtraBold"/>
              </a:rPr>
              <a:t>SEARCH &amp; SORT INTRODUCTION</a:t>
            </a:r>
            <a:endParaRPr sz="3000">
              <a:latin typeface="Barlow ExtraBold"/>
              <a:ea typeface="Barlow ExtraBold"/>
              <a:cs typeface="Barlow ExtraBold"/>
              <a:sym typeface="Barlow ExtraBold"/>
            </a:endParaRPr>
          </a:p>
        </p:txBody>
      </p:sp>
      <p:sp>
        <p:nvSpPr>
          <p:cNvPr id="117" name="Google Shape;117;p27"/>
          <p:cNvSpPr txBox="1"/>
          <p:nvPr/>
        </p:nvSpPr>
        <p:spPr>
          <a:xfrm>
            <a:off x="1497925" y="1731600"/>
            <a:ext cx="39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8" name="Google Shape;118;p27"/>
          <p:cNvSpPr txBox="1"/>
          <p:nvPr/>
        </p:nvSpPr>
        <p:spPr>
          <a:xfrm>
            <a:off x="328075" y="1087300"/>
            <a:ext cx="4962600" cy="3273300"/>
          </a:xfrm>
          <a:prstGeom prst="rect">
            <a:avLst/>
          </a:prstGeom>
          <a:noFill/>
          <a:ln w="28575" cap="flat" cmpd="sng">
            <a:solidFill>
              <a:srgbClr val="F54996"/>
            </a:solidFill>
            <a:prstDash val="solid"/>
            <a:round/>
            <a:headEnd type="none" w="sm" len="sm"/>
            <a:tailEnd type="none" w="sm" len="sm"/>
          </a:ln>
        </p:spPr>
        <p:txBody>
          <a:bodyPr spcFirstLastPara="1" wrap="square" lIns="91425" tIns="91425" rIns="91425" bIns="91425" anchor="t" anchorCtr="0">
            <a:spAutoFit/>
          </a:bodyPr>
          <a:lstStyle/>
          <a:p>
            <a:pPr marL="457200" lvl="0" indent="-317500" algn="just" rtl="0">
              <a:lnSpc>
                <a:spcPct val="166666"/>
              </a:lnSpc>
              <a:spcBef>
                <a:spcPts val="0"/>
              </a:spcBef>
              <a:spcAft>
                <a:spcPts val="0"/>
              </a:spcAft>
              <a:buClr>
                <a:srgbClr val="555555"/>
              </a:buClr>
              <a:buSzPts val="1400"/>
              <a:buFont typeface="Barlow"/>
              <a:buChar char="●"/>
            </a:pPr>
            <a:r>
              <a:rPr lang="en-GB">
                <a:solidFill>
                  <a:srgbClr val="555555"/>
                </a:solidFill>
                <a:highlight>
                  <a:srgbClr val="FFFFFF"/>
                </a:highlight>
                <a:latin typeface="Barlow"/>
                <a:ea typeface="Barlow"/>
                <a:cs typeface="Barlow"/>
                <a:sym typeface="Barlow"/>
              </a:rPr>
              <a:t>The </a:t>
            </a:r>
            <a:r>
              <a:rPr lang="en-GB" b="1">
                <a:solidFill>
                  <a:srgbClr val="555555"/>
                </a:solidFill>
                <a:highlight>
                  <a:srgbClr val="FFFFFF"/>
                </a:highlight>
                <a:latin typeface="Barlow"/>
                <a:ea typeface="Barlow"/>
                <a:cs typeface="Barlow"/>
                <a:sym typeface="Barlow"/>
              </a:rPr>
              <a:t>searching and sorting algorithms are key algorithms</a:t>
            </a:r>
            <a:r>
              <a:rPr lang="en-GB">
                <a:solidFill>
                  <a:srgbClr val="555555"/>
                </a:solidFill>
                <a:highlight>
                  <a:srgbClr val="FFFFFF"/>
                </a:highlight>
                <a:latin typeface="Barlow"/>
                <a:ea typeface="Barlow"/>
                <a:cs typeface="Barlow"/>
                <a:sym typeface="Barlow"/>
              </a:rPr>
              <a:t> that you will study in computer science. </a:t>
            </a:r>
            <a:endParaRPr>
              <a:solidFill>
                <a:srgbClr val="555555"/>
              </a:solidFill>
              <a:highlight>
                <a:srgbClr val="FFFFFF"/>
              </a:highlight>
              <a:latin typeface="Barlow"/>
              <a:ea typeface="Barlow"/>
              <a:cs typeface="Barlow"/>
              <a:sym typeface="Barlow"/>
            </a:endParaRPr>
          </a:p>
          <a:p>
            <a:pPr marL="457200" lvl="0" indent="-317500" algn="just" rtl="0">
              <a:lnSpc>
                <a:spcPct val="166666"/>
              </a:lnSpc>
              <a:spcBef>
                <a:spcPts val="0"/>
              </a:spcBef>
              <a:spcAft>
                <a:spcPts val="0"/>
              </a:spcAft>
              <a:buClr>
                <a:srgbClr val="555555"/>
              </a:buClr>
              <a:buSzPts val="1400"/>
              <a:buFont typeface="Barlow"/>
              <a:buChar char="●"/>
            </a:pPr>
            <a:r>
              <a:rPr lang="en-GB" b="1">
                <a:solidFill>
                  <a:srgbClr val="555555"/>
                </a:solidFill>
                <a:highlight>
                  <a:srgbClr val="FFFFFF"/>
                </a:highlight>
                <a:latin typeface="Barlow"/>
                <a:ea typeface="Barlow"/>
                <a:cs typeface="Barlow"/>
                <a:sym typeface="Barlow"/>
              </a:rPr>
              <a:t>Most computer programs involve some searching and sorting</a:t>
            </a:r>
            <a:r>
              <a:rPr lang="en-GB">
                <a:solidFill>
                  <a:srgbClr val="555555"/>
                </a:solidFill>
                <a:highlight>
                  <a:srgbClr val="FFFFFF"/>
                </a:highlight>
                <a:latin typeface="Barlow"/>
                <a:ea typeface="Barlow"/>
                <a:cs typeface="Barlow"/>
                <a:sym typeface="Barlow"/>
              </a:rPr>
              <a:t> features so these key algorithms are often used when coding various computer programs. </a:t>
            </a:r>
            <a:endParaRPr>
              <a:solidFill>
                <a:srgbClr val="555555"/>
              </a:solidFill>
              <a:highlight>
                <a:srgbClr val="FFFFFF"/>
              </a:highlight>
              <a:latin typeface="Barlow"/>
              <a:ea typeface="Barlow"/>
              <a:cs typeface="Barlow"/>
              <a:sym typeface="Barlow"/>
            </a:endParaRPr>
          </a:p>
          <a:p>
            <a:pPr marL="457200" lvl="0" indent="-317500" algn="just" rtl="0">
              <a:lnSpc>
                <a:spcPct val="166666"/>
              </a:lnSpc>
              <a:spcBef>
                <a:spcPts val="0"/>
              </a:spcBef>
              <a:spcAft>
                <a:spcPts val="0"/>
              </a:spcAft>
              <a:buClr>
                <a:srgbClr val="555555"/>
              </a:buClr>
              <a:buSzPts val="1400"/>
              <a:buFont typeface="Barlow"/>
              <a:buChar char="●"/>
            </a:pPr>
            <a:r>
              <a:rPr lang="en-GB">
                <a:solidFill>
                  <a:srgbClr val="555555"/>
                </a:solidFill>
                <a:highlight>
                  <a:srgbClr val="FFFFFF"/>
                </a:highlight>
                <a:latin typeface="Barlow"/>
                <a:ea typeface="Barlow"/>
                <a:cs typeface="Barlow"/>
                <a:sym typeface="Barlow"/>
              </a:rPr>
              <a:t>Searching and sorting algorithms are also useful to develop your </a:t>
            </a:r>
            <a:r>
              <a:rPr lang="en-GB" b="1">
                <a:solidFill>
                  <a:srgbClr val="555555"/>
                </a:solidFill>
                <a:highlight>
                  <a:srgbClr val="FFFFFF"/>
                </a:highlight>
                <a:latin typeface="Barlow"/>
                <a:ea typeface="Barlow"/>
                <a:cs typeface="Barlow"/>
                <a:sym typeface="Barlow"/>
              </a:rPr>
              <a:t>algorithmic thinking skills</a:t>
            </a:r>
            <a:r>
              <a:rPr lang="en-GB">
                <a:solidFill>
                  <a:srgbClr val="555555"/>
                </a:solidFill>
                <a:highlight>
                  <a:srgbClr val="FFFFFF"/>
                </a:highlight>
                <a:latin typeface="Barlow"/>
                <a:ea typeface="Barlow"/>
                <a:cs typeface="Barlow"/>
                <a:sym typeface="Barlow"/>
              </a:rPr>
              <a:t> and your ability </a:t>
            </a:r>
            <a:r>
              <a:rPr lang="en-GB" b="1">
                <a:solidFill>
                  <a:srgbClr val="555555"/>
                </a:solidFill>
                <a:highlight>
                  <a:srgbClr val="FFFFFF"/>
                </a:highlight>
                <a:latin typeface="Barlow"/>
                <a:ea typeface="Barlow"/>
                <a:cs typeface="Barlow"/>
                <a:sym typeface="Barlow"/>
              </a:rPr>
              <a:t>to compare and evaluate the effectiveness of an algorithm</a:t>
            </a:r>
            <a:r>
              <a:rPr lang="en-GB">
                <a:solidFill>
                  <a:srgbClr val="555555"/>
                </a:solidFill>
                <a:highlight>
                  <a:srgbClr val="FFFFFF"/>
                </a:highlight>
                <a:latin typeface="Barlow"/>
                <a:ea typeface="Barlow"/>
                <a:cs typeface="Barlow"/>
                <a:sym typeface="Barlow"/>
              </a:rPr>
              <a:t> to perform a specific task.</a:t>
            </a:r>
            <a:endParaRPr sz="1800" i="1">
              <a:solidFill>
                <a:schemeClr val="dk1"/>
              </a:solidFill>
              <a:highlight>
                <a:srgbClr val="F9FAFC"/>
              </a:highlight>
              <a:latin typeface="Barlow"/>
              <a:ea typeface="Barlow"/>
              <a:cs typeface="Barlow"/>
              <a:sym typeface="Barlow"/>
            </a:endParaRPr>
          </a:p>
        </p:txBody>
      </p:sp>
      <p:pic>
        <p:nvPicPr>
          <p:cNvPr id="119" name="Google Shape;119;p27"/>
          <p:cNvPicPr preferRelativeResize="0"/>
          <p:nvPr/>
        </p:nvPicPr>
        <p:blipFill rotWithShape="1">
          <a:blip r:embed="rId3">
            <a:alphaModFix/>
          </a:blip>
          <a:srcRect b="6331"/>
          <a:stretch/>
        </p:blipFill>
        <p:spPr>
          <a:xfrm>
            <a:off x="5772650" y="1558025"/>
            <a:ext cx="3371350" cy="2421973"/>
          </a:xfrm>
          <a:prstGeom prst="rect">
            <a:avLst/>
          </a:prstGeom>
          <a:noFill/>
          <a:ln>
            <a:noFill/>
          </a:ln>
        </p:spPr>
      </p:pic>
      <p:cxnSp>
        <p:nvCxnSpPr>
          <p:cNvPr id="120" name="Google Shape;120;p27"/>
          <p:cNvCxnSpPr/>
          <p:nvPr/>
        </p:nvCxnSpPr>
        <p:spPr>
          <a:xfrm flipH="1">
            <a:off x="5858575" y="762350"/>
            <a:ext cx="8100" cy="4140900"/>
          </a:xfrm>
          <a:prstGeom prst="straightConnector1">
            <a:avLst/>
          </a:prstGeom>
          <a:noFill/>
          <a:ln w="76200" cap="flat" cmpd="sng">
            <a:solidFill>
              <a:srgbClr val="666666"/>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sp>
        <p:nvSpPr>
          <p:cNvPr id="125" name="Google Shape;125;p28"/>
          <p:cNvSpPr txBox="1"/>
          <p:nvPr/>
        </p:nvSpPr>
        <p:spPr>
          <a:xfrm>
            <a:off x="253100" y="349200"/>
            <a:ext cx="7390800" cy="400200"/>
          </a:xfrm>
          <a:prstGeom prst="rect">
            <a:avLst/>
          </a:prstGeom>
          <a:noFill/>
          <a:ln>
            <a:noFill/>
          </a:ln>
        </p:spPr>
        <p:txBody>
          <a:bodyPr spcFirstLastPara="1" wrap="square" lIns="0" tIns="0" rIns="0" bIns="0" anchor="t" anchorCtr="0">
            <a:noAutofit/>
          </a:bodyPr>
          <a:lstStyle/>
          <a:p>
            <a:pPr marL="0" lvl="0" indent="0" algn="l" rtl="0">
              <a:lnSpc>
                <a:spcPct val="65000"/>
              </a:lnSpc>
              <a:spcBef>
                <a:spcPts val="0"/>
              </a:spcBef>
              <a:spcAft>
                <a:spcPts val="0"/>
              </a:spcAft>
              <a:buNone/>
            </a:pPr>
            <a:r>
              <a:rPr lang="en-GB" sz="3000">
                <a:latin typeface="Barlow ExtraBold"/>
                <a:ea typeface="Barlow ExtraBold"/>
                <a:cs typeface="Barlow ExtraBold"/>
                <a:sym typeface="Barlow ExtraBold"/>
              </a:rPr>
              <a:t>SORTING</a:t>
            </a:r>
            <a:endParaRPr sz="3000">
              <a:latin typeface="Barlow ExtraBold"/>
              <a:ea typeface="Barlow ExtraBold"/>
              <a:cs typeface="Barlow ExtraBold"/>
              <a:sym typeface="Barlow ExtraBold"/>
            </a:endParaRPr>
          </a:p>
        </p:txBody>
      </p:sp>
      <p:cxnSp>
        <p:nvCxnSpPr>
          <p:cNvPr id="126" name="Google Shape;126;p28"/>
          <p:cNvCxnSpPr/>
          <p:nvPr/>
        </p:nvCxnSpPr>
        <p:spPr>
          <a:xfrm flipH="1">
            <a:off x="6086438" y="686150"/>
            <a:ext cx="8100" cy="4140900"/>
          </a:xfrm>
          <a:prstGeom prst="straightConnector1">
            <a:avLst/>
          </a:prstGeom>
          <a:noFill/>
          <a:ln w="76200" cap="flat" cmpd="sng">
            <a:solidFill>
              <a:srgbClr val="666666"/>
            </a:solidFill>
            <a:prstDash val="solid"/>
            <a:round/>
            <a:headEnd type="none" w="med" len="med"/>
            <a:tailEnd type="none" w="med" len="med"/>
          </a:ln>
        </p:spPr>
      </p:cxnSp>
      <p:sp>
        <p:nvSpPr>
          <p:cNvPr id="127" name="Google Shape;127;p28"/>
          <p:cNvSpPr txBox="1"/>
          <p:nvPr/>
        </p:nvSpPr>
        <p:spPr>
          <a:xfrm>
            <a:off x="1497925" y="1731600"/>
            <a:ext cx="39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8" name="Google Shape;128;p28"/>
          <p:cNvSpPr txBox="1"/>
          <p:nvPr/>
        </p:nvSpPr>
        <p:spPr>
          <a:xfrm>
            <a:off x="376650" y="1032350"/>
            <a:ext cx="5499300" cy="3448500"/>
          </a:xfrm>
          <a:prstGeom prst="rect">
            <a:avLst/>
          </a:prstGeom>
          <a:noFill/>
          <a:ln w="28575" cap="flat" cmpd="sng">
            <a:solidFill>
              <a:srgbClr val="F54996"/>
            </a:solidFill>
            <a:prstDash val="solid"/>
            <a:round/>
            <a:headEnd type="none" w="sm" len="sm"/>
            <a:tailEnd type="none" w="sm" len="sm"/>
          </a:ln>
        </p:spPr>
        <p:txBody>
          <a:bodyPr spcFirstLastPara="1" wrap="square" lIns="91425" tIns="91425" rIns="91425" bIns="91425" anchor="t" anchorCtr="0">
            <a:spAutoFit/>
          </a:bodyPr>
          <a:lstStyle/>
          <a:p>
            <a:pPr marL="457200" lvl="0" indent="-346075" algn="l" rtl="0">
              <a:lnSpc>
                <a:spcPct val="115000"/>
              </a:lnSpc>
              <a:spcBef>
                <a:spcPts val="0"/>
              </a:spcBef>
              <a:spcAft>
                <a:spcPts val="0"/>
              </a:spcAft>
              <a:buSzPts val="1850"/>
              <a:buFont typeface="Barlow"/>
              <a:buChar char="●"/>
            </a:pPr>
            <a:r>
              <a:rPr lang="en-GB" sz="1850" b="1">
                <a:solidFill>
                  <a:srgbClr val="F54996"/>
                </a:solidFill>
                <a:highlight>
                  <a:srgbClr val="FFFFFF"/>
                </a:highlight>
                <a:latin typeface="Barlow"/>
                <a:ea typeface="Barlow"/>
                <a:cs typeface="Barlow"/>
                <a:sym typeface="Barlow"/>
              </a:rPr>
              <a:t>Sorting</a:t>
            </a:r>
            <a:r>
              <a:rPr lang="en-GB" sz="1850">
                <a:solidFill>
                  <a:srgbClr val="222222"/>
                </a:solidFill>
                <a:highlight>
                  <a:srgbClr val="FFFFFF"/>
                </a:highlight>
                <a:latin typeface="Barlow"/>
                <a:ea typeface="Barlow"/>
                <a:cs typeface="Barlow"/>
                <a:sym typeface="Barlow"/>
              </a:rPr>
              <a:t> is one of the key algorithms in computer science. There are many different sorting implementations and applications that you can use to make your code more </a:t>
            </a:r>
            <a:r>
              <a:rPr lang="en-GB" sz="1850" b="1">
                <a:solidFill>
                  <a:srgbClr val="222222"/>
                </a:solidFill>
                <a:highlight>
                  <a:srgbClr val="FFFFFF"/>
                </a:highlight>
                <a:latin typeface="Barlow"/>
                <a:ea typeface="Barlow"/>
                <a:cs typeface="Barlow"/>
                <a:sym typeface="Barlow"/>
              </a:rPr>
              <a:t>efficient and effective</a:t>
            </a:r>
            <a:r>
              <a:rPr lang="en-GB" sz="1850">
                <a:solidFill>
                  <a:srgbClr val="222222"/>
                </a:solidFill>
                <a:highlight>
                  <a:srgbClr val="FFFFFF"/>
                </a:highlight>
                <a:latin typeface="Barlow"/>
                <a:ea typeface="Barlow"/>
                <a:cs typeface="Barlow"/>
                <a:sym typeface="Barlow"/>
              </a:rPr>
              <a:t>.</a:t>
            </a:r>
            <a:endParaRPr sz="1850">
              <a:solidFill>
                <a:srgbClr val="222222"/>
              </a:solidFill>
              <a:highlight>
                <a:srgbClr val="FFFFFF"/>
              </a:highlight>
              <a:latin typeface="Barlow"/>
              <a:ea typeface="Barlow"/>
              <a:cs typeface="Barlow"/>
              <a:sym typeface="Barlow"/>
            </a:endParaRPr>
          </a:p>
          <a:p>
            <a:pPr marL="0" lvl="0" indent="0" algn="l" rtl="0">
              <a:lnSpc>
                <a:spcPct val="115000"/>
              </a:lnSpc>
              <a:spcBef>
                <a:spcPts val="1400"/>
              </a:spcBef>
              <a:spcAft>
                <a:spcPts val="0"/>
              </a:spcAft>
              <a:buNone/>
            </a:pPr>
            <a:endParaRPr sz="1850">
              <a:solidFill>
                <a:srgbClr val="222222"/>
              </a:solidFill>
              <a:highlight>
                <a:srgbClr val="FFFFFF"/>
              </a:highlight>
              <a:latin typeface="Barlow"/>
              <a:ea typeface="Barlow"/>
              <a:cs typeface="Barlow"/>
              <a:sym typeface="Barlow"/>
            </a:endParaRPr>
          </a:p>
          <a:p>
            <a:pPr marL="457200" lvl="0" indent="-346075" algn="l" rtl="0">
              <a:lnSpc>
                <a:spcPct val="115000"/>
              </a:lnSpc>
              <a:spcBef>
                <a:spcPts val="1400"/>
              </a:spcBef>
              <a:spcAft>
                <a:spcPts val="0"/>
              </a:spcAft>
              <a:buSzPts val="1850"/>
              <a:buFont typeface="Barlow"/>
              <a:buChar char="●"/>
            </a:pPr>
            <a:r>
              <a:rPr lang="en-GB" sz="1850" b="1">
                <a:solidFill>
                  <a:srgbClr val="F54996"/>
                </a:solidFill>
                <a:highlight>
                  <a:srgbClr val="FFFFFF"/>
                </a:highlight>
                <a:latin typeface="Barlow"/>
                <a:ea typeface="Barlow"/>
                <a:cs typeface="Barlow"/>
                <a:sym typeface="Barlow"/>
              </a:rPr>
              <a:t>Sorting</a:t>
            </a:r>
            <a:r>
              <a:rPr lang="en-GB" sz="1850">
                <a:solidFill>
                  <a:srgbClr val="222222"/>
                </a:solidFill>
                <a:highlight>
                  <a:srgbClr val="FFFFFF"/>
                </a:highlight>
                <a:latin typeface="Barlow"/>
                <a:ea typeface="Barlow"/>
                <a:cs typeface="Barlow"/>
                <a:sym typeface="Barlow"/>
              </a:rPr>
              <a:t> helps to make </a:t>
            </a:r>
            <a:r>
              <a:rPr lang="en-GB" sz="1850" b="1">
                <a:solidFill>
                  <a:srgbClr val="F54996"/>
                </a:solidFill>
                <a:highlight>
                  <a:srgbClr val="FFFFFF"/>
                </a:highlight>
                <a:latin typeface="Barlow"/>
                <a:ea typeface="Barlow"/>
                <a:cs typeface="Barlow"/>
                <a:sym typeface="Barlow"/>
              </a:rPr>
              <a:t>Searching</a:t>
            </a:r>
            <a:r>
              <a:rPr lang="en-GB" sz="1850">
                <a:solidFill>
                  <a:srgbClr val="222222"/>
                </a:solidFill>
                <a:highlight>
                  <a:srgbClr val="FFFFFF"/>
                </a:highlight>
                <a:latin typeface="Barlow"/>
                <a:ea typeface="Barlow"/>
                <a:cs typeface="Barlow"/>
                <a:sym typeface="Barlow"/>
              </a:rPr>
              <a:t> more </a:t>
            </a:r>
            <a:r>
              <a:rPr lang="en-GB" sz="1850" b="1">
                <a:solidFill>
                  <a:srgbClr val="222222"/>
                </a:solidFill>
                <a:highlight>
                  <a:srgbClr val="FFFFFF"/>
                </a:highlight>
                <a:latin typeface="Barlow"/>
                <a:ea typeface="Barlow"/>
                <a:cs typeface="Barlow"/>
                <a:sym typeface="Barlow"/>
              </a:rPr>
              <a:t>efficient, quicker</a:t>
            </a:r>
            <a:r>
              <a:rPr lang="en-GB" sz="1850">
                <a:solidFill>
                  <a:srgbClr val="222222"/>
                </a:solidFill>
                <a:highlight>
                  <a:srgbClr val="FFFFFF"/>
                </a:highlight>
                <a:latin typeface="Barlow"/>
                <a:ea typeface="Barlow"/>
                <a:cs typeface="Barlow"/>
                <a:sym typeface="Barlow"/>
              </a:rPr>
              <a:t> and also helps to minimize errors. </a:t>
            </a:r>
            <a:endParaRPr sz="1600" i="1">
              <a:solidFill>
                <a:schemeClr val="dk1"/>
              </a:solidFill>
              <a:highlight>
                <a:srgbClr val="F9FAFC"/>
              </a:highlight>
              <a:latin typeface="Barlow"/>
              <a:ea typeface="Barlow"/>
              <a:cs typeface="Barlow"/>
              <a:sym typeface="Barlow"/>
            </a:endParaRPr>
          </a:p>
        </p:txBody>
      </p:sp>
      <p:pic>
        <p:nvPicPr>
          <p:cNvPr id="129" name="Google Shape;129;p28"/>
          <p:cNvPicPr preferRelativeResize="0"/>
          <p:nvPr/>
        </p:nvPicPr>
        <p:blipFill>
          <a:blip r:embed="rId3">
            <a:alphaModFix/>
          </a:blip>
          <a:stretch>
            <a:fillRect/>
          </a:stretch>
        </p:blipFill>
        <p:spPr>
          <a:xfrm>
            <a:off x="6305054" y="1404125"/>
            <a:ext cx="2578050" cy="257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
        <p:cNvGrpSpPr/>
        <p:nvPr/>
      </p:nvGrpSpPr>
      <p:grpSpPr>
        <a:xfrm>
          <a:off x="0" y="0"/>
          <a:ext cx="0" cy="0"/>
          <a:chOff x="0" y="0"/>
          <a:chExt cx="0" cy="0"/>
        </a:xfrm>
      </p:grpSpPr>
      <p:sp>
        <p:nvSpPr>
          <p:cNvPr id="134" name="Google Shape;134;p29"/>
          <p:cNvSpPr txBox="1"/>
          <p:nvPr/>
        </p:nvSpPr>
        <p:spPr>
          <a:xfrm>
            <a:off x="253100" y="273000"/>
            <a:ext cx="7390800" cy="400200"/>
          </a:xfrm>
          <a:prstGeom prst="rect">
            <a:avLst/>
          </a:prstGeom>
          <a:noFill/>
          <a:ln>
            <a:noFill/>
          </a:ln>
        </p:spPr>
        <p:txBody>
          <a:bodyPr spcFirstLastPara="1" wrap="square" lIns="0" tIns="0" rIns="0" bIns="0" anchor="t" anchorCtr="0">
            <a:noAutofit/>
          </a:bodyPr>
          <a:lstStyle/>
          <a:p>
            <a:pPr marL="0" lvl="0" indent="0" algn="l" rtl="0">
              <a:lnSpc>
                <a:spcPct val="65000"/>
              </a:lnSpc>
              <a:spcBef>
                <a:spcPts val="0"/>
              </a:spcBef>
              <a:spcAft>
                <a:spcPts val="0"/>
              </a:spcAft>
              <a:buNone/>
            </a:pPr>
            <a:r>
              <a:rPr lang="en-GB" sz="3000">
                <a:latin typeface="Barlow ExtraBold"/>
                <a:ea typeface="Barlow ExtraBold"/>
                <a:cs typeface="Barlow ExtraBold"/>
                <a:sym typeface="Barlow ExtraBold"/>
              </a:rPr>
              <a:t>SORTING ADVANTAGES</a:t>
            </a:r>
            <a:endParaRPr sz="3000">
              <a:latin typeface="Barlow ExtraBold"/>
              <a:ea typeface="Barlow ExtraBold"/>
              <a:cs typeface="Barlow ExtraBold"/>
              <a:sym typeface="Barlow ExtraBold"/>
            </a:endParaRPr>
          </a:p>
        </p:txBody>
      </p:sp>
      <p:cxnSp>
        <p:nvCxnSpPr>
          <p:cNvPr id="135" name="Google Shape;135;p29"/>
          <p:cNvCxnSpPr/>
          <p:nvPr/>
        </p:nvCxnSpPr>
        <p:spPr>
          <a:xfrm flipH="1">
            <a:off x="6181888" y="745500"/>
            <a:ext cx="8100" cy="4140900"/>
          </a:xfrm>
          <a:prstGeom prst="straightConnector1">
            <a:avLst/>
          </a:prstGeom>
          <a:noFill/>
          <a:ln w="76200" cap="flat" cmpd="sng">
            <a:solidFill>
              <a:srgbClr val="666666"/>
            </a:solidFill>
            <a:prstDash val="solid"/>
            <a:round/>
            <a:headEnd type="none" w="med" len="med"/>
            <a:tailEnd type="none" w="med" len="med"/>
          </a:ln>
        </p:spPr>
      </p:cxnSp>
      <p:sp>
        <p:nvSpPr>
          <p:cNvPr id="136" name="Google Shape;136;p29"/>
          <p:cNvSpPr txBox="1"/>
          <p:nvPr/>
        </p:nvSpPr>
        <p:spPr>
          <a:xfrm>
            <a:off x="1497925" y="1731600"/>
            <a:ext cx="39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7" name="Google Shape;137;p29"/>
          <p:cNvSpPr txBox="1"/>
          <p:nvPr/>
        </p:nvSpPr>
        <p:spPr>
          <a:xfrm>
            <a:off x="253100" y="1168100"/>
            <a:ext cx="5499300" cy="3329400"/>
          </a:xfrm>
          <a:prstGeom prst="rect">
            <a:avLst/>
          </a:prstGeom>
          <a:noFill/>
          <a:ln w="28575" cap="flat" cmpd="sng">
            <a:solidFill>
              <a:srgbClr val="F54996"/>
            </a:solidFill>
            <a:prstDash val="solid"/>
            <a:round/>
            <a:headEnd type="none" w="sm" len="sm"/>
            <a:tailEnd type="none" w="sm" len="sm"/>
          </a:ln>
        </p:spPr>
        <p:txBody>
          <a:bodyPr spcFirstLastPara="1" wrap="square" lIns="91425" tIns="91425" rIns="91425" bIns="91425" anchor="t" anchorCtr="0">
            <a:spAutoFit/>
          </a:bodyPr>
          <a:lstStyle/>
          <a:p>
            <a:pPr marL="457200" lvl="0" indent="-342900" algn="just" rtl="0">
              <a:lnSpc>
                <a:spcPct val="115000"/>
              </a:lnSpc>
              <a:spcBef>
                <a:spcPts val="0"/>
              </a:spcBef>
              <a:spcAft>
                <a:spcPts val="0"/>
              </a:spcAft>
              <a:buClr>
                <a:srgbClr val="222222"/>
              </a:buClr>
              <a:buSzPts val="1800"/>
              <a:buFont typeface="Barlow"/>
              <a:buChar char="●"/>
            </a:pPr>
            <a:r>
              <a:rPr lang="en-GB" sz="1800" b="1">
                <a:solidFill>
                  <a:srgbClr val="222222"/>
                </a:solidFill>
                <a:highlight>
                  <a:srgbClr val="FFFFFF"/>
                </a:highlight>
                <a:latin typeface="Barlow"/>
                <a:ea typeface="Barlow"/>
                <a:cs typeface="Barlow"/>
                <a:sym typeface="Barlow"/>
              </a:rPr>
              <a:t>Searching:</a:t>
            </a:r>
            <a:r>
              <a:rPr lang="en-GB" sz="1800">
                <a:solidFill>
                  <a:srgbClr val="222222"/>
                </a:solidFill>
                <a:highlight>
                  <a:srgbClr val="FFFFFF"/>
                </a:highlight>
                <a:latin typeface="Barlow"/>
                <a:ea typeface="Barlow"/>
                <a:cs typeface="Barlow"/>
                <a:sym typeface="Barlow"/>
              </a:rPr>
              <a:t> Searching for an item on a list works much faster if the list is sorted.</a:t>
            </a:r>
            <a:endParaRPr sz="1800">
              <a:solidFill>
                <a:srgbClr val="222222"/>
              </a:solidFill>
              <a:highlight>
                <a:srgbClr val="FFFFFF"/>
              </a:highlight>
              <a:latin typeface="Barlow"/>
              <a:ea typeface="Barlow"/>
              <a:cs typeface="Barlow"/>
              <a:sym typeface="Barlow"/>
            </a:endParaRPr>
          </a:p>
          <a:p>
            <a:pPr marL="457200" lvl="0" indent="-342900" algn="just" rtl="0">
              <a:lnSpc>
                <a:spcPct val="115000"/>
              </a:lnSpc>
              <a:spcBef>
                <a:spcPts val="0"/>
              </a:spcBef>
              <a:spcAft>
                <a:spcPts val="0"/>
              </a:spcAft>
              <a:buClr>
                <a:srgbClr val="222222"/>
              </a:buClr>
              <a:buSzPts val="1800"/>
              <a:buFont typeface="Barlow"/>
              <a:buChar char="●"/>
            </a:pPr>
            <a:r>
              <a:rPr lang="en-GB" sz="1800" b="1">
                <a:solidFill>
                  <a:srgbClr val="222222"/>
                </a:solidFill>
                <a:highlight>
                  <a:srgbClr val="FFFFFF"/>
                </a:highlight>
                <a:latin typeface="Barlow"/>
                <a:ea typeface="Barlow"/>
                <a:cs typeface="Barlow"/>
                <a:sym typeface="Barlow"/>
              </a:rPr>
              <a:t>Selection:</a:t>
            </a:r>
            <a:r>
              <a:rPr lang="en-GB" sz="1800">
                <a:solidFill>
                  <a:srgbClr val="222222"/>
                </a:solidFill>
                <a:highlight>
                  <a:srgbClr val="FFFFFF"/>
                </a:highlight>
                <a:latin typeface="Barlow"/>
                <a:ea typeface="Barlow"/>
                <a:cs typeface="Barlow"/>
                <a:sym typeface="Barlow"/>
              </a:rPr>
              <a:t> Selecting items from a list based on their relationship to the rest of the items is easier with sorted data. </a:t>
            </a:r>
            <a:endParaRPr sz="1800">
              <a:solidFill>
                <a:srgbClr val="222222"/>
              </a:solidFill>
              <a:highlight>
                <a:srgbClr val="FFFFFF"/>
              </a:highlight>
              <a:latin typeface="Barlow"/>
              <a:ea typeface="Barlow"/>
              <a:cs typeface="Barlow"/>
              <a:sym typeface="Barlow"/>
            </a:endParaRPr>
          </a:p>
          <a:p>
            <a:pPr marL="457200" lvl="0" indent="-342900" algn="just" rtl="0">
              <a:lnSpc>
                <a:spcPct val="115000"/>
              </a:lnSpc>
              <a:spcBef>
                <a:spcPts val="0"/>
              </a:spcBef>
              <a:spcAft>
                <a:spcPts val="0"/>
              </a:spcAft>
              <a:buClr>
                <a:srgbClr val="222222"/>
              </a:buClr>
              <a:buSzPts val="1800"/>
              <a:buFont typeface="Barlow"/>
              <a:buChar char="●"/>
            </a:pPr>
            <a:r>
              <a:rPr lang="en-GB" sz="1800" b="1">
                <a:solidFill>
                  <a:srgbClr val="222222"/>
                </a:solidFill>
                <a:highlight>
                  <a:srgbClr val="FFFFFF"/>
                </a:highlight>
                <a:latin typeface="Barlow"/>
                <a:ea typeface="Barlow"/>
                <a:cs typeface="Barlow"/>
                <a:sym typeface="Barlow"/>
              </a:rPr>
              <a:t>Duplicates</a:t>
            </a:r>
            <a:r>
              <a:rPr lang="en-GB" sz="1800">
                <a:solidFill>
                  <a:srgbClr val="222222"/>
                </a:solidFill>
                <a:highlight>
                  <a:srgbClr val="FFFFFF"/>
                </a:highlight>
                <a:latin typeface="Barlow"/>
                <a:ea typeface="Barlow"/>
                <a:cs typeface="Barlow"/>
                <a:sym typeface="Barlow"/>
              </a:rPr>
              <a:t>: Finding duplicate values on a list can be done very quickly when the list is sorted.</a:t>
            </a:r>
            <a:endParaRPr sz="1800">
              <a:solidFill>
                <a:srgbClr val="222222"/>
              </a:solidFill>
              <a:highlight>
                <a:srgbClr val="FFFFFF"/>
              </a:highlight>
              <a:latin typeface="Barlow"/>
              <a:ea typeface="Barlow"/>
              <a:cs typeface="Barlow"/>
              <a:sym typeface="Barlow"/>
            </a:endParaRPr>
          </a:p>
          <a:p>
            <a:pPr marL="457200" lvl="0" indent="-342900" algn="just" rtl="0">
              <a:lnSpc>
                <a:spcPct val="115000"/>
              </a:lnSpc>
              <a:spcBef>
                <a:spcPts val="0"/>
              </a:spcBef>
              <a:spcAft>
                <a:spcPts val="0"/>
              </a:spcAft>
              <a:buClr>
                <a:srgbClr val="222222"/>
              </a:buClr>
              <a:buSzPts val="1800"/>
              <a:buFont typeface="Barlow"/>
              <a:buChar char="●"/>
            </a:pPr>
            <a:r>
              <a:rPr lang="en-GB" sz="1800" b="1">
                <a:solidFill>
                  <a:srgbClr val="222222"/>
                </a:solidFill>
                <a:highlight>
                  <a:srgbClr val="FFFFFF"/>
                </a:highlight>
                <a:latin typeface="Barlow"/>
                <a:ea typeface="Barlow"/>
                <a:cs typeface="Barlow"/>
                <a:sym typeface="Barlow"/>
              </a:rPr>
              <a:t>Distribution</a:t>
            </a:r>
            <a:r>
              <a:rPr lang="en-GB" sz="1800">
                <a:solidFill>
                  <a:srgbClr val="222222"/>
                </a:solidFill>
                <a:highlight>
                  <a:srgbClr val="FFFFFF"/>
                </a:highlight>
                <a:latin typeface="Barlow"/>
                <a:ea typeface="Barlow"/>
                <a:cs typeface="Barlow"/>
                <a:sym typeface="Barlow"/>
              </a:rPr>
              <a:t>: Analyzing the frequency distribution of items on a list is very fast if the list is sorted. </a:t>
            </a:r>
            <a:endParaRPr sz="1800" i="1">
              <a:solidFill>
                <a:schemeClr val="dk1"/>
              </a:solidFill>
              <a:highlight>
                <a:srgbClr val="F9FAFC"/>
              </a:highlight>
              <a:latin typeface="Barlow"/>
              <a:ea typeface="Barlow"/>
              <a:cs typeface="Barlow"/>
              <a:sym typeface="Barlow"/>
            </a:endParaRPr>
          </a:p>
        </p:txBody>
      </p:sp>
      <p:pic>
        <p:nvPicPr>
          <p:cNvPr id="138" name="Google Shape;138;p29"/>
          <p:cNvPicPr preferRelativeResize="0"/>
          <p:nvPr/>
        </p:nvPicPr>
        <p:blipFill rotWithShape="1">
          <a:blip r:embed="rId3">
            <a:alphaModFix/>
          </a:blip>
          <a:srcRect r="9657" b="4571"/>
          <a:stretch/>
        </p:blipFill>
        <p:spPr>
          <a:xfrm>
            <a:off x="6328800" y="1424762"/>
            <a:ext cx="2815200" cy="229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2"/>
        <p:cNvGrpSpPr/>
        <p:nvPr/>
      </p:nvGrpSpPr>
      <p:grpSpPr>
        <a:xfrm>
          <a:off x="0" y="0"/>
          <a:ext cx="0" cy="0"/>
          <a:chOff x="0" y="0"/>
          <a:chExt cx="0" cy="0"/>
        </a:xfrm>
      </p:grpSpPr>
      <p:sp>
        <p:nvSpPr>
          <p:cNvPr id="143" name="Google Shape;143;p30"/>
          <p:cNvSpPr txBox="1"/>
          <p:nvPr/>
        </p:nvSpPr>
        <p:spPr>
          <a:xfrm>
            <a:off x="894450" y="2738025"/>
            <a:ext cx="7202700" cy="17238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Barlow"/>
              <a:buChar char="●"/>
            </a:pPr>
            <a:r>
              <a:rPr lang="en-GB" sz="2000">
                <a:latin typeface="Barlow"/>
                <a:ea typeface="Barlow"/>
                <a:cs typeface="Barlow"/>
                <a:sym typeface="Barlow"/>
              </a:rPr>
              <a:t>Let’s review examples of various Sort &amp; Search Techniques</a:t>
            </a:r>
            <a:endParaRPr sz="2000">
              <a:latin typeface="Barlow"/>
              <a:ea typeface="Barlow"/>
              <a:cs typeface="Barlow"/>
              <a:sym typeface="Barlow"/>
            </a:endParaRPr>
          </a:p>
          <a:p>
            <a:pPr marL="457200" lvl="0" indent="0" algn="l" rtl="0">
              <a:spcBef>
                <a:spcPts val="0"/>
              </a:spcBef>
              <a:spcAft>
                <a:spcPts val="0"/>
              </a:spcAft>
              <a:buNone/>
            </a:pPr>
            <a:endParaRPr sz="2000">
              <a:latin typeface="Barlow"/>
              <a:ea typeface="Barlow"/>
              <a:cs typeface="Barlow"/>
              <a:sym typeface="Barlow"/>
            </a:endParaRPr>
          </a:p>
          <a:p>
            <a:pPr marL="457200" lvl="0" indent="-355600" algn="l" rtl="0">
              <a:spcBef>
                <a:spcPts val="0"/>
              </a:spcBef>
              <a:spcAft>
                <a:spcPts val="0"/>
              </a:spcAft>
              <a:buSzPts val="2000"/>
              <a:buFont typeface="Barlow"/>
              <a:buChar char="●"/>
            </a:pPr>
            <a:r>
              <a:rPr lang="en-GB" sz="2000">
                <a:latin typeface="Barlow"/>
                <a:ea typeface="Barlow"/>
                <a:cs typeface="Barlow"/>
                <a:sym typeface="Barlow"/>
              </a:rPr>
              <a:t>We will review LOADS of examples together</a:t>
            </a:r>
            <a:endParaRPr sz="2000">
              <a:latin typeface="Barlow"/>
              <a:ea typeface="Barlow"/>
              <a:cs typeface="Barlow"/>
              <a:sym typeface="Barlow"/>
            </a:endParaRPr>
          </a:p>
          <a:p>
            <a:pPr marL="457200" lvl="0" indent="0" algn="l" rtl="0">
              <a:spcBef>
                <a:spcPts val="0"/>
              </a:spcBef>
              <a:spcAft>
                <a:spcPts val="0"/>
              </a:spcAft>
              <a:buNone/>
            </a:pPr>
            <a:endParaRPr sz="2000">
              <a:latin typeface="Barlow"/>
              <a:ea typeface="Barlow"/>
              <a:cs typeface="Barlow"/>
              <a:sym typeface="Barlow"/>
            </a:endParaRPr>
          </a:p>
          <a:p>
            <a:pPr marL="457200" lvl="0" indent="-355600" algn="l" rtl="0">
              <a:spcBef>
                <a:spcPts val="0"/>
              </a:spcBef>
              <a:spcAft>
                <a:spcPts val="0"/>
              </a:spcAft>
              <a:buSzPts val="2000"/>
              <a:buFont typeface="Barlow"/>
              <a:buChar char="●"/>
            </a:pPr>
            <a:r>
              <a:rPr lang="en-GB" sz="2000">
                <a:latin typeface="Barlow"/>
                <a:ea typeface="Barlow"/>
                <a:cs typeface="Barlow"/>
                <a:sym typeface="Barlow"/>
              </a:rPr>
              <a:t>We will practice the </a:t>
            </a:r>
            <a:r>
              <a:rPr lang="en-GB" sz="2000" b="1">
                <a:latin typeface="Barlow"/>
                <a:ea typeface="Barlow"/>
                <a:cs typeface="Barlow"/>
                <a:sym typeface="Barlow"/>
              </a:rPr>
              <a:t>KEY</a:t>
            </a:r>
            <a:r>
              <a:rPr lang="en-GB" sz="2000">
                <a:latin typeface="Barlow"/>
                <a:ea typeface="Barlow"/>
                <a:cs typeface="Barlow"/>
                <a:sym typeface="Barlow"/>
              </a:rPr>
              <a:t> algorithms </a:t>
            </a:r>
            <a:r>
              <a:rPr lang="en-GB" sz="2000" b="1">
                <a:latin typeface="Barlow"/>
                <a:ea typeface="Barlow"/>
                <a:cs typeface="Barlow"/>
                <a:sym typeface="Barlow"/>
              </a:rPr>
              <a:t>only</a:t>
            </a:r>
            <a:r>
              <a:rPr lang="en-GB" sz="2000">
                <a:latin typeface="Barlow"/>
                <a:ea typeface="Barlow"/>
                <a:cs typeface="Barlow"/>
                <a:sym typeface="Barlow"/>
              </a:rPr>
              <a:t> to stay focused </a:t>
            </a:r>
            <a:endParaRPr sz="2000">
              <a:latin typeface="Barlow"/>
              <a:ea typeface="Barlow"/>
              <a:cs typeface="Barlow"/>
              <a:sym typeface="Barlow"/>
            </a:endParaRPr>
          </a:p>
        </p:txBody>
      </p:sp>
      <p:pic>
        <p:nvPicPr>
          <p:cNvPr id="144" name="Google Shape;144;p30"/>
          <p:cNvPicPr preferRelativeResize="0"/>
          <p:nvPr/>
        </p:nvPicPr>
        <p:blipFill>
          <a:blip r:embed="rId3">
            <a:alphaModFix/>
          </a:blip>
          <a:stretch>
            <a:fillRect/>
          </a:stretch>
        </p:blipFill>
        <p:spPr>
          <a:xfrm>
            <a:off x="3336450" y="508925"/>
            <a:ext cx="1891650" cy="1891650"/>
          </a:xfrm>
          <a:prstGeom prst="rect">
            <a:avLst/>
          </a:prstGeom>
          <a:noFill/>
          <a:ln w="28575" cap="flat" cmpd="sng">
            <a:solidFill>
              <a:srgbClr val="F54996"/>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8"/>
        <p:cNvGrpSpPr/>
        <p:nvPr/>
      </p:nvGrpSpPr>
      <p:grpSpPr>
        <a:xfrm>
          <a:off x="0" y="0"/>
          <a:ext cx="0" cy="0"/>
          <a:chOff x="0" y="0"/>
          <a:chExt cx="0" cy="0"/>
        </a:xfrm>
      </p:grpSpPr>
      <p:sp>
        <p:nvSpPr>
          <p:cNvPr id="149" name="Google Shape;149;p31"/>
          <p:cNvSpPr txBox="1"/>
          <p:nvPr/>
        </p:nvSpPr>
        <p:spPr>
          <a:xfrm>
            <a:off x="253100" y="349200"/>
            <a:ext cx="7390800" cy="514500"/>
          </a:xfrm>
          <a:prstGeom prst="rect">
            <a:avLst/>
          </a:prstGeom>
          <a:noFill/>
          <a:ln>
            <a:noFill/>
          </a:ln>
        </p:spPr>
        <p:txBody>
          <a:bodyPr spcFirstLastPara="1" wrap="square" lIns="0" tIns="0" rIns="0" bIns="0" anchor="t" anchorCtr="0">
            <a:noAutofit/>
          </a:bodyPr>
          <a:lstStyle/>
          <a:p>
            <a:pPr marL="0" lvl="0" indent="0" algn="l" rtl="0">
              <a:lnSpc>
                <a:spcPct val="65000"/>
              </a:lnSpc>
              <a:spcBef>
                <a:spcPts val="0"/>
              </a:spcBef>
              <a:spcAft>
                <a:spcPts val="0"/>
              </a:spcAft>
              <a:buNone/>
            </a:pPr>
            <a:r>
              <a:rPr lang="en-GB" sz="3400">
                <a:latin typeface="Barlow ExtraBold"/>
                <a:ea typeface="Barlow ExtraBold"/>
                <a:cs typeface="Barlow ExtraBold"/>
                <a:sym typeface="Barlow ExtraBold"/>
              </a:rPr>
              <a:t>LINEAR SEARCH</a:t>
            </a:r>
            <a:endParaRPr sz="3400">
              <a:latin typeface="Barlow ExtraBold"/>
              <a:ea typeface="Barlow ExtraBold"/>
              <a:cs typeface="Barlow ExtraBold"/>
              <a:sym typeface="Barlow ExtraBold"/>
            </a:endParaRPr>
          </a:p>
        </p:txBody>
      </p:sp>
      <p:cxnSp>
        <p:nvCxnSpPr>
          <p:cNvPr id="150" name="Google Shape;150;p31"/>
          <p:cNvCxnSpPr/>
          <p:nvPr/>
        </p:nvCxnSpPr>
        <p:spPr>
          <a:xfrm flipH="1">
            <a:off x="6334288" y="821700"/>
            <a:ext cx="8100" cy="4140900"/>
          </a:xfrm>
          <a:prstGeom prst="straightConnector1">
            <a:avLst/>
          </a:prstGeom>
          <a:noFill/>
          <a:ln w="76200" cap="flat" cmpd="sng">
            <a:solidFill>
              <a:srgbClr val="666666"/>
            </a:solidFill>
            <a:prstDash val="solid"/>
            <a:round/>
            <a:headEnd type="none" w="med" len="med"/>
            <a:tailEnd type="none" w="med" len="med"/>
          </a:ln>
        </p:spPr>
      </p:cxnSp>
      <p:sp>
        <p:nvSpPr>
          <p:cNvPr id="151" name="Google Shape;151;p31"/>
          <p:cNvSpPr txBox="1"/>
          <p:nvPr/>
        </p:nvSpPr>
        <p:spPr>
          <a:xfrm>
            <a:off x="1497925" y="1731600"/>
            <a:ext cx="39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2" name="Google Shape;152;p31"/>
          <p:cNvSpPr txBox="1"/>
          <p:nvPr/>
        </p:nvSpPr>
        <p:spPr>
          <a:xfrm>
            <a:off x="253100" y="1085750"/>
            <a:ext cx="5734200" cy="1477500"/>
          </a:xfrm>
          <a:prstGeom prst="rect">
            <a:avLst/>
          </a:prstGeom>
          <a:noFill/>
          <a:ln w="28575" cap="flat" cmpd="sng">
            <a:solidFill>
              <a:srgbClr val="F54996"/>
            </a:solidFill>
            <a:prstDash val="solid"/>
            <a:round/>
            <a:headEnd type="none" w="sm" len="sm"/>
            <a:tailEnd type="none" w="sm" len="sm"/>
          </a:ln>
        </p:spPr>
        <p:txBody>
          <a:bodyPr spcFirstLastPara="1" wrap="square" lIns="91425" tIns="91425" rIns="91425" bIns="91425" anchor="t" anchorCtr="0">
            <a:spAutoFit/>
          </a:bodyPr>
          <a:lstStyle/>
          <a:p>
            <a:pPr marL="457200" lvl="0" indent="0" algn="just" rtl="0">
              <a:lnSpc>
                <a:spcPct val="166666"/>
              </a:lnSpc>
              <a:spcBef>
                <a:spcPts val="0"/>
              </a:spcBef>
              <a:spcAft>
                <a:spcPts val="4500"/>
              </a:spcAft>
              <a:buNone/>
            </a:pPr>
            <a:r>
              <a:rPr lang="en-GB" b="1">
                <a:solidFill>
                  <a:srgbClr val="202124"/>
                </a:solidFill>
                <a:highlight>
                  <a:srgbClr val="FFFFFF"/>
                </a:highlight>
                <a:latin typeface="Barlow"/>
                <a:ea typeface="Barlow"/>
                <a:cs typeface="Barlow"/>
                <a:sym typeface="Barlow"/>
              </a:rPr>
              <a:t>Linear search</a:t>
            </a:r>
            <a:r>
              <a:rPr lang="en-GB">
                <a:solidFill>
                  <a:srgbClr val="202124"/>
                </a:solidFill>
                <a:highlight>
                  <a:srgbClr val="FFFFFF"/>
                </a:highlight>
                <a:latin typeface="Barlow"/>
                <a:ea typeface="Barlow"/>
                <a:cs typeface="Barlow"/>
                <a:sym typeface="Barlow"/>
              </a:rPr>
              <a:t> is a method of finding elements within a list. It is also called a </a:t>
            </a:r>
            <a:r>
              <a:rPr lang="en-GB" b="1">
                <a:solidFill>
                  <a:srgbClr val="202124"/>
                </a:solidFill>
                <a:highlight>
                  <a:srgbClr val="FFFFFF"/>
                </a:highlight>
                <a:latin typeface="Barlow"/>
                <a:ea typeface="Barlow"/>
                <a:cs typeface="Barlow"/>
                <a:sym typeface="Barlow"/>
              </a:rPr>
              <a:t>sequential search.</a:t>
            </a:r>
            <a:r>
              <a:rPr lang="en-GB">
                <a:solidFill>
                  <a:srgbClr val="202124"/>
                </a:solidFill>
                <a:highlight>
                  <a:srgbClr val="FFFFFF"/>
                </a:highlight>
                <a:latin typeface="Barlow"/>
                <a:ea typeface="Barlow"/>
                <a:cs typeface="Barlow"/>
                <a:sym typeface="Barlow"/>
              </a:rPr>
              <a:t> It is the simplest searching algorithm because it searches the desired element in a sequential manner. </a:t>
            </a:r>
            <a:endParaRPr sz="1500">
              <a:solidFill>
                <a:schemeClr val="dk1"/>
              </a:solidFill>
              <a:highlight>
                <a:srgbClr val="F9FAFC"/>
              </a:highlight>
              <a:latin typeface="Barlow"/>
              <a:ea typeface="Barlow"/>
              <a:cs typeface="Barlow"/>
              <a:sym typeface="Barlow"/>
            </a:endParaRPr>
          </a:p>
        </p:txBody>
      </p:sp>
      <p:sp>
        <p:nvSpPr>
          <p:cNvPr id="153" name="Google Shape;153;p31"/>
          <p:cNvSpPr txBox="1"/>
          <p:nvPr/>
        </p:nvSpPr>
        <p:spPr>
          <a:xfrm>
            <a:off x="6545025" y="863700"/>
            <a:ext cx="2217600" cy="376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GB" sz="1500" b="1">
                <a:solidFill>
                  <a:schemeClr val="dk1"/>
                </a:solidFill>
                <a:latin typeface="Barlow"/>
                <a:ea typeface="Barlow"/>
                <a:cs typeface="Barlow"/>
                <a:sym typeface="Barlow"/>
              </a:rPr>
              <a:t>Algorithm</a:t>
            </a:r>
            <a:endParaRPr sz="1500" b="1">
              <a:solidFill>
                <a:schemeClr val="dk1"/>
              </a:solidFill>
              <a:latin typeface="Barlow"/>
              <a:ea typeface="Barlow"/>
              <a:cs typeface="Barlow"/>
              <a:sym typeface="Barlow"/>
            </a:endParaRPr>
          </a:p>
          <a:p>
            <a:pPr marL="0" lvl="0" indent="0" algn="l" rtl="0">
              <a:lnSpc>
                <a:spcPct val="115000"/>
              </a:lnSpc>
              <a:spcBef>
                <a:spcPts val="0"/>
              </a:spcBef>
              <a:spcAft>
                <a:spcPts val="0"/>
              </a:spcAft>
              <a:buClr>
                <a:schemeClr val="dk1"/>
              </a:buClr>
              <a:buSzPts val="1100"/>
              <a:buFont typeface="Arial"/>
              <a:buNone/>
            </a:pPr>
            <a:endParaRPr sz="1500" b="1">
              <a:solidFill>
                <a:schemeClr val="dk1"/>
              </a:solidFill>
              <a:latin typeface="Barlow"/>
              <a:ea typeface="Barlow"/>
              <a:cs typeface="Barlow"/>
              <a:sym typeface="Barlow"/>
            </a:endParaRPr>
          </a:p>
          <a:p>
            <a:pPr marL="457200" lvl="0" indent="-304800" algn="l"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Start from the leftmost element of given array and one by one compare element x with each element of array</a:t>
            </a:r>
            <a:endParaRPr sz="1200">
              <a:solidFill>
                <a:schemeClr val="dk1"/>
              </a:solidFill>
              <a:latin typeface="Barlow"/>
              <a:ea typeface="Barlow"/>
              <a:cs typeface="Barlow"/>
              <a:sym typeface="Barlow"/>
            </a:endParaRPr>
          </a:p>
          <a:p>
            <a:pPr marL="457200" lvl="0" indent="-304800" algn="l"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If x matches with any of the element, return the index value.</a:t>
            </a:r>
            <a:endParaRPr sz="1200">
              <a:solidFill>
                <a:schemeClr val="dk1"/>
              </a:solidFill>
              <a:latin typeface="Barlow"/>
              <a:ea typeface="Barlow"/>
              <a:cs typeface="Barlow"/>
              <a:sym typeface="Barlow"/>
            </a:endParaRPr>
          </a:p>
          <a:p>
            <a:pPr marL="457200" lvl="0" indent="-304800" algn="l"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If x doesn’t match with any of elements in array, return -1 or element not found.</a:t>
            </a:r>
            <a:endParaRPr sz="1200">
              <a:solidFill>
                <a:schemeClr val="dk1"/>
              </a:solidFill>
              <a:latin typeface="Barlow"/>
              <a:ea typeface="Barlow"/>
              <a:cs typeface="Barlow"/>
              <a:sym typeface="Barlow"/>
            </a:endParaRPr>
          </a:p>
          <a:p>
            <a:pPr marL="0" lvl="0" indent="0" algn="just" rtl="0">
              <a:spcBef>
                <a:spcPts val="400"/>
              </a:spcBef>
              <a:spcAft>
                <a:spcPts val="0"/>
              </a:spcAft>
              <a:buNone/>
            </a:pPr>
            <a:endParaRPr sz="1550">
              <a:solidFill>
                <a:srgbClr val="222222"/>
              </a:solidFill>
              <a:highlight>
                <a:srgbClr val="FFFFFF"/>
              </a:highlight>
              <a:latin typeface="Barlow"/>
              <a:ea typeface="Barlow"/>
              <a:cs typeface="Barlow"/>
              <a:sym typeface="Barlow"/>
            </a:endParaRPr>
          </a:p>
        </p:txBody>
      </p:sp>
      <p:pic>
        <p:nvPicPr>
          <p:cNvPr id="154" name="Google Shape;154;p31"/>
          <p:cNvPicPr preferRelativeResize="0"/>
          <p:nvPr/>
        </p:nvPicPr>
        <p:blipFill rotWithShape="1">
          <a:blip r:embed="rId3">
            <a:alphaModFix/>
          </a:blip>
          <a:srcRect t="24115"/>
          <a:stretch/>
        </p:blipFill>
        <p:spPr>
          <a:xfrm>
            <a:off x="966200" y="2999700"/>
            <a:ext cx="4308000" cy="134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8"/>
        <p:cNvGrpSpPr/>
        <p:nvPr/>
      </p:nvGrpSpPr>
      <p:grpSpPr>
        <a:xfrm>
          <a:off x="0" y="0"/>
          <a:ext cx="0" cy="0"/>
          <a:chOff x="0" y="0"/>
          <a:chExt cx="0" cy="0"/>
        </a:xfrm>
      </p:grpSpPr>
      <p:sp>
        <p:nvSpPr>
          <p:cNvPr id="159" name="Google Shape;159;p32"/>
          <p:cNvSpPr txBox="1"/>
          <p:nvPr/>
        </p:nvSpPr>
        <p:spPr>
          <a:xfrm>
            <a:off x="253100" y="349200"/>
            <a:ext cx="7390800" cy="514500"/>
          </a:xfrm>
          <a:prstGeom prst="rect">
            <a:avLst/>
          </a:prstGeom>
          <a:noFill/>
          <a:ln>
            <a:noFill/>
          </a:ln>
        </p:spPr>
        <p:txBody>
          <a:bodyPr spcFirstLastPara="1" wrap="square" lIns="0" tIns="0" rIns="0" bIns="0" anchor="t" anchorCtr="0">
            <a:noAutofit/>
          </a:bodyPr>
          <a:lstStyle/>
          <a:p>
            <a:pPr marL="0" lvl="0" indent="0" algn="l" rtl="0">
              <a:lnSpc>
                <a:spcPct val="65000"/>
              </a:lnSpc>
              <a:spcBef>
                <a:spcPts val="0"/>
              </a:spcBef>
              <a:spcAft>
                <a:spcPts val="0"/>
              </a:spcAft>
              <a:buNone/>
            </a:pPr>
            <a:r>
              <a:rPr lang="en-GB" sz="3400">
                <a:latin typeface="Barlow ExtraBold"/>
                <a:ea typeface="Barlow ExtraBold"/>
                <a:cs typeface="Barlow ExtraBold"/>
                <a:sym typeface="Barlow ExtraBold"/>
              </a:rPr>
              <a:t>BUBBLE SORT</a:t>
            </a:r>
            <a:endParaRPr sz="3400">
              <a:latin typeface="Barlow ExtraBold"/>
              <a:ea typeface="Barlow ExtraBold"/>
              <a:cs typeface="Barlow ExtraBold"/>
              <a:sym typeface="Barlow ExtraBold"/>
            </a:endParaRPr>
          </a:p>
        </p:txBody>
      </p:sp>
      <p:cxnSp>
        <p:nvCxnSpPr>
          <p:cNvPr id="160" name="Google Shape;160;p32"/>
          <p:cNvCxnSpPr/>
          <p:nvPr/>
        </p:nvCxnSpPr>
        <p:spPr>
          <a:xfrm flipH="1">
            <a:off x="6431338" y="501300"/>
            <a:ext cx="8100" cy="4140900"/>
          </a:xfrm>
          <a:prstGeom prst="straightConnector1">
            <a:avLst/>
          </a:prstGeom>
          <a:noFill/>
          <a:ln w="76200" cap="flat" cmpd="sng">
            <a:solidFill>
              <a:srgbClr val="666666"/>
            </a:solidFill>
            <a:prstDash val="solid"/>
            <a:round/>
            <a:headEnd type="none" w="med" len="med"/>
            <a:tailEnd type="none" w="med" len="med"/>
          </a:ln>
        </p:spPr>
      </p:cxnSp>
      <p:sp>
        <p:nvSpPr>
          <p:cNvPr id="161" name="Google Shape;161;p32"/>
          <p:cNvSpPr txBox="1"/>
          <p:nvPr/>
        </p:nvSpPr>
        <p:spPr>
          <a:xfrm>
            <a:off x="1497925" y="1731600"/>
            <a:ext cx="39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2" name="Google Shape;162;p32"/>
          <p:cNvSpPr txBox="1"/>
          <p:nvPr/>
        </p:nvSpPr>
        <p:spPr>
          <a:xfrm>
            <a:off x="6777225" y="863700"/>
            <a:ext cx="1985400" cy="362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GB" sz="1500" b="1">
                <a:solidFill>
                  <a:schemeClr val="dk1"/>
                </a:solidFill>
                <a:latin typeface="Barlow"/>
                <a:ea typeface="Barlow"/>
                <a:cs typeface="Barlow"/>
                <a:sym typeface="Barlow"/>
              </a:rPr>
              <a:t>Algorithm</a:t>
            </a:r>
            <a:endParaRPr sz="1500" b="1">
              <a:solidFill>
                <a:schemeClr val="dk1"/>
              </a:solidFill>
              <a:latin typeface="Barlow"/>
              <a:ea typeface="Barlow"/>
              <a:cs typeface="Barlow"/>
              <a:sym typeface="Barlow"/>
            </a:endParaRPr>
          </a:p>
          <a:p>
            <a:pPr marL="0" lvl="0" indent="0" algn="l" rtl="0">
              <a:lnSpc>
                <a:spcPct val="115000"/>
              </a:lnSpc>
              <a:spcBef>
                <a:spcPts val="0"/>
              </a:spcBef>
              <a:spcAft>
                <a:spcPts val="0"/>
              </a:spcAft>
              <a:buClr>
                <a:schemeClr val="dk1"/>
              </a:buClr>
              <a:buSzPts val="1100"/>
              <a:buFont typeface="Arial"/>
              <a:buNone/>
            </a:pPr>
            <a:endParaRPr sz="1500" b="1">
              <a:solidFill>
                <a:schemeClr val="dk1"/>
              </a:solidFill>
              <a:latin typeface="Barlow"/>
              <a:ea typeface="Barlow"/>
              <a:cs typeface="Barlow"/>
              <a:sym typeface="Barlow"/>
            </a:endParaRPr>
          </a:p>
          <a:p>
            <a:pPr marL="457200" marR="0" lvl="0" indent="-304800" algn="just"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Start by stepping through the list and compare adjacent pairs of elements. </a:t>
            </a:r>
            <a:endParaRPr sz="1200">
              <a:solidFill>
                <a:schemeClr val="dk1"/>
              </a:solidFill>
              <a:latin typeface="Barlow"/>
              <a:ea typeface="Barlow"/>
              <a:cs typeface="Barlow"/>
              <a:sym typeface="Barlow"/>
            </a:endParaRPr>
          </a:p>
          <a:p>
            <a:pPr marL="457200" marR="0" lvl="0" indent="-304800" algn="just"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Swapped the elements  if they are in the wrong order. </a:t>
            </a:r>
            <a:endParaRPr sz="1200">
              <a:solidFill>
                <a:schemeClr val="dk1"/>
              </a:solidFill>
              <a:latin typeface="Barlow"/>
              <a:ea typeface="Barlow"/>
              <a:cs typeface="Barlow"/>
              <a:sym typeface="Barlow"/>
            </a:endParaRPr>
          </a:p>
          <a:p>
            <a:pPr marL="457200" marR="0" lvl="0" indent="-304800" algn="just"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Repeat passing through the unsorted portion of the list until the list is sorted</a:t>
            </a:r>
            <a:r>
              <a:rPr lang="en-GB" sz="1600">
                <a:solidFill>
                  <a:srgbClr val="292929"/>
                </a:solidFill>
                <a:highlight>
                  <a:srgbClr val="FFFFFF"/>
                </a:highlight>
                <a:latin typeface="Georgia"/>
                <a:ea typeface="Georgia"/>
                <a:cs typeface="Georgia"/>
                <a:sym typeface="Georgia"/>
              </a:rPr>
              <a:t>.</a:t>
            </a:r>
            <a:endParaRPr sz="1200">
              <a:solidFill>
                <a:schemeClr val="dk1"/>
              </a:solidFill>
              <a:latin typeface="Barlow"/>
              <a:ea typeface="Barlow"/>
              <a:cs typeface="Barlow"/>
              <a:sym typeface="Barlow"/>
            </a:endParaRPr>
          </a:p>
          <a:p>
            <a:pPr marL="0" lvl="0" indent="0" algn="just" rtl="0">
              <a:spcBef>
                <a:spcPts val="400"/>
              </a:spcBef>
              <a:spcAft>
                <a:spcPts val="0"/>
              </a:spcAft>
              <a:buNone/>
            </a:pPr>
            <a:endParaRPr sz="1550">
              <a:solidFill>
                <a:srgbClr val="222222"/>
              </a:solidFill>
              <a:highlight>
                <a:srgbClr val="FFFFFF"/>
              </a:highlight>
              <a:latin typeface="Barlow"/>
              <a:ea typeface="Barlow"/>
              <a:cs typeface="Barlow"/>
              <a:sym typeface="Barlow"/>
            </a:endParaRPr>
          </a:p>
        </p:txBody>
      </p:sp>
      <p:sp>
        <p:nvSpPr>
          <p:cNvPr id="163" name="Google Shape;163;p32"/>
          <p:cNvSpPr txBox="1"/>
          <p:nvPr/>
        </p:nvSpPr>
        <p:spPr>
          <a:xfrm>
            <a:off x="253100" y="1001425"/>
            <a:ext cx="5734200" cy="1385400"/>
          </a:xfrm>
          <a:prstGeom prst="rect">
            <a:avLst/>
          </a:prstGeom>
          <a:noFill/>
          <a:ln w="28575" cap="flat" cmpd="sng">
            <a:solidFill>
              <a:srgbClr val="F54996"/>
            </a:solidFill>
            <a:prstDash val="solid"/>
            <a:round/>
            <a:headEnd type="none" w="sm" len="sm"/>
            <a:tailEnd type="none" w="sm" len="sm"/>
          </a:ln>
        </p:spPr>
        <p:txBody>
          <a:bodyPr spcFirstLastPara="1" wrap="square" lIns="91425" tIns="91425" rIns="91425" bIns="91425" anchor="t" anchorCtr="0">
            <a:spAutoFit/>
          </a:bodyPr>
          <a:lstStyle/>
          <a:p>
            <a:pPr marL="457200" lvl="0" indent="0" algn="l" rtl="0">
              <a:lnSpc>
                <a:spcPct val="166666"/>
              </a:lnSpc>
              <a:spcBef>
                <a:spcPts val="0"/>
              </a:spcBef>
              <a:spcAft>
                <a:spcPts val="4500"/>
              </a:spcAft>
              <a:buNone/>
            </a:pPr>
            <a:r>
              <a:rPr lang="en-GB" sz="1300">
                <a:solidFill>
                  <a:srgbClr val="40424E"/>
                </a:solidFill>
                <a:highlight>
                  <a:schemeClr val="lt1"/>
                </a:highlight>
              </a:rPr>
              <a:t>Bubble Sort is also a simple sorting algorithm that works by </a:t>
            </a:r>
            <a:r>
              <a:rPr lang="en-GB" sz="1300" b="1">
                <a:solidFill>
                  <a:srgbClr val="40424E"/>
                </a:solidFill>
                <a:highlight>
                  <a:schemeClr val="lt1"/>
                </a:highlight>
              </a:rPr>
              <a:t>repeatedly swapping the adjacent elements</a:t>
            </a:r>
            <a:r>
              <a:rPr lang="en-GB" sz="1300">
                <a:solidFill>
                  <a:srgbClr val="40424E"/>
                </a:solidFill>
                <a:highlight>
                  <a:schemeClr val="lt1"/>
                </a:highlight>
              </a:rPr>
              <a:t> if they are in wrong order. Because Bubble sort repeatedly passes through the unsorted part of the list, it has a worst case complexity of O(n²).</a:t>
            </a:r>
            <a:endParaRPr sz="1500">
              <a:solidFill>
                <a:schemeClr val="dk1"/>
              </a:solidFill>
              <a:highlight>
                <a:srgbClr val="F9FAFC"/>
              </a:highlight>
              <a:latin typeface="Barlow"/>
              <a:ea typeface="Barlow"/>
              <a:cs typeface="Barlow"/>
              <a:sym typeface="Barlow"/>
            </a:endParaRPr>
          </a:p>
        </p:txBody>
      </p:sp>
      <p:pic>
        <p:nvPicPr>
          <p:cNvPr id="164" name="Google Shape;164;p32"/>
          <p:cNvPicPr preferRelativeResize="0"/>
          <p:nvPr/>
        </p:nvPicPr>
        <p:blipFill rotWithShape="1">
          <a:blip r:embed="rId3">
            <a:alphaModFix/>
          </a:blip>
          <a:srcRect t="13122" b="22485"/>
          <a:stretch/>
        </p:blipFill>
        <p:spPr>
          <a:xfrm>
            <a:off x="1254363" y="2902650"/>
            <a:ext cx="3731675" cy="14417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8"/>
        <p:cNvGrpSpPr/>
        <p:nvPr/>
      </p:nvGrpSpPr>
      <p:grpSpPr>
        <a:xfrm>
          <a:off x="0" y="0"/>
          <a:ext cx="0" cy="0"/>
          <a:chOff x="0" y="0"/>
          <a:chExt cx="0" cy="0"/>
        </a:xfrm>
      </p:grpSpPr>
      <p:sp>
        <p:nvSpPr>
          <p:cNvPr id="169" name="Google Shape;169;p33"/>
          <p:cNvSpPr txBox="1"/>
          <p:nvPr/>
        </p:nvSpPr>
        <p:spPr>
          <a:xfrm>
            <a:off x="253100" y="349200"/>
            <a:ext cx="7390800" cy="514500"/>
          </a:xfrm>
          <a:prstGeom prst="rect">
            <a:avLst/>
          </a:prstGeom>
          <a:noFill/>
          <a:ln>
            <a:noFill/>
          </a:ln>
        </p:spPr>
        <p:txBody>
          <a:bodyPr spcFirstLastPara="1" wrap="square" lIns="0" tIns="0" rIns="0" bIns="0" anchor="t" anchorCtr="0">
            <a:noAutofit/>
          </a:bodyPr>
          <a:lstStyle/>
          <a:p>
            <a:pPr marL="0" lvl="0" indent="0" algn="l" rtl="0">
              <a:lnSpc>
                <a:spcPct val="65000"/>
              </a:lnSpc>
              <a:spcBef>
                <a:spcPts val="0"/>
              </a:spcBef>
              <a:spcAft>
                <a:spcPts val="0"/>
              </a:spcAft>
              <a:buNone/>
            </a:pPr>
            <a:r>
              <a:rPr lang="en-GB" sz="3400">
                <a:latin typeface="Barlow ExtraBold"/>
                <a:ea typeface="Barlow ExtraBold"/>
                <a:cs typeface="Barlow ExtraBold"/>
                <a:sym typeface="Barlow ExtraBold"/>
              </a:rPr>
              <a:t>SELECTION SORT</a:t>
            </a:r>
            <a:endParaRPr sz="3400">
              <a:latin typeface="Barlow ExtraBold"/>
              <a:ea typeface="Barlow ExtraBold"/>
              <a:cs typeface="Barlow ExtraBold"/>
              <a:sym typeface="Barlow ExtraBold"/>
            </a:endParaRPr>
          </a:p>
        </p:txBody>
      </p:sp>
      <p:cxnSp>
        <p:nvCxnSpPr>
          <p:cNvPr id="170" name="Google Shape;170;p33"/>
          <p:cNvCxnSpPr/>
          <p:nvPr/>
        </p:nvCxnSpPr>
        <p:spPr>
          <a:xfrm flipH="1">
            <a:off x="6431338" y="501300"/>
            <a:ext cx="8100" cy="4140900"/>
          </a:xfrm>
          <a:prstGeom prst="straightConnector1">
            <a:avLst/>
          </a:prstGeom>
          <a:noFill/>
          <a:ln w="76200" cap="flat" cmpd="sng">
            <a:solidFill>
              <a:srgbClr val="666666"/>
            </a:solidFill>
            <a:prstDash val="solid"/>
            <a:round/>
            <a:headEnd type="none" w="med" len="med"/>
            <a:tailEnd type="none" w="med" len="med"/>
          </a:ln>
        </p:spPr>
      </p:cxnSp>
      <p:sp>
        <p:nvSpPr>
          <p:cNvPr id="171" name="Google Shape;171;p33"/>
          <p:cNvSpPr txBox="1"/>
          <p:nvPr/>
        </p:nvSpPr>
        <p:spPr>
          <a:xfrm>
            <a:off x="1497925" y="1731600"/>
            <a:ext cx="39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2" name="Google Shape;172;p33"/>
          <p:cNvSpPr txBox="1"/>
          <p:nvPr/>
        </p:nvSpPr>
        <p:spPr>
          <a:xfrm>
            <a:off x="6626925" y="641875"/>
            <a:ext cx="2398500" cy="429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GB" sz="1500" b="1">
                <a:solidFill>
                  <a:schemeClr val="dk1"/>
                </a:solidFill>
                <a:latin typeface="Barlow"/>
                <a:ea typeface="Barlow"/>
                <a:cs typeface="Barlow"/>
                <a:sym typeface="Barlow"/>
              </a:rPr>
              <a:t>Algorithm</a:t>
            </a:r>
            <a:endParaRPr sz="1500" b="1">
              <a:solidFill>
                <a:schemeClr val="dk1"/>
              </a:solidFill>
              <a:latin typeface="Barlow"/>
              <a:ea typeface="Barlow"/>
              <a:cs typeface="Barlow"/>
              <a:sym typeface="Barlow"/>
            </a:endParaRPr>
          </a:p>
          <a:p>
            <a:pPr marL="0" lvl="0" indent="0" algn="l" rtl="0">
              <a:lnSpc>
                <a:spcPct val="115000"/>
              </a:lnSpc>
              <a:spcBef>
                <a:spcPts val="0"/>
              </a:spcBef>
              <a:spcAft>
                <a:spcPts val="0"/>
              </a:spcAft>
              <a:buClr>
                <a:schemeClr val="dk1"/>
              </a:buClr>
              <a:buSzPts val="1100"/>
              <a:buFont typeface="Arial"/>
              <a:buNone/>
            </a:pPr>
            <a:endParaRPr sz="1500" b="1">
              <a:solidFill>
                <a:schemeClr val="dk1"/>
              </a:solidFill>
              <a:latin typeface="Barlow"/>
              <a:ea typeface="Barlow"/>
              <a:cs typeface="Barlow"/>
              <a:sym typeface="Barlow"/>
            </a:endParaRPr>
          </a:p>
          <a:p>
            <a:pPr marL="457200" marR="0" lvl="0" indent="-304800" algn="l"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Divide input array into two parts: items already sorted and items remaining to be sorted (they make up the rest of the list). </a:t>
            </a:r>
            <a:endParaRPr sz="1200">
              <a:solidFill>
                <a:schemeClr val="dk1"/>
              </a:solidFill>
              <a:latin typeface="Barlow"/>
              <a:ea typeface="Barlow"/>
              <a:cs typeface="Barlow"/>
              <a:sym typeface="Barlow"/>
            </a:endParaRPr>
          </a:p>
          <a:p>
            <a:pPr marL="457200" marR="0" lvl="0" indent="-304800" algn="l"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First find the smallest element in the unsorted sublist and place it at the end of the sorted sublist.</a:t>
            </a:r>
            <a:endParaRPr sz="1200">
              <a:solidFill>
                <a:schemeClr val="dk1"/>
              </a:solidFill>
              <a:latin typeface="Barlow"/>
              <a:ea typeface="Barlow"/>
              <a:cs typeface="Barlow"/>
              <a:sym typeface="Barlow"/>
            </a:endParaRPr>
          </a:p>
          <a:p>
            <a:pPr marL="457200" marR="0" lvl="0" indent="-304800" algn="l"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Continuously grab the smallest unsorted element and place it in sorted order in the sorted sublist. </a:t>
            </a:r>
            <a:endParaRPr sz="1200">
              <a:solidFill>
                <a:schemeClr val="dk1"/>
              </a:solidFill>
              <a:latin typeface="Barlow"/>
              <a:ea typeface="Barlow"/>
              <a:cs typeface="Barlow"/>
              <a:sym typeface="Barlow"/>
            </a:endParaRPr>
          </a:p>
          <a:p>
            <a:pPr marL="457200" marR="0" lvl="0" indent="-304800" algn="l" rtl="0">
              <a:lnSpc>
                <a:spcPct val="115000"/>
              </a:lnSpc>
              <a:spcBef>
                <a:spcPts val="0"/>
              </a:spcBef>
              <a:spcAft>
                <a:spcPts val="0"/>
              </a:spcAft>
              <a:buClr>
                <a:schemeClr val="dk1"/>
              </a:buClr>
              <a:buSzPts val="1200"/>
              <a:buFont typeface="Barlow"/>
              <a:buChar char="●"/>
            </a:pPr>
            <a:r>
              <a:rPr lang="en-GB" sz="1200">
                <a:solidFill>
                  <a:schemeClr val="dk1"/>
                </a:solidFill>
                <a:latin typeface="Barlow"/>
                <a:ea typeface="Barlow"/>
                <a:cs typeface="Barlow"/>
                <a:sym typeface="Barlow"/>
              </a:rPr>
              <a:t>Continue this process iteratively until the list is fully sorted.</a:t>
            </a:r>
            <a:endParaRPr sz="1550">
              <a:solidFill>
                <a:srgbClr val="222222"/>
              </a:solidFill>
              <a:highlight>
                <a:srgbClr val="FFFFFF"/>
              </a:highlight>
              <a:latin typeface="Barlow"/>
              <a:ea typeface="Barlow"/>
              <a:cs typeface="Barlow"/>
              <a:sym typeface="Barlow"/>
            </a:endParaRPr>
          </a:p>
        </p:txBody>
      </p:sp>
      <p:sp>
        <p:nvSpPr>
          <p:cNvPr id="173" name="Google Shape;173;p33"/>
          <p:cNvSpPr txBox="1"/>
          <p:nvPr/>
        </p:nvSpPr>
        <p:spPr>
          <a:xfrm>
            <a:off x="253125" y="863700"/>
            <a:ext cx="5734200" cy="1718700"/>
          </a:xfrm>
          <a:prstGeom prst="rect">
            <a:avLst/>
          </a:prstGeom>
          <a:noFill/>
          <a:ln w="28575" cap="flat" cmpd="sng">
            <a:solidFill>
              <a:srgbClr val="F54996"/>
            </a:solidFill>
            <a:prstDash val="solid"/>
            <a:round/>
            <a:headEnd type="none" w="sm" len="sm"/>
            <a:tailEnd type="none" w="sm" len="sm"/>
          </a:ln>
        </p:spPr>
        <p:txBody>
          <a:bodyPr spcFirstLastPara="1" wrap="square" lIns="91425" tIns="91425" rIns="91425" bIns="91425" anchor="t" anchorCtr="0">
            <a:spAutoFit/>
          </a:bodyPr>
          <a:lstStyle/>
          <a:p>
            <a:pPr marL="457200" lvl="0" indent="0" algn="l" rtl="0">
              <a:lnSpc>
                <a:spcPct val="166666"/>
              </a:lnSpc>
              <a:spcBef>
                <a:spcPts val="0"/>
              </a:spcBef>
              <a:spcAft>
                <a:spcPts val="4500"/>
              </a:spcAft>
              <a:buNone/>
            </a:pPr>
            <a:r>
              <a:rPr lang="en-GB" sz="1300">
                <a:solidFill>
                  <a:srgbClr val="40424E"/>
                </a:solidFill>
                <a:highlight>
                  <a:schemeClr val="lt1"/>
                </a:highlight>
              </a:rPr>
              <a:t>Selection Sort </a:t>
            </a:r>
            <a:r>
              <a:rPr lang="en-GB" sz="1300" b="1">
                <a:solidFill>
                  <a:srgbClr val="40424E"/>
                </a:solidFill>
                <a:highlight>
                  <a:schemeClr val="lt1"/>
                </a:highlight>
              </a:rPr>
              <a:t>sorts</a:t>
            </a:r>
            <a:r>
              <a:rPr lang="en-GB" sz="1300">
                <a:solidFill>
                  <a:srgbClr val="40424E"/>
                </a:solidFill>
                <a:highlight>
                  <a:schemeClr val="lt1"/>
                </a:highlight>
              </a:rPr>
              <a:t> an array </a:t>
            </a:r>
            <a:r>
              <a:rPr lang="en-GB" sz="1300" b="1">
                <a:solidFill>
                  <a:srgbClr val="40424E"/>
                </a:solidFill>
                <a:highlight>
                  <a:schemeClr val="lt1"/>
                </a:highlight>
              </a:rPr>
              <a:t>by finding the minimum value of the unsorted part and then swapping it</a:t>
            </a:r>
            <a:r>
              <a:rPr lang="en-GB" sz="1300">
                <a:solidFill>
                  <a:srgbClr val="40424E"/>
                </a:solidFill>
                <a:highlight>
                  <a:schemeClr val="lt1"/>
                </a:highlight>
              </a:rPr>
              <a:t> with the first unsorted element. It is an in-place algorithm, meaning you won't need to allocate additional lists. While slow, it is still used as the main sorting algorithm in systems where memory is limited.</a:t>
            </a:r>
            <a:endParaRPr sz="1300">
              <a:solidFill>
                <a:srgbClr val="40424E"/>
              </a:solidFill>
              <a:highlight>
                <a:schemeClr val="lt1"/>
              </a:highlight>
            </a:endParaRPr>
          </a:p>
        </p:txBody>
      </p:sp>
      <p:pic>
        <p:nvPicPr>
          <p:cNvPr id="174" name="Google Shape;174;p33"/>
          <p:cNvPicPr preferRelativeResize="0"/>
          <p:nvPr/>
        </p:nvPicPr>
        <p:blipFill rotWithShape="1">
          <a:blip r:embed="rId3">
            <a:alphaModFix/>
          </a:blip>
          <a:srcRect t="8207" b="19286"/>
          <a:stretch/>
        </p:blipFill>
        <p:spPr>
          <a:xfrm>
            <a:off x="1380700" y="2999700"/>
            <a:ext cx="4159634" cy="1718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1025</Words>
  <Application>Microsoft Macintosh PowerPoint</Application>
  <PresentationFormat>On-screen Show (16:9)</PresentationFormat>
  <Paragraphs>106</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Verdana</vt:lpstr>
      <vt:lpstr>Barlow ExtraBold</vt:lpstr>
      <vt:lpstr>Georgia</vt:lpstr>
      <vt:lpstr>Barlow</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Andreea Avramescu</cp:lastModifiedBy>
  <cp:revision>1</cp:revision>
  <dcterms:modified xsi:type="dcterms:W3CDTF">2021-12-08T09:47:36Z</dcterms:modified>
</cp:coreProperties>
</file>