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Barlow" pitchFamily="2" charset="77"/>
      <p:regular r:id="rId16"/>
      <p:bold r:id="rId17"/>
      <p:italic r:id="rId18"/>
      <p:boldItalic r:id="rId19"/>
    </p:embeddedFont>
    <p:embeddedFont>
      <p:font typeface="Barlow ExtraBold" panose="020F0502020204030204" pitchFamily="34" charset="0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Merriweather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5918"/>
  </p:normalViewPr>
  <p:slideViewPr>
    <p:cSldViewPr snapToGrid="0">
      <p:cViewPr varScale="1">
        <p:scale>
          <a:sx n="91" d="100"/>
          <a:sy n="91" d="100"/>
        </p:scale>
        <p:origin x="2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3155a41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53155a41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9a7e7270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9a7e7270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042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eadb87a8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eadb87a8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ffd106c6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7ffd106c6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f619814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f619814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ffd106c6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ffd106c6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Font typeface="Barlow"/>
              <a:buNone/>
            </a:pPr>
            <a:endParaRPr sz="1700" b="1" dirty="0">
              <a:solidFill>
                <a:schemeClr val="dk1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59421699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59421699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042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751568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751568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042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815dc0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815dc02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042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b0a4b590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b0a4b590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042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9a7e72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9a7e72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042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9a7e7270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9a7e7270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042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hyperlink" Target="https://www.autodraw.com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1800" y="310775"/>
            <a:ext cx="1752149" cy="2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/>
        </p:nvSpPr>
        <p:spPr>
          <a:xfrm>
            <a:off x="308850" y="310775"/>
            <a:ext cx="58419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30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GRAPH DATA STRUCTURE</a:t>
            </a:r>
            <a:endParaRPr sz="3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500">
                <a:solidFill>
                  <a:srgbClr val="999999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LESSON 19</a:t>
            </a:r>
            <a:endParaRPr sz="2500">
              <a:solidFill>
                <a:srgbClr val="999999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7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1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2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159150" y="4576200"/>
            <a:ext cx="5333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GB" sz="2100" b="1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NANODEGREE → ENGINEERING MODULE</a:t>
            </a:r>
            <a:r>
              <a:rPr lang="en-GB" sz="21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CYCLE DETECTION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cxnSp>
        <p:nvCxnSpPr>
          <p:cNvPr id="187" name="Google Shape;187;p34"/>
          <p:cNvCxnSpPr/>
          <p:nvPr/>
        </p:nvCxnSpPr>
        <p:spPr>
          <a:xfrm>
            <a:off x="6624550" y="1008150"/>
            <a:ext cx="5100" cy="37680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34"/>
          <p:cNvSpPr txBox="1"/>
          <p:nvPr/>
        </p:nvSpPr>
        <p:spPr>
          <a:xfrm>
            <a:off x="6759500" y="1273350"/>
            <a:ext cx="22176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EXAMPLES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1750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Barlow"/>
              <a:buChar char="●"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Used in distributed message-based algorithms.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Barlow"/>
              <a:buChar char="●"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Used to detect deadlocks in concurrent systems.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222222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89" name="Google Shape;189;p34"/>
          <p:cNvCxnSpPr/>
          <p:nvPr/>
        </p:nvCxnSpPr>
        <p:spPr>
          <a:xfrm>
            <a:off x="3857850" y="988650"/>
            <a:ext cx="0" cy="38070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34"/>
          <p:cNvSpPr txBox="1"/>
          <p:nvPr/>
        </p:nvSpPr>
        <p:spPr>
          <a:xfrm>
            <a:off x="4132388" y="1257775"/>
            <a:ext cx="2217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CYCLE</a:t>
            </a:r>
            <a:endParaRPr sz="1700" b="1"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Path in a graph where the first and last vertices are the same. If we start from one vertex, travel along a path and end up at the starting vertex, then this path is a cycle.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3333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1375"/>
            <a:ext cx="3495850" cy="168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2373475" y="2185400"/>
            <a:ext cx="5032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Barlow"/>
              <a:buAutoNum type="arabicPeriod"/>
            </a:pPr>
            <a:r>
              <a:rPr lang="en-GB" sz="2300">
                <a:latin typeface="Barlow"/>
                <a:ea typeface="Barlow"/>
                <a:cs typeface="Barlow"/>
                <a:sym typeface="Barlow"/>
              </a:rPr>
              <a:t>Implementing GRAPHS</a:t>
            </a:r>
            <a:endParaRPr sz="23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Barlow"/>
              <a:buAutoNum type="arabicPeriod"/>
            </a:pPr>
            <a:r>
              <a:rPr lang="en-GB" sz="2300">
                <a:latin typeface="Barlow"/>
                <a:ea typeface="Barlow"/>
                <a:cs typeface="Barlow"/>
                <a:sym typeface="Barlow"/>
              </a:rPr>
              <a:t>EXERCISES &amp; PRACTICE</a:t>
            </a:r>
            <a:endParaRPr sz="23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25" y="184700"/>
            <a:ext cx="1400550" cy="1400550"/>
          </a:xfrm>
          <a:prstGeom prst="rect">
            <a:avLst/>
          </a:prstGeom>
          <a:noFill/>
          <a:ln w="28575" cap="flat" cmpd="sng">
            <a:solidFill>
              <a:srgbClr val="F5499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8" name="Google Shape;198;p35"/>
          <p:cNvSpPr txBox="1"/>
          <p:nvPr/>
        </p:nvSpPr>
        <p:spPr>
          <a:xfrm>
            <a:off x="697275" y="1707550"/>
            <a:ext cx="10929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Barlow"/>
                <a:ea typeface="Barlow"/>
                <a:cs typeface="Barlow"/>
                <a:sym typeface="Barlow"/>
              </a:rPr>
              <a:t> DEMO &amp;</a:t>
            </a:r>
            <a:endParaRPr sz="16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Barlow"/>
                <a:ea typeface="Barlow"/>
                <a:cs typeface="Barlow"/>
                <a:sym typeface="Barlow"/>
              </a:rPr>
              <a:t> EXERCISES</a:t>
            </a:r>
            <a:endParaRPr sz="1600"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9" name="Google Shape;19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12275" y="1715601"/>
            <a:ext cx="338299" cy="3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1800" y="310775"/>
            <a:ext cx="1752149" cy="2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530600" y="2439675"/>
            <a:ext cx="6082800" cy="16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THANK YOU!</a:t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1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2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249250" y="319675"/>
            <a:ext cx="54897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500">
                <a:latin typeface="Barlow ExtraBold"/>
                <a:ea typeface="Barlow ExtraBold"/>
                <a:cs typeface="Barlow ExtraBold"/>
                <a:sym typeface="Barlow ExtraBold"/>
              </a:rPr>
              <a:t>AGENDA</a:t>
            </a:r>
            <a:endParaRPr sz="3500" i="0" u="none" strike="noStrike" cap="non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i="0" u="none" strike="noStrike" cap="non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972725" y="1399450"/>
            <a:ext cx="4426800" cy="2484300"/>
          </a:xfrm>
          <a:prstGeom prst="rect">
            <a:avLst/>
          </a:prstGeom>
          <a:noFill/>
          <a:ln w="9525" cap="flat" cmpd="sng">
            <a:solidFill>
              <a:srgbClr val="4A4A4A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 Introduction to Graph Data Structure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 Types of Graphs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03</a:t>
            </a:r>
            <a:r>
              <a:rPr lang="en-GB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Graph implementation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  <a:r>
              <a:rPr lang="en-GB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Practice and Exercises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" name="Google Shape;108;p26"/>
          <p:cNvCxnSpPr/>
          <p:nvPr/>
        </p:nvCxnSpPr>
        <p:spPr>
          <a:xfrm flipH="1">
            <a:off x="2305550" y="926625"/>
            <a:ext cx="9000" cy="39081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" name="Google Shape;109;p26"/>
          <p:cNvGrpSpPr/>
          <p:nvPr/>
        </p:nvGrpSpPr>
        <p:grpSpPr>
          <a:xfrm>
            <a:off x="331350" y="1935800"/>
            <a:ext cx="1584600" cy="1437000"/>
            <a:chOff x="331350" y="2012000"/>
            <a:chExt cx="1584600" cy="1437000"/>
          </a:xfrm>
        </p:grpSpPr>
        <p:sp>
          <p:nvSpPr>
            <p:cNvPr id="110" name="Google Shape;110;p26"/>
            <p:cNvSpPr/>
            <p:nvPr/>
          </p:nvSpPr>
          <p:spPr>
            <a:xfrm>
              <a:off x="331350" y="2012000"/>
              <a:ext cx="1584600" cy="14370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1" name="Google Shape;111;p26"/>
            <p:cNvPicPr preferRelativeResize="0"/>
            <p:nvPr/>
          </p:nvPicPr>
          <p:blipFill rotWithShape="1">
            <a:blip r:embed="rId3">
              <a:alphaModFix/>
            </a:blip>
            <a:srcRect l="21230" t="14611" r="16029" b="13482"/>
            <a:stretch/>
          </p:blipFill>
          <p:spPr>
            <a:xfrm>
              <a:off x="602225" y="2045588"/>
              <a:ext cx="1195225" cy="136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GRAPH DATA STRUCTURE 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cxnSp>
        <p:nvCxnSpPr>
          <p:cNvPr id="117" name="Google Shape;117;p27"/>
          <p:cNvCxnSpPr/>
          <p:nvPr/>
        </p:nvCxnSpPr>
        <p:spPr>
          <a:xfrm flipH="1">
            <a:off x="6470713" y="769650"/>
            <a:ext cx="8100" cy="41409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27"/>
          <p:cNvSpPr txBox="1"/>
          <p:nvPr/>
        </p:nvSpPr>
        <p:spPr>
          <a:xfrm>
            <a:off x="657725" y="769650"/>
            <a:ext cx="3639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Barlow"/>
                <a:ea typeface="Barlow"/>
                <a:cs typeface="Barlow"/>
                <a:sym typeface="Barlow"/>
              </a:rPr>
              <a:t>INTRODUCTION</a:t>
            </a:r>
            <a:endParaRPr sz="1600"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55900" y="735076"/>
            <a:ext cx="338299" cy="34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400" y="1164475"/>
            <a:ext cx="2629603" cy="34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2457050" y="1983400"/>
            <a:ext cx="148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5"/>
              </a:rPr>
              <a:t>HIGH LEVEL OVERVIEW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3663" y="15045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GRAPH STRUCTURE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cxnSp>
        <p:nvCxnSpPr>
          <p:cNvPr id="128" name="Google Shape;128;p28"/>
          <p:cNvCxnSpPr/>
          <p:nvPr/>
        </p:nvCxnSpPr>
        <p:spPr>
          <a:xfrm flipH="1">
            <a:off x="6334288" y="821700"/>
            <a:ext cx="8100" cy="41409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8"/>
          <p:cNvSpPr txBox="1"/>
          <p:nvPr/>
        </p:nvSpPr>
        <p:spPr>
          <a:xfrm>
            <a:off x="1497925" y="1731600"/>
            <a:ext cx="392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6625700" y="1128000"/>
            <a:ext cx="2217600" cy="3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4325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Barlow"/>
              <a:buChar char="●"/>
            </a:pPr>
            <a:r>
              <a:rPr lang="en-GB" sz="1350">
                <a:solidFill>
                  <a:srgbClr val="3D3D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 </a:t>
            </a:r>
            <a:r>
              <a:rPr lang="en-GB" sz="1350" b="1">
                <a:solidFill>
                  <a:srgbClr val="3D3D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GRAPH </a:t>
            </a:r>
            <a:r>
              <a:rPr lang="en-GB" sz="1350">
                <a:solidFill>
                  <a:srgbClr val="3D3D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consists of a finite set of vertices or nodes and a set of edges connecting these vertices. 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4325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Barlow"/>
              <a:buChar char="●"/>
            </a:pPr>
            <a:r>
              <a:rPr lang="en-GB" sz="1350">
                <a:solidFill>
                  <a:srgbClr val="3D3D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Two vertices are said to be adjacent if they are connected to each other by the same edge..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222222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24" y="1304850"/>
            <a:ext cx="4702800" cy="31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GRAPH LIFE EXAMPLES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cxnSp>
        <p:nvCxnSpPr>
          <p:cNvPr id="137" name="Google Shape;137;p29"/>
          <p:cNvCxnSpPr/>
          <p:nvPr/>
        </p:nvCxnSpPr>
        <p:spPr>
          <a:xfrm flipH="1">
            <a:off x="6334288" y="821700"/>
            <a:ext cx="8100" cy="41409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9"/>
          <p:cNvSpPr txBox="1"/>
          <p:nvPr/>
        </p:nvSpPr>
        <p:spPr>
          <a:xfrm>
            <a:off x="1497925" y="1731600"/>
            <a:ext cx="392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9"/>
          <p:cNvSpPr txBox="1"/>
          <p:nvPr/>
        </p:nvSpPr>
        <p:spPr>
          <a:xfrm>
            <a:off x="6632275" y="2131800"/>
            <a:ext cx="2472600" cy="1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Barlow"/>
              <a:buChar char="●"/>
            </a:pPr>
            <a:r>
              <a:rPr lang="en-GB" sz="1350" b="1">
                <a:solidFill>
                  <a:srgbClr val="3D3D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Social media</a:t>
            </a:r>
            <a:endParaRPr sz="1350" b="1">
              <a:solidFill>
                <a:srgbClr val="3D3D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14325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Barlow"/>
              <a:buChar char="●"/>
            </a:pPr>
            <a:r>
              <a:rPr lang="en-GB" sz="1350" b="1">
                <a:solidFill>
                  <a:srgbClr val="3D3D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Games</a:t>
            </a:r>
            <a:endParaRPr sz="1350" b="1">
              <a:solidFill>
                <a:srgbClr val="3D3D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14325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Barlow"/>
              <a:buChar char="●"/>
            </a:pPr>
            <a:r>
              <a:rPr lang="en-GB" sz="1350" b="1">
                <a:solidFill>
                  <a:srgbClr val="3D3D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Travel maps </a:t>
            </a:r>
            <a:endParaRPr sz="1350" b="1">
              <a:solidFill>
                <a:srgbClr val="3D3D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14325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Barlow"/>
              <a:buChar char="●"/>
            </a:pPr>
            <a:r>
              <a:rPr lang="en-GB" sz="1350" b="1">
                <a:solidFill>
                  <a:srgbClr val="3D3D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Many more!</a:t>
            </a:r>
            <a:endParaRPr sz="1350" b="1">
              <a:solidFill>
                <a:srgbClr val="3D3D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222222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00" y="62347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51" y="3136525"/>
            <a:ext cx="3040400" cy="17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 rotWithShape="1">
          <a:blip r:embed="rId5">
            <a:alphaModFix/>
          </a:blip>
          <a:srcRect t="16178" b="23635"/>
          <a:stretch/>
        </p:blipFill>
        <p:spPr>
          <a:xfrm>
            <a:off x="3143250" y="974975"/>
            <a:ext cx="2857500" cy="17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9577" y="2843900"/>
            <a:ext cx="2944851" cy="211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GLOSSARY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cxnSp>
        <p:nvCxnSpPr>
          <p:cNvPr id="149" name="Google Shape;149;p30"/>
          <p:cNvCxnSpPr/>
          <p:nvPr/>
        </p:nvCxnSpPr>
        <p:spPr>
          <a:xfrm flipH="1">
            <a:off x="6809538" y="717800"/>
            <a:ext cx="8100" cy="41409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30"/>
          <p:cNvSpPr txBox="1"/>
          <p:nvPr/>
        </p:nvSpPr>
        <p:spPr>
          <a:xfrm>
            <a:off x="6988200" y="1698500"/>
            <a:ext cx="1902000" cy="19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-GB" sz="1350">
                <a:solidFill>
                  <a:schemeClr val="dk1"/>
                </a:solidFill>
              </a:rPr>
              <a:t>These are key definitions that we need to know in relation to GRAPHs</a:t>
            </a:r>
            <a:endParaRPr sz="135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222222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136200" y="1095050"/>
            <a:ext cx="6502800" cy="3386400"/>
          </a:xfrm>
          <a:prstGeom prst="rect">
            <a:avLst/>
          </a:prstGeom>
          <a:noFill/>
          <a:ln w="28575" cap="flat" cmpd="sng">
            <a:solidFill>
              <a:srgbClr val="F549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Barlow"/>
              <a:buChar char="●"/>
            </a:pPr>
            <a:r>
              <a:rPr lang="en-GB" sz="1300" b="1">
                <a:latin typeface="Barlow"/>
                <a:ea typeface="Barlow"/>
                <a:cs typeface="Barlow"/>
                <a:sym typeface="Barlow"/>
              </a:rPr>
              <a:t>Order:</a:t>
            </a:r>
            <a:r>
              <a:rPr lang="en-GB" sz="1300">
                <a:latin typeface="Barlow"/>
                <a:ea typeface="Barlow"/>
                <a:cs typeface="Barlow"/>
                <a:sym typeface="Barlow"/>
              </a:rPr>
              <a:t> The number of vertices in the graph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Barlow"/>
              <a:buChar char="●"/>
            </a:pPr>
            <a:r>
              <a:rPr lang="en-GB" sz="1300" b="1">
                <a:latin typeface="Barlow"/>
                <a:ea typeface="Barlow"/>
                <a:cs typeface="Barlow"/>
                <a:sym typeface="Barlow"/>
              </a:rPr>
              <a:t>Size:</a:t>
            </a:r>
            <a:r>
              <a:rPr lang="en-GB" sz="1300">
                <a:latin typeface="Barlow"/>
                <a:ea typeface="Barlow"/>
                <a:cs typeface="Barlow"/>
                <a:sym typeface="Barlow"/>
              </a:rPr>
              <a:t> The number of edges in the graph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Barlow"/>
              <a:buChar char="●"/>
            </a:pPr>
            <a:r>
              <a:rPr lang="en-GB" sz="1300" b="1">
                <a:latin typeface="Barlow"/>
                <a:ea typeface="Barlow"/>
                <a:cs typeface="Barlow"/>
                <a:sym typeface="Barlow"/>
              </a:rPr>
              <a:t>Vertex degree:</a:t>
            </a:r>
            <a:r>
              <a:rPr lang="en-GB" sz="1300">
                <a:latin typeface="Barlow"/>
                <a:ea typeface="Barlow"/>
                <a:cs typeface="Barlow"/>
                <a:sym typeface="Barlow"/>
              </a:rPr>
              <a:t> The number of edges that are incident to a vertex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Barlow"/>
              <a:buChar char="●"/>
            </a:pPr>
            <a:r>
              <a:rPr lang="en-GB" sz="1300" b="1">
                <a:latin typeface="Barlow"/>
                <a:ea typeface="Barlow"/>
                <a:cs typeface="Barlow"/>
                <a:sym typeface="Barlow"/>
              </a:rPr>
              <a:t>Isolated vertex:</a:t>
            </a:r>
            <a:r>
              <a:rPr lang="en-GB" sz="1300">
                <a:latin typeface="Barlow"/>
                <a:ea typeface="Barlow"/>
                <a:cs typeface="Barlow"/>
                <a:sym typeface="Barlow"/>
              </a:rPr>
              <a:t> A vertex that is not connected to any other vertices in the graph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Barlow"/>
              <a:buChar char="●"/>
            </a:pPr>
            <a:r>
              <a:rPr lang="en-GB" sz="1300" b="1">
                <a:latin typeface="Barlow"/>
                <a:ea typeface="Barlow"/>
                <a:cs typeface="Barlow"/>
                <a:sym typeface="Barlow"/>
              </a:rPr>
              <a:t>Self-loop</a:t>
            </a:r>
            <a:r>
              <a:rPr lang="en-GB" sz="1300">
                <a:latin typeface="Barlow"/>
                <a:ea typeface="Barlow"/>
                <a:cs typeface="Barlow"/>
                <a:sym typeface="Barlow"/>
              </a:rPr>
              <a:t>: An edge from a vertex to itself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Barlow"/>
              <a:buChar char="●"/>
            </a:pPr>
            <a:r>
              <a:rPr lang="en-GB" sz="1300" b="1">
                <a:latin typeface="Barlow"/>
                <a:ea typeface="Barlow"/>
                <a:cs typeface="Barlow"/>
                <a:sym typeface="Barlow"/>
              </a:rPr>
              <a:t>Directed graph:</a:t>
            </a:r>
            <a:r>
              <a:rPr lang="en-GB" sz="1300">
                <a:latin typeface="Barlow"/>
                <a:ea typeface="Barlow"/>
                <a:cs typeface="Barlow"/>
                <a:sym typeface="Barlow"/>
              </a:rPr>
              <a:t> A graph where all the edges have a direction indicating what is the start vertex and what is the end vertex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Barlow"/>
              <a:buChar char="●"/>
            </a:pPr>
            <a:r>
              <a:rPr lang="en-GB" sz="1300" b="1">
                <a:latin typeface="Barlow"/>
                <a:ea typeface="Barlow"/>
                <a:cs typeface="Barlow"/>
                <a:sym typeface="Barlow"/>
              </a:rPr>
              <a:t>Undirected graph: </a:t>
            </a:r>
            <a:r>
              <a:rPr lang="en-GB" sz="1300">
                <a:latin typeface="Barlow"/>
                <a:ea typeface="Barlow"/>
                <a:cs typeface="Barlow"/>
                <a:sym typeface="Barlow"/>
              </a:rPr>
              <a:t>A graph with edges that have no direction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Barlow"/>
              <a:buChar char="●"/>
            </a:pPr>
            <a:r>
              <a:rPr lang="en-GB" sz="1300" b="1">
                <a:latin typeface="Barlow"/>
                <a:ea typeface="Barlow"/>
                <a:cs typeface="Barlow"/>
                <a:sym typeface="Barlow"/>
              </a:rPr>
              <a:t>Weighted graph: </a:t>
            </a:r>
            <a:r>
              <a:rPr lang="en-GB" sz="1300">
                <a:latin typeface="Barlow"/>
                <a:ea typeface="Barlow"/>
                <a:cs typeface="Barlow"/>
                <a:sym typeface="Barlow"/>
              </a:rPr>
              <a:t>Edges of the graph has weights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Barlow"/>
              <a:buChar char="●"/>
            </a:pPr>
            <a:r>
              <a:rPr lang="en-GB" sz="1300" b="1">
                <a:latin typeface="Barlow"/>
                <a:ea typeface="Barlow"/>
                <a:cs typeface="Barlow"/>
                <a:sym typeface="Barlow"/>
              </a:rPr>
              <a:t>Unweighted graph:</a:t>
            </a:r>
            <a:r>
              <a:rPr lang="en-GB" sz="1300">
                <a:latin typeface="Barlow"/>
                <a:ea typeface="Barlow"/>
                <a:cs typeface="Barlow"/>
                <a:sym typeface="Barlow"/>
              </a:rPr>
              <a:t> Edges of the graph has no weights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Barlow"/>
              <a:buChar char="●"/>
            </a:pPr>
            <a:r>
              <a:rPr lang="en-GB" sz="1300" b="1">
                <a:latin typeface="Barlow"/>
                <a:ea typeface="Barlow"/>
                <a:cs typeface="Barlow"/>
                <a:sym typeface="Barlow"/>
              </a:rPr>
              <a:t>Graph cycle:</a:t>
            </a:r>
            <a:r>
              <a:rPr lang="en-GB" sz="1300">
                <a:latin typeface="Barlow"/>
                <a:ea typeface="Barlow"/>
                <a:cs typeface="Barlow"/>
                <a:sym typeface="Barlow"/>
              </a:rPr>
              <a:t> a cycle occurs when three or more vertices in the graph are connected so as to form a closed loop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Barlow"/>
              <a:buChar char="●"/>
            </a:pPr>
            <a:r>
              <a:rPr lang="en-GB" sz="1300" b="1">
                <a:latin typeface="Barlow"/>
                <a:ea typeface="Barlow"/>
                <a:cs typeface="Barlow"/>
                <a:sym typeface="Barlow"/>
              </a:rPr>
              <a:t>Acyclic graph:</a:t>
            </a:r>
            <a:r>
              <a:rPr lang="en-GB" sz="1300">
                <a:latin typeface="Barlow"/>
                <a:ea typeface="Barlow"/>
                <a:cs typeface="Barlow"/>
                <a:sym typeface="Barlow"/>
              </a:rPr>
              <a:t> a graph that has no cycles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Barlow"/>
              <a:buChar char="●"/>
            </a:pPr>
            <a:r>
              <a:rPr lang="en-GB" sz="1300" b="1">
                <a:latin typeface="Barlow"/>
                <a:ea typeface="Barlow"/>
                <a:cs typeface="Barlow"/>
                <a:sym typeface="Barlow"/>
              </a:rPr>
              <a:t>Cyclic graph:</a:t>
            </a:r>
            <a:r>
              <a:rPr lang="en-GB" sz="1300">
                <a:latin typeface="Barlow"/>
                <a:ea typeface="Barlow"/>
                <a:cs typeface="Barlow"/>
                <a:sym typeface="Barlow"/>
              </a:rPr>
              <a:t> a graph that has at least one cycle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Barlow"/>
              <a:buChar char="●"/>
            </a:pPr>
            <a:r>
              <a:rPr lang="en-GB" sz="1300" b="1">
                <a:latin typeface="Barlow"/>
                <a:ea typeface="Barlow"/>
                <a:cs typeface="Barlow"/>
                <a:sym typeface="Barlow"/>
              </a:rPr>
              <a:t>Connected graph:</a:t>
            </a:r>
            <a:r>
              <a:rPr lang="en-GB" sz="1300">
                <a:latin typeface="Barlow"/>
                <a:ea typeface="Barlow"/>
                <a:cs typeface="Barlow"/>
                <a:sym typeface="Barlow"/>
              </a:rPr>
              <a:t> graph is connected if for every pair of vertices in the graph there is a path of one or more edges connecting the given vertices.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BREADTH-FIRST SEARCH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cxnSp>
        <p:nvCxnSpPr>
          <p:cNvPr id="157" name="Google Shape;157;p31"/>
          <p:cNvCxnSpPr/>
          <p:nvPr/>
        </p:nvCxnSpPr>
        <p:spPr>
          <a:xfrm>
            <a:off x="6624550" y="1008150"/>
            <a:ext cx="5100" cy="37680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31"/>
          <p:cNvSpPr txBox="1"/>
          <p:nvPr/>
        </p:nvSpPr>
        <p:spPr>
          <a:xfrm>
            <a:off x="6759500" y="1273350"/>
            <a:ext cx="22176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EXAMPLES</a:t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Barlow"/>
              <a:buChar char="●"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Used to determine the shortest paths and minimum spanning trees.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Barlow"/>
              <a:buChar char="●"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Used to search on social networks.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222222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00" y="1197150"/>
            <a:ext cx="3054673" cy="274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31"/>
          <p:cNvCxnSpPr/>
          <p:nvPr/>
        </p:nvCxnSpPr>
        <p:spPr>
          <a:xfrm>
            <a:off x="3857850" y="988650"/>
            <a:ext cx="0" cy="38070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31"/>
          <p:cNvSpPr txBox="1"/>
          <p:nvPr/>
        </p:nvSpPr>
        <p:spPr>
          <a:xfrm>
            <a:off x="4132388" y="1257775"/>
            <a:ext cx="22176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BFS</a:t>
            </a:r>
            <a:endParaRPr sz="1700" b="1"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Starts at a particular vertex and explore all of its neighbours at the present depth before moving on to the vertices in the next level.</a:t>
            </a: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3333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DEPTH-FIRST SEARCH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cxnSp>
        <p:nvCxnSpPr>
          <p:cNvPr id="167" name="Google Shape;167;p32"/>
          <p:cNvCxnSpPr/>
          <p:nvPr/>
        </p:nvCxnSpPr>
        <p:spPr>
          <a:xfrm>
            <a:off x="6624550" y="1008150"/>
            <a:ext cx="5100" cy="37680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32"/>
          <p:cNvSpPr txBox="1"/>
          <p:nvPr/>
        </p:nvSpPr>
        <p:spPr>
          <a:xfrm>
            <a:off x="6759500" y="1273350"/>
            <a:ext cx="2217600" cy="3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EXAMPLES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Barlow"/>
              <a:buChar char="●"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Used to find a path between two vertices.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Barlow"/>
              <a:buChar char="●"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Used to detect cycles in a graph.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Barlow"/>
              <a:buChar char="●"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Used in topological sorting.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Barlow"/>
              <a:buChar char="●"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Used to solve puzzles having only one solution (e.g., mazes)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222222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9" name="Google Shape;169;p32"/>
          <p:cNvCxnSpPr/>
          <p:nvPr/>
        </p:nvCxnSpPr>
        <p:spPr>
          <a:xfrm>
            <a:off x="3857850" y="988650"/>
            <a:ext cx="0" cy="38070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32"/>
          <p:cNvSpPr txBox="1"/>
          <p:nvPr/>
        </p:nvSpPr>
        <p:spPr>
          <a:xfrm>
            <a:off x="4132388" y="1257775"/>
            <a:ext cx="22176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DFS</a:t>
            </a:r>
            <a:endParaRPr sz="1700" b="1"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Starts from a particular vertex and explore as far as possible along each branch before retracing back (backtracking).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3333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00" y="1105950"/>
            <a:ext cx="3279348" cy="29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SHORTEST PATH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cxnSp>
        <p:nvCxnSpPr>
          <p:cNvPr id="177" name="Google Shape;177;p33"/>
          <p:cNvCxnSpPr/>
          <p:nvPr/>
        </p:nvCxnSpPr>
        <p:spPr>
          <a:xfrm>
            <a:off x="6624550" y="1008150"/>
            <a:ext cx="5100" cy="37680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3"/>
          <p:cNvSpPr txBox="1"/>
          <p:nvPr/>
        </p:nvSpPr>
        <p:spPr>
          <a:xfrm>
            <a:off x="6759500" y="1273350"/>
            <a:ext cx="2217600" cy="3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EXAMPLES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1750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Barlow"/>
              <a:buChar char="●"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Used to find directions to travel from one location to another in mapping software like Google maps or Apple maps.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Barlow"/>
              <a:buChar char="●"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Used in networking to solve the min-delay path problem.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222222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9" name="Google Shape;179;p33"/>
          <p:cNvCxnSpPr/>
          <p:nvPr/>
        </p:nvCxnSpPr>
        <p:spPr>
          <a:xfrm>
            <a:off x="3857850" y="988650"/>
            <a:ext cx="0" cy="380700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33"/>
          <p:cNvSpPr txBox="1"/>
          <p:nvPr/>
        </p:nvSpPr>
        <p:spPr>
          <a:xfrm>
            <a:off x="4132388" y="1257775"/>
            <a:ext cx="2217600" cy="4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SHORTEST PATH</a:t>
            </a:r>
            <a:endParaRPr sz="1700" b="1"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The shortest path from one vertex to another vertex is a path in the graph such that the sum of the weights of the edges that should be travelled is minimum. (Dijkstra’s shortest path algorithm, Bellman–Ford algorithm)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3333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0" y="1257775"/>
            <a:ext cx="3542050" cy="29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Macintosh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Merriweather</vt:lpstr>
      <vt:lpstr>Barlow ExtraBold</vt:lpstr>
      <vt:lpstr>Barlow</vt:lpstr>
      <vt:lpstr>Georgia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Andreea Avramescu</cp:lastModifiedBy>
  <cp:revision>1</cp:revision>
  <dcterms:modified xsi:type="dcterms:W3CDTF">2021-12-15T18:55:21Z</dcterms:modified>
</cp:coreProperties>
</file>