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SemiBold"/>
      <p:regular r:id="rId21"/>
      <p:bold r:id="rId22"/>
      <p:italic r:id="rId23"/>
      <p:boldItalic r:id="rId24"/>
    </p:embeddedFon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7c9e2c27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7c9e2c27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7c9e2c27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7c9e2c27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89f13bc9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89f13bc9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89f13bb0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89f13bb0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d37c190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d37c190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eec5f57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eec5f57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7b06ef3f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7b06ef3f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7e819650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7e819650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ee93e24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ee93e24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8abbfbb2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8abbfbb2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89f13bb0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89f13bb0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8abbfbb2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8abbfbb2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89f13bc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89f13bc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8abbfbb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8abbfbb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63" name="Shape 63"/>
        <p:cNvGrpSpPr/>
        <p:nvPr/>
      </p:nvGrpSpPr>
      <p:grpSpPr>
        <a:xfrm>
          <a:off x="0" y="0"/>
          <a:ext cx="0" cy="0"/>
          <a:chOff x="0" y="0"/>
          <a:chExt cx="0" cy="0"/>
        </a:xfrm>
      </p:grpSpPr>
      <p:grpSp>
        <p:nvGrpSpPr>
          <p:cNvPr id="64" name="Google Shape;64;p13"/>
          <p:cNvGrpSpPr/>
          <p:nvPr/>
        </p:nvGrpSpPr>
        <p:grpSpPr>
          <a:xfrm>
            <a:off x="4406400" y="0"/>
            <a:ext cx="4737600" cy="5143065"/>
            <a:chOff x="4406400" y="0"/>
            <a:chExt cx="4737600" cy="5143065"/>
          </a:xfrm>
        </p:grpSpPr>
        <p:sp>
          <p:nvSpPr>
            <p:cNvPr id="65" name="Google Shape;65;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4" name="Google Shape;84;p13"/>
          <p:cNvSpPr txBox="1"/>
          <p:nvPr>
            <p:ph type="title"/>
          </p:nvPr>
        </p:nvSpPr>
        <p:spPr>
          <a:xfrm>
            <a:off x="1297500" y="393750"/>
            <a:ext cx="7038900" cy="9141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4"/>
          <p:cNvSpPr txBox="1"/>
          <p:nvPr>
            <p:ph type="ctrTitle"/>
          </p:nvPr>
        </p:nvSpPr>
        <p:spPr>
          <a:xfrm>
            <a:off x="2548775" y="723575"/>
            <a:ext cx="6472200" cy="1333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sz="3000"/>
              <a:t>Hotel Review Analysis using machine learning and deep learning based on pre-trained Glove Embedding</a:t>
            </a:r>
            <a:endParaRPr b="1" sz="3000"/>
          </a:p>
        </p:txBody>
      </p:sp>
      <p:sp>
        <p:nvSpPr>
          <p:cNvPr id="90" name="Google Shape;90;p14"/>
          <p:cNvSpPr txBox="1"/>
          <p:nvPr/>
        </p:nvSpPr>
        <p:spPr>
          <a:xfrm>
            <a:off x="3354800" y="2282625"/>
            <a:ext cx="4288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Roboto"/>
                <a:ea typeface="Roboto"/>
                <a:cs typeface="Roboto"/>
                <a:sym typeface="Roboto"/>
              </a:rPr>
              <a:t>Presented By-</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chemeClr val="lt1"/>
                </a:solidFill>
                <a:latin typeface="Roboto"/>
                <a:ea typeface="Roboto"/>
                <a:cs typeface="Roboto"/>
                <a:sym typeface="Roboto"/>
              </a:rPr>
              <a:t>Mohammad Nasif Sadique Khan</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chemeClr val="lt1"/>
                </a:solidFill>
                <a:latin typeface="Roboto"/>
                <a:ea typeface="Roboto"/>
                <a:cs typeface="Roboto"/>
                <a:sym typeface="Roboto"/>
              </a:rPr>
              <a:t>A S M Nasim Khan</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chemeClr val="lt1"/>
                </a:solidFill>
                <a:latin typeface="Roboto"/>
                <a:ea typeface="Roboto"/>
                <a:cs typeface="Roboto"/>
                <a:sym typeface="Roboto"/>
              </a:rPr>
              <a:t>Md Fardin Rahman Ami</a:t>
            </a:r>
            <a:endParaRPr>
              <a:solidFill>
                <a:schemeClr val="lt1"/>
              </a:solidFill>
              <a:highlight>
                <a:srgbClr val="0D1117"/>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23"/>
          <p:cNvSpPr txBox="1"/>
          <p:nvPr>
            <p:ph type="title"/>
          </p:nvPr>
        </p:nvSpPr>
        <p:spPr>
          <a:xfrm>
            <a:off x="799725" y="436775"/>
            <a:ext cx="7038900" cy="48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55" name="Google Shape;155;p23"/>
          <p:cNvSpPr txBox="1"/>
          <p:nvPr/>
        </p:nvSpPr>
        <p:spPr>
          <a:xfrm>
            <a:off x="550150" y="1100300"/>
            <a:ext cx="7614900" cy="3624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Char char="●"/>
            </a:pPr>
            <a:r>
              <a:rPr lang="en-GB" sz="1600">
                <a:solidFill>
                  <a:schemeClr val="lt1"/>
                </a:solidFill>
              </a:rPr>
              <a:t>The study compares conventional and deep learning methods for classifying texts as </a:t>
            </a:r>
            <a:r>
              <a:rPr lang="en-GB" sz="1600">
                <a:solidFill>
                  <a:schemeClr val="lt1"/>
                </a:solidFill>
              </a:rPr>
              <a:t>positive</a:t>
            </a:r>
            <a:r>
              <a:rPr lang="en-GB" sz="1600">
                <a:solidFill>
                  <a:schemeClr val="lt1"/>
                </a:solidFill>
              </a:rPr>
              <a:t> or negative reviews</a:t>
            </a:r>
            <a:endParaRPr sz="1600">
              <a:solidFill>
                <a:schemeClr val="lt1"/>
              </a:solidFill>
            </a:endParaRPr>
          </a:p>
          <a:p>
            <a:pPr indent="-330200" lvl="0" marL="457200" rtl="0" algn="l">
              <a:lnSpc>
                <a:spcPct val="115000"/>
              </a:lnSpc>
              <a:spcBef>
                <a:spcPts val="1000"/>
              </a:spcBef>
              <a:spcAft>
                <a:spcPts val="0"/>
              </a:spcAft>
              <a:buClr>
                <a:schemeClr val="lt1"/>
              </a:buClr>
              <a:buSzPts val="1600"/>
              <a:buChar char="●"/>
            </a:pPr>
            <a:r>
              <a:rPr lang="en-GB" sz="1600">
                <a:solidFill>
                  <a:schemeClr val="lt1"/>
                </a:solidFill>
              </a:rPr>
              <a:t>After </a:t>
            </a:r>
            <a:r>
              <a:rPr lang="en-GB" sz="1600">
                <a:solidFill>
                  <a:schemeClr val="lt1"/>
                </a:solidFill>
              </a:rPr>
              <a:t>preprocessing</a:t>
            </a:r>
            <a:r>
              <a:rPr lang="en-GB" sz="1600">
                <a:solidFill>
                  <a:schemeClr val="lt1"/>
                </a:solidFill>
              </a:rPr>
              <a:t> steps </a:t>
            </a:r>
            <a:r>
              <a:rPr lang="en-GB" sz="1600">
                <a:solidFill>
                  <a:schemeClr val="lt1"/>
                </a:solidFill>
              </a:rPr>
              <a:t>CountVectorizer</a:t>
            </a:r>
            <a:r>
              <a:rPr lang="en-GB" sz="1600">
                <a:solidFill>
                  <a:schemeClr val="lt1"/>
                </a:solidFill>
              </a:rPr>
              <a:t> was </a:t>
            </a:r>
            <a:r>
              <a:rPr lang="en-GB" sz="1600">
                <a:solidFill>
                  <a:schemeClr val="lt1"/>
                </a:solidFill>
              </a:rPr>
              <a:t>used</a:t>
            </a:r>
            <a:r>
              <a:rPr lang="en-GB" sz="1600">
                <a:solidFill>
                  <a:schemeClr val="lt1"/>
                </a:solidFill>
              </a:rPr>
              <a:t> to generate vectors</a:t>
            </a:r>
            <a:endParaRPr sz="1600">
              <a:solidFill>
                <a:schemeClr val="lt1"/>
              </a:solidFill>
            </a:endParaRPr>
          </a:p>
          <a:p>
            <a:pPr indent="-330200" lvl="0" marL="457200" rtl="0" algn="l">
              <a:lnSpc>
                <a:spcPct val="115000"/>
              </a:lnSpc>
              <a:spcBef>
                <a:spcPts val="1000"/>
              </a:spcBef>
              <a:spcAft>
                <a:spcPts val="0"/>
              </a:spcAft>
              <a:buClr>
                <a:srgbClr val="FFFFFF"/>
              </a:buClr>
              <a:buSzPts val="1600"/>
              <a:buChar char="●"/>
            </a:pPr>
            <a:r>
              <a:rPr lang="en-GB" sz="1600">
                <a:solidFill>
                  <a:srgbClr val="FFFFFF"/>
                </a:solidFill>
              </a:rPr>
              <a:t>SVMs, KNN, Bayes, Random Forest, Decision Tree, Perceptron, and Adaboost were used to analyze data.</a:t>
            </a:r>
            <a:endParaRPr sz="1600">
              <a:solidFill>
                <a:srgbClr val="FFFFFF"/>
              </a:solidFill>
            </a:endParaRPr>
          </a:p>
          <a:p>
            <a:pPr indent="-330200" lvl="0" marL="457200" rtl="0" algn="l">
              <a:lnSpc>
                <a:spcPct val="115000"/>
              </a:lnSpc>
              <a:spcBef>
                <a:spcPts val="1000"/>
              </a:spcBef>
              <a:spcAft>
                <a:spcPts val="0"/>
              </a:spcAft>
              <a:buClr>
                <a:srgbClr val="FFFFFF"/>
              </a:buClr>
              <a:buSzPts val="1600"/>
              <a:buChar char="●"/>
            </a:pPr>
            <a:r>
              <a:rPr lang="en-GB" sz="1600">
                <a:solidFill>
                  <a:srgbClr val="FFFFFF"/>
                </a:solidFill>
              </a:rPr>
              <a:t>In order to explore review prediction and find patterns, non-neural models were applied</a:t>
            </a:r>
            <a:r>
              <a:rPr lang="en-GB" sz="1600">
                <a:solidFill>
                  <a:srgbClr val="FFFFFF"/>
                </a:solidFill>
              </a:rPr>
              <a:t>.</a:t>
            </a:r>
            <a:endParaRPr sz="1600">
              <a:solidFill>
                <a:srgbClr val="FFFFFF"/>
              </a:solidFill>
            </a:endParaRPr>
          </a:p>
          <a:p>
            <a:pPr indent="0" lvl="0" marL="457200" rtl="0" algn="l">
              <a:lnSpc>
                <a:spcPct val="115000"/>
              </a:lnSpc>
              <a:spcBef>
                <a:spcPts val="0"/>
              </a:spcBef>
              <a:spcAft>
                <a:spcPts val="0"/>
              </a:spcAft>
              <a:buNone/>
            </a:pPr>
            <a:r>
              <a:t/>
            </a:r>
            <a:endParaRPr sz="1600">
              <a:solidFill>
                <a:srgbClr val="FFFFFF"/>
              </a:solidFill>
            </a:endParaRPr>
          </a:p>
          <a:p>
            <a:pPr indent="0" lvl="0" marL="0" rtl="0" algn="l">
              <a:lnSpc>
                <a:spcPct val="115000"/>
              </a:lnSpc>
              <a:spcBef>
                <a:spcPts val="0"/>
              </a:spcBef>
              <a:spcAft>
                <a:spcPts val="0"/>
              </a:spcAft>
              <a:buNone/>
            </a:pPr>
            <a:r>
              <a:t/>
            </a:r>
            <a:endParaRPr sz="1600">
              <a:solidFill>
                <a:srgbClr val="FFFFFF"/>
              </a:solidFill>
            </a:endParaRPr>
          </a:p>
          <a:p>
            <a:pPr indent="0" lvl="0" marL="457200" rtl="0" algn="l">
              <a:lnSpc>
                <a:spcPct val="115000"/>
              </a:lnSpc>
              <a:spcBef>
                <a:spcPts val="0"/>
              </a:spcBef>
              <a:spcAft>
                <a:spcPts val="0"/>
              </a:spcAft>
              <a:buNone/>
            </a:pPr>
            <a:r>
              <a:t/>
            </a:r>
            <a:endParaRPr sz="1600">
              <a:solidFill>
                <a:srgbClr val="FFFFFF"/>
              </a:solidFill>
            </a:endParaRPr>
          </a:p>
          <a:p>
            <a:pPr indent="0" lvl="0" marL="457200" rtl="0" algn="l">
              <a:lnSpc>
                <a:spcPct val="115000"/>
              </a:lnSpc>
              <a:spcBef>
                <a:spcPts val="0"/>
              </a:spcBef>
              <a:spcAft>
                <a:spcPts val="0"/>
              </a:spcAft>
              <a:buNone/>
            </a:pPr>
            <a:r>
              <a:t/>
            </a:r>
            <a:endParaRPr sz="1600">
              <a:solidFill>
                <a:srgbClr val="FFFFFF"/>
              </a:solidFill>
            </a:endParaRPr>
          </a:p>
          <a:p>
            <a:pPr indent="0" lvl="0" marL="457200" rtl="0" algn="l">
              <a:lnSpc>
                <a:spcPct val="115000"/>
              </a:lnSpc>
              <a:spcBef>
                <a:spcPts val="1000"/>
              </a:spcBef>
              <a:spcAft>
                <a:spcPts val="0"/>
              </a:spcAft>
              <a:buNone/>
            </a:pPr>
            <a:r>
              <a:t/>
            </a:r>
            <a:endParaRPr sz="1600">
              <a:solidFill>
                <a:srgbClr val="FFFFFF"/>
              </a:solidFill>
            </a:endParaRPr>
          </a:p>
          <a:p>
            <a:pPr indent="0" lvl="0" marL="0" rtl="0" algn="l">
              <a:lnSpc>
                <a:spcPct val="150000"/>
              </a:lnSpc>
              <a:spcBef>
                <a:spcPts val="1000"/>
              </a:spcBef>
              <a:spcAft>
                <a:spcPts val="0"/>
              </a:spcAft>
              <a:buNone/>
            </a:pPr>
            <a:r>
              <a:t/>
            </a:r>
            <a:endParaRPr sz="1600">
              <a:solidFill>
                <a:srgbClr val="FFFFFF"/>
              </a:solidFill>
            </a:endParaRPr>
          </a:p>
          <a:p>
            <a:pPr indent="0" lvl="0" marL="0" rtl="0" algn="l">
              <a:lnSpc>
                <a:spcPct val="150000"/>
              </a:lnSpc>
              <a:spcBef>
                <a:spcPts val="1000"/>
              </a:spcBef>
              <a:spcAft>
                <a:spcPts val="0"/>
              </a:spcAft>
              <a:buNone/>
            </a:pPr>
            <a:r>
              <a:t/>
            </a:r>
            <a:endParaRPr sz="1600">
              <a:solidFill>
                <a:srgbClr val="FFFFFF"/>
              </a:solidFill>
            </a:endParaRPr>
          </a:p>
          <a:p>
            <a:pPr indent="0" lvl="0" marL="0" rtl="0" algn="l">
              <a:lnSpc>
                <a:spcPct val="150000"/>
              </a:lnSpc>
              <a:spcBef>
                <a:spcPts val="1000"/>
              </a:spcBef>
              <a:spcAft>
                <a:spcPts val="0"/>
              </a:spcAft>
              <a:buNone/>
            </a:pPr>
            <a:r>
              <a:t/>
            </a:r>
            <a:endParaRPr sz="1600">
              <a:solidFill>
                <a:srgbClr val="FFFFFF"/>
              </a:solidFill>
            </a:endParaRPr>
          </a:p>
          <a:p>
            <a:pPr indent="0" lvl="0" marL="0" rtl="0" algn="l">
              <a:lnSpc>
                <a:spcPct val="150000"/>
              </a:lnSpc>
              <a:spcBef>
                <a:spcPts val="1000"/>
              </a:spcBef>
              <a:spcAft>
                <a:spcPts val="0"/>
              </a:spcAft>
              <a:buNone/>
            </a:pPr>
            <a:r>
              <a:t/>
            </a:r>
            <a:endParaRPr sz="700">
              <a:solidFill>
                <a:srgbClr val="FFFFFF"/>
              </a:solidFill>
              <a:latin typeface="Montserrat"/>
              <a:ea typeface="Montserrat"/>
              <a:cs typeface="Montserrat"/>
              <a:sym typeface="Montserrat"/>
            </a:endParaRPr>
          </a:p>
          <a:p>
            <a:pPr indent="0" lvl="0" marL="0" rtl="0" algn="l">
              <a:lnSpc>
                <a:spcPct val="150000"/>
              </a:lnSpc>
              <a:spcBef>
                <a:spcPts val="1000"/>
              </a:spcBef>
              <a:spcAft>
                <a:spcPts val="1000"/>
              </a:spcAft>
              <a:buNone/>
            </a:pPr>
            <a:r>
              <a:t/>
            </a:r>
            <a:endParaRPr>
              <a:solidFill>
                <a:srgbClr val="CACACA"/>
              </a:solidFill>
              <a:latin typeface="Montserrat"/>
              <a:ea typeface="Montserrat"/>
              <a:cs typeface="Montserrat"/>
              <a:sym typeface="Montserrat"/>
            </a:endParaRPr>
          </a:p>
        </p:txBody>
      </p:sp>
      <p:sp>
        <p:nvSpPr>
          <p:cNvPr id="156" name="Google Shape;156;p23"/>
          <p:cNvSpPr txBox="1"/>
          <p:nvPr/>
        </p:nvSpPr>
        <p:spPr>
          <a:xfrm>
            <a:off x="4797800" y="1414200"/>
            <a:ext cx="43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7" name="Google Shape;157;p23"/>
          <p:cNvSpPr txBox="1"/>
          <p:nvPr/>
        </p:nvSpPr>
        <p:spPr>
          <a:xfrm>
            <a:off x="5792975" y="2304625"/>
            <a:ext cx="33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4"/>
          <p:cNvSpPr txBox="1"/>
          <p:nvPr>
            <p:ph type="title"/>
          </p:nvPr>
        </p:nvSpPr>
        <p:spPr>
          <a:xfrm>
            <a:off x="799725" y="436775"/>
            <a:ext cx="7038900" cy="48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Methodology (Contd.)</a:t>
            </a:r>
            <a:endParaRPr/>
          </a:p>
        </p:txBody>
      </p:sp>
      <p:sp>
        <p:nvSpPr>
          <p:cNvPr id="163" name="Google Shape;163;p24"/>
          <p:cNvSpPr txBox="1"/>
          <p:nvPr/>
        </p:nvSpPr>
        <p:spPr>
          <a:xfrm>
            <a:off x="550150" y="1100300"/>
            <a:ext cx="7614900" cy="3624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Char char="●"/>
            </a:pPr>
            <a:r>
              <a:rPr lang="en-GB" sz="1600">
                <a:solidFill>
                  <a:schemeClr val="lt1"/>
                </a:solidFill>
              </a:rPr>
              <a:t>The accuracy of review prediction can be improved by neural models incorporating attentional mechanisms</a:t>
            </a:r>
            <a:r>
              <a:rPr lang="en-GB" sz="1600">
                <a:solidFill>
                  <a:schemeClr val="lt1"/>
                </a:solidFill>
              </a:rPr>
              <a:t>.</a:t>
            </a:r>
            <a:endParaRPr sz="1600">
              <a:solidFill>
                <a:schemeClr val="lt1"/>
              </a:solidFill>
            </a:endParaRPr>
          </a:p>
          <a:p>
            <a:pPr indent="-330200" lvl="0" marL="457200" rtl="0" algn="l">
              <a:lnSpc>
                <a:spcPct val="115000"/>
              </a:lnSpc>
              <a:spcBef>
                <a:spcPts val="1000"/>
              </a:spcBef>
              <a:spcAft>
                <a:spcPts val="0"/>
              </a:spcAft>
              <a:buClr>
                <a:schemeClr val="lt1"/>
              </a:buClr>
              <a:buSzPts val="1600"/>
              <a:buChar char="●"/>
            </a:pPr>
            <a:r>
              <a:rPr lang="en-GB" sz="1600">
                <a:solidFill>
                  <a:schemeClr val="lt1"/>
                </a:solidFill>
              </a:rPr>
              <a:t>Neural models with attention processes are constructed on the foundation of non-neural models.</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GB" sz="1600">
                <a:solidFill>
                  <a:schemeClr val="lt1"/>
                </a:solidFill>
              </a:rPr>
              <a:t>Neural models, particularly those with attention mechanisms, RNN-LSTM, CNN-LSTM, have shown a remarkable ability in capturing complex patterns and relationships in intricate datasets.</a:t>
            </a:r>
            <a:endParaRPr sz="1600">
              <a:solidFill>
                <a:schemeClr val="lt1"/>
              </a:solidFill>
            </a:endParaRPr>
          </a:p>
          <a:p>
            <a:pPr indent="0" lvl="0" marL="457200" rtl="0" algn="l">
              <a:lnSpc>
                <a:spcPct val="115000"/>
              </a:lnSpc>
              <a:spcBef>
                <a:spcPts val="0"/>
              </a:spcBef>
              <a:spcAft>
                <a:spcPts val="0"/>
              </a:spcAft>
              <a:buNone/>
            </a:pPr>
            <a:r>
              <a:t/>
            </a:r>
            <a:endParaRPr sz="1600">
              <a:solidFill>
                <a:schemeClr val="lt1"/>
              </a:solidFill>
            </a:endParaRPr>
          </a:p>
          <a:p>
            <a:pPr indent="0" lvl="0" marL="457200" rtl="0" algn="l">
              <a:lnSpc>
                <a:spcPct val="115000"/>
              </a:lnSpc>
              <a:spcBef>
                <a:spcPts val="0"/>
              </a:spcBef>
              <a:spcAft>
                <a:spcPts val="0"/>
              </a:spcAft>
              <a:buNone/>
            </a:pPr>
            <a:r>
              <a:t/>
            </a:r>
            <a:endParaRPr sz="1600">
              <a:solidFill>
                <a:srgbClr val="FFFFFF"/>
              </a:solidFill>
            </a:endParaRPr>
          </a:p>
          <a:p>
            <a:pPr indent="0" lvl="0" marL="457200" rtl="0" algn="l">
              <a:lnSpc>
                <a:spcPct val="115000"/>
              </a:lnSpc>
              <a:spcBef>
                <a:spcPts val="0"/>
              </a:spcBef>
              <a:spcAft>
                <a:spcPts val="0"/>
              </a:spcAft>
              <a:buNone/>
            </a:pPr>
            <a:r>
              <a:t/>
            </a:r>
            <a:endParaRPr sz="1600">
              <a:solidFill>
                <a:srgbClr val="FFFFFF"/>
              </a:solidFill>
            </a:endParaRPr>
          </a:p>
          <a:p>
            <a:pPr indent="0" lvl="0" marL="457200" rtl="0" algn="l">
              <a:lnSpc>
                <a:spcPct val="115000"/>
              </a:lnSpc>
              <a:spcBef>
                <a:spcPts val="0"/>
              </a:spcBef>
              <a:spcAft>
                <a:spcPts val="0"/>
              </a:spcAft>
              <a:buNone/>
            </a:pPr>
            <a:r>
              <a:t/>
            </a:r>
            <a:endParaRPr sz="1600">
              <a:solidFill>
                <a:srgbClr val="FFFFFF"/>
              </a:solidFill>
            </a:endParaRPr>
          </a:p>
          <a:p>
            <a:pPr indent="0" lvl="0" marL="0" rtl="0" algn="l">
              <a:lnSpc>
                <a:spcPct val="115000"/>
              </a:lnSpc>
              <a:spcBef>
                <a:spcPts val="0"/>
              </a:spcBef>
              <a:spcAft>
                <a:spcPts val="0"/>
              </a:spcAft>
              <a:buNone/>
            </a:pPr>
            <a:r>
              <a:t/>
            </a:r>
            <a:endParaRPr sz="1600">
              <a:solidFill>
                <a:srgbClr val="FFFFFF"/>
              </a:solidFill>
            </a:endParaRPr>
          </a:p>
          <a:p>
            <a:pPr indent="0" lvl="0" marL="457200" rtl="0" algn="l">
              <a:lnSpc>
                <a:spcPct val="115000"/>
              </a:lnSpc>
              <a:spcBef>
                <a:spcPts val="0"/>
              </a:spcBef>
              <a:spcAft>
                <a:spcPts val="0"/>
              </a:spcAft>
              <a:buNone/>
            </a:pPr>
            <a:r>
              <a:t/>
            </a:r>
            <a:endParaRPr sz="1600">
              <a:solidFill>
                <a:srgbClr val="FFFFFF"/>
              </a:solidFill>
            </a:endParaRPr>
          </a:p>
          <a:p>
            <a:pPr indent="0" lvl="0" marL="457200" rtl="0" algn="l">
              <a:lnSpc>
                <a:spcPct val="115000"/>
              </a:lnSpc>
              <a:spcBef>
                <a:spcPts val="0"/>
              </a:spcBef>
              <a:spcAft>
                <a:spcPts val="0"/>
              </a:spcAft>
              <a:buNone/>
            </a:pPr>
            <a:r>
              <a:t/>
            </a:r>
            <a:endParaRPr sz="1600">
              <a:solidFill>
                <a:srgbClr val="FFFFFF"/>
              </a:solidFill>
            </a:endParaRPr>
          </a:p>
          <a:p>
            <a:pPr indent="0" lvl="0" marL="457200" rtl="0" algn="l">
              <a:lnSpc>
                <a:spcPct val="115000"/>
              </a:lnSpc>
              <a:spcBef>
                <a:spcPts val="1000"/>
              </a:spcBef>
              <a:spcAft>
                <a:spcPts val="0"/>
              </a:spcAft>
              <a:buNone/>
            </a:pPr>
            <a:r>
              <a:t/>
            </a:r>
            <a:endParaRPr sz="1600">
              <a:solidFill>
                <a:srgbClr val="FFFFFF"/>
              </a:solidFill>
            </a:endParaRPr>
          </a:p>
          <a:p>
            <a:pPr indent="0" lvl="0" marL="0" rtl="0" algn="l">
              <a:lnSpc>
                <a:spcPct val="150000"/>
              </a:lnSpc>
              <a:spcBef>
                <a:spcPts val="1000"/>
              </a:spcBef>
              <a:spcAft>
                <a:spcPts val="0"/>
              </a:spcAft>
              <a:buNone/>
            </a:pPr>
            <a:r>
              <a:t/>
            </a:r>
            <a:endParaRPr sz="1600">
              <a:solidFill>
                <a:srgbClr val="FFFFFF"/>
              </a:solidFill>
            </a:endParaRPr>
          </a:p>
          <a:p>
            <a:pPr indent="0" lvl="0" marL="0" rtl="0" algn="l">
              <a:lnSpc>
                <a:spcPct val="150000"/>
              </a:lnSpc>
              <a:spcBef>
                <a:spcPts val="1000"/>
              </a:spcBef>
              <a:spcAft>
                <a:spcPts val="0"/>
              </a:spcAft>
              <a:buNone/>
            </a:pPr>
            <a:r>
              <a:t/>
            </a:r>
            <a:endParaRPr sz="1600">
              <a:solidFill>
                <a:srgbClr val="FFFFFF"/>
              </a:solidFill>
            </a:endParaRPr>
          </a:p>
          <a:p>
            <a:pPr indent="0" lvl="0" marL="0" rtl="0" algn="l">
              <a:lnSpc>
                <a:spcPct val="150000"/>
              </a:lnSpc>
              <a:spcBef>
                <a:spcPts val="1000"/>
              </a:spcBef>
              <a:spcAft>
                <a:spcPts val="0"/>
              </a:spcAft>
              <a:buNone/>
            </a:pPr>
            <a:r>
              <a:t/>
            </a:r>
            <a:endParaRPr sz="1600">
              <a:solidFill>
                <a:srgbClr val="FFFFFF"/>
              </a:solidFill>
            </a:endParaRPr>
          </a:p>
          <a:p>
            <a:pPr indent="0" lvl="0" marL="0" rtl="0" algn="l">
              <a:lnSpc>
                <a:spcPct val="150000"/>
              </a:lnSpc>
              <a:spcBef>
                <a:spcPts val="1000"/>
              </a:spcBef>
              <a:spcAft>
                <a:spcPts val="0"/>
              </a:spcAft>
              <a:buNone/>
            </a:pPr>
            <a:r>
              <a:t/>
            </a:r>
            <a:endParaRPr sz="700">
              <a:solidFill>
                <a:srgbClr val="FFFFFF"/>
              </a:solidFill>
              <a:latin typeface="Montserrat"/>
              <a:ea typeface="Montserrat"/>
              <a:cs typeface="Montserrat"/>
              <a:sym typeface="Montserrat"/>
            </a:endParaRPr>
          </a:p>
          <a:p>
            <a:pPr indent="0" lvl="0" marL="0" rtl="0" algn="l">
              <a:lnSpc>
                <a:spcPct val="150000"/>
              </a:lnSpc>
              <a:spcBef>
                <a:spcPts val="1000"/>
              </a:spcBef>
              <a:spcAft>
                <a:spcPts val="1000"/>
              </a:spcAft>
              <a:buNone/>
            </a:pPr>
            <a:r>
              <a:t/>
            </a:r>
            <a:endParaRPr>
              <a:solidFill>
                <a:srgbClr val="CACACA"/>
              </a:solidFill>
              <a:latin typeface="Montserrat"/>
              <a:ea typeface="Montserrat"/>
              <a:cs typeface="Montserrat"/>
              <a:sym typeface="Montserrat"/>
            </a:endParaRPr>
          </a:p>
        </p:txBody>
      </p:sp>
      <p:sp>
        <p:nvSpPr>
          <p:cNvPr id="164" name="Google Shape;164;p24"/>
          <p:cNvSpPr txBox="1"/>
          <p:nvPr/>
        </p:nvSpPr>
        <p:spPr>
          <a:xfrm>
            <a:off x="4797800" y="1414200"/>
            <a:ext cx="43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5" name="Google Shape;165;p24"/>
          <p:cNvSpPr txBox="1"/>
          <p:nvPr/>
        </p:nvSpPr>
        <p:spPr>
          <a:xfrm>
            <a:off x="5792975" y="2304625"/>
            <a:ext cx="33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5"/>
          <p:cNvSpPr txBox="1"/>
          <p:nvPr>
            <p:ph type="title"/>
          </p:nvPr>
        </p:nvSpPr>
        <p:spPr>
          <a:xfrm>
            <a:off x="1738250" y="0"/>
            <a:ext cx="5750400" cy="91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700"/>
              <a:t>Accuracy</a:t>
            </a:r>
            <a:r>
              <a:rPr lang="en-GB" sz="3700"/>
              <a:t> Comparison</a:t>
            </a:r>
            <a:endParaRPr sz="3700"/>
          </a:p>
        </p:txBody>
      </p:sp>
      <p:sp>
        <p:nvSpPr>
          <p:cNvPr id="171" name="Google Shape;171;p25"/>
          <p:cNvSpPr txBox="1"/>
          <p:nvPr/>
        </p:nvSpPr>
        <p:spPr>
          <a:xfrm>
            <a:off x="832900" y="3975975"/>
            <a:ext cx="7860000" cy="6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1"/>
                </a:solidFill>
                <a:latin typeface="Montserrat SemiBold"/>
                <a:ea typeface="Montserrat SemiBold"/>
                <a:cs typeface="Montserrat SemiBold"/>
                <a:sym typeface="Montserrat SemiBold"/>
              </a:rPr>
              <a:t>In general, most of the attention based models worked better than General ML models</a:t>
            </a:r>
            <a:endParaRPr sz="1600">
              <a:solidFill>
                <a:schemeClr val="lt1"/>
              </a:solidFill>
              <a:latin typeface="Montserrat SemiBold"/>
              <a:ea typeface="Montserrat SemiBold"/>
              <a:cs typeface="Montserrat SemiBold"/>
              <a:sym typeface="Montserrat SemiBold"/>
            </a:endParaRPr>
          </a:p>
        </p:txBody>
      </p:sp>
      <p:pic>
        <p:nvPicPr>
          <p:cNvPr id="172" name="Google Shape;172;p25"/>
          <p:cNvPicPr preferRelativeResize="0"/>
          <p:nvPr/>
        </p:nvPicPr>
        <p:blipFill>
          <a:blip r:embed="rId4">
            <a:alphaModFix/>
          </a:blip>
          <a:stretch>
            <a:fillRect/>
          </a:stretch>
        </p:blipFill>
        <p:spPr>
          <a:xfrm>
            <a:off x="1281526" y="1186497"/>
            <a:ext cx="6387024" cy="251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26"/>
          <p:cNvSpPr txBox="1"/>
          <p:nvPr>
            <p:ph type="title"/>
          </p:nvPr>
        </p:nvSpPr>
        <p:spPr>
          <a:xfrm>
            <a:off x="848775" y="393750"/>
            <a:ext cx="7424100" cy="91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a:p>
        </p:txBody>
      </p:sp>
      <p:sp>
        <p:nvSpPr>
          <p:cNvPr id="178" name="Google Shape;178;p26"/>
          <p:cNvSpPr txBox="1"/>
          <p:nvPr/>
        </p:nvSpPr>
        <p:spPr>
          <a:xfrm>
            <a:off x="435600" y="122550"/>
            <a:ext cx="8272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chemeClr val="lt1"/>
                </a:solidFill>
                <a:latin typeface="Montserrat"/>
                <a:ea typeface="Montserrat"/>
                <a:cs typeface="Montserrat"/>
                <a:sym typeface="Montserrat"/>
              </a:rPr>
              <a:t>A table comparing the Accuracy and F1-Scores</a:t>
            </a:r>
            <a:endParaRPr b="1" sz="2400">
              <a:solidFill>
                <a:schemeClr val="lt1"/>
              </a:solidFill>
              <a:latin typeface="Montserrat"/>
              <a:ea typeface="Montserrat"/>
              <a:cs typeface="Montserrat"/>
              <a:sym typeface="Montserrat"/>
            </a:endParaRPr>
          </a:p>
        </p:txBody>
      </p:sp>
      <p:pic>
        <p:nvPicPr>
          <p:cNvPr id="179" name="Google Shape;179;p26"/>
          <p:cNvPicPr preferRelativeResize="0"/>
          <p:nvPr/>
        </p:nvPicPr>
        <p:blipFill>
          <a:blip r:embed="rId4">
            <a:alphaModFix/>
          </a:blip>
          <a:stretch>
            <a:fillRect/>
          </a:stretch>
        </p:blipFill>
        <p:spPr>
          <a:xfrm>
            <a:off x="1423201" y="833575"/>
            <a:ext cx="6275227" cy="3931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848775" y="393750"/>
            <a:ext cx="7424100" cy="91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a:p>
        </p:txBody>
      </p:sp>
      <p:sp>
        <p:nvSpPr>
          <p:cNvPr id="185" name="Google Shape;185;p27"/>
          <p:cNvSpPr txBox="1"/>
          <p:nvPr/>
        </p:nvSpPr>
        <p:spPr>
          <a:xfrm>
            <a:off x="435600" y="122550"/>
            <a:ext cx="8272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chemeClr val="lt1"/>
                </a:solidFill>
                <a:latin typeface="Montserrat"/>
                <a:ea typeface="Montserrat"/>
                <a:cs typeface="Montserrat"/>
                <a:sym typeface="Montserrat"/>
              </a:rPr>
              <a:t>XAI part</a:t>
            </a:r>
            <a:endParaRPr b="1" sz="2400">
              <a:solidFill>
                <a:schemeClr val="lt1"/>
              </a:solidFill>
              <a:latin typeface="Montserrat"/>
              <a:ea typeface="Montserrat"/>
              <a:cs typeface="Montserrat"/>
              <a:sym typeface="Montserrat"/>
            </a:endParaRPr>
          </a:p>
        </p:txBody>
      </p:sp>
      <p:pic>
        <p:nvPicPr>
          <p:cNvPr id="186" name="Google Shape;186;p27"/>
          <p:cNvPicPr preferRelativeResize="0"/>
          <p:nvPr/>
        </p:nvPicPr>
        <p:blipFill>
          <a:blip r:embed="rId4">
            <a:alphaModFix/>
          </a:blip>
          <a:stretch>
            <a:fillRect/>
          </a:stretch>
        </p:blipFill>
        <p:spPr>
          <a:xfrm>
            <a:off x="152400" y="1460250"/>
            <a:ext cx="2869754" cy="3530849"/>
          </a:xfrm>
          <a:prstGeom prst="rect">
            <a:avLst/>
          </a:prstGeom>
          <a:noFill/>
          <a:ln>
            <a:noFill/>
          </a:ln>
        </p:spPr>
      </p:pic>
      <p:sp>
        <p:nvSpPr>
          <p:cNvPr id="187" name="Google Shape;187;p27"/>
          <p:cNvSpPr txBox="1"/>
          <p:nvPr/>
        </p:nvSpPr>
        <p:spPr>
          <a:xfrm>
            <a:off x="-2445775" y="843725"/>
            <a:ext cx="8272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chemeClr val="lt1"/>
                </a:solidFill>
                <a:latin typeface="Montserrat"/>
                <a:ea typeface="Montserrat"/>
                <a:cs typeface="Montserrat"/>
                <a:sym typeface="Montserrat"/>
              </a:rPr>
              <a:t>SHAP xai</a:t>
            </a:r>
            <a:endParaRPr b="1" sz="2400">
              <a:solidFill>
                <a:schemeClr val="lt1"/>
              </a:solidFill>
              <a:latin typeface="Montserrat"/>
              <a:ea typeface="Montserrat"/>
              <a:cs typeface="Montserrat"/>
              <a:sym typeface="Montserrat"/>
            </a:endParaRPr>
          </a:p>
        </p:txBody>
      </p:sp>
      <p:sp>
        <p:nvSpPr>
          <p:cNvPr id="188" name="Google Shape;188;p27"/>
          <p:cNvSpPr txBox="1"/>
          <p:nvPr/>
        </p:nvSpPr>
        <p:spPr>
          <a:xfrm>
            <a:off x="1690650" y="1815175"/>
            <a:ext cx="8272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chemeClr val="lt1"/>
                </a:solidFill>
                <a:latin typeface="Montserrat"/>
                <a:ea typeface="Montserrat"/>
                <a:cs typeface="Montserrat"/>
                <a:sym typeface="Montserrat"/>
              </a:rPr>
              <a:t>LIME xai</a:t>
            </a:r>
            <a:endParaRPr b="1" sz="2400">
              <a:solidFill>
                <a:schemeClr val="lt1"/>
              </a:solidFill>
              <a:latin typeface="Montserrat"/>
              <a:ea typeface="Montserrat"/>
              <a:cs typeface="Montserrat"/>
              <a:sym typeface="Montserrat"/>
            </a:endParaRPr>
          </a:p>
        </p:txBody>
      </p:sp>
      <p:pic>
        <p:nvPicPr>
          <p:cNvPr id="189" name="Google Shape;189;p27"/>
          <p:cNvPicPr preferRelativeResize="0"/>
          <p:nvPr/>
        </p:nvPicPr>
        <p:blipFill>
          <a:blip r:embed="rId5">
            <a:alphaModFix/>
          </a:blip>
          <a:stretch>
            <a:fillRect/>
          </a:stretch>
        </p:blipFill>
        <p:spPr>
          <a:xfrm>
            <a:off x="3193800" y="2423550"/>
            <a:ext cx="5827915" cy="208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8"/>
          <p:cNvSpPr txBox="1"/>
          <p:nvPr>
            <p:ph type="title"/>
          </p:nvPr>
        </p:nvSpPr>
        <p:spPr>
          <a:xfrm>
            <a:off x="848775" y="393750"/>
            <a:ext cx="7424100" cy="91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a:p>
        </p:txBody>
      </p:sp>
      <p:sp>
        <p:nvSpPr>
          <p:cNvPr id="195" name="Google Shape;195;p28"/>
          <p:cNvSpPr txBox="1"/>
          <p:nvPr/>
        </p:nvSpPr>
        <p:spPr>
          <a:xfrm>
            <a:off x="435600" y="122550"/>
            <a:ext cx="8272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chemeClr val="lt1"/>
                </a:solidFill>
                <a:latin typeface="Montserrat"/>
                <a:ea typeface="Montserrat"/>
                <a:cs typeface="Montserrat"/>
                <a:sym typeface="Montserrat"/>
              </a:rPr>
              <a:t>Conclusion</a:t>
            </a:r>
            <a:endParaRPr b="1" sz="2400">
              <a:solidFill>
                <a:schemeClr val="lt1"/>
              </a:solidFill>
              <a:latin typeface="Montserrat"/>
              <a:ea typeface="Montserrat"/>
              <a:cs typeface="Montserrat"/>
              <a:sym typeface="Montserrat"/>
            </a:endParaRPr>
          </a:p>
        </p:txBody>
      </p:sp>
      <p:sp>
        <p:nvSpPr>
          <p:cNvPr id="196" name="Google Shape;196;p28"/>
          <p:cNvSpPr txBox="1"/>
          <p:nvPr/>
        </p:nvSpPr>
        <p:spPr>
          <a:xfrm>
            <a:off x="148200" y="1062150"/>
            <a:ext cx="8848500" cy="3874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Char char="●"/>
            </a:pPr>
            <a:r>
              <a:rPr lang="en-GB" sz="1800">
                <a:solidFill>
                  <a:schemeClr val="lt1"/>
                </a:solidFill>
              </a:rPr>
              <a:t>Through the utilization of advanced deep learning architectures, the system effectively processed and understood feedback from several languages, leading to enhanced levels of precision and reliability in hotel suggestions.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GB" sz="1800">
                <a:solidFill>
                  <a:schemeClr val="lt1"/>
                </a:solidFill>
              </a:rPr>
              <a:t>The RNNLSTM and CNN-LSTM models exhibited their adeptness in capturing the subtleties of customer input, hence enabling the system to effectively identify emotions and thoughts across several languages.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GB" sz="1800">
                <a:solidFill>
                  <a:schemeClr val="lt1"/>
                </a:solidFill>
              </a:rPr>
              <a:t>The sentiment analysis task exhibited a notable level of accuracy, as evidenced by the constant attainment of F1 scores over 90% by both models.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GB" sz="1800">
                <a:solidFill>
                  <a:schemeClr val="lt1"/>
                </a:solidFill>
              </a:rPr>
              <a:t>The use of deep learning models, namely RNN-LSTM and CNN-LSTM, enhances the system's ability to comprehend the sentiment-label characteristics of client feedback, thus enhancing the overall quality of hotel suggestions.</a:t>
            </a:r>
            <a:endParaRPr sz="1800">
              <a:solidFill>
                <a:schemeClr val="lt1"/>
              </a:solidFill>
            </a:endParaRPr>
          </a:p>
          <a:p>
            <a:pPr indent="-304800" lvl="0" marL="457200" rtl="0" algn="l">
              <a:lnSpc>
                <a:spcPct val="115000"/>
              </a:lnSpc>
              <a:spcBef>
                <a:spcPts val="0"/>
              </a:spcBef>
              <a:spcAft>
                <a:spcPts val="0"/>
              </a:spcAft>
              <a:buClr>
                <a:schemeClr val="lt1"/>
              </a:buClr>
              <a:buSzPts val="1200"/>
              <a:buChar char="●"/>
            </a:pPr>
            <a:r>
              <a:t/>
            </a:r>
            <a:endParaRPr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5"/>
          <p:cNvSpPr txBox="1"/>
          <p:nvPr>
            <p:ph type="title"/>
          </p:nvPr>
        </p:nvSpPr>
        <p:spPr>
          <a:xfrm>
            <a:off x="511725" y="436775"/>
            <a:ext cx="7038900" cy="48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a:t>Introduction</a:t>
            </a:r>
            <a:endParaRPr b="1"/>
          </a:p>
        </p:txBody>
      </p:sp>
      <p:sp>
        <p:nvSpPr>
          <p:cNvPr id="96" name="Google Shape;96;p15"/>
          <p:cNvSpPr txBox="1"/>
          <p:nvPr/>
        </p:nvSpPr>
        <p:spPr>
          <a:xfrm>
            <a:off x="345650" y="1214475"/>
            <a:ext cx="7614900" cy="3624000"/>
          </a:xfrm>
          <a:prstGeom prst="rect">
            <a:avLst/>
          </a:prstGeom>
          <a:noFill/>
          <a:ln>
            <a:noFill/>
          </a:ln>
        </p:spPr>
        <p:txBody>
          <a:bodyPr anchorCtr="0" anchor="t" bIns="91425" lIns="91425" spcFirstLastPara="1" rIns="91425" wrap="square" tIns="91425">
            <a:noAutofit/>
          </a:bodyPr>
          <a:lstStyle/>
          <a:p>
            <a:pPr indent="-304800" lvl="0" marL="914400" rtl="0" algn="l">
              <a:lnSpc>
                <a:spcPct val="150000"/>
              </a:lnSpc>
              <a:spcBef>
                <a:spcPts val="0"/>
              </a:spcBef>
              <a:spcAft>
                <a:spcPts val="0"/>
              </a:spcAft>
              <a:buClr>
                <a:schemeClr val="lt1"/>
              </a:buClr>
              <a:buSzPts val="1200"/>
              <a:buFont typeface="Montserrat"/>
              <a:buChar char="●"/>
            </a:pPr>
            <a:r>
              <a:rPr b="1" lang="en-GB" sz="1200">
                <a:solidFill>
                  <a:schemeClr val="lt1"/>
                </a:solidFill>
                <a:latin typeface="Montserrat"/>
                <a:ea typeface="Montserrat"/>
                <a:cs typeface="Montserrat"/>
                <a:sym typeface="Montserrat"/>
              </a:rPr>
              <a:t>User-generated feedback and reviews play a crucial role in influencing the decisions of prospective visitors in the hospitality industry.</a:t>
            </a:r>
            <a:endParaRPr b="1" sz="1200">
              <a:solidFill>
                <a:schemeClr val="lt1"/>
              </a:solidFill>
              <a:latin typeface="Montserrat"/>
              <a:ea typeface="Montserrat"/>
              <a:cs typeface="Montserrat"/>
              <a:sym typeface="Montserrat"/>
            </a:endParaRPr>
          </a:p>
          <a:p>
            <a:pPr indent="-304800" lvl="0" marL="914400" rtl="0" algn="l">
              <a:lnSpc>
                <a:spcPct val="150000"/>
              </a:lnSpc>
              <a:spcBef>
                <a:spcPts val="0"/>
              </a:spcBef>
              <a:spcAft>
                <a:spcPts val="0"/>
              </a:spcAft>
              <a:buClr>
                <a:schemeClr val="lt1"/>
              </a:buClr>
              <a:buSzPts val="1200"/>
              <a:buFont typeface="Montserrat"/>
              <a:buChar char="●"/>
            </a:pPr>
            <a:r>
              <a:rPr b="1" lang="en-GB" sz="1200">
                <a:solidFill>
                  <a:schemeClr val="lt1"/>
                </a:solidFill>
                <a:latin typeface="Montserrat"/>
                <a:ea typeface="Montserrat"/>
                <a:cs typeface="Montserrat"/>
                <a:sym typeface="Montserrat"/>
              </a:rPr>
              <a:t>The foundation of the system is sentiment analysis, which involves categorizing reviews into positive and negative sentiments.</a:t>
            </a:r>
            <a:endParaRPr b="1" sz="1200">
              <a:solidFill>
                <a:schemeClr val="lt1"/>
              </a:solidFill>
              <a:latin typeface="Montserrat"/>
              <a:ea typeface="Montserrat"/>
              <a:cs typeface="Montserrat"/>
              <a:sym typeface="Montserrat"/>
            </a:endParaRPr>
          </a:p>
          <a:p>
            <a:pPr indent="-304800" lvl="0" marL="914400" rtl="0" algn="l">
              <a:lnSpc>
                <a:spcPct val="150000"/>
              </a:lnSpc>
              <a:spcBef>
                <a:spcPts val="0"/>
              </a:spcBef>
              <a:spcAft>
                <a:spcPts val="0"/>
              </a:spcAft>
              <a:buClr>
                <a:schemeClr val="lt1"/>
              </a:buClr>
              <a:buSzPts val="1200"/>
              <a:buFont typeface="Montserrat"/>
              <a:buChar char="●"/>
            </a:pPr>
            <a:r>
              <a:rPr b="1" lang="en-GB" sz="1200">
                <a:solidFill>
                  <a:schemeClr val="lt1"/>
                </a:solidFill>
                <a:latin typeface="Montserrat"/>
                <a:ea typeface="Montserrat"/>
                <a:cs typeface="Montserrat"/>
                <a:sym typeface="Montserrat"/>
              </a:rPr>
              <a:t>The proposed system leverages a diverse set of models including k-Nearest Neighbors(KNN), Multinomial Naive Bayes (MNB), Logistic Regression,Decision Tree, Random Forest, Support Vector Classifier (SVC),AdaBoost, Multi-Layer Perceptron (MLP), Attention-based Long Short-Term Memory (ATTENTION-LSTM), Recurrent Neural Network (RNN) with LSTM and Convolutional Neural Network(CNN) with (LSTM).</a:t>
            </a:r>
            <a:endParaRPr b="1" sz="1200">
              <a:solidFill>
                <a:schemeClr val="lt1"/>
              </a:solidFill>
              <a:latin typeface="Montserrat"/>
              <a:ea typeface="Montserrat"/>
              <a:cs typeface="Montserrat"/>
              <a:sym typeface="Montserrat"/>
            </a:endParaRPr>
          </a:p>
          <a:p>
            <a:pPr indent="-304800" lvl="0" marL="914400" rtl="0" algn="l">
              <a:lnSpc>
                <a:spcPct val="150000"/>
              </a:lnSpc>
              <a:spcBef>
                <a:spcPts val="0"/>
              </a:spcBef>
              <a:spcAft>
                <a:spcPts val="0"/>
              </a:spcAft>
              <a:buClr>
                <a:schemeClr val="lt1"/>
              </a:buClr>
              <a:buSzPts val="1200"/>
              <a:buFont typeface="Montserrat"/>
              <a:buChar char="●"/>
            </a:pPr>
            <a:r>
              <a:rPr b="1" lang="en-GB" sz="1200">
                <a:solidFill>
                  <a:schemeClr val="lt1"/>
                </a:solidFill>
                <a:latin typeface="Montserrat"/>
                <a:ea typeface="Montserrat"/>
                <a:cs typeface="Montserrat"/>
                <a:sym typeface="Montserrat"/>
              </a:rPr>
              <a:t>Each model was individually trained ona scrupulously preprocessed dataset, which included extensive data modification and feature extraction.</a:t>
            </a:r>
            <a:endParaRPr b="1" sz="1200">
              <a:solidFill>
                <a:schemeClr val="lt1"/>
              </a:solidFill>
              <a:latin typeface="Montserrat"/>
              <a:ea typeface="Montserrat"/>
              <a:cs typeface="Montserrat"/>
              <a:sym typeface="Montserrat"/>
            </a:endParaRPr>
          </a:p>
          <a:p>
            <a:pPr indent="0" lvl="0" marL="457200" rtl="0" algn="l">
              <a:lnSpc>
                <a:spcPct val="150000"/>
              </a:lnSpc>
              <a:spcBef>
                <a:spcPts val="1000"/>
              </a:spcBef>
              <a:spcAft>
                <a:spcPts val="1000"/>
              </a:spcAft>
              <a:buNone/>
            </a:pPr>
            <a:r>
              <a:t/>
            </a:r>
            <a:endParaRPr b="1" sz="1200">
              <a:solidFill>
                <a:schemeClr val="lt1"/>
              </a:solidFill>
              <a:latin typeface="Montserrat"/>
              <a:ea typeface="Montserrat"/>
              <a:cs typeface="Montserrat"/>
              <a:sym typeface="Montserrat"/>
            </a:endParaRPr>
          </a:p>
        </p:txBody>
      </p:sp>
      <p:sp>
        <p:nvSpPr>
          <p:cNvPr id="97" name="Google Shape;97;p15"/>
          <p:cNvSpPr txBox="1"/>
          <p:nvPr/>
        </p:nvSpPr>
        <p:spPr>
          <a:xfrm>
            <a:off x="4797800" y="1414200"/>
            <a:ext cx="43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8" name="Google Shape;98;p15"/>
          <p:cNvSpPr txBox="1"/>
          <p:nvPr/>
        </p:nvSpPr>
        <p:spPr>
          <a:xfrm>
            <a:off x="5792975" y="2304625"/>
            <a:ext cx="33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799725" y="436775"/>
            <a:ext cx="7038900" cy="48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Data Collection</a:t>
            </a:r>
            <a:endParaRPr/>
          </a:p>
        </p:txBody>
      </p:sp>
      <p:sp>
        <p:nvSpPr>
          <p:cNvPr id="104" name="Google Shape;104;p16"/>
          <p:cNvSpPr txBox="1"/>
          <p:nvPr/>
        </p:nvSpPr>
        <p:spPr>
          <a:xfrm>
            <a:off x="550150" y="1100300"/>
            <a:ext cx="7614900" cy="23007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lt1"/>
              </a:buClr>
              <a:buSzPts val="1600"/>
              <a:buChar char="●"/>
            </a:pPr>
            <a:r>
              <a:rPr lang="en-GB" sz="1600">
                <a:solidFill>
                  <a:schemeClr val="lt1"/>
                </a:solidFill>
              </a:rPr>
              <a:t>The data was scraped from Kaggle which contains 515,000 customer reviews and scoring of 1493 luxury hotels across Europe taken fromBooking.com </a:t>
            </a:r>
            <a:endParaRPr sz="1600">
              <a:solidFill>
                <a:schemeClr val="lt1"/>
              </a:solidFill>
            </a:endParaRPr>
          </a:p>
          <a:p>
            <a:pPr indent="-330200" lvl="0" marL="457200" rtl="0" algn="l">
              <a:lnSpc>
                <a:spcPct val="150000"/>
              </a:lnSpc>
              <a:spcBef>
                <a:spcPts val="0"/>
              </a:spcBef>
              <a:spcAft>
                <a:spcPts val="0"/>
              </a:spcAft>
              <a:buClr>
                <a:schemeClr val="lt1"/>
              </a:buClr>
              <a:buSzPts val="1600"/>
              <a:buChar char="●"/>
            </a:pPr>
            <a:r>
              <a:rPr lang="en-GB" sz="1600">
                <a:solidFill>
                  <a:schemeClr val="lt1"/>
                </a:solidFill>
              </a:rPr>
              <a:t>Our dataset comprises reviews both positive and negative, where positive review holds 70% of the totaland 30% being negative.</a:t>
            </a:r>
            <a:endParaRPr sz="1600">
              <a:solidFill>
                <a:schemeClr val="lt1"/>
              </a:solidFill>
            </a:endParaRPr>
          </a:p>
          <a:p>
            <a:pPr indent="-330200" lvl="0" marL="457200" rtl="0" algn="l">
              <a:lnSpc>
                <a:spcPct val="150000"/>
              </a:lnSpc>
              <a:spcBef>
                <a:spcPts val="0"/>
              </a:spcBef>
              <a:spcAft>
                <a:spcPts val="0"/>
              </a:spcAft>
              <a:buClr>
                <a:schemeClr val="lt1"/>
              </a:buClr>
              <a:buSzPts val="1600"/>
              <a:buChar char="●"/>
            </a:pPr>
            <a:r>
              <a:rPr lang="en-GB" sz="1600">
                <a:solidFill>
                  <a:schemeClr val="lt1"/>
                </a:solidFill>
              </a:rPr>
              <a:t>We have split our dataset in 80-20 ratio for train-test purpose.</a:t>
            </a:r>
            <a:endParaRPr sz="1600">
              <a:solidFill>
                <a:schemeClr val="lt1"/>
              </a:solidFill>
            </a:endParaRPr>
          </a:p>
          <a:p>
            <a:pPr indent="-330200" lvl="0" marL="457200" rtl="0" algn="l">
              <a:lnSpc>
                <a:spcPct val="150000"/>
              </a:lnSpc>
              <a:spcBef>
                <a:spcPts val="0"/>
              </a:spcBef>
              <a:spcAft>
                <a:spcPts val="0"/>
              </a:spcAft>
              <a:buClr>
                <a:schemeClr val="lt1"/>
              </a:buClr>
              <a:buSzPts val="1600"/>
              <a:buChar char="●"/>
            </a:pPr>
            <a:r>
              <a:rPr lang="en-GB" sz="1600">
                <a:solidFill>
                  <a:schemeClr val="lt1"/>
                </a:solidFill>
              </a:rPr>
              <a:t>This eclectic collection of text based data forms the foundation for training and evaluating our sentiment analysis models, enabling accurate classification of sentiments as positive or negative, ultimately driving deep insights for effective decision-making in the hotel industry.</a:t>
            </a:r>
            <a:endParaRPr sz="1600">
              <a:solidFill>
                <a:schemeClr val="lt1"/>
              </a:solidFill>
            </a:endParaRPr>
          </a:p>
          <a:p>
            <a:pPr indent="0" lvl="0" marL="0" rtl="0" algn="l">
              <a:lnSpc>
                <a:spcPct val="150000"/>
              </a:lnSpc>
              <a:spcBef>
                <a:spcPts val="1000"/>
              </a:spcBef>
              <a:spcAft>
                <a:spcPts val="1000"/>
              </a:spcAft>
              <a:buNone/>
            </a:pPr>
            <a:r>
              <a:t/>
            </a:r>
            <a:endParaRPr sz="1600">
              <a:solidFill>
                <a:schemeClr val="lt1"/>
              </a:solidFill>
            </a:endParaRPr>
          </a:p>
        </p:txBody>
      </p:sp>
      <p:sp>
        <p:nvSpPr>
          <p:cNvPr id="105" name="Google Shape;105;p16"/>
          <p:cNvSpPr txBox="1"/>
          <p:nvPr/>
        </p:nvSpPr>
        <p:spPr>
          <a:xfrm>
            <a:off x="4797800" y="1414200"/>
            <a:ext cx="43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t>
            </a:r>
            <a:endParaRPr>
              <a:latin typeface="Lato"/>
              <a:ea typeface="Lato"/>
              <a:cs typeface="Lato"/>
              <a:sym typeface="Lato"/>
            </a:endParaRPr>
          </a:p>
        </p:txBody>
      </p:sp>
      <p:sp>
        <p:nvSpPr>
          <p:cNvPr id="106" name="Google Shape;106;p16"/>
          <p:cNvSpPr txBox="1"/>
          <p:nvPr/>
        </p:nvSpPr>
        <p:spPr>
          <a:xfrm>
            <a:off x="5792975" y="2304625"/>
            <a:ext cx="33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91300" y="0"/>
            <a:ext cx="7038900" cy="487200"/>
          </a:xfrm>
          <a:prstGeom prst="rect">
            <a:avLst/>
          </a:prstGeom>
        </p:spPr>
        <p:txBody>
          <a:bodyPr anchorCtr="0" anchor="b" bIns="91425" lIns="91425" spcFirstLastPara="1" rIns="91425" wrap="square" tIns="91425">
            <a:normAutofit fontScale="90000"/>
          </a:bodyPr>
          <a:lstStyle/>
          <a:p>
            <a:pPr indent="0" lvl="0" marL="0" rtl="0" algn="ctr">
              <a:lnSpc>
                <a:spcPct val="200000"/>
              </a:lnSpc>
              <a:spcBef>
                <a:spcPts val="0"/>
              </a:spcBef>
              <a:spcAft>
                <a:spcPts val="0"/>
              </a:spcAft>
              <a:buNone/>
            </a:pPr>
            <a:r>
              <a:rPr b="1" lang="en-GB"/>
              <a:t>Data Analysis</a:t>
            </a:r>
            <a:endParaRPr b="1"/>
          </a:p>
        </p:txBody>
      </p:sp>
      <p:pic>
        <p:nvPicPr>
          <p:cNvPr id="112" name="Google Shape;112;p17"/>
          <p:cNvPicPr preferRelativeResize="0"/>
          <p:nvPr/>
        </p:nvPicPr>
        <p:blipFill>
          <a:blip r:embed="rId4">
            <a:alphaModFix/>
          </a:blip>
          <a:stretch>
            <a:fillRect/>
          </a:stretch>
        </p:blipFill>
        <p:spPr>
          <a:xfrm>
            <a:off x="265700" y="566675"/>
            <a:ext cx="5101102" cy="2005076"/>
          </a:xfrm>
          <a:prstGeom prst="rect">
            <a:avLst/>
          </a:prstGeom>
          <a:noFill/>
          <a:ln>
            <a:noFill/>
          </a:ln>
        </p:spPr>
      </p:pic>
      <p:pic>
        <p:nvPicPr>
          <p:cNvPr id="113" name="Google Shape;113;p17"/>
          <p:cNvPicPr preferRelativeResize="0"/>
          <p:nvPr/>
        </p:nvPicPr>
        <p:blipFill>
          <a:blip r:embed="rId5">
            <a:alphaModFix/>
          </a:blip>
          <a:stretch>
            <a:fillRect/>
          </a:stretch>
        </p:blipFill>
        <p:spPr>
          <a:xfrm>
            <a:off x="3147125" y="2779600"/>
            <a:ext cx="5785226" cy="2251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1098400" y="765950"/>
            <a:ext cx="7038900" cy="487200"/>
          </a:xfrm>
          <a:prstGeom prst="rect">
            <a:avLst/>
          </a:prstGeom>
        </p:spPr>
        <p:txBody>
          <a:bodyPr anchorCtr="0" anchor="b" bIns="91425" lIns="91425" spcFirstLastPara="1" rIns="91425" wrap="square" tIns="91425">
            <a:normAutofit fontScale="90000"/>
          </a:bodyPr>
          <a:lstStyle/>
          <a:p>
            <a:pPr indent="0" lvl="0" marL="0" rtl="0" algn="ctr">
              <a:lnSpc>
                <a:spcPct val="200000"/>
              </a:lnSpc>
              <a:spcBef>
                <a:spcPts val="0"/>
              </a:spcBef>
              <a:spcAft>
                <a:spcPts val="0"/>
              </a:spcAft>
              <a:buNone/>
            </a:pPr>
            <a:r>
              <a:rPr b="1" lang="en-GB"/>
              <a:t>Used Models (Non-Neural Models) </a:t>
            </a:r>
            <a:endParaRPr b="1"/>
          </a:p>
        </p:txBody>
      </p:sp>
      <p:sp>
        <p:nvSpPr>
          <p:cNvPr id="119" name="Google Shape;119;p18"/>
          <p:cNvSpPr txBox="1"/>
          <p:nvPr/>
        </p:nvSpPr>
        <p:spPr>
          <a:xfrm>
            <a:off x="583225" y="1772600"/>
            <a:ext cx="3714900" cy="2508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FFFFFF"/>
              </a:buClr>
              <a:buSzPts val="1600"/>
              <a:buChar char="●"/>
            </a:pPr>
            <a:r>
              <a:rPr lang="en-GB" sz="1600">
                <a:solidFill>
                  <a:srgbClr val="FFFFFF"/>
                </a:solidFill>
              </a:rPr>
              <a:t>Multinomial Naive Bayes (MNB)</a:t>
            </a:r>
            <a:endParaRPr sz="1600">
              <a:solidFill>
                <a:srgbClr val="FFFFFF"/>
              </a:solidFill>
            </a:endParaRPr>
          </a:p>
          <a:p>
            <a:pPr indent="-330200" lvl="0" marL="457200" rtl="0" algn="l">
              <a:lnSpc>
                <a:spcPct val="200000"/>
              </a:lnSpc>
              <a:spcBef>
                <a:spcPts val="0"/>
              </a:spcBef>
              <a:spcAft>
                <a:spcPts val="0"/>
              </a:spcAft>
              <a:buClr>
                <a:srgbClr val="FFFFFF"/>
              </a:buClr>
              <a:buSzPts val="1600"/>
              <a:buChar char="●"/>
            </a:pPr>
            <a:r>
              <a:rPr lang="en-GB" sz="1600">
                <a:solidFill>
                  <a:srgbClr val="FFFFFF"/>
                </a:solidFill>
              </a:rPr>
              <a:t>Support Vector Classifier (SVC)</a:t>
            </a:r>
            <a:endParaRPr sz="1600">
              <a:solidFill>
                <a:srgbClr val="FFFFFF"/>
              </a:solidFill>
            </a:endParaRPr>
          </a:p>
          <a:p>
            <a:pPr indent="-330200" lvl="0" marL="457200" rtl="0" algn="l">
              <a:lnSpc>
                <a:spcPct val="200000"/>
              </a:lnSpc>
              <a:spcBef>
                <a:spcPts val="0"/>
              </a:spcBef>
              <a:spcAft>
                <a:spcPts val="0"/>
              </a:spcAft>
              <a:buClr>
                <a:srgbClr val="FFFFFF"/>
              </a:buClr>
              <a:buSzPts val="1600"/>
              <a:buChar char="●"/>
            </a:pPr>
            <a:r>
              <a:rPr lang="en-GB" sz="1600">
                <a:solidFill>
                  <a:srgbClr val="FFFFFF"/>
                </a:solidFill>
              </a:rPr>
              <a:t>K-Nearest Neighbors (KNN)</a:t>
            </a:r>
            <a:endParaRPr sz="1600">
              <a:solidFill>
                <a:srgbClr val="FFFFFF"/>
              </a:solidFill>
            </a:endParaRPr>
          </a:p>
          <a:p>
            <a:pPr indent="-330200" lvl="0" marL="457200" rtl="0" algn="l">
              <a:lnSpc>
                <a:spcPct val="200000"/>
              </a:lnSpc>
              <a:spcBef>
                <a:spcPts val="0"/>
              </a:spcBef>
              <a:spcAft>
                <a:spcPts val="0"/>
              </a:spcAft>
              <a:buClr>
                <a:srgbClr val="FFFFFF"/>
              </a:buClr>
              <a:buSzPts val="1600"/>
              <a:buChar char="●"/>
            </a:pPr>
            <a:r>
              <a:rPr lang="en-GB" sz="1600">
                <a:solidFill>
                  <a:srgbClr val="FFFFFF"/>
                </a:solidFill>
              </a:rPr>
              <a:t>Random Forest</a:t>
            </a:r>
            <a:endParaRPr sz="1600">
              <a:solidFill>
                <a:srgbClr val="FFFFFF"/>
              </a:solidFill>
            </a:endParaRPr>
          </a:p>
          <a:p>
            <a:pPr indent="-330200" lvl="0" marL="457200" rtl="0" algn="l">
              <a:lnSpc>
                <a:spcPct val="200000"/>
              </a:lnSpc>
              <a:spcBef>
                <a:spcPts val="0"/>
              </a:spcBef>
              <a:spcAft>
                <a:spcPts val="0"/>
              </a:spcAft>
              <a:buClr>
                <a:srgbClr val="FFFFFF"/>
              </a:buClr>
              <a:buSzPts val="1600"/>
              <a:buChar char="●"/>
            </a:pPr>
            <a:r>
              <a:rPr lang="en-GB" sz="1600">
                <a:solidFill>
                  <a:srgbClr val="FFFFFF"/>
                </a:solidFill>
              </a:rPr>
              <a:t>Decision Tree</a:t>
            </a:r>
            <a:endParaRPr sz="1600">
              <a:solidFill>
                <a:srgbClr val="FFFFFF"/>
              </a:solidFill>
            </a:endParaRPr>
          </a:p>
          <a:p>
            <a:pPr indent="0" lvl="0" marL="0" rtl="0" algn="l">
              <a:lnSpc>
                <a:spcPct val="200000"/>
              </a:lnSpc>
              <a:spcBef>
                <a:spcPts val="0"/>
              </a:spcBef>
              <a:spcAft>
                <a:spcPts val="0"/>
              </a:spcAft>
              <a:buNone/>
            </a:pPr>
            <a:r>
              <a:t/>
            </a:r>
            <a:endParaRPr sz="1600">
              <a:solidFill>
                <a:srgbClr val="FFFFFF"/>
              </a:solidFill>
            </a:endParaRPr>
          </a:p>
        </p:txBody>
      </p:sp>
      <p:sp>
        <p:nvSpPr>
          <p:cNvPr id="120" name="Google Shape;120;p18"/>
          <p:cNvSpPr txBox="1"/>
          <p:nvPr/>
        </p:nvSpPr>
        <p:spPr>
          <a:xfrm>
            <a:off x="5038475" y="1772600"/>
            <a:ext cx="3522300" cy="19086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lt1"/>
              </a:buClr>
              <a:buSzPts val="1600"/>
              <a:buChar char="●"/>
            </a:pPr>
            <a:r>
              <a:rPr lang="en-GB" sz="1600">
                <a:solidFill>
                  <a:schemeClr val="lt1"/>
                </a:solidFill>
              </a:rPr>
              <a:t>Multi-Layer Perceptron (MLP)</a:t>
            </a:r>
            <a:endParaRPr sz="1600">
              <a:solidFill>
                <a:schemeClr val="lt1"/>
              </a:solidFill>
            </a:endParaRPr>
          </a:p>
          <a:p>
            <a:pPr indent="-330200" lvl="0" marL="457200" rtl="0" algn="l">
              <a:lnSpc>
                <a:spcPct val="200000"/>
              </a:lnSpc>
              <a:spcBef>
                <a:spcPts val="0"/>
              </a:spcBef>
              <a:spcAft>
                <a:spcPts val="0"/>
              </a:spcAft>
              <a:buClr>
                <a:schemeClr val="lt1"/>
              </a:buClr>
              <a:buSzPts val="1600"/>
              <a:buChar char="●"/>
            </a:pPr>
            <a:r>
              <a:rPr lang="en-GB" sz="1600">
                <a:solidFill>
                  <a:schemeClr val="lt1"/>
                </a:solidFill>
              </a:rPr>
              <a:t>Logistic Regression</a:t>
            </a:r>
            <a:endParaRPr sz="1600">
              <a:solidFill>
                <a:schemeClr val="lt1"/>
              </a:solidFill>
            </a:endParaRPr>
          </a:p>
          <a:p>
            <a:pPr indent="-330200" lvl="0" marL="457200" rtl="0" algn="l">
              <a:lnSpc>
                <a:spcPct val="200000"/>
              </a:lnSpc>
              <a:spcBef>
                <a:spcPts val="0"/>
              </a:spcBef>
              <a:spcAft>
                <a:spcPts val="0"/>
              </a:spcAft>
              <a:buClr>
                <a:schemeClr val="lt1"/>
              </a:buClr>
              <a:buSzPts val="1600"/>
              <a:buChar char="●"/>
            </a:pPr>
            <a:r>
              <a:rPr lang="en-GB" sz="1600">
                <a:solidFill>
                  <a:schemeClr val="lt1"/>
                </a:solidFill>
              </a:rPr>
              <a:t>AdaBoost</a:t>
            </a:r>
            <a:endParaRPr sz="1600">
              <a:solidFill>
                <a:schemeClr val="lt1"/>
              </a:solidFill>
            </a:endParaRPr>
          </a:p>
          <a:p>
            <a:pPr indent="-330200" lvl="0" marL="457200" rtl="0" algn="l">
              <a:lnSpc>
                <a:spcPct val="200000"/>
              </a:lnSpc>
              <a:spcBef>
                <a:spcPts val="0"/>
              </a:spcBef>
              <a:spcAft>
                <a:spcPts val="0"/>
              </a:spcAft>
              <a:buClr>
                <a:schemeClr val="lt1"/>
              </a:buClr>
              <a:buSzPts val="1600"/>
              <a:buChar char="●"/>
            </a:pPr>
            <a:r>
              <a:rPr lang="en-GB" sz="1600">
                <a:solidFill>
                  <a:schemeClr val="lt1"/>
                </a:solidFill>
              </a:rPr>
              <a:t>XGBoost</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19"/>
          <p:cNvSpPr txBox="1"/>
          <p:nvPr>
            <p:ph type="title"/>
          </p:nvPr>
        </p:nvSpPr>
        <p:spPr>
          <a:xfrm>
            <a:off x="1052550" y="480625"/>
            <a:ext cx="7038900" cy="487200"/>
          </a:xfrm>
          <a:prstGeom prst="rect">
            <a:avLst/>
          </a:prstGeom>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None/>
            </a:pPr>
            <a:r>
              <a:rPr b="1" lang="en-GB"/>
              <a:t>Used Models </a:t>
            </a:r>
            <a:endParaRPr b="1"/>
          </a:p>
          <a:p>
            <a:pPr indent="0" lvl="0" marL="0" rtl="0" algn="ctr">
              <a:lnSpc>
                <a:spcPct val="100000"/>
              </a:lnSpc>
              <a:spcBef>
                <a:spcPts val="0"/>
              </a:spcBef>
              <a:spcAft>
                <a:spcPts val="0"/>
              </a:spcAft>
              <a:buNone/>
            </a:pPr>
            <a:r>
              <a:rPr b="1" lang="en-GB"/>
              <a:t>(Neural/Attention Based Models) </a:t>
            </a:r>
            <a:endParaRPr b="1"/>
          </a:p>
        </p:txBody>
      </p:sp>
      <p:sp>
        <p:nvSpPr>
          <p:cNvPr id="126" name="Google Shape;126;p19"/>
          <p:cNvSpPr txBox="1"/>
          <p:nvPr/>
        </p:nvSpPr>
        <p:spPr>
          <a:xfrm>
            <a:off x="479625" y="1237850"/>
            <a:ext cx="5502600" cy="2508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lt1"/>
              </a:buClr>
              <a:buSzPts val="1600"/>
              <a:buChar char="●"/>
            </a:pPr>
            <a:r>
              <a:rPr lang="en-GB" sz="1600">
                <a:solidFill>
                  <a:schemeClr val="lt1"/>
                </a:solidFill>
              </a:rPr>
              <a:t>Attention-LSTM</a:t>
            </a:r>
            <a:endParaRPr sz="1600">
              <a:solidFill>
                <a:schemeClr val="lt1"/>
              </a:solidFill>
            </a:endParaRPr>
          </a:p>
          <a:p>
            <a:pPr indent="-330200" lvl="0" marL="457200" rtl="0" algn="l">
              <a:lnSpc>
                <a:spcPct val="200000"/>
              </a:lnSpc>
              <a:spcBef>
                <a:spcPts val="0"/>
              </a:spcBef>
              <a:spcAft>
                <a:spcPts val="0"/>
              </a:spcAft>
              <a:buClr>
                <a:schemeClr val="lt1"/>
              </a:buClr>
              <a:buSzPts val="1600"/>
              <a:buChar char="●"/>
            </a:pPr>
            <a:r>
              <a:rPr lang="en-GB" sz="1600">
                <a:solidFill>
                  <a:schemeClr val="lt1"/>
                </a:solidFill>
              </a:rPr>
              <a:t>Recurrent Neural Network - LSTM (RNN-LSTM)</a:t>
            </a:r>
            <a:endParaRPr sz="1600">
              <a:solidFill>
                <a:schemeClr val="lt1"/>
              </a:solidFill>
            </a:endParaRPr>
          </a:p>
          <a:p>
            <a:pPr indent="-330200" lvl="0" marL="457200" rtl="0" algn="l">
              <a:lnSpc>
                <a:spcPct val="200000"/>
              </a:lnSpc>
              <a:spcBef>
                <a:spcPts val="0"/>
              </a:spcBef>
              <a:spcAft>
                <a:spcPts val="0"/>
              </a:spcAft>
              <a:buClr>
                <a:schemeClr val="lt1"/>
              </a:buClr>
              <a:buSzPts val="1600"/>
              <a:buChar char="●"/>
            </a:pPr>
            <a:r>
              <a:rPr lang="en-GB" sz="1600">
                <a:solidFill>
                  <a:schemeClr val="lt1"/>
                </a:solidFill>
              </a:rPr>
              <a:t>Convolutional Neural Network - LSTM (CNN-LSTM)</a:t>
            </a:r>
            <a:endParaRPr sz="1600">
              <a:solidFill>
                <a:schemeClr val="lt1"/>
              </a:solidFill>
            </a:endParaRPr>
          </a:p>
          <a:p>
            <a:pPr indent="0" lvl="0" marL="457200" rtl="0" algn="l">
              <a:lnSpc>
                <a:spcPct val="200000"/>
              </a:lnSpc>
              <a:spcBef>
                <a:spcPts val="0"/>
              </a:spcBef>
              <a:spcAft>
                <a:spcPts val="0"/>
              </a:spcAft>
              <a:buNone/>
            </a:pPr>
            <a:r>
              <a:t/>
            </a:r>
            <a:endParaRPr sz="1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0"/>
          <p:cNvSpPr txBox="1"/>
          <p:nvPr>
            <p:ph type="title"/>
          </p:nvPr>
        </p:nvSpPr>
        <p:spPr>
          <a:xfrm>
            <a:off x="1098400" y="765950"/>
            <a:ext cx="7038900" cy="487200"/>
          </a:xfrm>
          <a:prstGeom prst="rect">
            <a:avLst/>
          </a:prstGeom>
        </p:spPr>
        <p:txBody>
          <a:bodyPr anchorCtr="0" anchor="b" bIns="91425" lIns="91425" spcFirstLastPara="1" rIns="91425" wrap="square" tIns="91425">
            <a:normAutofit fontScale="90000"/>
          </a:bodyPr>
          <a:lstStyle/>
          <a:p>
            <a:pPr indent="0" lvl="0" marL="0" rtl="0" algn="ctr">
              <a:lnSpc>
                <a:spcPct val="200000"/>
              </a:lnSpc>
              <a:spcBef>
                <a:spcPts val="0"/>
              </a:spcBef>
              <a:spcAft>
                <a:spcPts val="0"/>
              </a:spcAft>
              <a:buNone/>
            </a:pPr>
            <a:r>
              <a:rPr b="1" lang="en-GB"/>
              <a:t>Pre Processing Steps</a:t>
            </a:r>
            <a:endParaRPr b="1"/>
          </a:p>
        </p:txBody>
      </p:sp>
      <p:sp>
        <p:nvSpPr>
          <p:cNvPr id="132" name="Google Shape;132;p20"/>
          <p:cNvSpPr txBox="1"/>
          <p:nvPr/>
        </p:nvSpPr>
        <p:spPr>
          <a:xfrm>
            <a:off x="583225" y="1356675"/>
            <a:ext cx="3714900" cy="25080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FFFFFF"/>
              </a:buClr>
              <a:buSzPts val="1200"/>
              <a:buChar char="●"/>
            </a:pPr>
            <a:r>
              <a:rPr lang="en-GB" sz="1200">
                <a:solidFill>
                  <a:srgbClr val="FFFFFF"/>
                </a:solidFill>
              </a:rPr>
              <a:t>Removing special characters and punctuation: </a:t>
            </a:r>
            <a:endParaRPr sz="1200">
              <a:solidFill>
                <a:srgbClr val="FFFFFF"/>
              </a:solidFill>
            </a:endParaRPr>
          </a:p>
          <a:p>
            <a:pPr indent="0" lvl="0" marL="457200" rtl="0" algn="l">
              <a:lnSpc>
                <a:spcPct val="200000"/>
              </a:lnSpc>
              <a:spcBef>
                <a:spcPts val="0"/>
              </a:spcBef>
              <a:spcAft>
                <a:spcPts val="0"/>
              </a:spcAft>
              <a:buNone/>
            </a:pPr>
            <a:r>
              <a:rPr lang="en-GB" sz="1200">
                <a:solidFill>
                  <a:srgbClr val="FFFFFF"/>
                </a:solidFill>
              </a:rPr>
              <a:t>[?!$%#&amp;:&lt;/&gt;]</a:t>
            </a:r>
            <a:endParaRPr sz="1200">
              <a:solidFill>
                <a:srgbClr val="FFFFFF"/>
              </a:solidFill>
            </a:endParaRPr>
          </a:p>
          <a:p>
            <a:pPr indent="-304800" lvl="0" marL="457200" rtl="0" algn="l">
              <a:lnSpc>
                <a:spcPct val="200000"/>
              </a:lnSpc>
              <a:spcBef>
                <a:spcPts val="0"/>
              </a:spcBef>
              <a:spcAft>
                <a:spcPts val="0"/>
              </a:spcAft>
              <a:buClr>
                <a:srgbClr val="FFFFFF"/>
              </a:buClr>
              <a:buSzPts val="1200"/>
              <a:buChar char="●"/>
            </a:pPr>
            <a:r>
              <a:rPr lang="en-GB" sz="1200">
                <a:solidFill>
                  <a:srgbClr val="FFFFFF"/>
                </a:solidFill>
              </a:rPr>
              <a:t>Removing stopwords: </a:t>
            </a:r>
            <a:endParaRPr sz="1200">
              <a:solidFill>
                <a:srgbClr val="FFFFFF"/>
              </a:solidFill>
            </a:endParaRPr>
          </a:p>
          <a:p>
            <a:pPr indent="0" lvl="0" marL="457200" rtl="0" algn="l">
              <a:lnSpc>
                <a:spcPct val="200000"/>
              </a:lnSpc>
              <a:spcBef>
                <a:spcPts val="0"/>
              </a:spcBef>
              <a:spcAft>
                <a:spcPts val="0"/>
              </a:spcAft>
              <a:buNone/>
            </a:pPr>
            <a:r>
              <a:rPr lang="en-GB" sz="1200">
                <a:solidFill>
                  <a:srgbClr val="FFFFFF"/>
                </a:solidFill>
              </a:rPr>
              <a:t>[am, is, the, was]</a:t>
            </a:r>
            <a:endParaRPr sz="1200">
              <a:solidFill>
                <a:srgbClr val="FFFFFF"/>
              </a:solidFill>
            </a:endParaRPr>
          </a:p>
          <a:p>
            <a:pPr indent="-304800" lvl="0" marL="457200" rtl="0" algn="l">
              <a:lnSpc>
                <a:spcPct val="200000"/>
              </a:lnSpc>
              <a:spcBef>
                <a:spcPts val="0"/>
              </a:spcBef>
              <a:spcAft>
                <a:spcPts val="0"/>
              </a:spcAft>
              <a:buClr>
                <a:srgbClr val="FFFFFF"/>
              </a:buClr>
              <a:buSzPts val="1200"/>
              <a:buChar char="●"/>
            </a:pPr>
            <a:r>
              <a:rPr lang="en-GB" sz="1200">
                <a:solidFill>
                  <a:srgbClr val="FFFFFF"/>
                </a:solidFill>
              </a:rPr>
              <a:t>Lemmatization and stemming: </a:t>
            </a:r>
            <a:endParaRPr sz="1200">
              <a:solidFill>
                <a:srgbClr val="FFFFFF"/>
              </a:solidFill>
            </a:endParaRPr>
          </a:p>
          <a:p>
            <a:pPr indent="0" lvl="0" marL="457200" rtl="0" algn="l">
              <a:lnSpc>
                <a:spcPct val="200000"/>
              </a:lnSpc>
              <a:spcBef>
                <a:spcPts val="0"/>
              </a:spcBef>
              <a:spcAft>
                <a:spcPts val="0"/>
              </a:spcAft>
              <a:buNone/>
            </a:pPr>
            <a:r>
              <a:rPr lang="en-GB" sz="1200">
                <a:solidFill>
                  <a:srgbClr val="FFFFFF"/>
                </a:solidFill>
              </a:rPr>
              <a:t>[going-&gt;go, cats-&gt; cat]</a:t>
            </a:r>
            <a:endParaRPr sz="1200">
              <a:solidFill>
                <a:srgbClr val="FFFFFF"/>
              </a:solidFill>
            </a:endParaRPr>
          </a:p>
          <a:p>
            <a:pPr indent="0" lvl="0" marL="457200" rtl="0" algn="l">
              <a:lnSpc>
                <a:spcPct val="200000"/>
              </a:lnSpc>
              <a:spcBef>
                <a:spcPts val="0"/>
              </a:spcBef>
              <a:spcAft>
                <a:spcPts val="0"/>
              </a:spcAft>
              <a:buNone/>
            </a:pPr>
            <a:r>
              <a:t/>
            </a:r>
            <a:endParaRPr sz="1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1"/>
          <p:cNvSpPr txBox="1"/>
          <p:nvPr>
            <p:ph type="title"/>
          </p:nvPr>
        </p:nvSpPr>
        <p:spPr>
          <a:xfrm>
            <a:off x="799725" y="436775"/>
            <a:ext cx="7038900" cy="48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Pre-Processed Data Sample</a:t>
            </a:r>
            <a:endParaRPr/>
          </a:p>
          <a:p>
            <a:pPr indent="0" lvl="0" marL="0" rtl="0" algn="l">
              <a:spcBef>
                <a:spcPts val="0"/>
              </a:spcBef>
              <a:spcAft>
                <a:spcPts val="0"/>
              </a:spcAft>
              <a:buNone/>
            </a:pPr>
            <a:r>
              <a:t/>
            </a:r>
            <a:endParaRPr/>
          </a:p>
        </p:txBody>
      </p:sp>
      <p:sp>
        <p:nvSpPr>
          <p:cNvPr id="138" name="Google Shape;138;p21"/>
          <p:cNvSpPr txBox="1"/>
          <p:nvPr/>
        </p:nvSpPr>
        <p:spPr>
          <a:xfrm>
            <a:off x="2905125" y="4208275"/>
            <a:ext cx="51783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Lato"/>
                <a:ea typeface="Lato"/>
                <a:cs typeface="Lato"/>
                <a:sym typeface="Lato"/>
              </a:rPr>
              <a:t>Fig: dataset  before-after preprocessing</a:t>
            </a:r>
            <a:endParaRPr>
              <a:solidFill>
                <a:schemeClr val="lt1"/>
              </a:solidFill>
              <a:latin typeface="Lato"/>
              <a:ea typeface="Lato"/>
              <a:cs typeface="Lato"/>
              <a:sym typeface="Lato"/>
            </a:endParaRPr>
          </a:p>
        </p:txBody>
      </p:sp>
      <p:sp>
        <p:nvSpPr>
          <p:cNvPr id="139" name="Google Shape;139;p21"/>
          <p:cNvSpPr txBox="1"/>
          <p:nvPr/>
        </p:nvSpPr>
        <p:spPr>
          <a:xfrm>
            <a:off x="4797800" y="1414200"/>
            <a:ext cx="43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0" name="Google Shape;140;p21"/>
          <p:cNvPicPr preferRelativeResize="0"/>
          <p:nvPr/>
        </p:nvPicPr>
        <p:blipFill>
          <a:blip r:embed="rId4">
            <a:alphaModFix/>
          </a:blip>
          <a:stretch>
            <a:fillRect/>
          </a:stretch>
        </p:blipFill>
        <p:spPr>
          <a:xfrm>
            <a:off x="1242125" y="1027100"/>
            <a:ext cx="6361679" cy="295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2"/>
          <p:cNvSpPr txBox="1"/>
          <p:nvPr>
            <p:ph type="title"/>
          </p:nvPr>
        </p:nvSpPr>
        <p:spPr>
          <a:xfrm>
            <a:off x="799725" y="436775"/>
            <a:ext cx="7038900" cy="48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sz="3600"/>
              <a:t>Training</a:t>
            </a:r>
            <a:r>
              <a:rPr b="1" lang="en-GB" sz="3600"/>
              <a:t> Phase</a:t>
            </a:r>
            <a:endParaRPr b="1" sz="3600"/>
          </a:p>
        </p:txBody>
      </p:sp>
      <p:sp>
        <p:nvSpPr>
          <p:cNvPr id="146" name="Google Shape;146;p22"/>
          <p:cNvSpPr txBox="1"/>
          <p:nvPr/>
        </p:nvSpPr>
        <p:spPr>
          <a:xfrm>
            <a:off x="550150" y="1100300"/>
            <a:ext cx="7614900" cy="3624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t/>
            </a:r>
            <a:endParaRPr>
              <a:solidFill>
                <a:srgbClr val="CACACA"/>
              </a:solidFill>
              <a:latin typeface="Montserrat"/>
              <a:ea typeface="Montserrat"/>
              <a:cs typeface="Montserrat"/>
              <a:sym typeface="Montserrat"/>
            </a:endParaRPr>
          </a:p>
        </p:txBody>
      </p:sp>
      <p:sp>
        <p:nvSpPr>
          <p:cNvPr id="147" name="Google Shape;147;p22"/>
          <p:cNvSpPr txBox="1"/>
          <p:nvPr/>
        </p:nvSpPr>
        <p:spPr>
          <a:xfrm>
            <a:off x="4797800" y="1414200"/>
            <a:ext cx="43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8" name="Google Shape;148;p22"/>
          <p:cNvSpPr txBox="1"/>
          <p:nvPr/>
        </p:nvSpPr>
        <p:spPr>
          <a:xfrm>
            <a:off x="5792975" y="2304625"/>
            <a:ext cx="33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9" name="Google Shape;149;p22"/>
          <p:cNvPicPr preferRelativeResize="0"/>
          <p:nvPr/>
        </p:nvPicPr>
        <p:blipFill>
          <a:blip r:embed="rId4">
            <a:alphaModFix/>
          </a:blip>
          <a:stretch>
            <a:fillRect/>
          </a:stretch>
        </p:blipFill>
        <p:spPr>
          <a:xfrm>
            <a:off x="684349" y="1270714"/>
            <a:ext cx="7901225" cy="3283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