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5" r:id="rId6"/>
    <p:sldId id="274" r:id="rId7"/>
    <p:sldId id="269" r:id="rId8"/>
    <p:sldId id="270" r:id="rId9"/>
    <p:sldId id="271" r:id="rId10"/>
    <p:sldId id="272" r:id="rId11"/>
    <p:sldId id="260" r:id="rId12"/>
    <p:sldId id="261" r:id="rId13"/>
    <p:sldId id="262" r:id="rId14"/>
    <p:sldId id="263" r:id="rId15"/>
    <p:sldId id="294" r:id="rId16"/>
    <p:sldId id="296" r:id="rId17"/>
    <p:sldId id="295" r:id="rId18"/>
    <p:sldId id="298" r:id="rId19"/>
    <p:sldId id="299" r:id="rId20"/>
    <p:sldId id="300" r:id="rId21"/>
    <p:sldId id="301" r:id="rId22"/>
    <p:sldId id="291" r:id="rId23"/>
    <p:sldId id="297" r:id="rId24"/>
    <p:sldId id="264" r:id="rId25"/>
    <p:sldId id="275" r:id="rId26"/>
    <p:sldId id="277" r:id="rId27"/>
    <p:sldId id="276" r:id="rId28"/>
    <p:sldId id="278" r:id="rId29"/>
    <p:sldId id="279" r:id="rId30"/>
    <p:sldId id="280" r:id="rId31"/>
    <p:sldId id="281" r:id="rId32"/>
    <p:sldId id="282" r:id="rId33"/>
    <p:sldId id="283" r:id="rId34"/>
    <p:sldId id="286" r:id="rId35"/>
    <p:sldId id="284" r:id="rId36"/>
    <p:sldId id="285" r:id="rId37"/>
    <p:sldId id="287" r:id="rId38"/>
    <p:sldId id="28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114" d="100"/>
          <a:sy n="114"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310" y="203199"/>
            <a:ext cx="8825658" cy="2677648"/>
          </a:xfrm>
        </p:spPr>
        <p:txBody>
          <a:bodyPr/>
          <a:lstStyle/>
          <a:p>
            <a:r>
              <a:rPr lang="en-US" sz="2000" b="1" dirty="0"/>
              <a:t> </a:t>
            </a:r>
            <a:r>
              <a:rPr lang="en-US" sz="3600" b="1" dirty="0"/>
              <a:t>Digit Recognition Using</a:t>
            </a:r>
            <a:br>
              <a:rPr lang="en-US" sz="3600" b="1" dirty="0"/>
            </a:br>
            <a:r>
              <a:rPr lang="en-US" sz="3600" b="1" dirty="0"/>
              <a:t>  CONVOLUTIONAL</a:t>
            </a:r>
            <a:br>
              <a:rPr lang="en-US" sz="3600" dirty="0"/>
            </a:br>
            <a:r>
              <a:rPr lang="en-US" sz="3600" b="1" dirty="0"/>
              <a:t>  NEURAL NETWORK</a:t>
            </a:r>
            <a:endParaRPr lang="en-US" sz="3600" dirty="0"/>
          </a:p>
        </p:txBody>
      </p:sp>
      <p:sp>
        <p:nvSpPr>
          <p:cNvPr id="3" name="Subtitle 2"/>
          <p:cNvSpPr>
            <a:spLocks noGrp="1"/>
          </p:cNvSpPr>
          <p:nvPr>
            <p:ph type="subTitle" idx="1"/>
          </p:nvPr>
        </p:nvSpPr>
        <p:spPr>
          <a:xfrm>
            <a:off x="1256555" y="3422712"/>
            <a:ext cx="8825658" cy="2774887"/>
          </a:xfrm>
        </p:spPr>
        <p:txBody>
          <a:bodyPr/>
          <a:lstStyle/>
          <a:p>
            <a:r>
              <a:rPr lang="en-US" dirty="0"/>
              <a:t> </a:t>
            </a:r>
            <a:r>
              <a:rPr lang="en-US" dirty="0" err="1"/>
              <a:t>Zian</a:t>
            </a:r>
            <a:r>
              <a:rPr lang="en-US" dirty="0"/>
              <a:t> MD </a:t>
            </a:r>
            <a:r>
              <a:rPr lang="en-US" dirty="0" err="1"/>
              <a:t>Afique</a:t>
            </a:r>
            <a:r>
              <a:rPr lang="en-US" dirty="0"/>
              <a:t> Amin                         	  - 1631005</a:t>
            </a:r>
          </a:p>
          <a:p>
            <a:r>
              <a:rPr lang="en-US" dirty="0"/>
              <a:t> Khan Nasik Sami                                		 - 1638153</a:t>
            </a:r>
          </a:p>
          <a:p>
            <a:r>
              <a:rPr lang="en-US" dirty="0"/>
              <a:t> </a:t>
            </a:r>
            <a:r>
              <a:rPr lang="en-US" dirty="0" err="1"/>
              <a:t>Md</a:t>
            </a:r>
            <a:r>
              <a:rPr lang="en-US" dirty="0"/>
              <a:t> </a:t>
            </a:r>
            <a:r>
              <a:rPr lang="en-US" dirty="0" err="1"/>
              <a:t>Sariful</a:t>
            </a:r>
            <a:r>
              <a:rPr lang="en-US" dirty="0"/>
              <a:t> Islam                                   	 - 1626667</a:t>
            </a:r>
          </a:p>
          <a:p>
            <a:r>
              <a:rPr lang="en-US" dirty="0" err="1"/>
              <a:t>Abderrahmane</a:t>
            </a:r>
            <a:r>
              <a:rPr lang="en-US" dirty="0"/>
              <a:t> El </a:t>
            </a:r>
            <a:r>
              <a:rPr lang="en-US" dirty="0" err="1"/>
              <a:t>Massaoudi</a:t>
            </a:r>
            <a:r>
              <a:rPr lang="en-US" dirty="0"/>
              <a:t>                  -1919859</a:t>
            </a:r>
          </a:p>
          <a:p>
            <a:r>
              <a:rPr lang="en-US" dirty="0" err="1"/>
              <a:t>Suhib</a:t>
            </a:r>
            <a:r>
              <a:rPr lang="en-US" dirty="0"/>
              <a:t> Ahmad Abdulla                           	  -1423183</a:t>
            </a:r>
          </a:p>
        </p:txBody>
      </p:sp>
    </p:spTree>
    <p:extLst>
      <p:ext uri="{BB962C8B-B14F-4D97-AF65-F5344CB8AC3E}">
        <p14:creationId xmlns:p14="http://schemas.microsoft.com/office/powerpoint/2010/main" val="219823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2" name="Rectangle 72">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close up of a logo&#10;&#10;Description automatically generated">
            <a:extLst>
              <a:ext uri="{FF2B5EF4-FFF2-40B4-BE49-F238E27FC236}">
                <a16:creationId xmlns:a16="http://schemas.microsoft.com/office/drawing/2014/main" id="{FC57D996-0F3F-4E7E-A383-BDA0D18957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38" r="17266" b="1"/>
          <a:stretch/>
        </p:blipFill>
        <p:spPr bwMode="auto">
          <a:xfrm>
            <a:off x="320040" y="320040"/>
            <a:ext cx="11548872" cy="4303462"/>
          </a:xfrm>
          <a:prstGeom prst="rect">
            <a:avLst/>
          </a:prstGeom>
          <a:noFill/>
          <a:extLst>
            <a:ext uri="{909E8E84-426E-40DD-AFC4-6F175D3DCCD1}">
              <a14:hiddenFill xmlns:a14="http://schemas.microsoft.com/office/drawing/2010/main">
                <a:solidFill>
                  <a:srgbClr val="FFFFFF"/>
                </a:solidFill>
              </a14:hiddenFill>
            </a:ext>
          </a:extLst>
        </p:spPr>
      </p:pic>
      <p:sp>
        <p:nvSpPr>
          <p:cNvPr id="2053" name="Rectangle 74">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976241-DBF7-40D4-AC00-CA42B722FE9A}"/>
              </a:ext>
            </a:extLst>
          </p:cNvPr>
          <p:cNvSpPr>
            <a:spLocks noGrp="1"/>
          </p:cNvSpPr>
          <p:nvPr>
            <p:ph type="title"/>
          </p:nvPr>
        </p:nvSpPr>
        <p:spPr>
          <a:xfrm>
            <a:off x="841248" y="5009083"/>
            <a:ext cx="2889504" cy="1345997"/>
          </a:xfrm>
        </p:spPr>
        <p:txBody>
          <a:bodyPr anchor="ctr">
            <a:normAutofit/>
          </a:bodyPr>
          <a:lstStyle/>
          <a:p>
            <a:r>
              <a:rPr lang="en-MY" sz="2600" b="1">
                <a:solidFill>
                  <a:schemeClr val="bg1"/>
                </a:solidFill>
              </a:rPr>
              <a:t>                                               Fully-Connected Layer</a:t>
            </a:r>
          </a:p>
        </p:txBody>
      </p:sp>
      <p:cxnSp>
        <p:nvCxnSpPr>
          <p:cNvPr id="2055" name="Straight Connector 76">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054" name="Content Placeholder 2053">
            <a:extLst>
              <a:ext uri="{FF2B5EF4-FFF2-40B4-BE49-F238E27FC236}">
                <a16:creationId xmlns:a16="http://schemas.microsoft.com/office/drawing/2014/main" id="{DF8ACB5A-B1A7-4723-9F6E-6F3BF6ED52DF}"/>
              </a:ext>
            </a:extLst>
          </p:cNvPr>
          <p:cNvSpPr>
            <a:spLocks noGrp="1"/>
          </p:cNvSpPr>
          <p:nvPr>
            <p:ph idx="1"/>
          </p:nvPr>
        </p:nvSpPr>
        <p:spPr>
          <a:xfrm>
            <a:off x="4379976" y="5009083"/>
            <a:ext cx="6976872" cy="1345997"/>
          </a:xfrm>
        </p:spPr>
        <p:txBody>
          <a:bodyPr anchor="ctr">
            <a:normAutofit/>
          </a:bodyPr>
          <a:lstStyle/>
          <a:p>
            <a:endParaRPr lang="en-US" sz="1700">
              <a:solidFill>
                <a:schemeClr val="bg1"/>
              </a:solidFill>
            </a:endParaRPr>
          </a:p>
        </p:txBody>
      </p:sp>
    </p:spTree>
    <p:extLst>
      <p:ext uri="{BB962C8B-B14F-4D97-AF65-F5344CB8AC3E}">
        <p14:creationId xmlns:p14="http://schemas.microsoft.com/office/powerpoint/2010/main" val="206712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r>
              <a:rPr lang="en-US" dirty="0"/>
              <a:t>This dataset is a digit recognition dataset originating from the digit recognizer .The data files train.csv and test.csv contain gray-scale images of hand-drawn digits, from zero through nine. </a:t>
            </a:r>
          </a:p>
          <a:p>
            <a:r>
              <a:rPr lang="en-US" dirty="0"/>
              <a:t> Our data is originally from the </a:t>
            </a:r>
            <a:r>
              <a:rPr lang="en-US" dirty="0" err="1"/>
              <a:t>kaggle</a:t>
            </a:r>
            <a:r>
              <a:rPr lang="en-US" dirty="0"/>
              <a:t>, but it has already been processed by the author.</a:t>
            </a:r>
          </a:p>
          <a:p>
            <a:r>
              <a:rPr lang="en-US" dirty="0"/>
              <a:t>Thus, the training data set, (train.csv), has 785 columns. </a:t>
            </a:r>
          </a:p>
          <a:p>
            <a:r>
              <a:rPr lang="en-US" dirty="0"/>
              <a:t> </a:t>
            </a:r>
          </a:p>
          <a:p>
            <a:endParaRPr lang="en-US" dirty="0"/>
          </a:p>
        </p:txBody>
      </p:sp>
    </p:spTree>
    <p:extLst>
      <p:ext uri="{BB962C8B-B14F-4D97-AF65-F5344CB8AC3E}">
        <p14:creationId xmlns:p14="http://schemas.microsoft.com/office/powerpoint/2010/main" val="103638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pic>
        <p:nvPicPr>
          <p:cNvPr id="1026" name="Picture 2" descr="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252" y="3009194"/>
            <a:ext cx="8698970" cy="340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66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Visualization</a:t>
            </a:r>
            <a:endParaRPr lang="en-US" dirty="0"/>
          </a:p>
        </p:txBody>
      </p:sp>
      <p:pic>
        <p:nvPicPr>
          <p:cNvPr id="4" name="Content Placeholder 3"/>
          <p:cNvPicPr>
            <a:picLocks noGrp="1" noChangeAspect="1"/>
          </p:cNvPicPr>
          <p:nvPr>
            <p:ph idx="1"/>
          </p:nvPr>
        </p:nvPicPr>
        <p:blipFill>
          <a:blip r:embed="rId2"/>
          <a:stretch>
            <a:fillRect/>
          </a:stretch>
        </p:blipFill>
        <p:spPr>
          <a:xfrm>
            <a:off x="2280356" y="2177034"/>
            <a:ext cx="5840500" cy="3791966"/>
          </a:xfrm>
          <a:prstGeom prst="rect">
            <a:avLst/>
          </a:prstGeom>
        </p:spPr>
      </p:pic>
    </p:spTree>
    <p:extLst>
      <p:ext uri="{BB962C8B-B14F-4D97-AF65-F5344CB8AC3E}">
        <p14:creationId xmlns:p14="http://schemas.microsoft.com/office/powerpoint/2010/main" val="308876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the train and test data</a:t>
            </a:r>
          </a:p>
        </p:txBody>
      </p:sp>
      <p:pic>
        <p:nvPicPr>
          <p:cNvPr id="4" name="Content Placeholder 3" descr="22222222222222222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1125" y="2963674"/>
            <a:ext cx="6354062" cy="2695951"/>
          </a:xfrm>
          <a:prstGeom prst="rect">
            <a:avLst/>
          </a:prstGeom>
          <a:noFill/>
          <a:ln>
            <a:noFill/>
          </a:ln>
        </p:spPr>
      </p:pic>
    </p:spTree>
    <p:extLst>
      <p:ext uri="{BB962C8B-B14F-4D97-AF65-F5344CB8AC3E}">
        <p14:creationId xmlns:p14="http://schemas.microsoft.com/office/powerpoint/2010/main" val="372834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7C81-D50D-426B-8D3A-A89CBA7CA3D6}"/>
              </a:ext>
            </a:extLst>
          </p:cNvPr>
          <p:cNvSpPr>
            <a:spLocks noGrp="1"/>
          </p:cNvSpPr>
          <p:nvPr>
            <p:ph type="ctrTitle"/>
          </p:nvPr>
        </p:nvSpPr>
        <p:spPr>
          <a:xfrm>
            <a:off x="657225" y="4537711"/>
            <a:ext cx="10844965" cy="1062990"/>
          </a:xfrm>
        </p:spPr>
        <p:txBody>
          <a:bodyPr>
            <a:normAutofit fontScale="90000"/>
          </a:bodyPr>
          <a:lstStyle/>
          <a:p>
            <a:r>
              <a:rPr lang="en-MY" sz="3400" dirty="0"/>
              <a:t>Feature Standardization </a:t>
            </a:r>
            <a:br>
              <a:rPr lang="en-MY" sz="3400" dirty="0"/>
            </a:br>
            <a:endParaRPr lang="en-MY" sz="3400" dirty="0"/>
          </a:p>
        </p:txBody>
      </p:sp>
      <p:sp>
        <p:nvSpPr>
          <p:cNvPr id="3" name="Subtitle 2">
            <a:extLst>
              <a:ext uri="{FF2B5EF4-FFF2-40B4-BE49-F238E27FC236}">
                <a16:creationId xmlns:a16="http://schemas.microsoft.com/office/drawing/2014/main" id="{0664C240-DBB2-4913-A40B-C7C50601464F}"/>
              </a:ext>
            </a:extLst>
          </p:cNvPr>
          <p:cNvSpPr>
            <a:spLocks noGrp="1"/>
          </p:cNvSpPr>
          <p:nvPr>
            <p:ph type="subTitle" idx="1"/>
          </p:nvPr>
        </p:nvSpPr>
        <p:spPr>
          <a:xfrm>
            <a:off x="657225" y="5600700"/>
            <a:ext cx="10844965" cy="546320"/>
          </a:xfrm>
        </p:spPr>
        <p:txBody>
          <a:bodyPr>
            <a:normAutofit fontScale="92500" lnSpcReduction="20000"/>
          </a:bodyPr>
          <a:lstStyle/>
          <a:p>
            <a:r>
              <a:rPr lang="en-US" sz="1800" dirty="0"/>
              <a:t>It is an important preprocessing step. It is used to center the data around zero mean and unit variance. </a:t>
            </a:r>
            <a:endParaRPr lang="en-MY" sz="1800" dirty="0"/>
          </a:p>
        </p:txBody>
      </p:sp>
      <p:sp>
        <p:nvSpPr>
          <p:cNvPr id="25" name="Rectangle 24">
            <a:extLst>
              <a:ext uri="{FF2B5EF4-FFF2-40B4-BE49-F238E27FC236}">
                <a16:creationId xmlns:a16="http://schemas.microsoft.com/office/drawing/2014/main" id="{D5AFA55D-CFB8-4204-BACF-5E01DF9D4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E07BE312-0ED0-4EDE-949F-1A0482EDA7B6}"/>
              </a:ext>
            </a:extLst>
          </p:cNvPr>
          <p:cNvPicPr>
            <a:picLocks noChangeAspect="1"/>
          </p:cNvPicPr>
          <p:nvPr/>
        </p:nvPicPr>
        <p:blipFill rotWithShape="1">
          <a:blip r:embed="rId2">
            <a:extLst>
              <a:ext uri="{28A0092B-C50C-407E-A947-70E740481C1C}">
                <a14:useLocalDpi xmlns:a14="http://schemas.microsoft.com/office/drawing/2010/main" val="0"/>
              </a:ext>
            </a:extLst>
          </a:blip>
          <a:srcRect r="10419" b="1"/>
          <a:stretch/>
        </p:blipFill>
        <p:spPr>
          <a:xfrm>
            <a:off x="1138220" y="1103182"/>
            <a:ext cx="9896511" cy="2651386"/>
          </a:xfrm>
          <a:prstGeom prst="rect">
            <a:avLst/>
          </a:prstGeom>
          <a:scene3d>
            <a:camera prst="orthographicFront"/>
            <a:lightRig rig="twoPt" dir="t">
              <a:rot lat="0" lon="0" rev="7200000"/>
            </a:lightRig>
          </a:scene3d>
          <a:sp3d>
            <a:bevelT w="25400" h="19050"/>
          </a:sp3d>
        </p:spPr>
      </p:pic>
      <p:sp>
        <p:nvSpPr>
          <p:cNvPr id="27" name="Rectangle 26">
            <a:extLst>
              <a:ext uri="{FF2B5EF4-FFF2-40B4-BE49-F238E27FC236}">
                <a16:creationId xmlns:a16="http://schemas.microsoft.com/office/drawing/2014/main" id="{5340E901-8017-4523-8734-5CB0A5F7F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36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711395-169A-4E47-8039-2B78F4329E68}"/>
              </a:ext>
            </a:extLst>
          </p:cNvPr>
          <p:cNvPicPr>
            <a:picLocks noGrp="1" noChangeAspect="1"/>
          </p:cNvPicPr>
          <p:nvPr>
            <p:ph idx="1"/>
          </p:nvPr>
        </p:nvPicPr>
        <p:blipFill rotWithShape="1">
          <a:blip r:embed="rId2"/>
          <a:srcRect r="27012" b="-2"/>
          <a:stretch/>
        </p:blipFill>
        <p:spPr>
          <a:xfrm>
            <a:off x="2844800" y="1600104"/>
            <a:ext cx="5806530" cy="4191096"/>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9427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4F4F-ACE6-4233-82BA-50169F371C3A}"/>
              </a:ext>
            </a:extLst>
          </p:cNvPr>
          <p:cNvSpPr>
            <a:spLocks noGrp="1"/>
          </p:cNvSpPr>
          <p:nvPr>
            <p:ph type="title"/>
          </p:nvPr>
        </p:nvSpPr>
        <p:spPr>
          <a:xfrm>
            <a:off x="913795" y="609600"/>
            <a:ext cx="10353761" cy="1326321"/>
          </a:xfrm>
        </p:spPr>
        <p:txBody>
          <a:bodyPr>
            <a:normAutofit/>
          </a:bodyPr>
          <a:lstStyle/>
          <a:p>
            <a:r>
              <a:rPr lang="en-US" i="1">
                <a:effectLst/>
              </a:rPr>
              <a:t>One Hot encoding of labels.</a:t>
            </a:r>
            <a:br>
              <a:rPr lang="en-US">
                <a:effectLst/>
              </a:rPr>
            </a:br>
            <a:endParaRPr lang="en-MY" dirty="0"/>
          </a:p>
        </p:txBody>
      </p:sp>
      <p:sp>
        <p:nvSpPr>
          <p:cNvPr id="3" name="Content Placeholder 2">
            <a:extLst>
              <a:ext uri="{FF2B5EF4-FFF2-40B4-BE49-F238E27FC236}">
                <a16:creationId xmlns:a16="http://schemas.microsoft.com/office/drawing/2014/main" id="{8A47C835-8E78-4EA3-9130-365C7C75B315}"/>
              </a:ext>
            </a:extLst>
          </p:cNvPr>
          <p:cNvSpPr>
            <a:spLocks noGrp="1"/>
          </p:cNvSpPr>
          <p:nvPr>
            <p:ph idx="1"/>
          </p:nvPr>
        </p:nvSpPr>
        <p:spPr>
          <a:xfrm>
            <a:off x="2014330" y="2152817"/>
            <a:ext cx="7898296" cy="2247795"/>
          </a:xfrm>
        </p:spPr>
        <p:txBody>
          <a:bodyPr>
            <a:normAutofit/>
          </a:bodyPr>
          <a:lstStyle/>
          <a:p>
            <a:r>
              <a:rPr lang="en-US" dirty="0">
                <a:effectLst/>
              </a:rPr>
              <a:t>A one-hot vector is a vector which is 0 in most dimensions, and 1 in a single dimension. In this case, the nth digit will be represented as a vector which is 1 in the nth dimension.</a:t>
            </a:r>
          </a:p>
          <a:p>
            <a:r>
              <a:rPr lang="en-US" dirty="0">
                <a:effectLst/>
              </a:rPr>
              <a:t>For example, 3 would be [0,0,0,1,0,0,0,0,0,0].</a:t>
            </a:r>
          </a:p>
          <a:p>
            <a:endParaRPr lang="en-MY" dirty="0"/>
          </a:p>
        </p:txBody>
      </p:sp>
      <p:pic>
        <p:nvPicPr>
          <p:cNvPr id="16" name="Picture 15" descr="A screenshot of a cell phone&#10;&#10;Description automatically generated">
            <a:extLst>
              <a:ext uri="{FF2B5EF4-FFF2-40B4-BE49-F238E27FC236}">
                <a16:creationId xmlns:a16="http://schemas.microsoft.com/office/drawing/2014/main" id="{1ABA02BF-16FA-44FE-925E-8FF815F53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98" y="4356991"/>
            <a:ext cx="10353760" cy="2120777"/>
          </a:xfrm>
          <a:prstGeom prst="rect">
            <a:avLst/>
          </a:prstGeom>
        </p:spPr>
      </p:pic>
    </p:spTree>
    <p:extLst>
      <p:ext uri="{BB962C8B-B14F-4D97-AF65-F5344CB8AC3E}">
        <p14:creationId xmlns:p14="http://schemas.microsoft.com/office/powerpoint/2010/main" val="4320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7C81-D50D-426B-8D3A-A89CBA7CA3D6}"/>
              </a:ext>
            </a:extLst>
          </p:cNvPr>
          <p:cNvSpPr>
            <a:spLocks noGrp="1"/>
          </p:cNvSpPr>
          <p:nvPr>
            <p:ph type="ctrTitle"/>
          </p:nvPr>
        </p:nvSpPr>
        <p:spPr>
          <a:xfrm>
            <a:off x="657225" y="4537711"/>
            <a:ext cx="10844965" cy="1062990"/>
          </a:xfrm>
        </p:spPr>
        <p:txBody>
          <a:bodyPr>
            <a:normAutofit fontScale="90000"/>
          </a:bodyPr>
          <a:lstStyle/>
          <a:p>
            <a:r>
              <a:rPr lang="en-MY" sz="3400" dirty="0"/>
              <a:t>Feature Standardization </a:t>
            </a:r>
            <a:br>
              <a:rPr lang="en-MY" sz="3400" dirty="0"/>
            </a:br>
            <a:endParaRPr lang="en-MY" sz="3400" dirty="0"/>
          </a:p>
        </p:txBody>
      </p:sp>
      <p:sp>
        <p:nvSpPr>
          <p:cNvPr id="3" name="Subtitle 2">
            <a:extLst>
              <a:ext uri="{FF2B5EF4-FFF2-40B4-BE49-F238E27FC236}">
                <a16:creationId xmlns:a16="http://schemas.microsoft.com/office/drawing/2014/main" id="{0664C240-DBB2-4913-A40B-C7C50601464F}"/>
              </a:ext>
            </a:extLst>
          </p:cNvPr>
          <p:cNvSpPr>
            <a:spLocks noGrp="1"/>
          </p:cNvSpPr>
          <p:nvPr>
            <p:ph type="subTitle" idx="1"/>
          </p:nvPr>
        </p:nvSpPr>
        <p:spPr>
          <a:xfrm>
            <a:off x="657225" y="5600700"/>
            <a:ext cx="10844965" cy="546320"/>
          </a:xfrm>
        </p:spPr>
        <p:txBody>
          <a:bodyPr>
            <a:normAutofit fontScale="92500" lnSpcReduction="20000"/>
          </a:bodyPr>
          <a:lstStyle/>
          <a:p>
            <a:r>
              <a:rPr lang="en-US" sz="1800" dirty="0"/>
              <a:t>It is an important preprocessing step. It is used to center the data around zero mean and unit variance. </a:t>
            </a:r>
            <a:endParaRPr lang="en-MY" sz="1800" dirty="0"/>
          </a:p>
        </p:txBody>
      </p:sp>
      <p:pic>
        <p:nvPicPr>
          <p:cNvPr id="6" name="Picture 5" descr="A screenshot of a cell phone&#10;&#10;Description automatically generated">
            <a:extLst>
              <a:ext uri="{FF2B5EF4-FFF2-40B4-BE49-F238E27FC236}">
                <a16:creationId xmlns:a16="http://schemas.microsoft.com/office/drawing/2014/main" id="{E07BE312-0ED0-4EDE-949F-1A0482EDA7B6}"/>
              </a:ext>
            </a:extLst>
          </p:cNvPr>
          <p:cNvPicPr>
            <a:picLocks noChangeAspect="1"/>
          </p:cNvPicPr>
          <p:nvPr/>
        </p:nvPicPr>
        <p:blipFill rotWithShape="1">
          <a:blip r:embed="rId2">
            <a:extLst>
              <a:ext uri="{28A0092B-C50C-407E-A947-70E740481C1C}">
                <a14:useLocalDpi xmlns:a14="http://schemas.microsoft.com/office/drawing/2010/main" val="0"/>
              </a:ext>
            </a:extLst>
          </a:blip>
          <a:srcRect r="10419" b="1"/>
          <a:stretch/>
        </p:blipFill>
        <p:spPr>
          <a:xfrm>
            <a:off x="1138220" y="1103182"/>
            <a:ext cx="9896511" cy="2651386"/>
          </a:xfrm>
          <a:prstGeom prst="rect">
            <a:avLst/>
          </a:prstGeom>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83310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4F4F-ACE6-4233-82BA-50169F371C3A}"/>
              </a:ext>
            </a:extLst>
          </p:cNvPr>
          <p:cNvSpPr>
            <a:spLocks noGrp="1"/>
          </p:cNvSpPr>
          <p:nvPr>
            <p:ph type="title"/>
          </p:nvPr>
        </p:nvSpPr>
        <p:spPr>
          <a:xfrm>
            <a:off x="913795" y="609600"/>
            <a:ext cx="10353761" cy="1326321"/>
          </a:xfrm>
        </p:spPr>
        <p:txBody>
          <a:bodyPr>
            <a:normAutofit/>
          </a:bodyPr>
          <a:lstStyle/>
          <a:p>
            <a:r>
              <a:rPr lang="en-US" i="1">
                <a:effectLst/>
              </a:rPr>
              <a:t>One Hot encoding of labels.</a:t>
            </a:r>
            <a:br>
              <a:rPr lang="en-US">
                <a:effectLst/>
              </a:rPr>
            </a:br>
            <a:endParaRPr lang="en-MY" dirty="0"/>
          </a:p>
        </p:txBody>
      </p:sp>
      <p:sp>
        <p:nvSpPr>
          <p:cNvPr id="3" name="Content Placeholder 2">
            <a:extLst>
              <a:ext uri="{FF2B5EF4-FFF2-40B4-BE49-F238E27FC236}">
                <a16:creationId xmlns:a16="http://schemas.microsoft.com/office/drawing/2014/main" id="{8A47C835-8E78-4EA3-9130-365C7C75B315}"/>
              </a:ext>
            </a:extLst>
          </p:cNvPr>
          <p:cNvSpPr>
            <a:spLocks noGrp="1"/>
          </p:cNvSpPr>
          <p:nvPr>
            <p:ph idx="1"/>
          </p:nvPr>
        </p:nvSpPr>
        <p:spPr>
          <a:xfrm>
            <a:off x="2014330" y="1688101"/>
            <a:ext cx="7898296" cy="2247795"/>
          </a:xfrm>
        </p:spPr>
        <p:txBody>
          <a:bodyPr>
            <a:normAutofit/>
          </a:bodyPr>
          <a:lstStyle/>
          <a:p>
            <a:r>
              <a:rPr lang="en-US" dirty="0">
                <a:effectLst/>
              </a:rPr>
              <a:t>A one-hot vector is a vector which is 0 in most dimensions, and 1 in a single dimension. In this case, the nth digit will be represented as a vector which is 1 in the nth dimension.</a:t>
            </a:r>
          </a:p>
          <a:p>
            <a:r>
              <a:rPr lang="en-US" dirty="0">
                <a:effectLst/>
              </a:rPr>
              <a:t>For example, 3 would be [0,0,0,1,0,0,0,0,0,0].</a:t>
            </a:r>
          </a:p>
          <a:p>
            <a:endParaRPr lang="en-MY" dirty="0"/>
          </a:p>
        </p:txBody>
      </p:sp>
      <p:pic>
        <p:nvPicPr>
          <p:cNvPr id="16" name="Picture 15" descr="A screenshot of a cell phone&#10;&#10;Description automatically generated">
            <a:extLst>
              <a:ext uri="{FF2B5EF4-FFF2-40B4-BE49-F238E27FC236}">
                <a16:creationId xmlns:a16="http://schemas.microsoft.com/office/drawing/2014/main" id="{1ABA02BF-16FA-44FE-925E-8FF815F53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98" y="3861691"/>
            <a:ext cx="10353760" cy="2120777"/>
          </a:xfrm>
          <a:prstGeom prst="rect">
            <a:avLst/>
          </a:prstGeom>
        </p:spPr>
      </p:pic>
    </p:spTree>
    <p:extLst>
      <p:ext uri="{BB962C8B-B14F-4D97-AF65-F5344CB8AC3E}">
        <p14:creationId xmlns:p14="http://schemas.microsoft.com/office/powerpoint/2010/main" val="238306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 Digit recognition system is the working of a machine to train itself or recognizing the digits from different sources </a:t>
            </a:r>
          </a:p>
          <a:p>
            <a:r>
              <a:rPr lang="en-US" b="1" u="sng" dirty="0"/>
              <a:t>Problem Background:</a:t>
            </a:r>
          </a:p>
          <a:p>
            <a:r>
              <a:rPr lang="en-US" dirty="0"/>
              <a:t> The handwritten digits are not always of the same size, width, orientation and justified to margins as they differ from writing of person to person, so the general problem would be while classifying the digits due to the similarity between digits such as 1 and 7, 5 and 6, 3 and 8, 2 and 5, 2 and 7, etc. This problem is faced more when many people write a single digit with a variety of different handwritings.</a:t>
            </a:r>
            <a:endParaRPr lang="en-US" b="1" u="sng" dirty="0"/>
          </a:p>
        </p:txBody>
      </p:sp>
    </p:spTree>
    <p:extLst>
      <p:ext uri="{BB962C8B-B14F-4D97-AF65-F5344CB8AC3E}">
        <p14:creationId xmlns:p14="http://schemas.microsoft.com/office/powerpoint/2010/main" val="2863339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711395-169A-4E47-8039-2B78F4329E68}"/>
              </a:ext>
            </a:extLst>
          </p:cNvPr>
          <p:cNvPicPr>
            <a:picLocks noGrp="1" noChangeAspect="1"/>
          </p:cNvPicPr>
          <p:nvPr>
            <p:ph idx="1"/>
          </p:nvPr>
        </p:nvPicPr>
        <p:blipFill rotWithShape="1">
          <a:blip r:embed="rId2"/>
          <a:srcRect r="27012" b="-2"/>
          <a:stretch/>
        </p:blipFill>
        <p:spPr>
          <a:xfrm>
            <a:off x="3531144" y="2095500"/>
            <a:ext cx="5120186" cy="369570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2" name="Rectangle 1">
            <a:extLst>
              <a:ext uri="{FF2B5EF4-FFF2-40B4-BE49-F238E27FC236}">
                <a16:creationId xmlns:a16="http://schemas.microsoft.com/office/drawing/2014/main" id="{B74397B6-2022-477B-941A-0F737EB15BF9}"/>
              </a:ext>
            </a:extLst>
          </p:cNvPr>
          <p:cNvSpPr/>
          <p:nvPr/>
        </p:nvSpPr>
        <p:spPr>
          <a:xfrm>
            <a:off x="3339548" y="424215"/>
            <a:ext cx="5473148" cy="1477328"/>
          </a:xfrm>
          <a:prstGeom prst="rect">
            <a:avLst/>
          </a:prstGeom>
        </p:spPr>
        <p:txBody>
          <a:bodyPr wrap="square">
            <a:spAutoFit/>
          </a:bodyPr>
          <a:lstStyle/>
          <a:p>
            <a:pPr algn="just"/>
            <a:r>
              <a:rPr lang="en-US" dirty="0">
                <a:latin typeface="Helvetica Neue"/>
              </a:rPr>
              <a:t>Finally, the output variable is an integer from 0 to 9. This is a multi-class classification problem. As such, it is good practice to use a one hot encoding of the class values, transforming the vector of class integers into a binary matrix.</a:t>
            </a:r>
            <a:endParaRPr lang="en-MY" dirty="0"/>
          </a:p>
        </p:txBody>
      </p:sp>
    </p:spTree>
    <p:extLst>
      <p:ext uri="{BB962C8B-B14F-4D97-AF65-F5344CB8AC3E}">
        <p14:creationId xmlns:p14="http://schemas.microsoft.com/office/powerpoint/2010/main" val="212668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E8C5-A434-4CFD-83AB-9EE4E449B937}"/>
              </a:ext>
            </a:extLst>
          </p:cNvPr>
          <p:cNvSpPr>
            <a:spLocks noGrp="1"/>
          </p:cNvSpPr>
          <p:nvPr>
            <p:ph type="title"/>
          </p:nvPr>
        </p:nvSpPr>
        <p:spPr>
          <a:xfrm>
            <a:off x="1116256" y="0"/>
            <a:ext cx="10494062" cy="1270535"/>
          </a:xfrm>
        </p:spPr>
        <p:txBody>
          <a:bodyPr vert="horz" lIns="91440" tIns="45720" rIns="91440" bIns="45720" rtlCol="0" anchor="b">
            <a:normAutofit/>
          </a:bodyPr>
          <a:lstStyle/>
          <a:p>
            <a:r>
              <a:rPr lang="en-US" sz="3100" dirty="0"/>
              <a:t>Designing Neural Network Architecture</a:t>
            </a:r>
          </a:p>
        </p:txBody>
      </p:sp>
      <p:sp>
        <p:nvSpPr>
          <p:cNvPr id="3" name="Content Placeholder 2">
            <a:extLst>
              <a:ext uri="{FF2B5EF4-FFF2-40B4-BE49-F238E27FC236}">
                <a16:creationId xmlns:a16="http://schemas.microsoft.com/office/drawing/2014/main" id="{07F29E0B-2B12-4238-9C05-7DCE3FB69CC6}"/>
              </a:ext>
            </a:extLst>
          </p:cNvPr>
          <p:cNvSpPr>
            <a:spLocks noGrp="1"/>
          </p:cNvSpPr>
          <p:nvPr>
            <p:ph idx="1"/>
          </p:nvPr>
        </p:nvSpPr>
        <p:spPr>
          <a:xfrm>
            <a:off x="848969" y="5319449"/>
            <a:ext cx="10494062" cy="702645"/>
          </a:xfrm>
        </p:spPr>
        <p:txBody>
          <a:bodyPr vert="horz" lIns="91440" tIns="45720" rIns="91440" bIns="45720" rtlCol="0">
            <a:normAutofit/>
          </a:bodyPr>
          <a:lstStyle/>
          <a:p>
            <a:pPr marL="0" indent="0" algn="ctr">
              <a:buNone/>
            </a:pPr>
            <a:r>
              <a:rPr lang="en-US" sz="1800"/>
              <a:t> </a:t>
            </a:r>
          </a:p>
        </p:txBody>
      </p:sp>
      <p:sp>
        <p:nvSpPr>
          <p:cNvPr id="5" name="Rectangle 4">
            <a:extLst>
              <a:ext uri="{FF2B5EF4-FFF2-40B4-BE49-F238E27FC236}">
                <a16:creationId xmlns:a16="http://schemas.microsoft.com/office/drawing/2014/main" id="{146253AD-6B7E-4D84-94C0-514F233741E5}"/>
              </a:ext>
            </a:extLst>
          </p:cNvPr>
          <p:cNvSpPr/>
          <p:nvPr/>
        </p:nvSpPr>
        <p:spPr>
          <a:xfrm>
            <a:off x="609600" y="4303786"/>
            <a:ext cx="10866783" cy="2031325"/>
          </a:xfrm>
          <a:prstGeom prst="rect">
            <a:avLst/>
          </a:prstGeom>
        </p:spPr>
        <p:txBody>
          <a:bodyPr wrap="square">
            <a:spAutoFit/>
          </a:bodyPr>
          <a:lstStyle/>
          <a:p>
            <a:pPr>
              <a:buFont typeface="+mj-lt"/>
              <a:buAutoNum type="arabicPeriod"/>
            </a:pPr>
            <a:r>
              <a:rPr lang="en-US" dirty="0">
                <a:latin typeface="Inter"/>
              </a:rPr>
              <a:t>Lambda layer performs simple arithmetic operations like sum, average, exponentiation etc.</a:t>
            </a:r>
          </a:p>
          <a:p>
            <a:pPr>
              <a:buFont typeface="+mj-lt"/>
              <a:buAutoNum type="arabicPeriod"/>
            </a:pPr>
            <a:r>
              <a:rPr lang="en-US" dirty="0">
                <a:latin typeface="Inter"/>
              </a:rPr>
              <a:t>In 1st layer of the model we have to define input dimensions of our data in (rows,columns,colour channel) format. </a:t>
            </a:r>
          </a:p>
          <a:p>
            <a:pPr>
              <a:buFont typeface="+mj-lt"/>
              <a:buAutoNum type="arabicPeriod"/>
            </a:pPr>
            <a:r>
              <a:rPr lang="en-US" dirty="0">
                <a:latin typeface="Inter"/>
              </a:rPr>
              <a:t>Flatten will transform input matrix into 1D array or vector and compile all nodes into one vector</a:t>
            </a:r>
          </a:p>
          <a:p>
            <a:pPr>
              <a:buFont typeface="+mj-lt"/>
              <a:buAutoNum type="arabicPeriod"/>
            </a:pPr>
            <a:r>
              <a:rPr lang="en-US" dirty="0">
                <a:latin typeface="Inter"/>
              </a:rPr>
              <a:t>Dense is fully connected layer that means all neurons in previous layers will be connected to all neurons in fully connected layer. In the last layer we have to specify output dimensions/classes of the model. Here it's 10, since we have to output 10 different digit labels.</a:t>
            </a:r>
            <a:endParaRPr lang="en-US" b="0" i="0" dirty="0">
              <a:effectLst/>
              <a:latin typeface="Inter"/>
            </a:endParaRPr>
          </a:p>
        </p:txBody>
      </p:sp>
      <p:pic>
        <p:nvPicPr>
          <p:cNvPr id="6" name="Picture 5">
            <a:extLst>
              <a:ext uri="{FF2B5EF4-FFF2-40B4-BE49-F238E27FC236}">
                <a16:creationId xmlns:a16="http://schemas.microsoft.com/office/drawing/2014/main" id="{31119419-62B5-4C3D-B6CA-A263AE08BB58}"/>
              </a:ext>
            </a:extLst>
          </p:cNvPr>
          <p:cNvPicPr>
            <a:picLocks noChangeAspect="1"/>
          </p:cNvPicPr>
          <p:nvPr/>
        </p:nvPicPr>
        <p:blipFill>
          <a:blip r:embed="rId2"/>
          <a:stretch>
            <a:fillRect/>
          </a:stretch>
        </p:blipFill>
        <p:spPr>
          <a:xfrm>
            <a:off x="2845484" y="1536513"/>
            <a:ext cx="7429500" cy="2162175"/>
          </a:xfrm>
          <a:prstGeom prst="rect">
            <a:avLst/>
          </a:prstGeom>
        </p:spPr>
      </p:pic>
    </p:spTree>
    <p:extLst>
      <p:ext uri="{BB962C8B-B14F-4D97-AF65-F5344CB8AC3E}">
        <p14:creationId xmlns:p14="http://schemas.microsoft.com/office/powerpoint/2010/main" val="256217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7716" cy="6858000"/>
          </a:xfrm>
          <a:prstGeom prst="rect">
            <a:avLst/>
          </a:prstGeom>
        </p:spPr>
      </p:pic>
    </p:spTree>
    <p:extLst>
      <p:ext uri="{BB962C8B-B14F-4D97-AF65-F5344CB8AC3E}">
        <p14:creationId xmlns:p14="http://schemas.microsoft.com/office/powerpoint/2010/main" val="90171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80760"/>
            <a:ext cx="12192000" cy="7048115"/>
          </a:xfrm>
          <a:prstGeom prst="rect">
            <a:avLst/>
          </a:prstGeom>
        </p:spPr>
      </p:pic>
    </p:spTree>
    <p:extLst>
      <p:ext uri="{BB962C8B-B14F-4D97-AF65-F5344CB8AC3E}">
        <p14:creationId xmlns:p14="http://schemas.microsoft.com/office/powerpoint/2010/main" val="278243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Network</a:t>
            </a:r>
          </a:p>
        </p:txBody>
      </p:sp>
      <p:sp>
        <p:nvSpPr>
          <p:cNvPr id="3" name="Content Placeholder 2"/>
          <p:cNvSpPr>
            <a:spLocks noGrp="1"/>
          </p:cNvSpPr>
          <p:nvPr>
            <p:ph idx="1"/>
          </p:nvPr>
        </p:nvSpPr>
        <p:spPr/>
        <p:txBody>
          <a:bodyPr/>
          <a:lstStyle/>
          <a:p>
            <a:r>
              <a:rPr lang="en-US" dirty="0"/>
              <a:t>Before making network ready for training we have to make sure to add below things:</a:t>
            </a:r>
          </a:p>
          <a:p>
            <a:pPr lvl="0"/>
            <a:r>
              <a:rPr lang="en-US" dirty="0"/>
              <a:t>A loss function: to measure how good the network is</a:t>
            </a:r>
          </a:p>
          <a:p>
            <a:pPr lvl="0"/>
            <a:r>
              <a:rPr lang="en-US" dirty="0"/>
              <a:t>An optimizer: to update network as it sees more data and reduce loss value</a:t>
            </a:r>
          </a:p>
          <a:p>
            <a:pPr lvl="0"/>
            <a:r>
              <a:rPr lang="en-US" dirty="0"/>
              <a:t>Metrics: to monitor performance of network</a:t>
            </a:r>
          </a:p>
          <a:p>
            <a:endParaRPr lang="en-US" dirty="0"/>
          </a:p>
        </p:txBody>
      </p:sp>
    </p:spTree>
    <p:extLst>
      <p:ext uri="{BB962C8B-B14F-4D97-AF65-F5344CB8AC3E}">
        <p14:creationId xmlns:p14="http://schemas.microsoft.com/office/powerpoint/2010/main" val="3059872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a:t>
            </a:r>
          </a:p>
        </p:txBody>
      </p:sp>
      <p:sp>
        <p:nvSpPr>
          <p:cNvPr id="3" name="Content Placeholder 2"/>
          <p:cNvSpPr>
            <a:spLocks noGrp="1"/>
          </p:cNvSpPr>
          <p:nvPr>
            <p:ph idx="1"/>
          </p:nvPr>
        </p:nvSpPr>
        <p:spPr/>
        <p:txBody>
          <a:bodyPr/>
          <a:lstStyle/>
          <a:p>
            <a:r>
              <a:rPr lang="en-US" b="1" dirty="0"/>
              <a:t>Cross</a:t>
            </a:r>
            <a:r>
              <a:rPr lang="en-US" dirty="0"/>
              <a:t>-</a:t>
            </a:r>
            <a:r>
              <a:rPr lang="en-US" b="1" dirty="0"/>
              <a:t>validation</a:t>
            </a:r>
            <a:r>
              <a:rPr lang="en-US" dirty="0"/>
              <a:t>, it's a </a:t>
            </a:r>
            <a:r>
              <a:rPr lang="en-US" b="1" dirty="0"/>
              <a:t>model validation</a:t>
            </a:r>
            <a:r>
              <a:rPr lang="en-US" dirty="0"/>
              <a:t> techniques for assessing how the results of a statistical analysis (</a:t>
            </a:r>
            <a:r>
              <a:rPr lang="en-US" b="1" dirty="0"/>
              <a:t>model</a:t>
            </a:r>
            <a:r>
              <a:rPr lang="en-US" dirty="0"/>
              <a:t>) will generalize to an independent data set. </a:t>
            </a:r>
          </a:p>
          <a:p>
            <a:r>
              <a:rPr lang="en-US" dirty="0"/>
              <a:t>It is mainly used in settings where the goal is prediction, and one wants to estimate how accurately a predictive </a:t>
            </a:r>
            <a:r>
              <a:rPr lang="en-US" b="1" dirty="0"/>
              <a:t>model</a:t>
            </a:r>
            <a:r>
              <a:rPr lang="en-US" dirty="0"/>
              <a:t> will perform in practice</a:t>
            </a:r>
          </a:p>
        </p:txBody>
      </p:sp>
    </p:spTree>
    <p:extLst>
      <p:ext uri="{BB962C8B-B14F-4D97-AF65-F5344CB8AC3E}">
        <p14:creationId xmlns:p14="http://schemas.microsoft.com/office/powerpoint/2010/main" val="2092709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pic>
        <p:nvPicPr>
          <p:cNvPr id="4" name="Content Placeholder 3"/>
          <p:cNvPicPr>
            <a:picLocks noGrp="1"/>
          </p:cNvPicPr>
          <p:nvPr>
            <p:ph idx="1"/>
          </p:nvPr>
        </p:nvPicPr>
        <p:blipFill>
          <a:blip r:embed="rId2"/>
          <a:stretch>
            <a:fillRect/>
          </a:stretch>
        </p:blipFill>
        <p:spPr>
          <a:xfrm>
            <a:off x="1625601" y="1680632"/>
            <a:ext cx="6697946" cy="4339168"/>
          </a:xfrm>
          <a:prstGeom prst="rect">
            <a:avLst/>
          </a:prstGeom>
        </p:spPr>
      </p:pic>
    </p:spTree>
    <p:extLst>
      <p:ext uri="{BB962C8B-B14F-4D97-AF65-F5344CB8AC3E}">
        <p14:creationId xmlns:p14="http://schemas.microsoft.com/office/powerpoint/2010/main" val="3124276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Epoch Vs Loss</a:t>
            </a:r>
            <a:endParaRPr lang="en-US" dirty="0"/>
          </a:p>
        </p:txBody>
      </p:sp>
      <p:pic>
        <p:nvPicPr>
          <p:cNvPr id="4" name="Content Placeholder 3"/>
          <p:cNvPicPr>
            <a:picLocks noGrp="1"/>
          </p:cNvPicPr>
          <p:nvPr>
            <p:ph idx="1"/>
          </p:nvPr>
        </p:nvPicPr>
        <p:blipFill>
          <a:blip r:embed="rId2"/>
          <a:stretch>
            <a:fillRect/>
          </a:stretch>
        </p:blipFill>
        <p:spPr>
          <a:xfrm>
            <a:off x="3353594" y="2887662"/>
            <a:ext cx="4429125" cy="2847975"/>
          </a:xfrm>
          <a:prstGeom prst="rect">
            <a:avLst/>
          </a:prstGeom>
        </p:spPr>
      </p:pic>
    </p:spTree>
    <p:extLst>
      <p:ext uri="{BB962C8B-B14F-4D97-AF65-F5344CB8AC3E}">
        <p14:creationId xmlns:p14="http://schemas.microsoft.com/office/powerpoint/2010/main" val="362999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Epoch vs Accuracy</a:t>
            </a:r>
          </a:p>
        </p:txBody>
      </p:sp>
      <p:pic>
        <p:nvPicPr>
          <p:cNvPr id="4" name="Content Placeholder 3"/>
          <p:cNvPicPr>
            <a:picLocks noGrp="1" noChangeAspect="1"/>
          </p:cNvPicPr>
          <p:nvPr>
            <p:ph idx="1"/>
          </p:nvPr>
        </p:nvPicPr>
        <p:blipFill>
          <a:blip r:embed="rId2"/>
          <a:stretch>
            <a:fillRect/>
          </a:stretch>
        </p:blipFill>
        <p:spPr>
          <a:xfrm>
            <a:off x="2528712" y="2236290"/>
            <a:ext cx="5006358" cy="3418385"/>
          </a:xfrm>
          <a:prstGeom prst="rect">
            <a:avLst/>
          </a:prstGeom>
        </p:spPr>
      </p:pic>
    </p:spTree>
    <p:extLst>
      <p:ext uri="{BB962C8B-B14F-4D97-AF65-F5344CB8AC3E}">
        <p14:creationId xmlns:p14="http://schemas.microsoft.com/office/powerpoint/2010/main" val="2606558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a:t>
            </a:r>
          </a:p>
        </p:txBody>
      </p:sp>
      <p:pic>
        <p:nvPicPr>
          <p:cNvPr id="4" name="Content Placeholder 3"/>
          <p:cNvPicPr>
            <a:picLocks noGrp="1"/>
          </p:cNvPicPr>
          <p:nvPr>
            <p:ph idx="1"/>
          </p:nvPr>
        </p:nvPicPr>
        <p:blipFill>
          <a:blip r:embed="rId2"/>
          <a:stretch>
            <a:fillRect/>
          </a:stretch>
        </p:blipFill>
        <p:spPr>
          <a:xfrm>
            <a:off x="1512712" y="2032000"/>
            <a:ext cx="6890500" cy="3987800"/>
          </a:xfrm>
          <a:prstGeom prst="rect">
            <a:avLst/>
          </a:prstGeom>
        </p:spPr>
      </p:pic>
    </p:spTree>
    <p:extLst>
      <p:ext uri="{BB962C8B-B14F-4D97-AF65-F5344CB8AC3E}">
        <p14:creationId xmlns:p14="http://schemas.microsoft.com/office/powerpoint/2010/main" val="113892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 understood the datasets properly and analysis the data</a:t>
            </a:r>
          </a:p>
          <a:p>
            <a:pPr lvl="0"/>
            <a:r>
              <a:rPr lang="en-US" dirty="0"/>
              <a:t> the suitable algorithm (CNN) for the dataset and the problem.</a:t>
            </a:r>
          </a:p>
          <a:p>
            <a:pPr lvl="0"/>
            <a:r>
              <a:rPr lang="en-US" dirty="0"/>
              <a:t> developed an algorithm utilizing Convolutional Neural Network (CNN) to extract significant features from the dataset. </a:t>
            </a:r>
          </a:p>
          <a:p>
            <a:r>
              <a:rPr lang="en-US" dirty="0"/>
              <a:t> analyze the results obtained by the algorithm based on the developed model</a:t>
            </a:r>
          </a:p>
        </p:txBody>
      </p:sp>
    </p:spTree>
    <p:extLst>
      <p:ext uri="{BB962C8B-B14F-4D97-AF65-F5344CB8AC3E}">
        <p14:creationId xmlns:p14="http://schemas.microsoft.com/office/powerpoint/2010/main" val="293273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a:t>
            </a:r>
          </a:p>
        </p:txBody>
      </p:sp>
      <p:pic>
        <p:nvPicPr>
          <p:cNvPr id="4" name="Content Placeholder 3"/>
          <p:cNvPicPr>
            <a:picLocks noGrp="1"/>
          </p:cNvPicPr>
          <p:nvPr>
            <p:ph idx="1"/>
          </p:nvPr>
        </p:nvPicPr>
        <p:blipFill>
          <a:blip r:embed="rId2"/>
          <a:stretch>
            <a:fillRect/>
          </a:stretch>
        </p:blipFill>
        <p:spPr>
          <a:xfrm>
            <a:off x="1539081" y="2868612"/>
            <a:ext cx="8058150" cy="2886075"/>
          </a:xfrm>
          <a:prstGeom prst="rect">
            <a:avLst/>
          </a:prstGeom>
        </p:spPr>
      </p:pic>
    </p:spTree>
    <p:extLst>
      <p:ext uri="{BB962C8B-B14F-4D97-AF65-F5344CB8AC3E}">
        <p14:creationId xmlns:p14="http://schemas.microsoft.com/office/powerpoint/2010/main" val="94079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Normalization</a:t>
            </a:r>
          </a:p>
        </p:txBody>
      </p:sp>
      <p:sp>
        <p:nvSpPr>
          <p:cNvPr id="3" name="Content Placeholder 2"/>
          <p:cNvSpPr>
            <a:spLocks noGrp="1"/>
          </p:cNvSpPr>
          <p:nvPr>
            <p:ph idx="1"/>
          </p:nvPr>
        </p:nvSpPr>
        <p:spPr/>
        <p:txBody>
          <a:bodyPr/>
          <a:lstStyle/>
          <a:p>
            <a:pPr marL="0" indent="0">
              <a:buNone/>
            </a:pPr>
            <a:r>
              <a:rPr lang="en-US" b="1" dirty="0"/>
              <a:t> </a:t>
            </a:r>
            <a:endParaRPr lang="en-US" sz="2000" dirty="0"/>
          </a:p>
          <a:p>
            <a:r>
              <a:rPr lang="en-US" dirty="0"/>
              <a:t>BN helps to fine tune hyper parameters more better and train really deep neural networks.</a:t>
            </a:r>
          </a:p>
          <a:p>
            <a:endParaRPr lang="en-US" dirty="0"/>
          </a:p>
        </p:txBody>
      </p:sp>
    </p:spTree>
    <p:extLst>
      <p:ext uri="{BB962C8B-B14F-4D97-AF65-F5344CB8AC3E}">
        <p14:creationId xmlns:p14="http://schemas.microsoft.com/office/powerpoint/2010/main" val="4128950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BN</a:t>
            </a:r>
          </a:p>
        </p:txBody>
      </p:sp>
      <p:pic>
        <p:nvPicPr>
          <p:cNvPr id="5" name="Picture 4"/>
          <p:cNvPicPr/>
          <p:nvPr/>
        </p:nvPicPr>
        <p:blipFill>
          <a:blip r:embed="rId2"/>
          <a:stretch>
            <a:fillRect/>
          </a:stretch>
        </p:blipFill>
        <p:spPr>
          <a:xfrm>
            <a:off x="993422" y="2223911"/>
            <a:ext cx="7514038" cy="3867009"/>
          </a:xfrm>
          <a:prstGeom prst="rect">
            <a:avLst/>
          </a:prstGeom>
        </p:spPr>
      </p:pic>
    </p:spTree>
    <p:extLst>
      <p:ext uri="{BB962C8B-B14F-4D97-AF65-F5344CB8AC3E}">
        <p14:creationId xmlns:p14="http://schemas.microsoft.com/office/powerpoint/2010/main" val="1577287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Accuracy</a:t>
            </a:r>
          </a:p>
        </p:txBody>
      </p:sp>
      <p:pic>
        <p:nvPicPr>
          <p:cNvPr id="4" name="Content Placeholder 3"/>
          <p:cNvPicPr>
            <a:picLocks noGrp="1"/>
          </p:cNvPicPr>
          <p:nvPr>
            <p:ph idx="1"/>
          </p:nvPr>
        </p:nvPicPr>
        <p:blipFill>
          <a:blip r:embed="rId2"/>
          <a:stretch>
            <a:fillRect/>
          </a:stretch>
        </p:blipFill>
        <p:spPr>
          <a:xfrm>
            <a:off x="1286669" y="3144837"/>
            <a:ext cx="8562975" cy="2333625"/>
          </a:xfrm>
          <a:prstGeom prst="rect">
            <a:avLst/>
          </a:prstGeom>
        </p:spPr>
      </p:pic>
    </p:spTree>
    <p:extLst>
      <p:ext uri="{BB962C8B-B14F-4D97-AF65-F5344CB8AC3E}">
        <p14:creationId xmlns:p14="http://schemas.microsoft.com/office/powerpoint/2010/main" val="3767960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3412323" y="1283757"/>
            <a:ext cx="5055401" cy="5192605"/>
          </a:xfrm>
          <a:prstGeom prst="rect">
            <a:avLst/>
          </a:prstGeom>
        </p:spPr>
      </p:pic>
    </p:spTree>
    <p:extLst>
      <p:ext uri="{BB962C8B-B14F-4D97-AF65-F5344CB8AC3E}">
        <p14:creationId xmlns:p14="http://schemas.microsoft.com/office/powerpoint/2010/main" val="2320983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pic>
        <p:nvPicPr>
          <p:cNvPr id="4" name="Content Placeholder 3"/>
          <p:cNvPicPr>
            <a:picLocks noGrp="1"/>
          </p:cNvPicPr>
          <p:nvPr>
            <p:ph idx="1"/>
          </p:nvPr>
        </p:nvPicPr>
        <p:blipFill>
          <a:blip r:embed="rId2"/>
          <a:stretch>
            <a:fillRect/>
          </a:stretch>
        </p:blipFill>
        <p:spPr>
          <a:xfrm>
            <a:off x="1455619" y="2043289"/>
            <a:ext cx="10341269" cy="3984978"/>
          </a:xfrm>
          <a:prstGeom prst="rect">
            <a:avLst/>
          </a:prstGeom>
        </p:spPr>
      </p:pic>
    </p:spTree>
    <p:extLst>
      <p:ext uri="{BB962C8B-B14F-4D97-AF65-F5344CB8AC3E}">
        <p14:creationId xmlns:p14="http://schemas.microsoft.com/office/powerpoint/2010/main" val="1662399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a:t>
            </a:r>
          </a:p>
        </p:txBody>
      </p:sp>
      <p:pic>
        <p:nvPicPr>
          <p:cNvPr id="4" name="Content Placeholder 3"/>
          <p:cNvPicPr>
            <a:picLocks noGrp="1"/>
          </p:cNvPicPr>
          <p:nvPr>
            <p:ph idx="1"/>
          </p:nvPr>
        </p:nvPicPr>
        <p:blipFill>
          <a:blip r:embed="rId2"/>
          <a:stretch>
            <a:fillRect/>
          </a:stretch>
        </p:blipFill>
        <p:spPr>
          <a:xfrm>
            <a:off x="1237635" y="2603500"/>
            <a:ext cx="8661042" cy="3416300"/>
          </a:xfrm>
          <a:prstGeom prst="rect">
            <a:avLst/>
          </a:prstGeom>
        </p:spPr>
      </p:pic>
    </p:spTree>
    <p:extLst>
      <p:ext uri="{BB962C8B-B14F-4D97-AF65-F5344CB8AC3E}">
        <p14:creationId xmlns:p14="http://schemas.microsoft.com/office/powerpoint/2010/main" val="1478178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8793905"/>
              </p:ext>
            </p:extLst>
          </p:nvPr>
        </p:nvGraphicFramePr>
        <p:xfrm>
          <a:off x="1933575" y="2762250"/>
          <a:ext cx="6603206" cy="1856361"/>
        </p:xfrm>
        <a:graphic>
          <a:graphicData uri="http://schemas.openxmlformats.org/drawingml/2006/table">
            <a:tbl>
              <a:tblPr firstRow="1" firstCol="1" bandRow="1">
                <a:tableStyleId>{5C22544A-7EE6-4342-B048-85BDC9FD1C3A}</a:tableStyleId>
              </a:tblPr>
              <a:tblGrid>
                <a:gridCol w="1650448">
                  <a:extLst>
                    <a:ext uri="{9D8B030D-6E8A-4147-A177-3AD203B41FA5}">
                      <a16:colId xmlns:a16="http://schemas.microsoft.com/office/drawing/2014/main" val="20000"/>
                    </a:ext>
                  </a:extLst>
                </a:gridCol>
                <a:gridCol w="1650448">
                  <a:extLst>
                    <a:ext uri="{9D8B030D-6E8A-4147-A177-3AD203B41FA5}">
                      <a16:colId xmlns:a16="http://schemas.microsoft.com/office/drawing/2014/main" val="20001"/>
                    </a:ext>
                  </a:extLst>
                </a:gridCol>
                <a:gridCol w="1651155">
                  <a:extLst>
                    <a:ext uri="{9D8B030D-6E8A-4147-A177-3AD203B41FA5}">
                      <a16:colId xmlns:a16="http://schemas.microsoft.com/office/drawing/2014/main" val="20002"/>
                    </a:ext>
                  </a:extLst>
                </a:gridCol>
                <a:gridCol w="1651155">
                  <a:extLst>
                    <a:ext uri="{9D8B030D-6E8A-4147-A177-3AD203B41FA5}">
                      <a16:colId xmlns:a16="http://schemas.microsoft.com/office/drawing/2014/main" val="20003"/>
                    </a:ext>
                  </a:extLst>
                </a:gridCol>
              </a:tblGrid>
              <a:tr h="463818">
                <a:tc>
                  <a:txBody>
                    <a:bodyPr/>
                    <a:lstStyle/>
                    <a:p>
                      <a:pPr marL="0" marR="0">
                        <a:lnSpc>
                          <a:spcPct val="107000"/>
                        </a:lnSpc>
                        <a:spcBef>
                          <a:spcPts val="0"/>
                        </a:spcBef>
                        <a:spcAft>
                          <a:spcPts val="1200"/>
                        </a:spcAft>
                      </a:pPr>
                      <a:r>
                        <a:rPr lang="en-US" sz="1050">
                          <a:effectLst/>
                        </a:rPr>
                        <a:t>Algorithm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Accuracy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Accuracy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Accuracy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0"/>
                  </a:ext>
                </a:extLst>
              </a:tr>
              <a:tr h="464181">
                <a:tc>
                  <a:txBody>
                    <a:bodyPr/>
                    <a:lstStyle/>
                    <a:p>
                      <a:pPr marL="0" marR="0">
                        <a:lnSpc>
                          <a:spcPct val="107000"/>
                        </a:lnSpc>
                        <a:spcBef>
                          <a:spcPts val="0"/>
                        </a:spcBef>
                        <a:spcAft>
                          <a:spcPts val="1200"/>
                        </a:spcAft>
                      </a:pPr>
                      <a:r>
                        <a:rPr lang="en-US" sz="1050">
                          <a:effectLst/>
                        </a:rPr>
                        <a:t>CNN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0.9628</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0.9693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0.9884</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1"/>
                  </a:ext>
                </a:extLst>
              </a:tr>
              <a:tr h="464181">
                <a:tc>
                  <a:txBody>
                    <a:bodyPr/>
                    <a:lstStyle/>
                    <a:p>
                      <a:pPr marL="0" marR="0">
                        <a:lnSpc>
                          <a:spcPct val="107000"/>
                        </a:lnSpc>
                        <a:spcBef>
                          <a:spcPts val="0"/>
                        </a:spcBef>
                        <a:spcAft>
                          <a:spcPts val="1200"/>
                        </a:spcAft>
                      </a:pPr>
                      <a:r>
                        <a:rPr lang="en-US" sz="1050">
                          <a:effectLst/>
                        </a:rPr>
                        <a:t>Decision tree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0.8373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0.8375</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0.8377</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2"/>
                  </a:ext>
                </a:extLst>
              </a:tr>
              <a:tr h="464181">
                <a:tc>
                  <a:txBody>
                    <a:bodyPr/>
                    <a:lstStyle/>
                    <a:p>
                      <a:pPr marL="0" marR="0">
                        <a:lnSpc>
                          <a:spcPct val="107000"/>
                        </a:lnSpc>
                        <a:spcBef>
                          <a:spcPts val="0"/>
                        </a:spcBef>
                        <a:spcAft>
                          <a:spcPts val="1200"/>
                        </a:spcAft>
                      </a:pPr>
                      <a:r>
                        <a:rPr lang="en-US" sz="1050">
                          <a:effectLst/>
                        </a:rPr>
                        <a:t>Neural network</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0.9298</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a:effectLst/>
                        </a:rPr>
                        <a:t>0.97</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1200"/>
                        </a:spcAft>
                      </a:pPr>
                      <a:r>
                        <a:rPr lang="en-US" sz="1050" dirty="0">
                          <a:effectLst/>
                        </a:rPr>
                        <a:t>0.98</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367525" y="-457929"/>
            <a:ext cx="13559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Vrinda"/>
              </a:rPr>
              <a:t>Difference:</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981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For Hearing us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8456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output</a:t>
            </a:r>
          </a:p>
        </p:txBody>
      </p:sp>
      <p:sp>
        <p:nvSpPr>
          <p:cNvPr id="3" name="Content Placeholder 2"/>
          <p:cNvSpPr>
            <a:spLocks noGrp="1"/>
          </p:cNvSpPr>
          <p:nvPr>
            <p:ph idx="1"/>
          </p:nvPr>
        </p:nvSpPr>
        <p:spPr/>
        <p:txBody>
          <a:bodyPr/>
          <a:lstStyle/>
          <a:p>
            <a:r>
              <a:rPr lang="en-US" dirty="0"/>
              <a:t>we will come out with  a flattened matrix that will be used as an input  and we will train those inputs to recognize the expected digit. So, after the project Digit recognition system, it will act as a machine to train itself or recognizing the digits from different sources like emails, bank </a:t>
            </a:r>
            <a:r>
              <a:rPr lang="en-US" dirty="0" err="1"/>
              <a:t>cheque</a:t>
            </a:r>
            <a:r>
              <a:rPr lang="en-US" dirty="0"/>
              <a:t>, papers, images, etc.</a:t>
            </a:r>
          </a:p>
        </p:txBody>
      </p:sp>
    </p:spTree>
    <p:extLst>
      <p:ext uri="{BB962C8B-B14F-4D97-AF65-F5344CB8AC3E}">
        <p14:creationId xmlns:p14="http://schemas.microsoft.com/office/powerpoint/2010/main" val="14229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Algorithm(CNN)</a:t>
            </a:r>
          </a:p>
        </p:txBody>
      </p:sp>
      <p:sp>
        <p:nvSpPr>
          <p:cNvPr id="3" name="Content Placeholder 2"/>
          <p:cNvSpPr>
            <a:spLocks noGrp="1"/>
          </p:cNvSpPr>
          <p:nvPr>
            <p:ph idx="1"/>
          </p:nvPr>
        </p:nvSpPr>
        <p:spPr/>
        <p:txBody>
          <a:bodyPr/>
          <a:lstStyle/>
          <a:p>
            <a:r>
              <a:rPr lang="en-US" dirty="0"/>
              <a:t> The main reason behind CNN is feature engineering is not required. Before CNN, we need to spend so much time on feature selection (algorithm for features extraction). When we compare handcrafted features with CNN, CNN performance well and it gives better accuracy. It is covering local and global features. It also learns different features from images.</a:t>
            </a:r>
          </a:p>
          <a:p>
            <a:r>
              <a:rPr lang="en-US" dirty="0"/>
              <a:t>          In algorithm based image classification, we need to select the features (local, global) and classifiers. In some cases, global features worked well and in some cases the local features worked well.</a:t>
            </a:r>
          </a:p>
        </p:txBody>
      </p:sp>
    </p:spTree>
    <p:extLst>
      <p:ext uri="{BB962C8B-B14F-4D97-AF65-F5344CB8AC3E}">
        <p14:creationId xmlns:p14="http://schemas.microsoft.com/office/powerpoint/2010/main" val="222867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8">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306B05-D4EB-4BF0-8E19-C37194C5FBD5}"/>
              </a:ext>
            </a:extLst>
          </p:cNvPr>
          <p:cNvSpPr>
            <a:spLocks noGrp="1"/>
          </p:cNvSpPr>
          <p:nvPr>
            <p:ph type="title"/>
          </p:nvPr>
        </p:nvSpPr>
        <p:spPr>
          <a:xfrm>
            <a:off x="1051560" y="4495466"/>
            <a:ext cx="3611880" cy="1536192"/>
          </a:xfrm>
        </p:spPr>
        <p:txBody>
          <a:bodyPr>
            <a:normAutofit/>
          </a:bodyPr>
          <a:lstStyle/>
          <a:p>
            <a:r>
              <a:rPr lang="en-US" sz="3200"/>
              <a:t>Why CNN</a:t>
            </a:r>
            <a:endParaRPr lang="en-MY" sz="3200"/>
          </a:p>
        </p:txBody>
      </p:sp>
      <p:pic>
        <p:nvPicPr>
          <p:cNvPr id="4" name="Picture 3">
            <a:extLst>
              <a:ext uri="{FF2B5EF4-FFF2-40B4-BE49-F238E27FC236}">
                <a16:creationId xmlns:a16="http://schemas.microsoft.com/office/drawing/2014/main" id="{2F34CB0B-5215-4C14-A156-E85E80FE4573}"/>
              </a:ext>
            </a:extLst>
          </p:cNvPr>
          <p:cNvPicPr>
            <a:picLocks noChangeAspect="1"/>
          </p:cNvPicPr>
          <p:nvPr/>
        </p:nvPicPr>
        <p:blipFill rotWithShape="1">
          <a:blip r:embed="rId2"/>
          <a:srcRect b="40431"/>
          <a:stretch/>
        </p:blipFill>
        <p:spPr>
          <a:xfrm>
            <a:off x="20" y="10"/>
            <a:ext cx="12191980" cy="3994473"/>
          </a:xfrm>
          <a:prstGeom prst="rect">
            <a:avLst/>
          </a:prstGeom>
        </p:spPr>
      </p:pic>
      <p:sp>
        <p:nvSpPr>
          <p:cNvPr id="46" name="Rectangle 40">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3" name="Rectangle 42">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300C6C-4EA5-4108-B416-29CCA9A3AC9F}"/>
              </a:ext>
            </a:extLst>
          </p:cNvPr>
          <p:cNvSpPr>
            <a:spLocks noGrp="1"/>
          </p:cNvSpPr>
          <p:nvPr>
            <p:ph idx="1"/>
          </p:nvPr>
        </p:nvSpPr>
        <p:spPr>
          <a:xfrm>
            <a:off x="5295826" y="4495466"/>
            <a:ext cx="6061022" cy="1536192"/>
          </a:xfrm>
        </p:spPr>
        <p:txBody>
          <a:bodyPr anchor="ctr">
            <a:normAutofit/>
          </a:bodyPr>
          <a:lstStyle/>
          <a:p>
            <a:r>
              <a:rPr lang="en-MY" sz="1800"/>
              <a:t>Learned Features in Different Layers</a:t>
            </a:r>
          </a:p>
          <a:p>
            <a:r>
              <a:rPr lang="en-MY" sz="1800"/>
              <a:t>Capability to Handle Different Transformations to Generalize</a:t>
            </a:r>
            <a:endParaRPr lang="en-MY" sz="1800" dirty="0"/>
          </a:p>
        </p:txBody>
      </p:sp>
    </p:spTree>
    <p:extLst>
      <p:ext uri="{BB962C8B-B14F-4D97-AF65-F5344CB8AC3E}">
        <p14:creationId xmlns:p14="http://schemas.microsoft.com/office/powerpoint/2010/main" val="332367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D3C-6434-4A7F-86B6-6A72DF86B231}"/>
              </a:ext>
            </a:extLst>
          </p:cNvPr>
          <p:cNvSpPr>
            <a:spLocks noGrp="1"/>
          </p:cNvSpPr>
          <p:nvPr>
            <p:ph type="ctrTitle"/>
          </p:nvPr>
        </p:nvSpPr>
        <p:spPr>
          <a:xfrm>
            <a:off x="1524000" y="1122363"/>
            <a:ext cx="8377646" cy="497431"/>
          </a:xfrm>
        </p:spPr>
        <p:txBody>
          <a:bodyPr>
            <a:normAutofit/>
          </a:bodyPr>
          <a:lstStyle/>
          <a:p>
            <a:r>
              <a:rPr lang="en-US" sz="2400" b="1" dirty="0"/>
              <a:t>Convolutional layer</a:t>
            </a:r>
            <a:endParaRPr lang="en-MY" sz="2400" b="1" dirty="0"/>
          </a:p>
        </p:txBody>
      </p:sp>
      <p:sp>
        <p:nvSpPr>
          <p:cNvPr id="3" name="Subtitle 2">
            <a:extLst>
              <a:ext uri="{FF2B5EF4-FFF2-40B4-BE49-F238E27FC236}">
                <a16:creationId xmlns:a16="http://schemas.microsoft.com/office/drawing/2014/main" id="{F4566292-4520-4637-BEBA-49FA40FE4F71}"/>
              </a:ext>
            </a:extLst>
          </p:cNvPr>
          <p:cNvSpPr>
            <a:spLocks noGrp="1"/>
          </p:cNvSpPr>
          <p:nvPr>
            <p:ph type="subTitle" idx="1"/>
          </p:nvPr>
        </p:nvSpPr>
        <p:spPr>
          <a:xfrm>
            <a:off x="1524000" y="1828800"/>
            <a:ext cx="8821783" cy="5029200"/>
          </a:xfrm>
        </p:spPr>
        <p:txBody>
          <a:bodyPr/>
          <a:lstStyle/>
          <a:p>
            <a:endParaRPr lang="en-MY" dirty="0"/>
          </a:p>
        </p:txBody>
      </p:sp>
      <p:pic>
        <p:nvPicPr>
          <p:cNvPr id="1026" name="Picture 2">
            <a:extLst>
              <a:ext uri="{FF2B5EF4-FFF2-40B4-BE49-F238E27FC236}">
                <a16:creationId xmlns:a16="http://schemas.microsoft.com/office/drawing/2014/main" id="{2D6CDA2D-5B42-4CA8-ACD6-ABB19CE333F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83806" y="1828800"/>
            <a:ext cx="3858033" cy="438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93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0018-E049-4732-B290-FB6A3681EC09}"/>
              </a:ext>
            </a:extLst>
          </p:cNvPr>
          <p:cNvSpPr>
            <a:spLocks noGrp="1"/>
          </p:cNvSpPr>
          <p:nvPr>
            <p:ph type="title"/>
          </p:nvPr>
        </p:nvSpPr>
        <p:spPr>
          <a:xfrm>
            <a:off x="648928" y="4675886"/>
            <a:ext cx="3685032" cy="1608328"/>
          </a:xfrm>
        </p:spPr>
        <p:txBody>
          <a:bodyPr vert="horz" lIns="91440" tIns="45720" rIns="91440" bIns="45720" rtlCol="0">
            <a:normAutofit/>
          </a:bodyPr>
          <a:lstStyle/>
          <a:p>
            <a:endParaRPr lang="en-US" sz="3600" dirty="0"/>
          </a:p>
        </p:txBody>
      </p:sp>
      <p:sp>
        <p:nvSpPr>
          <p:cNvPr id="4110" name="Rectangle 8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Figure_2">
            <a:extLst>
              <a:ext uri="{FF2B5EF4-FFF2-40B4-BE49-F238E27FC236}">
                <a16:creationId xmlns:a16="http://schemas.microsoft.com/office/drawing/2014/main" id="{64127605-04B0-4EB5-B0EE-07998CA5C5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2"/>
          <a:stretch/>
        </p:blipFill>
        <p:spPr bwMode="auto">
          <a:xfrm>
            <a:off x="2184401" y="749300"/>
            <a:ext cx="7823199" cy="334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3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4D450D-9B91-4E6C-A08F-4B8360D28603}"/>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a:solidFill>
                  <a:srgbClr val="FFFFFF"/>
                </a:solidFill>
              </a:rPr>
              <a:t>Pooling layer</a:t>
            </a:r>
          </a:p>
        </p:txBody>
      </p:sp>
      <p:pic>
        <p:nvPicPr>
          <p:cNvPr id="5" name="Content Placeholder 4">
            <a:extLst>
              <a:ext uri="{FF2B5EF4-FFF2-40B4-BE49-F238E27FC236}">
                <a16:creationId xmlns:a16="http://schemas.microsoft.com/office/drawing/2014/main" id="{9D994A84-2647-45A9-AF72-8742E25FC309}"/>
              </a:ext>
            </a:extLst>
          </p:cNvPr>
          <p:cNvPicPr>
            <a:picLocks noGrp="1" noChangeAspect="1"/>
          </p:cNvPicPr>
          <p:nvPr>
            <p:ph idx="1"/>
          </p:nvPr>
        </p:nvPicPr>
        <p:blipFill rotWithShape="1">
          <a:blip r:embed="rId3"/>
          <a:srcRect r="1" b="4340"/>
          <a:stretch/>
        </p:blipFill>
        <p:spPr>
          <a:xfrm>
            <a:off x="5992813" y="3106738"/>
            <a:ext cx="5121275" cy="2719388"/>
          </a:xfrm>
          <a:prstGeom prst="rect">
            <a:avLst/>
          </a:prstGeom>
        </p:spPr>
      </p:pic>
      <p:pic>
        <p:nvPicPr>
          <p:cNvPr id="6" name="Picture 5">
            <a:extLst>
              <a:ext uri="{FF2B5EF4-FFF2-40B4-BE49-F238E27FC236}">
                <a16:creationId xmlns:a16="http://schemas.microsoft.com/office/drawing/2014/main" id="{AB156048-3A7B-4BB3-BEE0-880E7FEA9F31}"/>
              </a:ext>
            </a:extLst>
          </p:cNvPr>
          <p:cNvPicPr>
            <a:picLocks noChangeAspect="1"/>
          </p:cNvPicPr>
          <p:nvPr/>
        </p:nvPicPr>
        <p:blipFill>
          <a:blip r:embed="rId4"/>
          <a:stretch>
            <a:fillRect/>
          </a:stretch>
        </p:blipFill>
        <p:spPr>
          <a:xfrm>
            <a:off x="1077913" y="3106738"/>
            <a:ext cx="4832350" cy="2719388"/>
          </a:xfrm>
          <a:prstGeom prst="rect">
            <a:avLst/>
          </a:prstGeom>
        </p:spPr>
      </p:pic>
    </p:spTree>
    <p:extLst>
      <p:ext uri="{BB962C8B-B14F-4D97-AF65-F5344CB8AC3E}">
        <p14:creationId xmlns:p14="http://schemas.microsoft.com/office/powerpoint/2010/main" val="327726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107</TotalTime>
  <Words>987</Words>
  <Application>Microsoft Office PowerPoint</Application>
  <PresentationFormat>Widescreen</PresentationFormat>
  <Paragraphs>91</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Gothic</vt:lpstr>
      <vt:lpstr>Helvetica Neue</vt:lpstr>
      <vt:lpstr>Inter</vt:lpstr>
      <vt:lpstr>Wingdings 3</vt:lpstr>
      <vt:lpstr>Ion Boardroom</vt:lpstr>
      <vt:lpstr> Digit Recognition Using   CONVOLUTIONAL   NEURAL NETWORK</vt:lpstr>
      <vt:lpstr>Introduction</vt:lpstr>
      <vt:lpstr>Objectives</vt:lpstr>
      <vt:lpstr>Expected output</vt:lpstr>
      <vt:lpstr>Algorithm(CNN)</vt:lpstr>
      <vt:lpstr>Why CNN</vt:lpstr>
      <vt:lpstr>Convolutional layer</vt:lpstr>
      <vt:lpstr>PowerPoint Presentation</vt:lpstr>
      <vt:lpstr>Pooling layer</vt:lpstr>
      <vt:lpstr>                                               Fully-Connected Layer</vt:lpstr>
      <vt:lpstr>Dataset</vt:lpstr>
      <vt:lpstr>Dataset </vt:lpstr>
      <vt:lpstr>Data Visualization</vt:lpstr>
      <vt:lpstr>Taking the train and test data</vt:lpstr>
      <vt:lpstr>Feature Standardization  </vt:lpstr>
      <vt:lpstr>PowerPoint Presentation</vt:lpstr>
      <vt:lpstr>One Hot encoding of labels. </vt:lpstr>
      <vt:lpstr>Feature Standardization  </vt:lpstr>
      <vt:lpstr>One Hot encoding of labels. </vt:lpstr>
      <vt:lpstr>PowerPoint Presentation</vt:lpstr>
      <vt:lpstr>Designing Neural Network Architecture</vt:lpstr>
      <vt:lpstr>PowerPoint Presentation</vt:lpstr>
      <vt:lpstr>PowerPoint Presentation</vt:lpstr>
      <vt:lpstr>Compiling Network</vt:lpstr>
      <vt:lpstr>Cross Validation</vt:lpstr>
      <vt:lpstr>Validation</vt:lpstr>
      <vt:lpstr>Epoch Vs Loss</vt:lpstr>
      <vt:lpstr>Epoch vs Accuracy</vt:lpstr>
      <vt:lpstr>CNN</vt:lpstr>
      <vt:lpstr>CNN</vt:lpstr>
      <vt:lpstr>Batch Normalization</vt:lpstr>
      <vt:lpstr>BN</vt:lpstr>
      <vt:lpstr>More Accuracy</vt:lpstr>
      <vt:lpstr>OUTPUT</vt:lpstr>
      <vt:lpstr>Decision Tree</vt:lpstr>
      <vt:lpstr>Neural network</vt:lpstr>
      <vt:lpstr>Difference</vt:lpstr>
      <vt:lpstr>Thanks For Hearing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Recognition Using   CONVOLUTIONAL   NEURAL NETWORK</dc:title>
  <dc:creator>afique zian</dc:creator>
  <cp:lastModifiedBy>KHAN NASIK SAMI</cp:lastModifiedBy>
  <cp:revision>8</cp:revision>
  <dcterms:created xsi:type="dcterms:W3CDTF">2019-12-19T20:23:10Z</dcterms:created>
  <dcterms:modified xsi:type="dcterms:W3CDTF">2020-08-31T22:44:17Z</dcterms:modified>
</cp:coreProperties>
</file>