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58" r:id="rId6"/>
    <p:sldId id="259" r:id="rId7"/>
    <p:sldId id="260" r:id="rId8"/>
    <p:sldId id="261" r:id="rId9"/>
    <p:sldId id="262" r:id="rId10"/>
    <p:sldId id="263" r:id="rId11"/>
    <p:sldId id="264" r:id="rId12"/>
    <p:sldId id="266" r:id="rId13"/>
    <p:sldId id="265"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4" autoAdjust="0"/>
  </p:normalViewPr>
  <p:slideViewPr>
    <p:cSldViewPr snapToGrid="0">
      <p:cViewPr>
        <p:scale>
          <a:sx n="66" d="100"/>
          <a:sy n="66" d="100"/>
        </p:scale>
        <p:origin x="900" y="198"/>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12/16/2019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12/16/2019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12/16/2019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12/16/2019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12/16/2019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12/16/2019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12/16/2019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12/16/2019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12/16/2019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12/16/2019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12/16/2019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12/16/2019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12/16/2019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12/16/2019</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pos="288">
          <p15:clr>
            <a:srgbClr val="F26B43"/>
          </p15:clr>
        </p15:guide>
        <p15:guide id="3" pos="6648">
          <p15:clr>
            <a:srgbClr val="F26B43"/>
          </p15:clr>
        </p15:guide>
        <p15:guide id="4" orient="horz" pos="3528">
          <p15:clr>
            <a:srgbClr val="F26B43"/>
          </p15:clr>
        </p15:guide>
        <p15:guide id="5" orient="horz" pos="112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1408" y="544064"/>
            <a:ext cx="6652591" cy="1533939"/>
          </a:xfrm>
        </p:spPr>
        <p:txBody>
          <a:bodyPr>
            <a:noAutofit/>
          </a:bodyPr>
          <a:lstStyle/>
          <a:p>
            <a:pPr>
              <a:lnSpc>
                <a:spcPct val="150000"/>
              </a:lnSpc>
            </a:pPr>
            <a:r>
              <a:rPr lang="en-US" sz="3600" dirty="0"/>
              <a:t>Data Science </a:t>
            </a:r>
            <a:br>
              <a:rPr lang="en-US" sz="3600" dirty="0"/>
            </a:br>
            <a:r>
              <a:rPr lang="en-US" sz="3600" dirty="0"/>
              <a:t>Project Presentation </a:t>
            </a:r>
          </a:p>
        </p:txBody>
      </p:sp>
      <p:sp>
        <p:nvSpPr>
          <p:cNvPr id="3" name="Subtitle 2"/>
          <p:cNvSpPr>
            <a:spLocks noGrp="1"/>
          </p:cNvSpPr>
          <p:nvPr>
            <p:ph type="subTitle" idx="1"/>
          </p:nvPr>
        </p:nvSpPr>
        <p:spPr>
          <a:xfrm>
            <a:off x="1245703" y="1959460"/>
            <a:ext cx="9462053" cy="1469540"/>
          </a:xfrm>
        </p:spPr>
        <p:txBody>
          <a:bodyPr>
            <a:normAutofit fontScale="92500" lnSpcReduction="20000"/>
          </a:bodyPr>
          <a:lstStyle/>
          <a:p>
            <a:endParaRPr lang="en-MY" dirty="0"/>
          </a:p>
          <a:p>
            <a:r>
              <a:rPr lang="en-US" dirty="0"/>
              <a:t> </a:t>
            </a:r>
            <a:r>
              <a:rPr lang="en-US" b="1" dirty="0"/>
              <a:t>A Statistical Approach to Adult Census Income Data classification 1994 </a:t>
            </a:r>
          </a:p>
          <a:p>
            <a:r>
              <a:rPr lang="en-US" b="1" dirty="0"/>
              <a:t>Submitted to </a:t>
            </a:r>
          </a:p>
          <a:p>
            <a:r>
              <a:rPr lang="en-US" b="1" dirty="0"/>
              <a:t>Dr </a:t>
            </a:r>
            <a:r>
              <a:rPr lang="en-US" b="1" dirty="0" err="1"/>
              <a:t>Raini</a:t>
            </a:r>
            <a:r>
              <a:rPr lang="en-US" b="1" dirty="0"/>
              <a:t> Hassan</a:t>
            </a:r>
            <a:endParaRPr lang="en-US" dirty="0"/>
          </a:p>
        </p:txBody>
      </p:sp>
      <p:sp>
        <p:nvSpPr>
          <p:cNvPr id="4" name="Subtitle 2">
            <a:extLst>
              <a:ext uri="{FF2B5EF4-FFF2-40B4-BE49-F238E27FC236}">
                <a16:creationId xmlns:a16="http://schemas.microsoft.com/office/drawing/2014/main" id="{17AC0533-6378-462B-8E48-D76AEBE8A3DF}"/>
              </a:ext>
            </a:extLst>
          </p:cNvPr>
          <p:cNvSpPr txBox="1">
            <a:spLocks/>
          </p:cNvSpPr>
          <p:nvPr/>
        </p:nvSpPr>
        <p:spPr>
          <a:xfrm>
            <a:off x="1524000" y="28341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Clr>
                <a:schemeClr val="bg1"/>
              </a:buClr>
              <a:buSzPct val="70000"/>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ct val="30000"/>
              </a:spcBef>
              <a:buClr>
                <a:schemeClr val="bg1"/>
              </a:buClr>
              <a:buSzPct val="70000"/>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ct val="30000"/>
              </a:spcBef>
              <a:buClr>
                <a:schemeClr val="bg1"/>
              </a:buClr>
              <a:buSzPct val="70000"/>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ct val="30000"/>
              </a:spcBef>
              <a:buClr>
                <a:schemeClr val="bg1"/>
              </a:buClr>
              <a:buSzPct val="70000"/>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ct val="30000"/>
              </a:spcBef>
              <a:buClr>
                <a:schemeClr val="bg1"/>
              </a:buClr>
              <a:buSzPct val="70000"/>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ct val="30000"/>
              </a:spcBef>
              <a:buClr>
                <a:schemeClr val="bg1"/>
              </a:buClr>
              <a:buSzPct val="70000"/>
              <a:buFont typeface="Arial" panose="020B0604020202020204" pitchFamily="34" charset="0"/>
              <a:buNone/>
              <a:defRPr sz="1600" kern="1200">
                <a:solidFill>
                  <a:schemeClr val="bg2"/>
                </a:solidFill>
                <a:latin typeface="+mn-lt"/>
                <a:ea typeface="+mn-ea"/>
                <a:cs typeface="+mn-cs"/>
              </a:defRPr>
            </a:lvl6pPr>
            <a:lvl7pPr marL="2743200" indent="0" algn="ctr" defTabSz="914400" rtl="0" eaLnBrk="1" latinLnBrk="0" hangingPunct="1">
              <a:lnSpc>
                <a:spcPct val="90000"/>
              </a:lnSpc>
              <a:spcBef>
                <a:spcPct val="30000"/>
              </a:spcBef>
              <a:buClr>
                <a:schemeClr val="bg1"/>
              </a:buClr>
              <a:buSzPct val="70000"/>
              <a:buFont typeface="Arial" panose="020B0604020202020204" pitchFamily="34" charset="0"/>
              <a:buNone/>
              <a:defRPr sz="1600" kern="1200">
                <a:solidFill>
                  <a:schemeClr val="bg2"/>
                </a:solidFill>
                <a:latin typeface="+mn-lt"/>
                <a:ea typeface="+mn-ea"/>
                <a:cs typeface="+mn-cs"/>
              </a:defRPr>
            </a:lvl7pPr>
            <a:lvl8pPr marL="3200400" indent="0" algn="ctr" defTabSz="914400" rtl="0" eaLnBrk="1" latinLnBrk="0" hangingPunct="1">
              <a:lnSpc>
                <a:spcPct val="90000"/>
              </a:lnSpc>
              <a:spcBef>
                <a:spcPct val="30000"/>
              </a:spcBef>
              <a:buClr>
                <a:schemeClr val="bg1"/>
              </a:buClr>
              <a:buSzPct val="70000"/>
              <a:buFont typeface="Arial" panose="020B0604020202020204" pitchFamily="34" charset="0"/>
              <a:buNone/>
              <a:defRPr sz="1600" kern="1200">
                <a:solidFill>
                  <a:schemeClr val="bg2"/>
                </a:solidFill>
                <a:latin typeface="+mn-lt"/>
                <a:ea typeface="+mn-ea"/>
                <a:cs typeface="+mn-cs"/>
              </a:defRPr>
            </a:lvl8pPr>
            <a:lvl9pPr marL="3657600" indent="0" algn="ctr" defTabSz="914400" rtl="0" eaLnBrk="1" latinLnBrk="0" hangingPunct="1">
              <a:lnSpc>
                <a:spcPct val="90000"/>
              </a:lnSpc>
              <a:spcBef>
                <a:spcPct val="30000"/>
              </a:spcBef>
              <a:buClr>
                <a:schemeClr val="bg1"/>
              </a:buClr>
              <a:buSzPct val="70000"/>
              <a:buFont typeface="Arial" panose="020B0604020202020204" pitchFamily="34" charset="0"/>
              <a:buNone/>
              <a:defRPr sz="1600" kern="1200">
                <a:solidFill>
                  <a:schemeClr val="bg2"/>
                </a:solidFill>
                <a:latin typeface="+mn-lt"/>
                <a:ea typeface="+mn-ea"/>
                <a:cs typeface="+mn-cs"/>
              </a:defRPr>
            </a:lvl9pPr>
          </a:lstStyle>
          <a:p>
            <a:endParaRPr lang="en-US" dirty="0"/>
          </a:p>
        </p:txBody>
      </p:sp>
      <p:pic>
        <p:nvPicPr>
          <p:cNvPr id="8" name="Picture 7" descr="A screenshot of a cell phone&#10;&#10;Description automatically generated">
            <a:extLst>
              <a:ext uri="{FF2B5EF4-FFF2-40B4-BE49-F238E27FC236}">
                <a16:creationId xmlns:a16="http://schemas.microsoft.com/office/drawing/2014/main" id="{216C5E49-B782-42BF-A993-27A35D893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410" y="3493399"/>
            <a:ext cx="4572638" cy="2810267"/>
          </a:xfrm>
          <a:prstGeom prst="rect">
            <a:avLst/>
          </a:prstGeom>
        </p:spPr>
      </p:pic>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1AB1-44F6-4711-A6BB-7F4CB5E05ABB}"/>
              </a:ext>
            </a:extLst>
          </p:cNvPr>
          <p:cNvSpPr>
            <a:spLocks noGrp="1"/>
          </p:cNvSpPr>
          <p:nvPr>
            <p:ph type="title"/>
          </p:nvPr>
        </p:nvSpPr>
        <p:spPr/>
        <p:txBody>
          <a:bodyPr>
            <a:normAutofit/>
          </a:bodyPr>
          <a:lstStyle/>
          <a:p>
            <a:r>
              <a:rPr lang="en-MY" i="1" dirty="0"/>
              <a:t>				Data Exploration </a:t>
            </a:r>
            <a:br>
              <a:rPr lang="en-MY" b="0" dirty="0"/>
            </a:br>
            <a:endParaRPr lang="en-MY" dirty="0"/>
          </a:p>
        </p:txBody>
      </p:sp>
      <p:sp>
        <p:nvSpPr>
          <p:cNvPr id="3" name="Content Placeholder 2">
            <a:extLst>
              <a:ext uri="{FF2B5EF4-FFF2-40B4-BE49-F238E27FC236}">
                <a16:creationId xmlns:a16="http://schemas.microsoft.com/office/drawing/2014/main" id="{5629079D-65A7-4C86-9F39-E3326CB01201}"/>
              </a:ext>
            </a:extLst>
          </p:cNvPr>
          <p:cNvSpPr>
            <a:spLocks noGrp="1"/>
          </p:cNvSpPr>
          <p:nvPr>
            <p:ph sz="half" idx="1"/>
          </p:nvPr>
        </p:nvSpPr>
        <p:spPr>
          <a:xfrm>
            <a:off x="457199" y="1825625"/>
            <a:ext cx="11289323" cy="4351338"/>
          </a:xfrm>
        </p:spPr>
        <p:txBody>
          <a:bodyPr/>
          <a:lstStyle/>
          <a:p>
            <a:r>
              <a:rPr lang="en-US" dirty="0"/>
              <a:t>Data Exploration involves analyzing each feature variable to check if the variables are significant for building the model.</a:t>
            </a:r>
            <a:endParaRPr lang="en-MY" dirty="0"/>
          </a:p>
        </p:txBody>
      </p:sp>
      <p:pic>
        <p:nvPicPr>
          <p:cNvPr id="5" name="Content Placeholder 4">
            <a:extLst>
              <a:ext uri="{FF2B5EF4-FFF2-40B4-BE49-F238E27FC236}">
                <a16:creationId xmlns:a16="http://schemas.microsoft.com/office/drawing/2014/main" id="{A0B5C3E9-F0FB-4ABD-8533-75C370ECB197}"/>
              </a:ext>
            </a:extLst>
          </p:cNvPr>
          <p:cNvPicPr>
            <a:picLocks noGrp="1" noChangeAspect="1"/>
          </p:cNvPicPr>
          <p:nvPr>
            <p:ph sz="half" idx="2"/>
          </p:nvPr>
        </p:nvPicPr>
        <p:blipFill>
          <a:blip r:embed="rId2"/>
          <a:stretch>
            <a:fillRect/>
          </a:stretch>
        </p:blipFill>
        <p:spPr>
          <a:xfrm>
            <a:off x="63294" y="3574551"/>
            <a:ext cx="5679852" cy="2637337"/>
          </a:xfrm>
          <a:prstGeom prst="rect">
            <a:avLst/>
          </a:prstGeom>
        </p:spPr>
      </p:pic>
      <p:pic>
        <p:nvPicPr>
          <p:cNvPr id="6" name="Picture 5">
            <a:extLst>
              <a:ext uri="{FF2B5EF4-FFF2-40B4-BE49-F238E27FC236}">
                <a16:creationId xmlns:a16="http://schemas.microsoft.com/office/drawing/2014/main" id="{613CECFB-1D46-4486-9FC8-59CA05497BDD}"/>
              </a:ext>
            </a:extLst>
          </p:cNvPr>
          <p:cNvPicPr>
            <a:picLocks noChangeAspect="1"/>
          </p:cNvPicPr>
          <p:nvPr/>
        </p:nvPicPr>
        <p:blipFill>
          <a:blip r:embed="rId3"/>
          <a:stretch>
            <a:fillRect/>
          </a:stretch>
        </p:blipFill>
        <p:spPr>
          <a:xfrm>
            <a:off x="5806440" y="3574551"/>
            <a:ext cx="6123902" cy="2643656"/>
          </a:xfrm>
          <a:prstGeom prst="rect">
            <a:avLst/>
          </a:prstGeom>
        </p:spPr>
      </p:pic>
    </p:spTree>
    <p:extLst>
      <p:ext uri="{BB962C8B-B14F-4D97-AF65-F5344CB8AC3E}">
        <p14:creationId xmlns:p14="http://schemas.microsoft.com/office/powerpoint/2010/main" val="36680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B17D-0B91-4E86-8889-06BD5708E82A}"/>
              </a:ext>
            </a:extLst>
          </p:cNvPr>
          <p:cNvSpPr>
            <a:spLocks noGrp="1"/>
          </p:cNvSpPr>
          <p:nvPr>
            <p:ph type="title"/>
          </p:nvPr>
        </p:nvSpPr>
        <p:spPr>
          <a:xfrm>
            <a:off x="457200" y="639150"/>
            <a:ext cx="10094976" cy="1152144"/>
          </a:xfrm>
          <a:prstGeom prst="rect">
            <a:avLst/>
          </a:prstGeom>
        </p:spPr>
        <p:txBody>
          <a:bodyPr anchor="ctr">
            <a:normAutofit/>
          </a:bodyPr>
          <a:lstStyle/>
          <a:p>
            <a:r>
              <a:rPr lang="en-MY" sz="3200" i="1" dirty="0"/>
              <a:t>		Visualization Distribution of Data </a:t>
            </a:r>
            <a:br>
              <a:rPr lang="en-MY" sz="3200" b="0" dirty="0"/>
            </a:br>
            <a:endParaRPr lang="en-MY" sz="3200" dirty="0"/>
          </a:p>
        </p:txBody>
      </p:sp>
      <p:pic>
        <p:nvPicPr>
          <p:cNvPr id="5" name="Content Placeholder 4">
            <a:extLst>
              <a:ext uri="{FF2B5EF4-FFF2-40B4-BE49-F238E27FC236}">
                <a16:creationId xmlns:a16="http://schemas.microsoft.com/office/drawing/2014/main" id="{DD73BBF5-0BA7-4CA6-9850-E5554AB27CAB}"/>
              </a:ext>
            </a:extLst>
          </p:cNvPr>
          <p:cNvPicPr>
            <a:picLocks noGrp="1" noChangeAspect="1"/>
          </p:cNvPicPr>
          <p:nvPr>
            <p:ph sz="half" idx="2"/>
          </p:nvPr>
        </p:nvPicPr>
        <p:blipFill>
          <a:blip r:embed="rId3"/>
          <a:stretch>
            <a:fillRect/>
          </a:stretch>
        </p:blipFill>
        <p:spPr>
          <a:xfrm>
            <a:off x="595086" y="1579651"/>
            <a:ext cx="5061667" cy="4940119"/>
          </a:xfrm>
          <a:prstGeom prst="rect">
            <a:avLst/>
          </a:prstGeom>
          <a:noFill/>
        </p:spPr>
      </p:pic>
      <p:sp>
        <p:nvSpPr>
          <p:cNvPr id="3" name="Content Placeholder 2">
            <a:extLst>
              <a:ext uri="{FF2B5EF4-FFF2-40B4-BE49-F238E27FC236}">
                <a16:creationId xmlns:a16="http://schemas.microsoft.com/office/drawing/2014/main" id="{768CAA04-B773-4367-9817-2D1E73307B3D}"/>
              </a:ext>
            </a:extLst>
          </p:cNvPr>
          <p:cNvSpPr>
            <a:spLocks noGrp="1"/>
          </p:cNvSpPr>
          <p:nvPr>
            <p:ph sz="quarter" idx="4"/>
          </p:nvPr>
        </p:nvSpPr>
        <p:spPr>
          <a:xfrm>
            <a:off x="5656753" y="2498723"/>
            <a:ext cx="4892040" cy="3101977"/>
          </a:xfrm>
          <a:prstGeom prst="rect">
            <a:avLst/>
          </a:prstGeom>
        </p:spPr>
        <p:txBody>
          <a:bodyPr>
            <a:normAutofit/>
          </a:bodyPr>
          <a:lstStyle/>
          <a:p>
            <a:r>
              <a:rPr lang="en-US" dirty="0"/>
              <a:t>Data Visualization has been done using Box and Whisker Plots of all continuous features to clearly understand the measures of their central tendencies shown in Fig 3, Fig 4, Fig 5, Fig 6, Fig 7 and Fig 8.</a:t>
            </a:r>
            <a:endParaRPr lang="en-MY" dirty="0"/>
          </a:p>
        </p:txBody>
      </p:sp>
    </p:spTree>
    <p:extLst>
      <p:ext uri="{BB962C8B-B14F-4D97-AF65-F5344CB8AC3E}">
        <p14:creationId xmlns:p14="http://schemas.microsoft.com/office/powerpoint/2010/main" val="41395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6F5A-20E1-46E3-BE05-A2DE4FB85D7B}"/>
              </a:ext>
            </a:extLst>
          </p:cNvPr>
          <p:cNvSpPr>
            <a:spLocks noGrp="1"/>
          </p:cNvSpPr>
          <p:nvPr>
            <p:ph type="title"/>
          </p:nvPr>
        </p:nvSpPr>
        <p:spPr>
          <a:xfrm>
            <a:off x="457200" y="639150"/>
            <a:ext cx="9818914" cy="463936"/>
          </a:xfrm>
        </p:spPr>
        <p:txBody>
          <a:bodyPr>
            <a:normAutofit fontScale="90000"/>
          </a:bodyPr>
          <a:lstStyle/>
          <a:p>
            <a:r>
              <a:rPr lang="en-MY" i="1" dirty="0"/>
              <a:t>				Result Analysis</a:t>
            </a:r>
            <a:endParaRPr lang="en-MY" dirty="0"/>
          </a:p>
        </p:txBody>
      </p:sp>
      <p:sp>
        <p:nvSpPr>
          <p:cNvPr id="3" name="Text Placeholder 2">
            <a:extLst>
              <a:ext uri="{FF2B5EF4-FFF2-40B4-BE49-F238E27FC236}">
                <a16:creationId xmlns:a16="http://schemas.microsoft.com/office/drawing/2014/main" id="{8AFA4CD7-8421-4319-B176-9B6B92F3AC70}"/>
              </a:ext>
            </a:extLst>
          </p:cNvPr>
          <p:cNvSpPr>
            <a:spLocks noGrp="1"/>
          </p:cNvSpPr>
          <p:nvPr>
            <p:ph type="body" idx="1"/>
          </p:nvPr>
        </p:nvSpPr>
        <p:spPr>
          <a:xfrm>
            <a:off x="312056" y="1187450"/>
            <a:ext cx="11488057" cy="641350"/>
          </a:xfrm>
        </p:spPr>
        <p:txBody>
          <a:bodyPr>
            <a:normAutofit fontScale="92500"/>
          </a:bodyPr>
          <a:lstStyle/>
          <a:p>
            <a:r>
              <a:rPr lang="en-US" b="0" dirty="0"/>
              <a:t>The result analysis is based on validation from datasets. Following are the result analysis below:</a:t>
            </a:r>
            <a:endParaRPr lang="en-MY" dirty="0"/>
          </a:p>
        </p:txBody>
      </p:sp>
      <p:pic>
        <p:nvPicPr>
          <p:cNvPr id="7" name="Content Placeholder 6">
            <a:extLst>
              <a:ext uri="{FF2B5EF4-FFF2-40B4-BE49-F238E27FC236}">
                <a16:creationId xmlns:a16="http://schemas.microsoft.com/office/drawing/2014/main" id="{2E84AADB-53B0-4541-B035-DE14B75DA306}"/>
              </a:ext>
            </a:extLst>
          </p:cNvPr>
          <p:cNvPicPr>
            <a:picLocks noGrp="1" noChangeAspect="1"/>
          </p:cNvPicPr>
          <p:nvPr>
            <p:ph sz="half" idx="2"/>
          </p:nvPr>
        </p:nvPicPr>
        <p:blipFill>
          <a:blip r:embed="rId2"/>
          <a:stretch>
            <a:fillRect/>
          </a:stretch>
        </p:blipFill>
        <p:spPr>
          <a:xfrm>
            <a:off x="188686" y="1959429"/>
            <a:ext cx="5907314" cy="4390049"/>
          </a:xfrm>
          <a:prstGeom prst="rect">
            <a:avLst/>
          </a:prstGeom>
        </p:spPr>
      </p:pic>
      <p:sp>
        <p:nvSpPr>
          <p:cNvPr id="6" name="Content Placeholder 5">
            <a:extLst>
              <a:ext uri="{FF2B5EF4-FFF2-40B4-BE49-F238E27FC236}">
                <a16:creationId xmlns:a16="http://schemas.microsoft.com/office/drawing/2014/main" id="{FA4AC200-AA58-407E-AA4F-F466A95F8C50}"/>
              </a:ext>
            </a:extLst>
          </p:cNvPr>
          <p:cNvSpPr>
            <a:spLocks noGrp="1"/>
          </p:cNvSpPr>
          <p:nvPr>
            <p:ph sz="quarter" idx="4"/>
          </p:nvPr>
        </p:nvSpPr>
        <p:spPr>
          <a:xfrm>
            <a:off x="6745325" y="2992209"/>
            <a:ext cx="4892040" cy="3101977"/>
          </a:xfrm>
        </p:spPr>
        <p:txBody>
          <a:bodyPr/>
          <a:lstStyle/>
          <a:p>
            <a:r>
              <a:rPr lang="en-US" dirty="0"/>
              <a:t>The output shows that our model calculates the income level of an individual with an accuracy of approximately 86%, which is a good number.</a:t>
            </a:r>
            <a:endParaRPr lang="en-MY" dirty="0"/>
          </a:p>
        </p:txBody>
      </p:sp>
    </p:spTree>
    <p:extLst>
      <p:ext uri="{BB962C8B-B14F-4D97-AF65-F5344CB8AC3E}">
        <p14:creationId xmlns:p14="http://schemas.microsoft.com/office/powerpoint/2010/main" val="295564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5723-20FD-4367-A9FF-AD6F4D79FB86}"/>
              </a:ext>
            </a:extLst>
          </p:cNvPr>
          <p:cNvSpPr>
            <a:spLocks noGrp="1"/>
          </p:cNvSpPr>
          <p:nvPr>
            <p:ph type="title"/>
          </p:nvPr>
        </p:nvSpPr>
        <p:spPr/>
        <p:txBody>
          <a:bodyPr>
            <a:normAutofit/>
          </a:bodyPr>
          <a:lstStyle/>
          <a:p>
            <a:r>
              <a:rPr lang="en-MY" sz="3200" i="1" dirty="0"/>
              <a:t>			Conclusion and Future Works</a:t>
            </a:r>
            <a:endParaRPr lang="en-MY" sz="3200" dirty="0"/>
          </a:p>
        </p:txBody>
      </p:sp>
      <p:sp>
        <p:nvSpPr>
          <p:cNvPr id="3" name="Text Placeholder 2">
            <a:extLst>
              <a:ext uri="{FF2B5EF4-FFF2-40B4-BE49-F238E27FC236}">
                <a16:creationId xmlns:a16="http://schemas.microsoft.com/office/drawing/2014/main" id="{8EFD7A00-7C51-4455-A3F1-6CBFCB482F22}"/>
              </a:ext>
            </a:extLst>
          </p:cNvPr>
          <p:cNvSpPr>
            <a:spLocks noGrp="1"/>
          </p:cNvSpPr>
          <p:nvPr>
            <p:ph type="body" idx="1"/>
          </p:nvPr>
        </p:nvSpPr>
        <p:spPr>
          <a:xfrm>
            <a:off x="834571" y="1944913"/>
            <a:ext cx="10312400" cy="3933371"/>
          </a:xfrm>
        </p:spPr>
        <p:txBody>
          <a:bodyPr>
            <a:normAutofit fontScale="92500" lnSpcReduction="10000"/>
          </a:bodyPr>
          <a:lstStyle/>
          <a:p>
            <a:pPr algn="just"/>
            <a:r>
              <a:rPr lang="en-US" b="0" dirty="0"/>
              <a:t>This paper proposed the application of Gradient Boosting Classifier on Adult Census Data. Finally, the Validation Accuracy, so obtained, 86% which is, by the best of our knowledge, has been one of the highest numeric accuracy achieved by Income Prediction Model so far. The classification error for the adult dataset is relatively large (~14%) because multiple similar instances have different decision values. The future scope of this work involves achieving an over-all better set of results by using hybrid models with inclusion of Machine Learning and Deep Learning together, or by applying many other advanced preprocessing techniques without further depletion in the accuracy. Future work will identify these instances in a new separate class of unclassified instances. Also the classification rate can be improved by using the kernel PCA method. This method consists in the classical PCA method applied to the kernel feature space. A speed up of the learning algorithm should result since most of the calculations are done at the kernel level.</a:t>
            </a:r>
            <a:endParaRPr lang="en-MY" dirty="0"/>
          </a:p>
        </p:txBody>
      </p:sp>
    </p:spTree>
    <p:extLst>
      <p:ext uri="{BB962C8B-B14F-4D97-AF65-F5344CB8AC3E}">
        <p14:creationId xmlns:p14="http://schemas.microsoft.com/office/powerpoint/2010/main" val="426229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8839-8F80-4C59-9F1F-7A78433C2E96}"/>
              </a:ext>
            </a:extLst>
          </p:cNvPr>
          <p:cNvSpPr>
            <a:spLocks noGrp="1"/>
          </p:cNvSpPr>
          <p:nvPr>
            <p:ph type="title"/>
          </p:nvPr>
        </p:nvSpPr>
        <p:spPr>
          <a:xfrm>
            <a:off x="2953657" y="2664242"/>
            <a:ext cx="10094976" cy="1152144"/>
          </a:xfrm>
        </p:spPr>
        <p:txBody>
          <a:bodyPr/>
          <a:lstStyle/>
          <a:p>
            <a:r>
              <a:rPr lang="en-US" dirty="0"/>
              <a:t>Thanks for listening to us!</a:t>
            </a:r>
            <a:endParaRPr lang="en-MY" dirty="0"/>
          </a:p>
        </p:txBody>
      </p:sp>
    </p:spTree>
    <p:extLst>
      <p:ext uri="{BB962C8B-B14F-4D97-AF65-F5344CB8AC3E}">
        <p14:creationId xmlns:p14="http://schemas.microsoft.com/office/powerpoint/2010/main" val="84839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7200" y="639793"/>
            <a:ext cx="11734800" cy="1997390"/>
          </a:xfrm>
        </p:spPr>
        <p:txBody>
          <a:bodyPr>
            <a:noAutofit/>
          </a:bodyPr>
          <a:lstStyle/>
          <a:p>
            <a:br>
              <a:rPr lang="en-US" sz="2800" b="0" dirty="0">
                <a:solidFill>
                  <a:schemeClr val="bg1"/>
                </a:solidFill>
              </a:rPr>
            </a:br>
            <a:br>
              <a:rPr lang="en-MY" sz="2800" b="0" dirty="0">
                <a:solidFill>
                  <a:schemeClr val="bg1"/>
                </a:solidFill>
              </a:rPr>
            </a:br>
            <a:br>
              <a:rPr lang="en-MY" sz="2800" b="0" dirty="0">
                <a:solidFill>
                  <a:schemeClr val="bg1"/>
                </a:solidFill>
              </a:rPr>
            </a:br>
            <a:br>
              <a:rPr lang="en-MY" sz="2800" b="0" dirty="0">
                <a:solidFill>
                  <a:schemeClr val="bg1"/>
                </a:solidFill>
              </a:rPr>
            </a:br>
            <a:br>
              <a:rPr lang="en-MY" sz="2800" b="0" dirty="0">
                <a:solidFill>
                  <a:schemeClr val="bg1"/>
                </a:solidFill>
              </a:rPr>
            </a:br>
            <a:br>
              <a:rPr lang="en-MY" sz="2800" b="0" dirty="0">
                <a:solidFill>
                  <a:schemeClr val="bg1"/>
                </a:solidFill>
              </a:rPr>
            </a:br>
            <a:r>
              <a:rPr lang="en-US" sz="2800" i="1" dirty="0">
                <a:solidFill>
                  <a:schemeClr val="tx1"/>
                </a:solidFill>
              </a:rPr>
              <a:t>In this study Gradient Boosting Classifier is used as the machine learning algorithm which is applied to predict income levels of individuals based on attributes including education, marital status, gender, occupation, country and others. </a:t>
            </a:r>
            <a:br>
              <a:rPr lang="en-US" sz="2800" i="1" dirty="0">
                <a:solidFill>
                  <a:schemeClr val="tx1"/>
                </a:solidFill>
              </a:rPr>
            </a:br>
            <a:br>
              <a:rPr lang="en-MY" b="0" dirty="0"/>
            </a:br>
            <a:r>
              <a:rPr lang="en-US" b="0" dirty="0"/>
              <a:t> </a:t>
            </a:r>
            <a:r>
              <a:rPr lang="en-US" sz="2400" i="1" dirty="0">
                <a:solidFill>
                  <a:schemeClr val="tx1"/>
                </a:solidFill>
              </a:rPr>
              <a:t>The binomial label in the data set is the income level which predicts whether a person earns more than 50 Thousand Dollars per year or not based on the given set of attributes. Gradient Boosting classifier is used since it gave better accuracy compared to decision tree classifier, naïve </a:t>
            </a:r>
            <a:r>
              <a:rPr lang="en-US" sz="2400" i="1" dirty="0" err="1">
                <a:solidFill>
                  <a:schemeClr val="tx1"/>
                </a:solidFill>
              </a:rPr>
              <a:t>bayes</a:t>
            </a:r>
            <a:r>
              <a:rPr lang="en-US" sz="2400" i="1" dirty="0">
                <a:solidFill>
                  <a:schemeClr val="tx1"/>
                </a:solidFill>
              </a:rPr>
              <a:t> and other classifiers. The predictive accuracy of the model on test data is 86%.</a:t>
            </a:r>
            <a:endParaRPr lang="en-US" sz="2800" dirty="0">
              <a:solidFill>
                <a:schemeClr val="tx1"/>
              </a:solidFill>
            </a:endParaRPr>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011" y="3429000"/>
            <a:ext cx="9614452" cy="102329"/>
          </a:xfrm>
        </p:spPr>
        <p:txBody>
          <a:bodyPr>
            <a:noAutofit/>
          </a:bodyPr>
          <a:lstStyle/>
          <a:p>
            <a:br>
              <a:rPr lang="en-MY" sz="2400" b="0" dirty="0"/>
            </a:br>
            <a:r>
              <a:rPr lang="en-MY" sz="2400" b="0" dirty="0"/>
              <a:t> </a:t>
            </a:r>
            <a:br>
              <a:rPr lang="en-MY" sz="2400" b="0" dirty="0"/>
            </a:br>
            <a:r>
              <a:rPr lang="en-US" sz="2400" b="0" i="1" u="sng" dirty="0">
                <a:ln w="0"/>
                <a:solidFill>
                  <a:schemeClr val="tx1"/>
                </a:solidFill>
                <a:effectLst>
                  <a:outerShdw blurRad="38100" dist="19050" dir="2700000" algn="tl" rotWithShape="0">
                    <a:schemeClr val="dk1">
                      <a:alpha val="40000"/>
                    </a:schemeClr>
                  </a:outerShdw>
                </a:effectLst>
              </a:rPr>
              <a:t>The Research Question and/or Hypothesis</a:t>
            </a:r>
            <a:br>
              <a:rPr lang="en-US" sz="2400" i="1" dirty="0"/>
            </a:br>
            <a:br>
              <a:rPr lang="en-MY" sz="2400" b="0" dirty="0"/>
            </a:br>
            <a:r>
              <a:rPr lang="en-US" sz="2400" b="0" dirty="0">
                <a:solidFill>
                  <a:schemeClr val="tx1"/>
                </a:solidFill>
              </a:rPr>
              <a:t> 1. </a:t>
            </a:r>
            <a:r>
              <a:rPr lang="en-US" sz="2400" dirty="0">
                <a:solidFill>
                  <a:schemeClr val="tx1"/>
                </a:solidFill>
              </a:rPr>
              <a:t>What is income level of an individual with certain attributes</a:t>
            </a:r>
            <a:br>
              <a:rPr lang="en-US" sz="2400" dirty="0">
                <a:solidFill>
                  <a:schemeClr val="tx1"/>
                </a:solidFill>
              </a:rPr>
            </a:br>
            <a:r>
              <a:rPr lang="en-US" sz="2400" dirty="0">
                <a:solidFill>
                  <a:schemeClr val="tx1"/>
                </a:solidFill>
              </a:rPr>
              <a:t> 2. What are the key features determining income level </a:t>
            </a:r>
            <a:br>
              <a:rPr lang="en-US" sz="2400" dirty="0">
                <a:solidFill>
                  <a:schemeClr val="tx1"/>
                </a:solidFill>
              </a:rPr>
            </a:br>
            <a:r>
              <a:rPr lang="en-US" sz="2400" dirty="0">
                <a:solidFill>
                  <a:schemeClr val="tx1"/>
                </a:solidFill>
              </a:rPr>
              <a:t> 3. Hypothesis:</a:t>
            </a:r>
            <a:br>
              <a:rPr lang="en-US" sz="2400" dirty="0">
                <a:solidFill>
                  <a:schemeClr val="tx1"/>
                </a:solidFill>
              </a:rPr>
            </a:br>
            <a:r>
              <a:rPr lang="en-US" sz="2400" dirty="0">
                <a:solidFill>
                  <a:schemeClr val="tx1"/>
                </a:solidFill>
              </a:rPr>
              <a:t>Despite this limitation, using boosting algorithm the model will help in understanding how the income of a person varies depending on various factors such as the education-background, occupation, marital status, geography, age, number of working hours/week, etc.</a:t>
            </a:r>
            <a:br>
              <a:rPr lang="en-US" sz="2400" dirty="0">
                <a:solidFill>
                  <a:schemeClr val="tx1"/>
                </a:solidFill>
              </a:rPr>
            </a:br>
            <a:br>
              <a:rPr lang="en-US" sz="2400" b="0" dirty="0"/>
            </a:br>
            <a:br>
              <a:rPr lang="en-US" sz="2400" dirty="0"/>
            </a:br>
            <a:r>
              <a:rPr lang="en-US" sz="2400" i="1" dirty="0"/>
              <a:t> </a:t>
            </a:r>
            <a:endParaRPr lang="en-US" sz="2400" b="0" dirty="0"/>
          </a:p>
        </p:txBody>
      </p:sp>
    </p:spTree>
    <p:extLst>
      <p:ext uri="{BB962C8B-B14F-4D97-AF65-F5344CB8AC3E}">
        <p14:creationId xmlns:p14="http://schemas.microsoft.com/office/powerpoint/2010/main" val="235437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382" y="150559"/>
            <a:ext cx="10328413" cy="287859"/>
          </a:xfrm>
        </p:spPr>
        <p:txBody>
          <a:bodyPr>
            <a:normAutofit fontScale="90000"/>
          </a:bodyPr>
          <a:lstStyle/>
          <a:p>
            <a:r>
              <a:rPr lang="en-US" b="0" dirty="0">
                <a:solidFill>
                  <a:schemeClr val="bg1"/>
                </a:solidFill>
              </a:rPr>
              <a:t>Research Objectives</a:t>
            </a:r>
          </a:p>
        </p:txBody>
      </p:sp>
      <p:sp>
        <p:nvSpPr>
          <p:cNvPr id="5" name="Content Placeholder 4"/>
          <p:cNvSpPr>
            <a:spLocks noGrp="1"/>
          </p:cNvSpPr>
          <p:nvPr>
            <p:ph sz="half" idx="1"/>
          </p:nvPr>
        </p:nvSpPr>
        <p:spPr>
          <a:xfrm>
            <a:off x="1" y="453887"/>
            <a:ext cx="12072730" cy="5950225"/>
          </a:xfrm>
        </p:spPr>
        <p:txBody>
          <a:bodyPr>
            <a:normAutofit fontScale="47500" lnSpcReduction="20000"/>
          </a:bodyPr>
          <a:lstStyle/>
          <a:p>
            <a:pPr marL="0" indent="0" algn="just">
              <a:buNone/>
            </a:pPr>
            <a:endParaRPr lang="en-MY"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lvl="1" indent="0" algn="just">
              <a:lnSpc>
                <a:spcPct val="170000"/>
              </a:lnSpc>
              <a:buNone/>
            </a:pPr>
            <a:r>
              <a:rPr lang="en-US"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Import the data from the source and put it in the relevant platform. (Python/R) </a:t>
            </a:r>
          </a:p>
          <a:p>
            <a:pPr marL="457200" lvl="1" indent="0" algn="just">
              <a:lnSpc>
                <a:spcPct val="170000"/>
              </a:lnSpc>
              <a:buNone/>
            </a:pPr>
            <a:r>
              <a:rPr lang="en-US"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Data Cleaning according to the needs. </a:t>
            </a:r>
          </a:p>
          <a:p>
            <a:pPr marL="457200" lvl="1" indent="0" algn="just">
              <a:lnSpc>
                <a:spcPct val="170000"/>
              </a:lnSpc>
              <a:buNone/>
            </a:pPr>
            <a:r>
              <a:rPr lang="en-US"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Data Exploration, which involves analyzing each feature variable to check if the variables are significant for building the model. </a:t>
            </a:r>
          </a:p>
          <a:p>
            <a:pPr marL="457200" lvl="1" indent="0" algn="just">
              <a:lnSpc>
                <a:spcPct val="170000"/>
              </a:lnSpc>
              <a:buNone/>
            </a:pPr>
            <a:r>
              <a:rPr lang="en-US"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Building a model, in which part we’ll build a predictive model that will predict whether an individual earns above USD 50,000 or not. </a:t>
            </a:r>
          </a:p>
          <a:p>
            <a:pPr marL="457200" lvl="1" indent="0" algn="just">
              <a:lnSpc>
                <a:spcPct val="170000"/>
              </a:lnSpc>
              <a:buNone/>
            </a:pPr>
            <a:r>
              <a:rPr lang="en-US"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Checking the accuracy of the model. </a:t>
            </a:r>
          </a:p>
          <a:p>
            <a:pPr marL="457200" lvl="1" indent="0" algn="just">
              <a:lnSpc>
                <a:spcPct val="170000"/>
              </a:lnSpc>
              <a:buNone/>
            </a:pPr>
            <a:r>
              <a:rPr lang="en-US"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Load and evaluate the test data set in such a way that it does not have any null values or unnecessary predictor variables.</a:t>
            </a:r>
          </a:p>
          <a:p>
            <a:pPr marL="457200" lvl="1" indent="0" algn="just">
              <a:lnSpc>
                <a:spcPct val="170000"/>
              </a:lnSpc>
              <a:buNone/>
            </a:pPr>
            <a:r>
              <a:rPr lang="en-US"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Validate the model.</a:t>
            </a:r>
          </a:p>
          <a:p>
            <a:pPr marL="457200" lvl="1" indent="0" algn="just">
              <a:lnSpc>
                <a:spcPct val="170000"/>
              </a:lnSpc>
              <a:buNone/>
            </a:pPr>
            <a:r>
              <a:rPr lang="en-US"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Show how the income of a person varies depending on various factors.</a:t>
            </a:r>
          </a:p>
          <a:p>
            <a:pPr marL="457200" lvl="1" indent="0" algn="just">
              <a:buNone/>
            </a:pPr>
            <a:endParaRPr lang="en-US" sz="25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06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EB34777-95D9-4EFC-9DED-36F1CD2E546E}"/>
              </a:ext>
            </a:extLst>
          </p:cNvPr>
          <p:cNvSpPr>
            <a:spLocks noGrp="1"/>
          </p:cNvSpPr>
          <p:nvPr>
            <p:ph sz="half" idx="1"/>
          </p:nvPr>
        </p:nvSpPr>
        <p:spPr>
          <a:xfrm>
            <a:off x="371061" y="834887"/>
            <a:ext cx="12298017" cy="4611756"/>
          </a:xfrm>
        </p:spPr>
        <p:txBody>
          <a:bodyPr>
            <a:normAutofit/>
          </a:bodyPr>
          <a:lstStyle/>
          <a:p>
            <a:pPr marL="0" indent="0">
              <a:buNone/>
            </a:pPr>
            <a:r>
              <a:rPr lang="en-US" sz="3600" dirty="0">
                <a:solidFill>
                  <a:srgbClr val="002060"/>
                </a:solidFill>
              </a:rPr>
              <a:t>                            The Research Significances</a:t>
            </a:r>
          </a:p>
          <a:p>
            <a:pPr marL="0" indent="0">
              <a:buNone/>
            </a:pPr>
            <a:endParaRPr lang="en-US" dirty="0">
              <a:solidFill>
                <a:srgbClr val="002060"/>
              </a:solidFill>
            </a:endParaRPr>
          </a:p>
          <a:p>
            <a:pPr marL="914400" lvl="2" indent="0" algn="just">
              <a:buNone/>
            </a:pPr>
            <a:r>
              <a:rPr lang="en-US" sz="2400" dirty="0"/>
              <a:t>This prediction will help us to get usable information, which can</a:t>
            </a:r>
          </a:p>
          <a:p>
            <a:pPr marL="914400" lvl="2" indent="0" algn="just">
              <a:buNone/>
            </a:pPr>
            <a:r>
              <a:rPr lang="en-US" sz="2400" dirty="0"/>
              <a:t>contribute to the business domain or how the income of a person</a:t>
            </a:r>
          </a:p>
          <a:p>
            <a:pPr marL="914400" lvl="2" indent="0" algn="just">
              <a:buNone/>
            </a:pPr>
            <a:r>
              <a:rPr lang="en-US" sz="2400" dirty="0"/>
              <a:t>varies depending on various factors such as the educational</a:t>
            </a:r>
          </a:p>
          <a:p>
            <a:pPr marL="914400" lvl="2" indent="0" algn="just">
              <a:buNone/>
            </a:pPr>
            <a:r>
              <a:rPr lang="en-US" sz="2400" dirty="0"/>
              <a:t>background, occupation, marital status, geography, age, number of</a:t>
            </a:r>
          </a:p>
          <a:p>
            <a:pPr marL="914400" lvl="2" indent="0" algn="just">
              <a:buNone/>
            </a:pPr>
            <a:r>
              <a:rPr lang="en-US" sz="2400" dirty="0"/>
              <a:t>working hours/week, etc. And Results from the fitted classifier</a:t>
            </a:r>
          </a:p>
          <a:p>
            <a:pPr marL="914400" lvl="2" indent="0" algn="just">
              <a:buNone/>
            </a:pPr>
            <a:r>
              <a:rPr lang="en-US" sz="2400" dirty="0"/>
              <a:t>model show that marital status, capital gain, education, age and work</a:t>
            </a:r>
          </a:p>
          <a:p>
            <a:pPr marL="914400" lvl="2" indent="0" algn="just">
              <a:buNone/>
            </a:pPr>
            <a:r>
              <a:rPr lang="en-US" sz="2400" dirty="0"/>
              <a:t>hours (employment) determine much of the difference between low</a:t>
            </a:r>
          </a:p>
          <a:p>
            <a:pPr marL="914400" lvl="2" indent="0" algn="just">
              <a:buNone/>
            </a:pPr>
            <a:r>
              <a:rPr lang="en-US" sz="2400" dirty="0"/>
              <a:t>and high-income levels</a:t>
            </a:r>
            <a:r>
              <a:rPr lang="en-US" dirty="0"/>
              <a:t>.</a:t>
            </a:r>
            <a:endParaRPr lang="en-MY" dirty="0"/>
          </a:p>
        </p:txBody>
      </p:sp>
    </p:spTree>
    <p:extLst>
      <p:ext uri="{BB962C8B-B14F-4D97-AF65-F5344CB8AC3E}">
        <p14:creationId xmlns:p14="http://schemas.microsoft.com/office/powerpoint/2010/main" val="263806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B75F-4DC5-4303-98F5-3C7319B34320}"/>
              </a:ext>
            </a:extLst>
          </p:cNvPr>
          <p:cNvSpPr>
            <a:spLocks noGrp="1"/>
          </p:cNvSpPr>
          <p:nvPr>
            <p:ph type="title"/>
          </p:nvPr>
        </p:nvSpPr>
        <p:spPr>
          <a:xfrm>
            <a:off x="4536831" y="153108"/>
            <a:ext cx="10096500" cy="1150907"/>
          </a:xfrm>
        </p:spPr>
        <p:txBody>
          <a:bodyPr>
            <a:normAutofit/>
          </a:bodyPr>
          <a:lstStyle/>
          <a:p>
            <a:r>
              <a:rPr lang="en-US" sz="3200" dirty="0">
                <a:solidFill>
                  <a:schemeClr val="tx1"/>
                </a:solidFill>
              </a:rPr>
              <a:t>Related works</a:t>
            </a:r>
            <a:endParaRPr lang="en-MY" sz="3200" dirty="0">
              <a:solidFill>
                <a:schemeClr val="tx1"/>
              </a:solidFill>
            </a:endParaRPr>
          </a:p>
        </p:txBody>
      </p:sp>
      <p:sp>
        <p:nvSpPr>
          <p:cNvPr id="4" name="Content Placeholder 3">
            <a:extLst>
              <a:ext uri="{FF2B5EF4-FFF2-40B4-BE49-F238E27FC236}">
                <a16:creationId xmlns:a16="http://schemas.microsoft.com/office/drawing/2014/main" id="{A935D3D0-C2BC-40A4-8CCA-DC5AE042E88E}"/>
              </a:ext>
            </a:extLst>
          </p:cNvPr>
          <p:cNvSpPr>
            <a:spLocks noGrp="1"/>
          </p:cNvSpPr>
          <p:nvPr>
            <p:ph sz="half" idx="2"/>
          </p:nvPr>
        </p:nvSpPr>
        <p:spPr>
          <a:xfrm>
            <a:off x="682183" y="4936085"/>
            <a:ext cx="9641262" cy="2140575"/>
          </a:xfrm>
        </p:spPr>
        <p:txBody>
          <a:bodyPr>
            <a:normAutofit/>
          </a:bodyPr>
          <a:lstStyle/>
          <a:p>
            <a:pPr algn="just"/>
            <a:r>
              <a:rPr lang="en-US" sz="1800" dirty="0">
                <a:latin typeface="Times New Roman" panose="02020603050405020304" pitchFamily="18" charset="0"/>
                <a:cs typeface="Times New Roman" panose="02020603050405020304" pitchFamily="18" charset="0"/>
              </a:rPr>
              <a:t>From this we can see that in recent years many people have tried to solve this income level prediction problem with this dataset. People tried to solve this using various methods and algorithms. Such as Gradient Boosting Classifier Model,Support Vector Machine,Decision Tree ,Gaussian Naive Bayes,Random Forest Classifier ,Extreme Gradient Boosting (XGBOOST) etc. The success rate of the prediction is varying from 85-90%.But we can see that the Gradient Boosting Classifier Model has been the most successful and consistent among them. </a:t>
            </a:r>
            <a:endParaRPr lang="en-MY"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CB0F547-4689-4FF1-8383-8277CE3A737E}"/>
              </a:ext>
            </a:extLst>
          </p:cNvPr>
          <p:cNvPicPr>
            <a:picLocks noGrp="1" noChangeAspect="1"/>
          </p:cNvPicPr>
          <p:nvPr>
            <p:ph sz="half" idx="1"/>
          </p:nvPr>
        </p:nvPicPr>
        <p:blipFill>
          <a:blip r:embed="rId2"/>
          <a:stretch>
            <a:fillRect/>
          </a:stretch>
        </p:blipFill>
        <p:spPr>
          <a:xfrm>
            <a:off x="486325" y="1099275"/>
            <a:ext cx="5225158" cy="3717735"/>
          </a:xfrm>
          <a:prstGeom prst="rect">
            <a:avLst/>
          </a:prstGeom>
        </p:spPr>
      </p:pic>
      <p:pic>
        <p:nvPicPr>
          <p:cNvPr id="7" name="Picture 6">
            <a:extLst>
              <a:ext uri="{FF2B5EF4-FFF2-40B4-BE49-F238E27FC236}">
                <a16:creationId xmlns:a16="http://schemas.microsoft.com/office/drawing/2014/main" id="{779B6E8E-C9B7-4582-AFFA-DA7F2E9627C2}"/>
              </a:ext>
            </a:extLst>
          </p:cNvPr>
          <p:cNvPicPr>
            <a:picLocks noChangeAspect="1"/>
          </p:cNvPicPr>
          <p:nvPr/>
        </p:nvPicPr>
        <p:blipFill>
          <a:blip r:embed="rId3"/>
          <a:stretch>
            <a:fillRect/>
          </a:stretch>
        </p:blipFill>
        <p:spPr>
          <a:xfrm>
            <a:off x="6371675" y="1081442"/>
            <a:ext cx="4938750" cy="3735568"/>
          </a:xfrm>
          <a:prstGeom prst="rect">
            <a:avLst/>
          </a:prstGeom>
        </p:spPr>
      </p:pic>
    </p:spTree>
    <p:extLst>
      <p:ext uri="{BB962C8B-B14F-4D97-AF65-F5344CB8AC3E}">
        <p14:creationId xmlns:p14="http://schemas.microsoft.com/office/powerpoint/2010/main" val="27631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C88D-4ED2-459B-BA99-012BC83257CE}"/>
              </a:ext>
            </a:extLst>
          </p:cNvPr>
          <p:cNvSpPr>
            <a:spLocks noGrp="1"/>
          </p:cNvSpPr>
          <p:nvPr>
            <p:ph type="title"/>
          </p:nvPr>
        </p:nvSpPr>
        <p:spPr>
          <a:xfrm>
            <a:off x="457200" y="639793"/>
            <a:ext cx="10096500" cy="1150907"/>
          </a:xfrm>
          <a:prstGeom prst="rect">
            <a:avLst/>
          </a:prstGeom>
        </p:spPr>
        <p:txBody>
          <a:bodyPr anchor="ctr">
            <a:normAutofit/>
          </a:bodyPr>
          <a:lstStyle/>
          <a:p>
            <a:r>
              <a:rPr lang="en-MY" i="1" dirty="0"/>
              <a:t>                         EXPERIMENTAL SETUP </a:t>
            </a:r>
            <a:br>
              <a:rPr lang="en-MY" dirty="0"/>
            </a:br>
            <a:endParaRPr lang="en-MY" dirty="0"/>
          </a:p>
        </p:txBody>
      </p:sp>
      <p:pic>
        <p:nvPicPr>
          <p:cNvPr id="5" name="Content Placeholder 4">
            <a:extLst>
              <a:ext uri="{FF2B5EF4-FFF2-40B4-BE49-F238E27FC236}">
                <a16:creationId xmlns:a16="http://schemas.microsoft.com/office/drawing/2014/main" id="{CB2096F4-5365-425F-86D2-9D37AC7852D4}"/>
              </a:ext>
            </a:extLst>
          </p:cNvPr>
          <p:cNvPicPr>
            <a:picLocks noGrp="1" noChangeAspect="1"/>
          </p:cNvPicPr>
          <p:nvPr>
            <p:ph sz="half" idx="1"/>
          </p:nvPr>
        </p:nvPicPr>
        <p:blipFill>
          <a:blip r:embed="rId3"/>
          <a:stretch>
            <a:fillRect/>
          </a:stretch>
        </p:blipFill>
        <p:spPr>
          <a:xfrm>
            <a:off x="2268415" y="1407029"/>
            <a:ext cx="1699440" cy="4811178"/>
          </a:xfrm>
          <a:prstGeom prst="rect">
            <a:avLst/>
          </a:prstGeom>
          <a:noFill/>
        </p:spPr>
      </p:pic>
      <p:sp>
        <p:nvSpPr>
          <p:cNvPr id="3" name="Content Placeholder 2">
            <a:extLst>
              <a:ext uri="{FF2B5EF4-FFF2-40B4-BE49-F238E27FC236}">
                <a16:creationId xmlns:a16="http://schemas.microsoft.com/office/drawing/2014/main" id="{CD811079-1A25-4BB0-B2F8-AADDA4A892A8}"/>
              </a:ext>
            </a:extLst>
          </p:cNvPr>
          <p:cNvSpPr>
            <a:spLocks noGrp="1"/>
          </p:cNvSpPr>
          <p:nvPr>
            <p:ph sz="half" idx="2"/>
          </p:nvPr>
        </p:nvSpPr>
        <p:spPr>
          <a:xfrm>
            <a:off x="5650524" y="1825625"/>
            <a:ext cx="4892040" cy="4351338"/>
          </a:xfrm>
          <a:prstGeom prst="rect">
            <a:avLst/>
          </a:prstGeom>
        </p:spPr>
        <p:txBody>
          <a:bodyPr>
            <a:normAutofit/>
          </a:bodyPr>
          <a:lstStyle/>
          <a:p>
            <a:r>
              <a:rPr lang="en-US" dirty="0"/>
              <a:t>The experimental setup explains the details of steps taken to figure out the answers of the research questions as mentioned previously. The general overview of data product is to apply the prediction methods for find out the winning rate of teams playing in the home ground or away. Therefore, the regression methods are necessary to search for the correct answers from the datasets </a:t>
            </a:r>
            <a:endParaRPr lang="en-MY" dirty="0"/>
          </a:p>
        </p:txBody>
      </p:sp>
    </p:spTree>
    <p:extLst>
      <p:ext uri="{BB962C8B-B14F-4D97-AF65-F5344CB8AC3E}">
        <p14:creationId xmlns:p14="http://schemas.microsoft.com/office/powerpoint/2010/main" val="36557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43A-A216-4E8F-B538-64B9732BF0C7}"/>
              </a:ext>
            </a:extLst>
          </p:cNvPr>
          <p:cNvSpPr>
            <a:spLocks noGrp="1"/>
          </p:cNvSpPr>
          <p:nvPr>
            <p:ph type="title"/>
          </p:nvPr>
        </p:nvSpPr>
        <p:spPr/>
        <p:txBody>
          <a:bodyPr>
            <a:normAutofit/>
          </a:bodyPr>
          <a:lstStyle/>
          <a:p>
            <a:pPr algn="ctr"/>
            <a:r>
              <a:rPr lang="en-MY" sz="3200" dirty="0"/>
              <a:t>Gradient Boosting Classifier</a:t>
            </a:r>
          </a:p>
        </p:txBody>
      </p:sp>
      <p:sp>
        <p:nvSpPr>
          <p:cNvPr id="3" name="Content Placeholder 2">
            <a:extLst>
              <a:ext uri="{FF2B5EF4-FFF2-40B4-BE49-F238E27FC236}">
                <a16:creationId xmlns:a16="http://schemas.microsoft.com/office/drawing/2014/main" id="{2DE38182-08B0-4B24-8817-5DA2D841DAD5}"/>
              </a:ext>
            </a:extLst>
          </p:cNvPr>
          <p:cNvSpPr>
            <a:spLocks noGrp="1"/>
          </p:cNvSpPr>
          <p:nvPr>
            <p:ph sz="half" idx="1"/>
          </p:nvPr>
        </p:nvSpPr>
        <p:spPr>
          <a:xfrm>
            <a:off x="212035" y="1470992"/>
            <a:ext cx="11410121" cy="4280452"/>
          </a:xfrm>
        </p:spPr>
        <p:txBody>
          <a:bodyPr>
            <a:normAutofit fontScale="70000" lnSpcReduction="20000"/>
          </a:bodyPr>
          <a:lstStyle/>
          <a:p>
            <a:pPr marL="0" indent="0" algn="just">
              <a:lnSpc>
                <a:spcPct val="170000"/>
              </a:lnSpc>
              <a:buNone/>
            </a:pPr>
            <a:r>
              <a:rPr lang="en-MY" dirty="0">
                <a:solidFill>
                  <a:schemeClr val="tx1"/>
                </a:solidFill>
                <a:latin typeface="Times New Roman" panose="02020603050405020304" pitchFamily="18" charset="0"/>
                <a:cs typeface="Times New Roman" panose="02020603050405020304" pitchFamily="18" charset="0"/>
              </a:rPr>
              <a:t> </a:t>
            </a:r>
          </a:p>
          <a:p>
            <a:pPr marL="0" indent="0" algn="just">
              <a:lnSpc>
                <a:spcPct val="170000"/>
              </a:lnSpc>
              <a:buNone/>
            </a:pPr>
            <a:r>
              <a:rPr lang="en-US" dirty="0">
                <a:solidFill>
                  <a:schemeClr val="tx1"/>
                </a:solidFill>
                <a:latin typeface="Times New Roman" panose="02020603050405020304" pitchFamily="18" charset="0"/>
                <a:cs typeface="Times New Roman" panose="02020603050405020304" pitchFamily="18" charset="0"/>
              </a:rPr>
              <a:t>The learning algorithm used to build the predictive model is an Ensemble Learning and Boosting Algorithm known as Gradient Boosting Classifier. Unlike many ML models which focus on high quality prediction done by a single model, boosting algorithms seek to improve the prediction power by training a sequence of weak models, each compensating the weaknesses of its predecessors. </a:t>
            </a:r>
          </a:p>
          <a:p>
            <a:pPr marL="0" indent="0" algn="just">
              <a:lnSpc>
                <a:spcPct val="170000"/>
              </a:lnSpc>
              <a:buNone/>
            </a:pPr>
            <a:r>
              <a:rPr lang="en-US" dirty="0">
                <a:solidFill>
                  <a:schemeClr val="tx1"/>
                </a:solidFill>
                <a:latin typeface="Times New Roman" panose="02020603050405020304" pitchFamily="18" charset="0"/>
                <a:cs typeface="Times New Roman" panose="02020603050405020304" pitchFamily="18" charset="0"/>
              </a:rPr>
              <a:t>1) Boosting: It is an assembling technique, in which predictors (which are decision trees) are being constructed sequentially rather than independently. </a:t>
            </a:r>
          </a:p>
          <a:p>
            <a:pPr marL="0" indent="0" algn="just">
              <a:lnSpc>
                <a:spcPct val="170000"/>
              </a:lnSpc>
              <a:buNone/>
            </a:pPr>
            <a:r>
              <a:rPr lang="en-US" dirty="0">
                <a:solidFill>
                  <a:schemeClr val="tx1"/>
                </a:solidFill>
                <a:latin typeface="Times New Roman" panose="02020603050405020304" pitchFamily="18" charset="0"/>
                <a:cs typeface="Times New Roman" panose="02020603050405020304" pitchFamily="18" charset="0"/>
              </a:rPr>
              <a:t>2) Implementation: In GBC, in the sequence of predictors being constructed, at each and every sequence the error in the previous decision tree is corrected by the decision tree following it. </a:t>
            </a:r>
          </a:p>
          <a:p>
            <a:pPr marL="0" indent="0" algn="just">
              <a:lnSpc>
                <a:spcPct val="170000"/>
              </a:lnSpc>
              <a:buNone/>
            </a:pPr>
            <a:r>
              <a:rPr lang="en-US" dirty="0">
                <a:solidFill>
                  <a:schemeClr val="tx1"/>
                </a:solidFill>
                <a:latin typeface="Times New Roman" panose="02020603050405020304" pitchFamily="18" charset="0"/>
                <a:cs typeface="Times New Roman" panose="02020603050405020304" pitchFamily="18" charset="0"/>
              </a:rPr>
              <a:t>So, at each step, the GB Classifier, tends to fit the Training Data more and more. The Pseudo Code for Gradient Boosting </a:t>
            </a:r>
            <a:endParaRPr lang="en-MY"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55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6073-B991-4490-8D37-AFBEC9A8ECBA}"/>
              </a:ext>
            </a:extLst>
          </p:cNvPr>
          <p:cNvSpPr>
            <a:spLocks noGrp="1"/>
          </p:cNvSpPr>
          <p:nvPr>
            <p:ph type="title"/>
          </p:nvPr>
        </p:nvSpPr>
        <p:spPr>
          <a:xfrm>
            <a:off x="457200" y="639793"/>
            <a:ext cx="10096500" cy="1150907"/>
          </a:xfrm>
          <a:prstGeom prst="rect">
            <a:avLst/>
          </a:prstGeom>
        </p:spPr>
        <p:txBody>
          <a:bodyPr anchor="ctr">
            <a:normAutofit/>
          </a:bodyPr>
          <a:lstStyle/>
          <a:p>
            <a:r>
              <a:rPr lang="en-MY" i="1" dirty="0">
                <a:solidFill>
                  <a:schemeClr val="bg1"/>
                </a:solidFill>
              </a:rPr>
              <a:t>				Data Cleaning</a:t>
            </a:r>
            <a:endParaRPr lang="en-MY" dirty="0">
              <a:solidFill>
                <a:schemeClr val="bg1"/>
              </a:solidFill>
            </a:endParaRPr>
          </a:p>
        </p:txBody>
      </p:sp>
      <p:pic>
        <p:nvPicPr>
          <p:cNvPr id="5" name="Content Placeholder 4">
            <a:extLst>
              <a:ext uri="{FF2B5EF4-FFF2-40B4-BE49-F238E27FC236}">
                <a16:creationId xmlns:a16="http://schemas.microsoft.com/office/drawing/2014/main" id="{5353483E-EBC1-42D0-A541-20C764DA0567}"/>
              </a:ext>
            </a:extLst>
          </p:cNvPr>
          <p:cNvPicPr>
            <a:picLocks noGrp="1" noChangeAspect="1"/>
          </p:cNvPicPr>
          <p:nvPr>
            <p:ph sz="half" idx="1"/>
          </p:nvPr>
        </p:nvPicPr>
        <p:blipFill>
          <a:blip r:embed="rId3"/>
          <a:stretch>
            <a:fillRect/>
          </a:stretch>
        </p:blipFill>
        <p:spPr>
          <a:xfrm>
            <a:off x="457200" y="3050635"/>
            <a:ext cx="4892040" cy="1901317"/>
          </a:xfrm>
          <a:prstGeom prst="rect">
            <a:avLst/>
          </a:prstGeom>
          <a:noFill/>
        </p:spPr>
      </p:pic>
      <p:sp>
        <p:nvSpPr>
          <p:cNvPr id="3" name="Content Placeholder 2">
            <a:extLst>
              <a:ext uri="{FF2B5EF4-FFF2-40B4-BE49-F238E27FC236}">
                <a16:creationId xmlns:a16="http://schemas.microsoft.com/office/drawing/2014/main" id="{22BD3C8B-9488-45EE-BCAC-6D2E80660664}"/>
              </a:ext>
            </a:extLst>
          </p:cNvPr>
          <p:cNvSpPr>
            <a:spLocks noGrp="1"/>
          </p:cNvSpPr>
          <p:nvPr>
            <p:ph sz="half" idx="2"/>
          </p:nvPr>
        </p:nvSpPr>
        <p:spPr>
          <a:xfrm>
            <a:off x="5650524" y="1825625"/>
            <a:ext cx="4892040" cy="4351338"/>
          </a:xfrm>
          <a:prstGeom prst="rect">
            <a:avLst/>
          </a:prstGeom>
        </p:spPr>
        <p:txBody>
          <a:bodyPr>
            <a:normAutofit/>
          </a:bodyPr>
          <a:lstStyle/>
          <a:p>
            <a:r>
              <a:rPr lang="en-US" sz="1700" b="1"/>
              <a:t>The datasets to be used are first examined, and then to be cleaned as needed. The data cleaning stage is considered to be one of the most time-consuming tasks in Data Science. This stage includes removing NA values, getting rid of redundant variables and any inconsistencies in the data. We’ll begin the data cleaning by checking if our data observations have any missing values. </a:t>
            </a:r>
          </a:p>
          <a:p>
            <a:r>
              <a:rPr lang="en-US" sz="1700" b="1"/>
              <a:t>The above code snippet indicates that 2399 sample cases have NA values. In order to fix this, let’s look at the summary of all our variables and analyze which variables have the greatest number of null values. The reason why we must get rid of NA values is that they lead to wrongful predictions and hence decrease the accuracy of our model</a:t>
            </a:r>
            <a:endParaRPr lang="en-MY" sz="1700" b="1"/>
          </a:p>
        </p:txBody>
      </p:sp>
    </p:spTree>
    <p:extLst>
      <p:ext uri="{BB962C8B-B14F-4D97-AF65-F5344CB8AC3E}">
        <p14:creationId xmlns:p14="http://schemas.microsoft.com/office/powerpoint/2010/main" val="2111590798"/>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Damask</Template>
  <TotalTime>7</TotalTime>
  <Words>1246</Words>
  <Application>Microsoft Office PowerPoint</Application>
  <PresentationFormat>Widescreen</PresentationFormat>
  <Paragraphs>51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Vertical Lexicon design template</vt:lpstr>
      <vt:lpstr>Data Science  Project Presentation </vt:lpstr>
      <vt:lpstr>      In this study Gradient Boosting Classifier is used as the machine learning algorithm which is applied to predict income levels of individuals based on attributes including education, marital status, gender, occupation, country and others.    The binomial label in the data set is the income level which predicts whether a person earns more than 50 Thousand Dollars per year or not based on the given set of attributes. Gradient Boosting classifier is used since it gave better accuracy compared to decision tree classifier, naïve bayes and other classifiers. The predictive accuracy of the model on test data is 86%.</vt:lpstr>
      <vt:lpstr>   The Research Question and/or Hypothesis   1. What is income level of an individual with certain attributes  2. What are the key features determining income level   3. Hypothesis: Despite this limitation, using boosting algorithm the model will help in understanding how the income of a person varies depending on various factors such as the education-background, occupation, marital status, geography, age, number of working hours/week, etc.    </vt:lpstr>
      <vt:lpstr>Research Objectives</vt:lpstr>
      <vt:lpstr>PowerPoint Presentation</vt:lpstr>
      <vt:lpstr>Related works</vt:lpstr>
      <vt:lpstr>                         EXPERIMENTAL SETUP  </vt:lpstr>
      <vt:lpstr>Gradient Boosting Classifier</vt:lpstr>
      <vt:lpstr>    Data Cleaning</vt:lpstr>
      <vt:lpstr>    Data Exploration  </vt:lpstr>
      <vt:lpstr>  Visualization Distribution of Data  </vt:lpstr>
      <vt:lpstr>    Result Analysis</vt:lpstr>
      <vt:lpstr>   Conclusion and Future Works</vt:lpstr>
      <vt:lpstr>Thanks for listening to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Presentation </dc:title>
  <dc:creator>KHAN NASIK SAMI</dc:creator>
  <cp:lastModifiedBy>KHAN NASIK SAMI</cp:lastModifiedBy>
  <cp:revision>2</cp:revision>
  <dcterms:created xsi:type="dcterms:W3CDTF">2019-12-16T12:54:33Z</dcterms:created>
  <dcterms:modified xsi:type="dcterms:W3CDTF">2019-12-16T13:02:25Z</dcterms:modified>
</cp:coreProperties>
</file>