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3" r:id="rId2"/>
    <p:sldId id="262" r:id="rId3"/>
    <p:sldId id="264" r:id="rId4"/>
    <p:sldId id="265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498" y="10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D4A0B-973C-4D2D-8BB5-92B47906E915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C1DDE-EAF3-45BA-B6C2-1E31D0C555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8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Deliverables:   </a:t>
            </a:r>
          </a:p>
          <a:p>
            <a:r>
              <a:rPr lang="en-US" dirty="0"/>
              <a:t>	Dates</a:t>
            </a:r>
            <a:r>
              <a:rPr lang="en-US" baseline="0" dirty="0"/>
              <a:t> in each phase – Actual or Forecast </a:t>
            </a:r>
          </a:p>
          <a:p>
            <a:r>
              <a:rPr lang="en-US" baseline="0" dirty="0"/>
              <a:t>	Color fill – Status/Risk with respect to forecast date</a:t>
            </a:r>
          </a:p>
          <a:p>
            <a:r>
              <a:rPr lang="en-US" baseline="0" dirty="0"/>
              <a:t>	Thick Borders – In Progress items.</a:t>
            </a:r>
          </a:p>
          <a:p>
            <a:endParaRPr lang="en-US" baseline="0" dirty="0"/>
          </a:p>
          <a:p>
            <a:r>
              <a:rPr lang="en-US" baseline="0" dirty="0"/>
              <a:t>Build Status:</a:t>
            </a:r>
          </a:p>
          <a:p>
            <a:r>
              <a:rPr lang="en-US" baseline="0" dirty="0"/>
              <a:t>	Planned – Original planned scope/dates/budget</a:t>
            </a:r>
          </a:p>
          <a:p>
            <a:r>
              <a:rPr lang="en-US" baseline="0" dirty="0"/>
              <a:t>	Amended/Forecast </a:t>
            </a:r>
          </a:p>
          <a:p>
            <a:r>
              <a:rPr lang="en-US" baseline="0" dirty="0"/>
              <a:t>	Actual – Current </a:t>
            </a:r>
          </a:p>
          <a:p>
            <a:r>
              <a:rPr lang="en-US" baseline="0" dirty="0"/>
              <a:t>	Actual % -  Actual / planned </a:t>
            </a:r>
          </a:p>
          <a:p>
            <a:r>
              <a:rPr lang="en-US" baseline="0" dirty="0"/>
              <a:t>	Color fill --  Status/Risk with respect to Amended/Forecast</a:t>
            </a:r>
          </a:p>
          <a:p>
            <a:endParaRPr lang="en-US" baseline="0" dirty="0"/>
          </a:p>
          <a:p>
            <a:r>
              <a:rPr lang="en-US" dirty="0"/>
              <a:t>Milestones</a:t>
            </a:r>
          </a:p>
          <a:p>
            <a:r>
              <a:rPr lang="en-US" baseline="0" dirty="0"/>
              <a:t>	Color fill – Status/Risk with respect to forecast date</a:t>
            </a:r>
          </a:p>
          <a:p>
            <a:r>
              <a:rPr lang="en-US" baseline="0" dirty="0"/>
              <a:t>	Thick Borders – In Progress items.</a:t>
            </a:r>
          </a:p>
          <a:p>
            <a:endParaRPr lang="en-US" baseline="0" dirty="0"/>
          </a:p>
          <a:p>
            <a:r>
              <a:rPr lang="en-US" dirty="0"/>
              <a:t>Top Risks</a:t>
            </a:r>
          </a:p>
          <a:p>
            <a:pPr defTabSz="931774" eaLnBrk="0" fontAlgn="base" hangingPunct="0">
              <a:spcBef>
                <a:spcPts val="1223"/>
              </a:spcBef>
              <a:buSzPct val="150000"/>
              <a:defRPr/>
            </a:pPr>
            <a:r>
              <a:rPr lang="en-US" dirty="0"/>
              <a:t>                Color</a:t>
            </a:r>
            <a:r>
              <a:rPr lang="en-US" baseline="0" dirty="0"/>
              <a:t> fill in Due date -  Status/Risk with respect to due date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5984D-5708-4E82-92FE-13656019D68A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55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Deliverables:   </a:t>
            </a:r>
          </a:p>
          <a:p>
            <a:r>
              <a:rPr lang="en-US" dirty="0"/>
              <a:t>	Dates</a:t>
            </a:r>
            <a:r>
              <a:rPr lang="en-US" baseline="0" dirty="0"/>
              <a:t> in each phase – Actual or Forecast </a:t>
            </a:r>
          </a:p>
          <a:p>
            <a:r>
              <a:rPr lang="en-US" baseline="0" dirty="0"/>
              <a:t>	Color fill – Status/Risk with respect to forecast date</a:t>
            </a:r>
          </a:p>
          <a:p>
            <a:r>
              <a:rPr lang="en-US" baseline="0" dirty="0"/>
              <a:t>	Thick Borders – In Progress items.</a:t>
            </a:r>
          </a:p>
          <a:p>
            <a:endParaRPr lang="en-US" baseline="0" dirty="0"/>
          </a:p>
          <a:p>
            <a:r>
              <a:rPr lang="en-US" baseline="0" dirty="0"/>
              <a:t>Build Status:</a:t>
            </a:r>
          </a:p>
          <a:p>
            <a:r>
              <a:rPr lang="en-US" baseline="0" dirty="0"/>
              <a:t>	Planned – Original planned scope/dates/budget</a:t>
            </a:r>
          </a:p>
          <a:p>
            <a:r>
              <a:rPr lang="en-US" baseline="0" dirty="0"/>
              <a:t>	Amended/Forecast </a:t>
            </a:r>
          </a:p>
          <a:p>
            <a:r>
              <a:rPr lang="en-US" baseline="0" dirty="0"/>
              <a:t>	Actual – Current </a:t>
            </a:r>
          </a:p>
          <a:p>
            <a:r>
              <a:rPr lang="en-US" baseline="0" dirty="0"/>
              <a:t>	Actual % -  Actual / planned </a:t>
            </a:r>
          </a:p>
          <a:p>
            <a:r>
              <a:rPr lang="en-US" baseline="0" dirty="0"/>
              <a:t>	Color fill --  Status/Risk with respect to Amended/Forecast</a:t>
            </a:r>
          </a:p>
          <a:p>
            <a:endParaRPr lang="en-US" baseline="0" dirty="0"/>
          </a:p>
          <a:p>
            <a:r>
              <a:rPr lang="en-US" dirty="0"/>
              <a:t>Milestones</a:t>
            </a:r>
          </a:p>
          <a:p>
            <a:r>
              <a:rPr lang="en-US" baseline="0" dirty="0"/>
              <a:t>	Color fill – Status/Risk with respect to forecast date</a:t>
            </a:r>
          </a:p>
          <a:p>
            <a:r>
              <a:rPr lang="en-US" baseline="0" dirty="0"/>
              <a:t>	Thick Borders – In Progress items.</a:t>
            </a:r>
          </a:p>
          <a:p>
            <a:endParaRPr lang="en-US" baseline="0" dirty="0"/>
          </a:p>
          <a:p>
            <a:r>
              <a:rPr lang="en-US" dirty="0"/>
              <a:t>Top Risks</a:t>
            </a:r>
          </a:p>
          <a:p>
            <a:pPr defTabSz="931774" eaLnBrk="0" fontAlgn="base" hangingPunct="0">
              <a:spcBef>
                <a:spcPts val="1223"/>
              </a:spcBef>
              <a:buSzPct val="150000"/>
              <a:defRPr/>
            </a:pPr>
            <a:r>
              <a:rPr lang="en-US" dirty="0"/>
              <a:t>                Color</a:t>
            </a:r>
            <a:r>
              <a:rPr lang="en-US" baseline="0" dirty="0"/>
              <a:t> fill in Due date -  Status/Risk with respect to due date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5984D-5708-4E82-92FE-13656019D68A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55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Deliverables:   </a:t>
            </a:r>
          </a:p>
          <a:p>
            <a:r>
              <a:rPr lang="en-US" dirty="0"/>
              <a:t>	Dates</a:t>
            </a:r>
            <a:r>
              <a:rPr lang="en-US" baseline="0" dirty="0"/>
              <a:t> in each phase – Actual or Forecast </a:t>
            </a:r>
          </a:p>
          <a:p>
            <a:r>
              <a:rPr lang="en-US" baseline="0" dirty="0"/>
              <a:t>	Color fill – Status/Risk with respect to forecast date</a:t>
            </a:r>
          </a:p>
          <a:p>
            <a:r>
              <a:rPr lang="en-US" baseline="0" dirty="0"/>
              <a:t>	Thick Borders – In Progress items.</a:t>
            </a:r>
          </a:p>
          <a:p>
            <a:endParaRPr lang="en-US" baseline="0" dirty="0"/>
          </a:p>
          <a:p>
            <a:r>
              <a:rPr lang="en-US" baseline="0" dirty="0"/>
              <a:t>Build Status:</a:t>
            </a:r>
          </a:p>
          <a:p>
            <a:r>
              <a:rPr lang="en-US" baseline="0" dirty="0"/>
              <a:t>	Planned – Original planned scope/dates/budget</a:t>
            </a:r>
          </a:p>
          <a:p>
            <a:r>
              <a:rPr lang="en-US" baseline="0" dirty="0"/>
              <a:t>	Amended/Forecast </a:t>
            </a:r>
          </a:p>
          <a:p>
            <a:r>
              <a:rPr lang="en-US" baseline="0" dirty="0"/>
              <a:t>	Actual – Current </a:t>
            </a:r>
          </a:p>
          <a:p>
            <a:r>
              <a:rPr lang="en-US" baseline="0" dirty="0"/>
              <a:t>	Actual % -  Actual / planned </a:t>
            </a:r>
          </a:p>
          <a:p>
            <a:r>
              <a:rPr lang="en-US" baseline="0" dirty="0"/>
              <a:t>	Color fill --  Status/Risk with respect to Amended/Forecast</a:t>
            </a:r>
          </a:p>
          <a:p>
            <a:endParaRPr lang="en-US" baseline="0" dirty="0"/>
          </a:p>
          <a:p>
            <a:r>
              <a:rPr lang="en-US" dirty="0"/>
              <a:t>Milestones</a:t>
            </a:r>
          </a:p>
          <a:p>
            <a:r>
              <a:rPr lang="en-US" baseline="0" dirty="0"/>
              <a:t>	Color fill – Status/Risk with respect to forecast date</a:t>
            </a:r>
          </a:p>
          <a:p>
            <a:r>
              <a:rPr lang="en-US" baseline="0" dirty="0"/>
              <a:t>	Thick Borders – In Progress items.</a:t>
            </a:r>
          </a:p>
          <a:p>
            <a:endParaRPr lang="en-US" baseline="0" dirty="0"/>
          </a:p>
          <a:p>
            <a:r>
              <a:rPr lang="en-US" dirty="0"/>
              <a:t>Top Risks</a:t>
            </a:r>
          </a:p>
          <a:p>
            <a:pPr defTabSz="931774" eaLnBrk="0" fontAlgn="base" hangingPunct="0">
              <a:spcBef>
                <a:spcPts val="1223"/>
              </a:spcBef>
              <a:buSzPct val="150000"/>
              <a:defRPr/>
            </a:pPr>
            <a:r>
              <a:rPr lang="en-US" dirty="0"/>
              <a:t>                Color</a:t>
            </a:r>
            <a:r>
              <a:rPr lang="en-US" baseline="0" dirty="0"/>
              <a:t> fill in Due date -  Status/Risk with respect to due date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5984D-5708-4E82-92FE-13656019D68A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558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Deliverables:   </a:t>
            </a:r>
          </a:p>
          <a:p>
            <a:r>
              <a:rPr lang="en-US" dirty="0"/>
              <a:t>	Dates</a:t>
            </a:r>
            <a:r>
              <a:rPr lang="en-US" baseline="0" dirty="0"/>
              <a:t> in each phase – Actual or Forecast </a:t>
            </a:r>
          </a:p>
          <a:p>
            <a:r>
              <a:rPr lang="en-US" baseline="0" dirty="0"/>
              <a:t>	Color fill – Status/Risk with respect to forecast date</a:t>
            </a:r>
          </a:p>
          <a:p>
            <a:r>
              <a:rPr lang="en-US" baseline="0" dirty="0"/>
              <a:t>	Thick Borders – In Progress items.</a:t>
            </a:r>
          </a:p>
          <a:p>
            <a:endParaRPr lang="en-US" baseline="0" dirty="0"/>
          </a:p>
          <a:p>
            <a:r>
              <a:rPr lang="en-US" baseline="0" dirty="0"/>
              <a:t>Build Status:</a:t>
            </a:r>
          </a:p>
          <a:p>
            <a:r>
              <a:rPr lang="en-US" baseline="0" dirty="0"/>
              <a:t>	Planned – Original planned scope/dates/budget</a:t>
            </a:r>
          </a:p>
          <a:p>
            <a:r>
              <a:rPr lang="en-US" baseline="0" dirty="0"/>
              <a:t>	Amended/Forecast </a:t>
            </a:r>
          </a:p>
          <a:p>
            <a:r>
              <a:rPr lang="en-US" baseline="0" dirty="0"/>
              <a:t>	Actual – Current </a:t>
            </a:r>
          </a:p>
          <a:p>
            <a:r>
              <a:rPr lang="en-US" baseline="0" dirty="0"/>
              <a:t>	Actual % -  Actual / planned </a:t>
            </a:r>
          </a:p>
          <a:p>
            <a:r>
              <a:rPr lang="en-US" baseline="0" dirty="0"/>
              <a:t>	Color fill --  Status/Risk with respect to Amended/Forecast</a:t>
            </a:r>
          </a:p>
          <a:p>
            <a:endParaRPr lang="en-US" baseline="0" dirty="0"/>
          </a:p>
          <a:p>
            <a:r>
              <a:rPr lang="en-US" dirty="0"/>
              <a:t>Milestones</a:t>
            </a:r>
          </a:p>
          <a:p>
            <a:r>
              <a:rPr lang="en-US" baseline="0" dirty="0"/>
              <a:t>	Color fill – Status/Risk with respect to forecast date</a:t>
            </a:r>
          </a:p>
          <a:p>
            <a:r>
              <a:rPr lang="en-US" baseline="0" dirty="0"/>
              <a:t>	Thick Borders – In Progress items.</a:t>
            </a:r>
          </a:p>
          <a:p>
            <a:endParaRPr lang="en-US" baseline="0" dirty="0"/>
          </a:p>
          <a:p>
            <a:r>
              <a:rPr lang="en-US" dirty="0"/>
              <a:t>Top Risks</a:t>
            </a:r>
          </a:p>
          <a:p>
            <a:pPr defTabSz="931774" eaLnBrk="0" fontAlgn="base" hangingPunct="0">
              <a:spcBef>
                <a:spcPts val="1223"/>
              </a:spcBef>
              <a:buSzPct val="150000"/>
              <a:defRPr/>
            </a:pPr>
            <a:r>
              <a:rPr lang="en-US" dirty="0"/>
              <a:t>                Color</a:t>
            </a:r>
            <a:r>
              <a:rPr lang="en-US" baseline="0" dirty="0"/>
              <a:t> fill in Due date -  Status/Risk with respect to due date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5984D-5708-4E82-92FE-13656019D68A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558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E2F7-0305-4A3C-979F-AEDB00B624BA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35EB-98D1-4162-A7AD-078F1AC87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E2F7-0305-4A3C-979F-AEDB00B624BA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35EB-98D1-4162-A7AD-078F1AC87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E2F7-0305-4A3C-979F-AEDB00B624BA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35EB-98D1-4162-A7AD-078F1AC87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7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E2F7-0305-4A3C-979F-AEDB00B624BA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35EB-98D1-4162-A7AD-078F1AC87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19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E2F7-0305-4A3C-979F-AEDB00B624BA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35EB-98D1-4162-A7AD-078F1AC87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2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E2F7-0305-4A3C-979F-AEDB00B624BA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35EB-98D1-4162-A7AD-078F1AC87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E2F7-0305-4A3C-979F-AEDB00B624BA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35EB-98D1-4162-A7AD-078F1AC87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5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E2F7-0305-4A3C-979F-AEDB00B624BA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35EB-98D1-4162-A7AD-078F1AC87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4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E2F7-0305-4A3C-979F-AEDB00B624BA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35EB-98D1-4162-A7AD-078F1AC87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2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E2F7-0305-4A3C-979F-AEDB00B624BA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35EB-98D1-4162-A7AD-078F1AC87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E2F7-0305-4A3C-979F-AEDB00B624BA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35EB-98D1-4162-A7AD-078F1AC87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9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DE2F7-0305-4A3C-979F-AEDB00B624BA}" type="datetimeFigureOut">
              <a:rPr lang="en-US" smtClean="0"/>
              <a:pPr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D35EB-98D1-4162-A7AD-078F1AC87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0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51176"/>
            <a:ext cx="9143999" cy="1325563"/>
          </a:xfr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Project Tracker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May 2017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Picture 3" descr="C:\Users\Nasim\Source\Repos\DevOps\PritiX\PritiXWeb\Content\Images\PritiX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71" y="1163579"/>
            <a:ext cx="2784786" cy="167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943850" y="6353175"/>
            <a:ext cx="111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By: </a:t>
            </a:r>
            <a:r>
              <a:rPr lang="en-US" dirty="0" err="1" smtClean="0">
                <a:solidFill>
                  <a:srgbClr val="002060"/>
                </a:solidFill>
              </a:rPr>
              <a:t>Nasim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15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 134"/>
          <p:cNvSpPr>
            <a:spLocks/>
          </p:cNvSpPr>
          <p:nvPr/>
        </p:nvSpPr>
        <p:spPr bwMode="auto">
          <a:xfrm>
            <a:off x="269628" y="2580441"/>
            <a:ext cx="685547" cy="200741"/>
          </a:xfrm>
          <a:custGeom>
            <a:avLst/>
            <a:gdLst>
              <a:gd name="T0" fmla="*/ 2896 w 2896"/>
              <a:gd name="T1" fmla="*/ 421 h 850"/>
              <a:gd name="T2" fmla="*/ 1448 w 2896"/>
              <a:gd name="T3" fmla="*/ 0 h 850"/>
              <a:gd name="T4" fmla="*/ 0 w 2896"/>
              <a:gd name="T5" fmla="*/ 421 h 850"/>
              <a:gd name="T6" fmla="*/ 1448 w 2896"/>
              <a:gd name="T7" fmla="*/ 850 h 850"/>
              <a:gd name="T8" fmla="*/ 2896 w 2896"/>
              <a:gd name="T9" fmla="*/ 421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6" h="850">
                <a:moveTo>
                  <a:pt x="2896" y="421"/>
                </a:moveTo>
                <a:lnTo>
                  <a:pt x="1448" y="0"/>
                </a:lnTo>
                <a:lnTo>
                  <a:pt x="0" y="421"/>
                </a:lnTo>
                <a:lnTo>
                  <a:pt x="1448" y="850"/>
                </a:lnTo>
                <a:lnTo>
                  <a:pt x="2896" y="421"/>
                </a:lnTo>
                <a:close/>
              </a:path>
            </a:pathLst>
          </a:custGeom>
          <a:solidFill>
            <a:srgbClr val="27407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4" name="Freeform 133"/>
          <p:cNvSpPr>
            <a:spLocks/>
          </p:cNvSpPr>
          <p:nvPr/>
        </p:nvSpPr>
        <p:spPr bwMode="auto">
          <a:xfrm>
            <a:off x="268244" y="5324365"/>
            <a:ext cx="685547" cy="200741"/>
          </a:xfrm>
          <a:custGeom>
            <a:avLst/>
            <a:gdLst>
              <a:gd name="T0" fmla="*/ 2896 w 2896"/>
              <a:gd name="T1" fmla="*/ 420 h 851"/>
              <a:gd name="T2" fmla="*/ 1448 w 2896"/>
              <a:gd name="T3" fmla="*/ 0 h 851"/>
              <a:gd name="T4" fmla="*/ 0 w 2896"/>
              <a:gd name="T5" fmla="*/ 420 h 851"/>
              <a:gd name="T6" fmla="*/ 1448 w 2896"/>
              <a:gd name="T7" fmla="*/ 851 h 851"/>
              <a:gd name="T8" fmla="*/ 2896 w 2896"/>
              <a:gd name="T9" fmla="*/ 420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6" h="851">
                <a:moveTo>
                  <a:pt x="2896" y="420"/>
                </a:moveTo>
                <a:lnTo>
                  <a:pt x="1448" y="0"/>
                </a:lnTo>
                <a:lnTo>
                  <a:pt x="0" y="420"/>
                </a:lnTo>
                <a:lnTo>
                  <a:pt x="1448" y="851"/>
                </a:lnTo>
                <a:lnTo>
                  <a:pt x="2896" y="420"/>
                </a:lnTo>
                <a:close/>
              </a:path>
            </a:pathLst>
          </a:custGeom>
          <a:solidFill>
            <a:srgbClr val="54004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2" name="Freeform 131"/>
          <p:cNvSpPr>
            <a:spLocks/>
          </p:cNvSpPr>
          <p:nvPr/>
        </p:nvSpPr>
        <p:spPr bwMode="auto">
          <a:xfrm>
            <a:off x="262137" y="4439632"/>
            <a:ext cx="707012" cy="229199"/>
          </a:xfrm>
          <a:custGeom>
            <a:avLst/>
            <a:gdLst>
              <a:gd name="T0" fmla="*/ 2896 w 2896"/>
              <a:gd name="T1" fmla="*/ 420 h 850"/>
              <a:gd name="T2" fmla="*/ 1448 w 2896"/>
              <a:gd name="T3" fmla="*/ 0 h 850"/>
              <a:gd name="T4" fmla="*/ 0 w 2896"/>
              <a:gd name="T5" fmla="*/ 420 h 850"/>
              <a:gd name="T6" fmla="*/ 1448 w 2896"/>
              <a:gd name="T7" fmla="*/ 850 h 850"/>
              <a:gd name="T8" fmla="*/ 2896 w 2896"/>
              <a:gd name="T9" fmla="*/ 420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6" h="850">
                <a:moveTo>
                  <a:pt x="2896" y="420"/>
                </a:moveTo>
                <a:lnTo>
                  <a:pt x="1448" y="0"/>
                </a:lnTo>
                <a:lnTo>
                  <a:pt x="0" y="420"/>
                </a:lnTo>
                <a:lnTo>
                  <a:pt x="1448" y="850"/>
                </a:lnTo>
                <a:lnTo>
                  <a:pt x="2896" y="42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3" name="Freeform 132"/>
          <p:cNvSpPr>
            <a:spLocks/>
          </p:cNvSpPr>
          <p:nvPr/>
        </p:nvSpPr>
        <p:spPr bwMode="auto">
          <a:xfrm>
            <a:off x="264335" y="3508712"/>
            <a:ext cx="685547" cy="201688"/>
          </a:xfrm>
          <a:custGeom>
            <a:avLst/>
            <a:gdLst>
              <a:gd name="T0" fmla="*/ 2896 w 2896"/>
              <a:gd name="T1" fmla="*/ 421 h 850"/>
              <a:gd name="T2" fmla="*/ 1448 w 2896"/>
              <a:gd name="T3" fmla="*/ 0 h 850"/>
              <a:gd name="T4" fmla="*/ 0 w 2896"/>
              <a:gd name="T5" fmla="*/ 421 h 850"/>
              <a:gd name="T6" fmla="*/ 1448 w 2896"/>
              <a:gd name="T7" fmla="*/ 850 h 850"/>
              <a:gd name="T8" fmla="*/ 2896 w 2896"/>
              <a:gd name="T9" fmla="*/ 421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6" h="850">
                <a:moveTo>
                  <a:pt x="2896" y="421"/>
                </a:moveTo>
                <a:lnTo>
                  <a:pt x="1448" y="0"/>
                </a:lnTo>
                <a:lnTo>
                  <a:pt x="0" y="421"/>
                </a:lnTo>
                <a:lnTo>
                  <a:pt x="1448" y="850"/>
                </a:lnTo>
                <a:lnTo>
                  <a:pt x="2896" y="421"/>
                </a:lnTo>
                <a:close/>
              </a:path>
            </a:pathLst>
          </a:custGeom>
          <a:solidFill>
            <a:srgbClr val="004B9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82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844445"/>
              </p:ext>
            </p:extLst>
          </p:nvPr>
        </p:nvGraphicFramePr>
        <p:xfrm>
          <a:off x="1099689" y="5515938"/>
          <a:ext cx="2574054" cy="426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59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98766">
                  <a:extLst>
                    <a:ext uri="{9D8B030D-6E8A-4147-A177-3AD203B41FA5}">
                      <a16:colId xmlns="" xmlns:a16="http://schemas.microsoft.com/office/drawing/2014/main" val="441385513"/>
                    </a:ext>
                  </a:extLst>
                </a:gridCol>
              </a:tblGrid>
              <a:tr h="163682">
                <a:tc>
                  <a:txBody>
                    <a:bodyPr/>
                    <a:lstStyle/>
                    <a:p>
                      <a:endParaRPr lang="en-US" sz="800" b="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800" b="0" i="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800" b="0" i="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9061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800" b="0" i="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800" b="0" i="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800" b="0" i="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0616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800" b="0" i="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800" b="0" i="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800" b="0" i="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8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459240"/>
              </p:ext>
            </p:extLst>
          </p:nvPr>
        </p:nvGraphicFramePr>
        <p:xfrm>
          <a:off x="1076093" y="2667045"/>
          <a:ext cx="2578319" cy="802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6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21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7549">
                  <a:extLst>
                    <a:ext uri="{9D8B030D-6E8A-4147-A177-3AD203B41FA5}">
                      <a16:colId xmlns="" xmlns:a16="http://schemas.microsoft.com/office/drawing/2014/main" val="441385513"/>
                    </a:ext>
                  </a:extLst>
                </a:gridCol>
              </a:tblGrid>
              <a:tr h="14333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Page creation</a:t>
                      </a:r>
                      <a:endParaRPr lang="en-I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IN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19/05</a:t>
                      </a:r>
                      <a:endParaRPr lang="en-I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19/05</a:t>
                      </a:r>
                      <a:endParaRPr lang="en-IN" sz="8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05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 page creation</a:t>
                      </a:r>
                      <a:endParaRPr lang="en-I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IN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19/05</a:t>
                      </a:r>
                      <a:endParaRPr lang="en-I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19/05</a:t>
                      </a:r>
                      <a:endParaRPr lang="en-IN" sz="8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79722317"/>
                  </a:ext>
                </a:extLst>
              </a:tr>
              <a:tr h="20305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 creation (Code first approach)</a:t>
                      </a:r>
                      <a:endParaRPr lang="en-I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IN" sz="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20/05</a:t>
                      </a:r>
                      <a:endParaRPr lang="en-I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20/05</a:t>
                      </a:r>
                      <a:endParaRPr lang="en-IN" sz="8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18492013"/>
                  </a:ext>
                </a:extLst>
              </a:tr>
              <a:tr h="20305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I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IN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8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00307273"/>
                  </a:ext>
                </a:extLst>
              </a:tr>
            </a:tbl>
          </a:graphicData>
        </a:graphic>
      </p:graphicFrame>
      <p:graphicFrame>
        <p:nvGraphicFramePr>
          <p:cNvPr id="179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970420"/>
              </p:ext>
            </p:extLst>
          </p:nvPr>
        </p:nvGraphicFramePr>
        <p:xfrm>
          <a:off x="1112511" y="4658302"/>
          <a:ext cx="2578342" cy="429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60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90454">
                  <a:extLst>
                    <a:ext uri="{9D8B030D-6E8A-4147-A177-3AD203B41FA5}">
                      <a16:colId xmlns="" xmlns:a16="http://schemas.microsoft.com/office/drawing/2014/main" val="441385513"/>
                    </a:ext>
                  </a:extLst>
                </a:gridCol>
              </a:tblGrid>
              <a:tr h="147507">
                <a:tc>
                  <a:txBody>
                    <a:bodyPr/>
                    <a:lstStyle/>
                    <a:p>
                      <a:r>
                        <a:rPr lang="en-US" sz="800" b="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 Test</a:t>
                      </a:r>
                      <a:endParaRPr lang="en-US" sz="800" b="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06/06</a:t>
                      </a:r>
                      <a:endParaRPr lang="en-IN" sz="800" b="0" i="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800" b="0" i="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0772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 desk</a:t>
                      </a:r>
                      <a:endParaRPr lang="en-US" sz="800" b="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IN" sz="8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IN" sz="8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0772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 fixing and support</a:t>
                      </a:r>
                      <a:endParaRPr lang="en-IN" sz="800" b="0" i="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IN" sz="8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IN" sz="800" b="0" i="0" u="none" strike="noStrike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" name="Rectangle 238"/>
          <p:cNvSpPr txBox="1">
            <a:spLocks noChangeArrowheads="1"/>
          </p:cNvSpPr>
          <p:nvPr/>
        </p:nvSpPr>
        <p:spPr bwMode="auto">
          <a:xfrm>
            <a:off x="1417886" y="240716"/>
            <a:ext cx="2486208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2"/>
                </a:solidFill>
                <a:latin typeface="Arial" pitchFamily="34" charset="0"/>
              </a:defRPr>
            </a:lvl2pPr>
            <a:lvl3pPr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2"/>
                </a:solidFill>
                <a:latin typeface="Arial" pitchFamily="34" charset="0"/>
              </a:defRPr>
            </a:lvl3pPr>
            <a:lvl4pPr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2"/>
                </a:solidFill>
                <a:latin typeface="Arial" pitchFamily="34" charset="0"/>
              </a:defRPr>
            </a:lvl4pPr>
            <a:lvl5pPr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defTabSz="820738" rtl="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kern="0" dirty="0" smtClean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Learning application </a:t>
            </a:r>
            <a:endParaRPr lang="en-US" kern="0" dirty="0">
              <a:solidFill>
                <a:srgbClr val="00000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100" b="0" kern="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Weekly Status – </a:t>
            </a:r>
            <a:r>
              <a:rPr lang="en-US" sz="1100" b="0" kern="0" dirty="0" smtClean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May 22, </a:t>
            </a:r>
            <a:r>
              <a:rPr lang="en-US" sz="1100" b="0" kern="0" dirty="0">
                <a:solidFill>
                  <a:srgbClr val="00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2017</a:t>
            </a:r>
          </a:p>
        </p:txBody>
      </p:sp>
      <p:sp>
        <p:nvSpPr>
          <p:cNvPr id="112" name="Text Box 232"/>
          <p:cNvSpPr txBox="1">
            <a:spLocks noChangeArrowheads="1"/>
          </p:cNvSpPr>
          <p:nvPr/>
        </p:nvSpPr>
        <p:spPr bwMode="auto">
          <a:xfrm>
            <a:off x="216939" y="782230"/>
            <a:ext cx="299136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0" dirty="0">
                <a:solidFill>
                  <a:srgbClr val="000000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Executive Summary</a:t>
            </a:r>
            <a:endParaRPr lang="en-US" sz="1400" b="1" kern="0" dirty="0">
              <a:solidFill>
                <a:srgbClr val="000000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Line 237"/>
          <p:cNvSpPr>
            <a:spLocks noChangeShapeType="1"/>
          </p:cNvSpPr>
          <p:nvPr/>
        </p:nvSpPr>
        <p:spPr bwMode="auto">
          <a:xfrm flipV="1">
            <a:off x="224660" y="997674"/>
            <a:ext cx="3612291" cy="275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 dirty="0">
              <a:solidFill>
                <a:srgbClr val="00000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204931" y="1051340"/>
            <a:ext cx="3646617" cy="811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33333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3" tIns="18283" rIns="18283" bIns="18283"/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14300" algn="l"/>
              </a:tabLst>
              <a:defRPr/>
            </a:pPr>
            <a:r>
              <a:rPr lang="en-US" sz="1000" kern="0" dirty="0">
                <a:solidFill>
                  <a:srgbClr val="000000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Prototype of </a:t>
            </a:r>
            <a:r>
              <a:rPr lang="en-US" sz="1000" kern="0" dirty="0" smtClean="0">
                <a:solidFill>
                  <a:srgbClr val="000000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Application architecture and DevOps practices for </a:t>
            </a:r>
            <a:r>
              <a:rPr lang="en-US" sz="1000" kern="0" dirty="0">
                <a:solidFill>
                  <a:srgbClr val="000000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build </a:t>
            </a:r>
            <a:r>
              <a:rPr lang="en-US" sz="1000" kern="0" dirty="0" smtClean="0">
                <a:solidFill>
                  <a:srgbClr val="000000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, packaging and deployment pipelines for Dev, QA, UAT, PRD environment. Modules included are </a:t>
            </a:r>
            <a:r>
              <a:rPr lang="en-US" sz="1000" kern="0" dirty="0" smtClean="0">
                <a:solidFill>
                  <a:srgbClr val="000000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Database Project, Login</a:t>
            </a:r>
            <a:r>
              <a:rPr lang="en-US" sz="1000" kern="0" dirty="0" smtClean="0">
                <a:solidFill>
                  <a:srgbClr val="000000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, Dictionaries, Self Assessment test for foreign language learning.</a:t>
            </a:r>
            <a:endParaRPr lang="en-US" sz="1000" b="0" dirty="0">
              <a:solidFill>
                <a:srgbClr val="000000"/>
              </a:solidFill>
              <a:cs typeface="Lato" panose="020F0502020204030203" pitchFamily="34" charset="0"/>
            </a:endParaRPr>
          </a:p>
        </p:txBody>
      </p:sp>
      <p:sp>
        <p:nvSpPr>
          <p:cNvPr id="30" name="Rectangle 230"/>
          <p:cNvSpPr>
            <a:spLocks noChangeArrowheads="1"/>
          </p:cNvSpPr>
          <p:nvPr/>
        </p:nvSpPr>
        <p:spPr bwMode="auto">
          <a:xfrm>
            <a:off x="3977051" y="2118387"/>
            <a:ext cx="34178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20000"/>
              </a:buClr>
              <a:defRPr/>
            </a:pPr>
            <a:r>
              <a:rPr lang="en-US" sz="1200" b="1" kern="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Deliverables</a:t>
            </a:r>
          </a:p>
        </p:txBody>
      </p:sp>
      <p:graphicFrame>
        <p:nvGraphicFramePr>
          <p:cNvPr id="36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25832"/>
              </p:ext>
            </p:extLst>
          </p:nvPr>
        </p:nvGraphicFramePr>
        <p:xfrm>
          <a:off x="3977053" y="2372636"/>
          <a:ext cx="4984109" cy="1032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9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50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05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99011">
                  <a:extLst>
                    <a:ext uri="{9D8B030D-6E8A-4147-A177-3AD203B41FA5}">
                      <a16:colId xmlns="" xmlns:a16="http://schemas.microsoft.com/office/drawing/2014/main" val="3251371219"/>
                    </a:ext>
                  </a:extLst>
                </a:gridCol>
                <a:gridCol w="7193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11632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>
                          <a:effectLst/>
                          <a:latin typeface="+mj-lt"/>
                        </a:rPr>
                        <a:t>Deliverables</a:t>
                      </a:r>
                      <a:endParaRPr lang="en-IN" sz="9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Define</a:t>
                      </a: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Build</a:t>
                      </a: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Release</a:t>
                      </a: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</a:rPr>
                        <a:t>Rollout</a:t>
                      </a:r>
                      <a:endParaRPr lang="en-IN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27432" marB="27432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018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architecture</a:t>
                      </a:r>
                      <a:endParaRPr lang="en-IN" sz="90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19/05/17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27432" marB="27432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19/05/17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27432" marB="27432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19/05/17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27432" marB="27432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45720" marR="45720" marT="27432" marB="27432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018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 Project with unit tests coverage</a:t>
                      </a:r>
                      <a:endParaRPr lang="en-IN" sz="90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20/05/17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27432" marB="27432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20/05/17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27432" marB="27432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20/05/17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27432" marB="27432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  <a:endParaRPr lang="en-IN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27432" marB="27432" anchor="b"/>
                </a:tc>
                <a:extLst>
                  <a:ext uri="{0D108BD9-81ED-4DB2-BD59-A6C34878D82A}">
                    <a16:rowId xmlns="" xmlns:a16="http://schemas.microsoft.com/office/drawing/2014/main" val="3359321999"/>
                  </a:ext>
                </a:extLst>
              </a:tr>
              <a:tr h="21018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Application design with unit tests coverage</a:t>
                      </a:r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20/05/17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27432" marB="27432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21/05/17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27432" marB="27432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21/05/17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27432" marB="27432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45720" marR="45720" marT="27432" marB="27432" anchor="b"/>
                </a:tc>
                <a:extLst>
                  <a:ext uri="{0D108BD9-81ED-4DB2-BD59-A6C34878D82A}">
                    <a16:rowId xmlns="" xmlns:a16="http://schemas.microsoft.com/office/drawing/2014/main" val="342977876"/>
                  </a:ext>
                </a:extLst>
              </a:tr>
              <a:tr h="21018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CI Build</a:t>
                      </a:r>
                      <a:endParaRPr lang="en-IN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marT="27432" marB="27432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22/05/17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27432" marB="27432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22/05/17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27432" marB="27432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22/05/17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27432" marB="27432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  <a:endParaRPr lang="en-IN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27432" marB="27432" anchor="b"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655099"/>
              </p:ext>
            </p:extLst>
          </p:nvPr>
        </p:nvGraphicFramePr>
        <p:xfrm>
          <a:off x="7667029" y="125365"/>
          <a:ext cx="1224952" cy="298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952">
                  <a:extLst>
                    <a:ext uri="{9D8B030D-6E8A-4147-A177-3AD203B41FA5}">
                      <a16:colId xmlns="" xmlns:a16="http://schemas.microsoft.com/office/drawing/2014/main" val="4098382420"/>
                    </a:ext>
                  </a:extLst>
                </a:gridCol>
              </a:tblGrid>
              <a:tr h="298743"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2105797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63813" y="183035"/>
            <a:ext cx="5357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</a:t>
            </a:r>
          </a:p>
        </p:txBody>
      </p:sp>
      <p:graphicFrame>
        <p:nvGraphicFramePr>
          <p:cNvPr id="29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978336"/>
              </p:ext>
            </p:extLst>
          </p:nvPr>
        </p:nvGraphicFramePr>
        <p:xfrm>
          <a:off x="3986010" y="3887030"/>
          <a:ext cx="4985278" cy="577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5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58714">
                  <a:extLst>
                    <a:ext uri="{9D8B030D-6E8A-4147-A177-3AD203B41FA5}">
                      <a16:colId xmlns="" xmlns:a16="http://schemas.microsoft.com/office/drawing/2014/main" val="264907438"/>
                    </a:ext>
                  </a:extLst>
                </a:gridCol>
                <a:gridCol w="6982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07750">
                  <a:extLst>
                    <a:ext uri="{9D8B030D-6E8A-4147-A177-3AD203B41FA5}">
                      <a16:colId xmlns="" xmlns:a16="http://schemas.microsoft.com/office/drawing/2014/main" val="1267815876"/>
                    </a:ext>
                  </a:extLst>
                </a:gridCol>
              </a:tblGrid>
              <a:tr h="2306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Risk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0057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Get-To-Gree</a:t>
                      </a:r>
                      <a:r>
                        <a:rPr lang="en-US" sz="9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 Plan (GtG)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0057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Owner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solidFill>
                      <a:srgbClr val="0057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Due Date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0057B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6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Deployment environment is missing.</a:t>
                      </a:r>
                      <a:endParaRPr lang="en-US" sz="8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Needs deployment environment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to check CI, CD pipelines</a:t>
                      </a:r>
                      <a:endParaRPr lang="en-US" sz="8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trike="noStrike" dirty="0" err="1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PritiX</a:t>
                      </a:r>
                      <a:endParaRPr lang="en-US" sz="800" strike="noStrike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800" strike="noStrike" dirty="0" smtClean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22/05/2017</a:t>
                      </a:r>
                      <a:endParaRPr lang="en-US" sz="800" strike="sngStrike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979144" y="6459480"/>
            <a:ext cx="3435864" cy="372056"/>
            <a:chOff x="4507971" y="104690"/>
            <a:chExt cx="3385690" cy="372056"/>
          </a:xfrm>
        </p:grpSpPr>
        <p:sp>
          <p:nvSpPr>
            <p:cNvPr id="2" name="Rectangle 1"/>
            <p:cNvSpPr/>
            <p:nvPr/>
          </p:nvSpPr>
          <p:spPr>
            <a:xfrm>
              <a:off x="4545904" y="137642"/>
              <a:ext cx="3265641" cy="339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4599164" y="282969"/>
              <a:ext cx="199493" cy="159193"/>
            </a:xfrm>
            <a:prstGeom prst="rect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600" b="1" dirty="0">
                  <a:solidFill>
                    <a:srgbClr val="FFFFFF"/>
                  </a:solidFill>
                </a:rPr>
                <a:t>R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5910746" y="288336"/>
              <a:ext cx="199493" cy="155193"/>
            </a:xfrm>
            <a:prstGeom prst="rect">
              <a:avLst/>
            </a:prstGeom>
            <a:solidFill>
              <a:srgbClr val="F2A10E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600" b="1" dirty="0">
                  <a:solidFill>
                    <a:srgbClr val="FFFFFF"/>
                  </a:solidFill>
                </a:rPr>
                <a:t>A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6861711" y="291129"/>
              <a:ext cx="199493" cy="152400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600" b="1" dirty="0">
                  <a:solidFill>
                    <a:srgbClr val="FFFFFF"/>
                  </a:solidFill>
                </a:rPr>
                <a:t>G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726162" y="260228"/>
              <a:ext cx="59503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600" dirty="0">
                  <a:solidFill>
                    <a:srgbClr val="000000"/>
                  </a:solidFill>
                </a:rPr>
                <a:t>Behind plan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50156" y="271785"/>
              <a:ext cx="95509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600" dirty="0">
                  <a:solidFill>
                    <a:srgbClr val="000000"/>
                  </a:solidFill>
                </a:rPr>
                <a:t>Plan under pressure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996164" y="286495"/>
              <a:ext cx="89749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600" dirty="0">
                  <a:solidFill>
                    <a:srgbClr val="000000"/>
                  </a:solidFill>
                </a:rPr>
                <a:t>On or ahead of plan</a:t>
              </a: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5253534" y="282969"/>
              <a:ext cx="242838" cy="159193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600" b="1" dirty="0">
                  <a:solidFill>
                    <a:srgbClr val="FFFFFF"/>
                  </a:solidFill>
                </a:rPr>
                <a:t>C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440366" y="268122"/>
              <a:ext cx="51648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600" dirty="0">
                  <a:solidFill>
                    <a:srgbClr val="000000"/>
                  </a:solidFill>
                </a:rPr>
                <a:t>Complete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507971" y="104690"/>
              <a:ext cx="3303574" cy="169552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noAutofit/>
            </a:bodyPr>
            <a:lstStyle/>
            <a:p>
              <a:pPr algn="ctr"/>
              <a:r>
                <a:rPr lang="en-US" sz="6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KEY</a:t>
              </a:r>
            </a:p>
          </p:txBody>
        </p:sp>
      </p:grpSp>
      <p:sp>
        <p:nvSpPr>
          <p:cNvPr id="48" name="Line 237"/>
          <p:cNvSpPr>
            <a:spLocks noChangeShapeType="1"/>
          </p:cNvSpPr>
          <p:nvPr/>
        </p:nvSpPr>
        <p:spPr bwMode="auto">
          <a:xfrm>
            <a:off x="3986010" y="995191"/>
            <a:ext cx="5010009" cy="43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 dirty="0">
              <a:solidFill>
                <a:srgbClr val="00000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 Box 232"/>
          <p:cNvSpPr txBox="1">
            <a:spLocks noChangeArrowheads="1"/>
          </p:cNvSpPr>
          <p:nvPr/>
        </p:nvSpPr>
        <p:spPr bwMode="auto">
          <a:xfrm>
            <a:off x="198511" y="1902264"/>
            <a:ext cx="299136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>
                <a:solidFill>
                  <a:srgbClr val="000000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Milestones / Key Dates</a:t>
            </a:r>
          </a:p>
        </p:txBody>
      </p:sp>
      <p:sp>
        <p:nvSpPr>
          <p:cNvPr id="58" name="Line 237"/>
          <p:cNvSpPr>
            <a:spLocks noChangeShapeType="1"/>
          </p:cNvSpPr>
          <p:nvPr/>
        </p:nvSpPr>
        <p:spPr bwMode="auto">
          <a:xfrm>
            <a:off x="200870" y="2154967"/>
            <a:ext cx="3636081" cy="478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 dirty="0">
              <a:solidFill>
                <a:srgbClr val="00000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230"/>
          <p:cNvSpPr>
            <a:spLocks noChangeArrowheads="1"/>
          </p:cNvSpPr>
          <p:nvPr/>
        </p:nvSpPr>
        <p:spPr bwMode="auto">
          <a:xfrm>
            <a:off x="3986010" y="3643050"/>
            <a:ext cx="34178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20000"/>
              </a:buClr>
              <a:defRPr/>
            </a:pPr>
            <a:r>
              <a:rPr lang="en-US" sz="1200" b="1" kern="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Risks</a:t>
            </a:r>
          </a:p>
        </p:txBody>
      </p:sp>
      <p:sp>
        <p:nvSpPr>
          <p:cNvPr id="136" name="Freeform 135"/>
          <p:cNvSpPr>
            <a:spLocks/>
          </p:cNvSpPr>
          <p:nvPr/>
        </p:nvSpPr>
        <p:spPr bwMode="auto">
          <a:xfrm>
            <a:off x="516202" y="2476219"/>
            <a:ext cx="177285" cy="3751657"/>
          </a:xfrm>
          <a:custGeom>
            <a:avLst/>
            <a:gdLst>
              <a:gd name="T0" fmla="*/ 0 w 1748"/>
              <a:gd name="T1" fmla="*/ 260 h 15225"/>
              <a:gd name="T2" fmla="*/ 874 w 1748"/>
              <a:gd name="T3" fmla="*/ 0 h 15225"/>
              <a:gd name="T4" fmla="*/ 1748 w 1748"/>
              <a:gd name="T5" fmla="*/ 260 h 15225"/>
              <a:gd name="T6" fmla="*/ 1748 w 1748"/>
              <a:gd name="T7" fmla="*/ 15225 h 15225"/>
              <a:gd name="T8" fmla="*/ 0 w 1748"/>
              <a:gd name="T9" fmla="*/ 15225 h 15225"/>
              <a:gd name="T10" fmla="*/ 0 w 1748"/>
              <a:gd name="T11" fmla="*/ 260 h 15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48" h="15225">
                <a:moveTo>
                  <a:pt x="0" y="260"/>
                </a:moveTo>
                <a:lnTo>
                  <a:pt x="874" y="0"/>
                </a:lnTo>
                <a:lnTo>
                  <a:pt x="1748" y="260"/>
                </a:lnTo>
                <a:lnTo>
                  <a:pt x="1748" y="15225"/>
                </a:lnTo>
                <a:lnTo>
                  <a:pt x="0" y="15225"/>
                </a:lnTo>
                <a:lnTo>
                  <a:pt x="0" y="26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1099689" y="3410536"/>
            <a:ext cx="2394758" cy="276999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0058B8"/>
                </a:solidFill>
              </a:rPr>
              <a:t>Fourth week May’17</a:t>
            </a:r>
            <a:endParaRPr lang="en-US" sz="1200" b="1" dirty="0">
              <a:solidFill>
                <a:srgbClr val="0058B8"/>
              </a:solidFill>
            </a:endParaRPr>
          </a:p>
        </p:txBody>
      </p:sp>
      <p:sp>
        <p:nvSpPr>
          <p:cNvPr id="158" name="TextBox 129"/>
          <p:cNvSpPr txBox="1"/>
          <p:nvPr/>
        </p:nvSpPr>
        <p:spPr>
          <a:xfrm>
            <a:off x="1099689" y="4397295"/>
            <a:ext cx="2394758" cy="276999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002060"/>
                </a:solidFill>
              </a:rPr>
              <a:t>First week Jun’17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161" name="TextBox 134"/>
          <p:cNvSpPr txBox="1"/>
          <p:nvPr/>
        </p:nvSpPr>
        <p:spPr>
          <a:xfrm>
            <a:off x="1114048" y="5274465"/>
            <a:ext cx="2394758" cy="276999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7D0063"/>
                </a:solidFill>
              </a:rPr>
              <a:t>Fourth Quarter 2017</a:t>
            </a:r>
          </a:p>
        </p:txBody>
      </p:sp>
      <p:sp>
        <p:nvSpPr>
          <p:cNvPr id="138" name="Freeform 137"/>
          <p:cNvSpPr>
            <a:spLocks/>
          </p:cNvSpPr>
          <p:nvPr/>
        </p:nvSpPr>
        <p:spPr bwMode="auto">
          <a:xfrm>
            <a:off x="262137" y="2679460"/>
            <a:ext cx="685547" cy="559611"/>
          </a:xfrm>
          <a:custGeom>
            <a:avLst/>
            <a:gdLst>
              <a:gd name="T0" fmla="*/ 0 w 2896"/>
              <a:gd name="T1" fmla="*/ 1934 h 2365"/>
              <a:gd name="T2" fmla="*/ 1448 w 2896"/>
              <a:gd name="T3" fmla="*/ 2365 h 2365"/>
              <a:gd name="T4" fmla="*/ 2896 w 2896"/>
              <a:gd name="T5" fmla="*/ 1934 h 2365"/>
              <a:gd name="T6" fmla="*/ 2896 w 2896"/>
              <a:gd name="T7" fmla="*/ 0 h 2365"/>
              <a:gd name="T8" fmla="*/ 1448 w 2896"/>
              <a:gd name="T9" fmla="*/ 429 h 2365"/>
              <a:gd name="T10" fmla="*/ 0 w 2896"/>
              <a:gd name="T11" fmla="*/ 0 h 2365"/>
              <a:gd name="T12" fmla="*/ 0 w 2896"/>
              <a:gd name="T13" fmla="*/ 1934 h 2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6" h="2365">
                <a:moveTo>
                  <a:pt x="0" y="1934"/>
                </a:moveTo>
                <a:lnTo>
                  <a:pt x="1448" y="2365"/>
                </a:lnTo>
                <a:lnTo>
                  <a:pt x="2896" y="1934"/>
                </a:lnTo>
                <a:lnTo>
                  <a:pt x="2896" y="0"/>
                </a:lnTo>
                <a:lnTo>
                  <a:pt x="1448" y="429"/>
                </a:lnTo>
                <a:lnTo>
                  <a:pt x="0" y="0"/>
                </a:lnTo>
                <a:lnTo>
                  <a:pt x="0" y="1934"/>
                </a:lnTo>
                <a:close/>
              </a:path>
            </a:pathLst>
          </a:custGeom>
          <a:solidFill>
            <a:srgbClr val="2F4D9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9" name="Freeform 138"/>
          <p:cNvSpPr>
            <a:spLocks/>
          </p:cNvSpPr>
          <p:nvPr/>
        </p:nvSpPr>
        <p:spPr bwMode="auto">
          <a:xfrm>
            <a:off x="262137" y="2680811"/>
            <a:ext cx="342774" cy="548735"/>
          </a:xfrm>
          <a:custGeom>
            <a:avLst/>
            <a:gdLst>
              <a:gd name="T0" fmla="*/ 1448 w 1448"/>
              <a:gd name="T1" fmla="*/ 2365 h 2365"/>
              <a:gd name="T2" fmla="*/ 1448 w 1448"/>
              <a:gd name="T3" fmla="*/ 2365 h 2365"/>
              <a:gd name="T4" fmla="*/ 574 w 1448"/>
              <a:gd name="T5" fmla="*/ 2105 h 2365"/>
              <a:gd name="T6" fmla="*/ 0 w 1448"/>
              <a:gd name="T7" fmla="*/ 1934 h 2365"/>
              <a:gd name="T8" fmla="*/ 0 w 1448"/>
              <a:gd name="T9" fmla="*/ 0 h 2365"/>
              <a:gd name="T10" fmla="*/ 1448 w 1448"/>
              <a:gd name="T11" fmla="*/ 429 h 2365"/>
              <a:gd name="T12" fmla="*/ 1448 w 1448"/>
              <a:gd name="T13" fmla="*/ 2365 h 2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8" h="2365">
                <a:moveTo>
                  <a:pt x="1448" y="2365"/>
                </a:moveTo>
                <a:lnTo>
                  <a:pt x="1448" y="2365"/>
                </a:lnTo>
                <a:lnTo>
                  <a:pt x="574" y="2105"/>
                </a:lnTo>
                <a:lnTo>
                  <a:pt x="0" y="1934"/>
                </a:lnTo>
                <a:lnTo>
                  <a:pt x="0" y="0"/>
                </a:lnTo>
                <a:lnTo>
                  <a:pt x="1448" y="429"/>
                </a:lnTo>
                <a:lnTo>
                  <a:pt x="1448" y="2365"/>
                </a:lnTo>
                <a:close/>
              </a:path>
            </a:pathLst>
          </a:custGeom>
          <a:solidFill>
            <a:srgbClr val="33549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7" name="TextBox 1"/>
          <p:cNvSpPr txBox="1"/>
          <p:nvPr/>
        </p:nvSpPr>
        <p:spPr>
          <a:xfrm>
            <a:off x="199157" y="2795852"/>
            <a:ext cx="550417" cy="307777"/>
          </a:xfrm>
          <a:prstGeom prst="rect">
            <a:avLst/>
          </a:prstGeom>
        </p:spPr>
        <p:txBody>
          <a:bodyPr wrap="square" anchor="ctr">
            <a:sp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W3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73" name="TextBox 120"/>
          <p:cNvSpPr txBox="1"/>
          <p:nvPr/>
        </p:nvSpPr>
        <p:spPr>
          <a:xfrm>
            <a:off x="11435164" y="2716907"/>
            <a:ext cx="853818" cy="2616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Jan 25</a:t>
            </a:r>
          </a:p>
        </p:txBody>
      </p:sp>
      <p:sp>
        <p:nvSpPr>
          <p:cNvPr id="175" name="TextBox 120"/>
          <p:cNvSpPr txBox="1"/>
          <p:nvPr/>
        </p:nvSpPr>
        <p:spPr>
          <a:xfrm>
            <a:off x="11435164" y="2937868"/>
            <a:ext cx="853818" cy="2616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Jan 25</a:t>
            </a:r>
          </a:p>
        </p:txBody>
      </p:sp>
      <p:sp>
        <p:nvSpPr>
          <p:cNvPr id="176" name="TextBox 120"/>
          <p:cNvSpPr txBox="1"/>
          <p:nvPr/>
        </p:nvSpPr>
        <p:spPr>
          <a:xfrm>
            <a:off x="11435164" y="2526651"/>
            <a:ext cx="853818" cy="2616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Jan 25</a:t>
            </a:r>
          </a:p>
        </p:txBody>
      </p:sp>
      <p:sp>
        <p:nvSpPr>
          <p:cNvPr id="180" name="TextBox 119"/>
          <p:cNvSpPr txBox="1"/>
          <p:nvPr/>
        </p:nvSpPr>
        <p:spPr>
          <a:xfrm>
            <a:off x="1114048" y="2449597"/>
            <a:ext cx="2394758" cy="27700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004B9E"/>
                </a:solidFill>
              </a:rPr>
              <a:t>Third week May’17</a:t>
            </a:r>
            <a:endParaRPr lang="en-US" sz="1200" b="1" dirty="0">
              <a:solidFill>
                <a:srgbClr val="004B9E"/>
              </a:solidFill>
            </a:endParaRPr>
          </a:p>
        </p:txBody>
      </p:sp>
      <p:graphicFrame>
        <p:nvGraphicFramePr>
          <p:cNvPr id="181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990490"/>
              </p:ext>
            </p:extLst>
          </p:nvPr>
        </p:nvGraphicFramePr>
        <p:xfrm>
          <a:off x="1091134" y="3658764"/>
          <a:ext cx="2591164" cy="441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2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7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2140">
                  <a:extLst>
                    <a:ext uri="{9D8B030D-6E8A-4147-A177-3AD203B41FA5}">
                      <a16:colId xmlns="" xmlns:a16="http://schemas.microsoft.com/office/drawing/2014/main" val="441385513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prstClr val="black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Assessment forms creation</a:t>
                      </a:r>
                      <a:endParaRPr lang="en-US" sz="800" b="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8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anose="020B0604020202020204" pitchFamily="34" charset="0"/>
                        </a:rPr>
                        <a:t>23/05</a:t>
                      </a:r>
                      <a:endParaRPr kumimoji="0" lang="en-US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I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07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test coverage</a:t>
                      </a:r>
                      <a:endParaRPr lang="en-US" sz="800" b="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8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anose="020B0604020202020204" pitchFamily="34" charset="0"/>
                        </a:rPr>
                        <a:t>23/05</a:t>
                      </a:r>
                      <a:endParaRPr kumimoji="0" lang="en-US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I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7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 and Release pipelines</a:t>
                      </a: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0" lang="en-US" sz="800" b="0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anose="020B0604020202020204" pitchFamily="34" charset="0"/>
                        </a:rPr>
                        <a:t>24/05</a:t>
                      </a:r>
                      <a:endParaRPr kumimoji="0" lang="en-US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I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11520575"/>
                  </a:ext>
                </a:extLst>
              </a:tr>
            </a:tbl>
          </a:graphicData>
        </a:graphic>
      </p:graphicFrame>
      <p:graphicFrame>
        <p:nvGraphicFramePr>
          <p:cNvPr id="183" name="Table 182"/>
          <p:cNvGraphicFramePr>
            <a:graphicFrameLocks noGrp="1"/>
          </p:cNvGraphicFramePr>
          <p:nvPr>
            <p:extLst/>
          </p:nvPr>
        </p:nvGraphicFramePr>
        <p:xfrm>
          <a:off x="1116810" y="5874301"/>
          <a:ext cx="2574043" cy="52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50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9642">
                  <a:extLst>
                    <a:ext uri="{9D8B030D-6E8A-4147-A177-3AD203B41FA5}">
                      <a16:colId xmlns="" xmlns:a16="http://schemas.microsoft.com/office/drawing/2014/main" val="441385513"/>
                    </a:ext>
                  </a:extLst>
                </a:gridCol>
              </a:tblGrid>
              <a:tr h="120653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800" b="0" i="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800" b="0" i="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800" b="0" i="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963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800" b="0" i="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800" b="0" i="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800" b="0" i="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63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800" b="0" i="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800" b="0" i="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800" b="0" i="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63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800" b="0" i="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800" b="0" i="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800" b="0" i="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7" name="Rectangle 3"/>
          <p:cNvSpPr>
            <a:spLocks noChangeArrowheads="1"/>
          </p:cNvSpPr>
          <p:nvPr/>
        </p:nvSpPr>
        <p:spPr bwMode="auto">
          <a:xfrm>
            <a:off x="4023558" y="1034226"/>
            <a:ext cx="4979737" cy="828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33333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3" tIns="18283" rIns="18283" bIns="18283"/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14300" algn="l"/>
              </a:tabLst>
              <a:defRPr/>
            </a:pPr>
            <a:r>
              <a:rPr lang="en-US" sz="1000" kern="0" dirty="0" smtClean="0">
                <a:solidFill>
                  <a:srgbClr val="000000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Self assessment test for users and Dictionary creation.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14300" algn="l"/>
              </a:tabLst>
              <a:defRPr/>
            </a:pPr>
            <a:r>
              <a:rPr lang="en-US" sz="1000" kern="0" dirty="0" smtClean="0">
                <a:solidFill>
                  <a:srgbClr val="000000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Unit test coverage for Website and Database both.</a:t>
            </a:r>
            <a:endParaRPr lang="en-US" sz="1000" kern="0" dirty="0">
              <a:solidFill>
                <a:srgbClr val="000000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14300" algn="l"/>
              </a:tabLst>
              <a:defRPr/>
            </a:pPr>
            <a:r>
              <a:rPr lang="en-US" sz="1000" kern="0" dirty="0" smtClean="0">
                <a:solidFill>
                  <a:srgbClr val="000000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Build , Release and Deployment pipelines for DEV, QA, UAT, PROD.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14300" algn="l"/>
              </a:tabLst>
              <a:defRPr/>
            </a:pPr>
            <a:r>
              <a:rPr lang="en-US" sz="1000" kern="0" dirty="0" smtClean="0">
                <a:solidFill>
                  <a:srgbClr val="000000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Functional Regression test suites (Coded UI)</a:t>
            </a:r>
            <a:endParaRPr lang="en-US" sz="1000" kern="0" dirty="0" smtClean="0">
              <a:solidFill>
                <a:srgbClr val="000000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14300" algn="l"/>
              </a:tabLst>
              <a:defRPr/>
            </a:pPr>
            <a:r>
              <a:rPr lang="en-US" sz="1000" kern="0" dirty="0" smtClean="0">
                <a:solidFill>
                  <a:srgbClr val="000000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Feedback and Support system(JIRA/BMC)  </a:t>
            </a:r>
            <a:endParaRPr lang="en-US" sz="1000" kern="0" dirty="0">
              <a:solidFill>
                <a:srgbClr val="000000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Text Box 232"/>
          <p:cNvSpPr txBox="1">
            <a:spLocks noChangeArrowheads="1"/>
          </p:cNvSpPr>
          <p:nvPr/>
        </p:nvSpPr>
        <p:spPr bwMode="auto">
          <a:xfrm>
            <a:off x="4014358" y="739174"/>
            <a:ext cx="261114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>
                <a:solidFill>
                  <a:srgbClr val="000000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Upcoming Activities</a:t>
            </a:r>
          </a:p>
        </p:txBody>
      </p:sp>
      <p:sp>
        <p:nvSpPr>
          <p:cNvPr id="141" name="Freeform 140"/>
          <p:cNvSpPr>
            <a:spLocks/>
          </p:cNvSpPr>
          <p:nvPr/>
        </p:nvSpPr>
        <p:spPr bwMode="auto">
          <a:xfrm>
            <a:off x="266599" y="3605372"/>
            <a:ext cx="685547" cy="559611"/>
          </a:xfrm>
          <a:custGeom>
            <a:avLst/>
            <a:gdLst>
              <a:gd name="T0" fmla="*/ 0 w 2896"/>
              <a:gd name="T1" fmla="*/ 1934 h 2364"/>
              <a:gd name="T2" fmla="*/ 1448 w 2896"/>
              <a:gd name="T3" fmla="*/ 2364 h 2364"/>
              <a:gd name="T4" fmla="*/ 2896 w 2896"/>
              <a:gd name="T5" fmla="*/ 1934 h 2364"/>
              <a:gd name="T6" fmla="*/ 2896 w 2896"/>
              <a:gd name="T7" fmla="*/ 0 h 2364"/>
              <a:gd name="T8" fmla="*/ 1448 w 2896"/>
              <a:gd name="T9" fmla="*/ 429 h 2364"/>
              <a:gd name="T10" fmla="*/ 0 w 2896"/>
              <a:gd name="T11" fmla="*/ 0 h 2364"/>
              <a:gd name="T12" fmla="*/ 0 w 2896"/>
              <a:gd name="T13" fmla="*/ 1934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6" h="2364">
                <a:moveTo>
                  <a:pt x="0" y="1934"/>
                </a:moveTo>
                <a:lnTo>
                  <a:pt x="1448" y="2364"/>
                </a:lnTo>
                <a:lnTo>
                  <a:pt x="2896" y="1934"/>
                </a:lnTo>
                <a:lnTo>
                  <a:pt x="2896" y="0"/>
                </a:lnTo>
                <a:lnTo>
                  <a:pt x="1448" y="429"/>
                </a:lnTo>
                <a:lnTo>
                  <a:pt x="0" y="0"/>
                </a:lnTo>
                <a:lnTo>
                  <a:pt x="0" y="1934"/>
                </a:lnTo>
                <a:close/>
              </a:path>
            </a:pathLst>
          </a:custGeom>
          <a:solidFill>
            <a:srgbClr val="0050A8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2" name="Freeform 141"/>
          <p:cNvSpPr>
            <a:spLocks/>
          </p:cNvSpPr>
          <p:nvPr/>
        </p:nvSpPr>
        <p:spPr bwMode="auto">
          <a:xfrm>
            <a:off x="278129" y="3605372"/>
            <a:ext cx="342774" cy="559612"/>
          </a:xfrm>
          <a:custGeom>
            <a:avLst/>
            <a:gdLst>
              <a:gd name="T0" fmla="*/ 1448 w 1448"/>
              <a:gd name="T1" fmla="*/ 2364 h 2364"/>
              <a:gd name="T2" fmla="*/ 1448 w 1448"/>
              <a:gd name="T3" fmla="*/ 2364 h 2364"/>
              <a:gd name="T4" fmla="*/ 0 w 1448"/>
              <a:gd name="T5" fmla="*/ 1934 h 2364"/>
              <a:gd name="T6" fmla="*/ 0 w 1448"/>
              <a:gd name="T7" fmla="*/ 0 h 2364"/>
              <a:gd name="T8" fmla="*/ 1448 w 1448"/>
              <a:gd name="T9" fmla="*/ 429 h 2364"/>
              <a:gd name="T10" fmla="*/ 1448 w 1448"/>
              <a:gd name="T11" fmla="*/ 2364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8" h="2364">
                <a:moveTo>
                  <a:pt x="1448" y="2364"/>
                </a:moveTo>
                <a:lnTo>
                  <a:pt x="1448" y="2364"/>
                </a:lnTo>
                <a:lnTo>
                  <a:pt x="0" y="1934"/>
                </a:lnTo>
                <a:lnTo>
                  <a:pt x="0" y="0"/>
                </a:lnTo>
                <a:lnTo>
                  <a:pt x="1448" y="429"/>
                </a:lnTo>
                <a:lnTo>
                  <a:pt x="1448" y="2364"/>
                </a:lnTo>
                <a:close/>
              </a:path>
            </a:pathLst>
          </a:custGeom>
          <a:solidFill>
            <a:srgbClr val="0057B8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2" name="TextBox 1"/>
          <p:cNvSpPr txBox="1"/>
          <p:nvPr/>
        </p:nvSpPr>
        <p:spPr>
          <a:xfrm>
            <a:off x="195401" y="3719032"/>
            <a:ext cx="550417" cy="307777"/>
          </a:xfrm>
          <a:prstGeom prst="rect">
            <a:avLst/>
          </a:prstGeom>
        </p:spPr>
        <p:txBody>
          <a:bodyPr wrap="square" anchor="ctr">
            <a:sp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W4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43" name="Freeform 142"/>
          <p:cNvSpPr>
            <a:spLocks/>
          </p:cNvSpPr>
          <p:nvPr/>
        </p:nvSpPr>
        <p:spPr bwMode="auto">
          <a:xfrm>
            <a:off x="266598" y="4547594"/>
            <a:ext cx="685547" cy="560558"/>
          </a:xfrm>
          <a:custGeom>
            <a:avLst/>
            <a:gdLst>
              <a:gd name="T0" fmla="*/ 0 w 2896"/>
              <a:gd name="T1" fmla="*/ 1935 h 2365"/>
              <a:gd name="T2" fmla="*/ 1448 w 2896"/>
              <a:gd name="T3" fmla="*/ 2365 h 2365"/>
              <a:gd name="T4" fmla="*/ 2896 w 2896"/>
              <a:gd name="T5" fmla="*/ 1935 h 2365"/>
              <a:gd name="T6" fmla="*/ 2896 w 2896"/>
              <a:gd name="T7" fmla="*/ 0 h 2365"/>
              <a:gd name="T8" fmla="*/ 1448 w 2896"/>
              <a:gd name="T9" fmla="*/ 430 h 2365"/>
              <a:gd name="T10" fmla="*/ 0 w 2896"/>
              <a:gd name="T11" fmla="*/ 0 h 2365"/>
              <a:gd name="T12" fmla="*/ 0 w 2896"/>
              <a:gd name="T13" fmla="*/ 1935 h 2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6" h="2365">
                <a:moveTo>
                  <a:pt x="0" y="1935"/>
                </a:moveTo>
                <a:lnTo>
                  <a:pt x="1448" y="2365"/>
                </a:lnTo>
                <a:lnTo>
                  <a:pt x="2896" y="1935"/>
                </a:lnTo>
                <a:lnTo>
                  <a:pt x="2896" y="0"/>
                </a:lnTo>
                <a:lnTo>
                  <a:pt x="1448" y="430"/>
                </a:lnTo>
                <a:lnTo>
                  <a:pt x="0" y="0"/>
                </a:lnTo>
                <a:lnTo>
                  <a:pt x="0" y="1935"/>
                </a:lnTo>
                <a:close/>
              </a:path>
            </a:pathLst>
          </a:custGeom>
          <a:solidFill>
            <a:srgbClr val="001C54"/>
          </a:solidFill>
          <a:ln>
            <a:solidFill>
              <a:srgbClr val="00206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4" name="Freeform 143"/>
          <p:cNvSpPr>
            <a:spLocks/>
          </p:cNvSpPr>
          <p:nvPr/>
        </p:nvSpPr>
        <p:spPr bwMode="auto">
          <a:xfrm>
            <a:off x="275046" y="4539356"/>
            <a:ext cx="342774" cy="560558"/>
          </a:xfrm>
          <a:custGeom>
            <a:avLst/>
            <a:gdLst>
              <a:gd name="T0" fmla="*/ 1448 w 1448"/>
              <a:gd name="T1" fmla="*/ 2365 h 2365"/>
              <a:gd name="T2" fmla="*/ 1448 w 1448"/>
              <a:gd name="T3" fmla="*/ 2365 h 2365"/>
              <a:gd name="T4" fmla="*/ 574 w 1448"/>
              <a:gd name="T5" fmla="*/ 2105 h 2365"/>
              <a:gd name="T6" fmla="*/ 0 w 1448"/>
              <a:gd name="T7" fmla="*/ 1935 h 2365"/>
              <a:gd name="T8" fmla="*/ 0 w 1448"/>
              <a:gd name="T9" fmla="*/ 0 h 2365"/>
              <a:gd name="T10" fmla="*/ 1448 w 1448"/>
              <a:gd name="T11" fmla="*/ 430 h 2365"/>
              <a:gd name="T12" fmla="*/ 1448 w 1448"/>
              <a:gd name="T13" fmla="*/ 2365 h 2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8" h="2365">
                <a:moveTo>
                  <a:pt x="1448" y="2365"/>
                </a:moveTo>
                <a:lnTo>
                  <a:pt x="1448" y="2365"/>
                </a:lnTo>
                <a:lnTo>
                  <a:pt x="574" y="2105"/>
                </a:lnTo>
                <a:lnTo>
                  <a:pt x="0" y="1935"/>
                </a:lnTo>
                <a:lnTo>
                  <a:pt x="0" y="0"/>
                </a:lnTo>
                <a:lnTo>
                  <a:pt x="1448" y="430"/>
                </a:lnTo>
                <a:lnTo>
                  <a:pt x="1448" y="2365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8" name="TextBox 1"/>
          <p:cNvSpPr txBox="1"/>
          <p:nvPr/>
        </p:nvSpPr>
        <p:spPr>
          <a:xfrm>
            <a:off x="189086" y="4665746"/>
            <a:ext cx="550417" cy="307777"/>
          </a:xfrm>
          <a:prstGeom prst="rect">
            <a:avLst/>
          </a:prstGeom>
        </p:spPr>
        <p:txBody>
          <a:bodyPr wrap="square" anchor="ctr">
            <a:sp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W1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45" name="Freeform 144"/>
          <p:cNvSpPr>
            <a:spLocks/>
          </p:cNvSpPr>
          <p:nvPr/>
        </p:nvSpPr>
        <p:spPr bwMode="auto">
          <a:xfrm>
            <a:off x="269629" y="5416498"/>
            <a:ext cx="685547" cy="559611"/>
          </a:xfrm>
          <a:custGeom>
            <a:avLst/>
            <a:gdLst>
              <a:gd name="T0" fmla="*/ 0 w 2896"/>
              <a:gd name="T1" fmla="*/ 1935 h 2364"/>
              <a:gd name="T2" fmla="*/ 1448 w 2896"/>
              <a:gd name="T3" fmla="*/ 2364 h 2364"/>
              <a:gd name="T4" fmla="*/ 2896 w 2896"/>
              <a:gd name="T5" fmla="*/ 1935 h 2364"/>
              <a:gd name="T6" fmla="*/ 2896 w 2896"/>
              <a:gd name="T7" fmla="*/ 0 h 2364"/>
              <a:gd name="T8" fmla="*/ 1448 w 2896"/>
              <a:gd name="T9" fmla="*/ 431 h 2364"/>
              <a:gd name="T10" fmla="*/ 0 w 2896"/>
              <a:gd name="T11" fmla="*/ 0 h 2364"/>
              <a:gd name="T12" fmla="*/ 0 w 2896"/>
              <a:gd name="T13" fmla="*/ 1935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96" h="2364">
                <a:moveTo>
                  <a:pt x="0" y="1935"/>
                </a:moveTo>
                <a:lnTo>
                  <a:pt x="1448" y="2364"/>
                </a:lnTo>
                <a:lnTo>
                  <a:pt x="2896" y="1935"/>
                </a:lnTo>
                <a:lnTo>
                  <a:pt x="2896" y="0"/>
                </a:lnTo>
                <a:lnTo>
                  <a:pt x="1448" y="431"/>
                </a:lnTo>
                <a:lnTo>
                  <a:pt x="0" y="0"/>
                </a:lnTo>
                <a:lnTo>
                  <a:pt x="0" y="1935"/>
                </a:lnTo>
                <a:close/>
              </a:path>
            </a:pathLst>
          </a:custGeom>
          <a:solidFill>
            <a:srgbClr val="6C005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6" name="Freeform 145"/>
          <p:cNvSpPr>
            <a:spLocks/>
          </p:cNvSpPr>
          <p:nvPr/>
        </p:nvSpPr>
        <p:spPr bwMode="auto">
          <a:xfrm>
            <a:off x="269628" y="5426360"/>
            <a:ext cx="342774" cy="541511"/>
          </a:xfrm>
          <a:custGeom>
            <a:avLst/>
            <a:gdLst>
              <a:gd name="T0" fmla="*/ 1448 w 1448"/>
              <a:gd name="T1" fmla="*/ 2364 h 2364"/>
              <a:gd name="T2" fmla="*/ 1448 w 1448"/>
              <a:gd name="T3" fmla="*/ 2364 h 2364"/>
              <a:gd name="T4" fmla="*/ 574 w 1448"/>
              <a:gd name="T5" fmla="*/ 2105 h 2364"/>
              <a:gd name="T6" fmla="*/ 0 w 1448"/>
              <a:gd name="T7" fmla="*/ 1935 h 2364"/>
              <a:gd name="T8" fmla="*/ 0 w 1448"/>
              <a:gd name="T9" fmla="*/ 0 h 2364"/>
              <a:gd name="T10" fmla="*/ 1448 w 1448"/>
              <a:gd name="T11" fmla="*/ 431 h 2364"/>
              <a:gd name="T12" fmla="*/ 1448 w 1448"/>
              <a:gd name="T13" fmla="*/ 2364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8" h="2364">
                <a:moveTo>
                  <a:pt x="1448" y="2364"/>
                </a:moveTo>
                <a:lnTo>
                  <a:pt x="1448" y="2364"/>
                </a:lnTo>
                <a:lnTo>
                  <a:pt x="574" y="2105"/>
                </a:lnTo>
                <a:lnTo>
                  <a:pt x="0" y="1935"/>
                </a:lnTo>
                <a:lnTo>
                  <a:pt x="0" y="0"/>
                </a:lnTo>
                <a:lnTo>
                  <a:pt x="1448" y="431"/>
                </a:lnTo>
                <a:lnTo>
                  <a:pt x="1448" y="2364"/>
                </a:lnTo>
                <a:close/>
              </a:path>
            </a:pathLst>
          </a:custGeom>
          <a:solidFill>
            <a:srgbClr val="7D006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9" name="TextBox 1"/>
          <p:cNvSpPr txBox="1"/>
          <p:nvPr/>
        </p:nvSpPr>
        <p:spPr>
          <a:xfrm>
            <a:off x="198511" y="5551464"/>
            <a:ext cx="550417" cy="307777"/>
          </a:xfrm>
          <a:prstGeom prst="rect">
            <a:avLst/>
          </a:prstGeom>
        </p:spPr>
        <p:txBody>
          <a:bodyPr wrap="square" anchor="ctr">
            <a:spAutoFit/>
            <a:scene3d>
              <a:camera prst="perspectiveHeroicExtremeLeftFacing">
                <a:rot lat="1200000" lon="2358725" rev="0"/>
              </a:camera>
              <a:lightRig rig="threePt" dir="t"/>
            </a:scene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W2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1439" y="2182364"/>
            <a:ext cx="581103" cy="30811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/>
            <a:r>
              <a:rPr lang="en-US" sz="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Planned </a:t>
            </a:r>
            <a:br>
              <a:rPr lang="en-US" sz="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254802" y="2159753"/>
            <a:ext cx="656292" cy="30811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/>
            <a:r>
              <a:rPr lang="en-US" sz="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Actual / Forecast Date</a:t>
            </a:r>
          </a:p>
        </p:txBody>
      </p:sp>
      <p:sp>
        <p:nvSpPr>
          <p:cNvPr id="75" name="Rectangle 3"/>
          <p:cNvSpPr>
            <a:spLocks noChangeArrowheads="1"/>
          </p:cNvSpPr>
          <p:nvPr/>
        </p:nvSpPr>
        <p:spPr bwMode="auto">
          <a:xfrm>
            <a:off x="3977051" y="5250870"/>
            <a:ext cx="4843099" cy="834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33333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3" tIns="18283" rIns="18283" bIns="18283"/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14300" algn="l"/>
              </a:tabLst>
              <a:defRPr/>
            </a:pPr>
            <a:r>
              <a:rPr lang="en-US" sz="1000" kern="0" dirty="0" smtClean="0">
                <a:solidFill>
                  <a:srgbClr val="000000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Database project for automatic deployment of database related changes. Code first approach with Unit test coverage for DB As well.</a:t>
            </a:r>
            <a:endParaRPr lang="en-US" sz="1000" kern="0" dirty="0">
              <a:solidFill>
                <a:srgbClr val="000000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tabLst>
                <a:tab pos="114300" algn="l"/>
              </a:tabLst>
              <a:defRPr/>
            </a:pPr>
            <a:r>
              <a:rPr lang="en-US" sz="1000" kern="0" dirty="0" smtClean="0">
                <a:solidFill>
                  <a:srgbClr val="000000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Application using responsive UI by implementing Bootstrap.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114300" algn="l"/>
              </a:tabLst>
              <a:defRPr/>
            </a:pPr>
            <a:r>
              <a:rPr lang="en-US" sz="1000" kern="0" dirty="0" smtClean="0">
                <a:solidFill>
                  <a:srgbClr val="000000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Quality gates implementation by Unit test and Functional test coverage.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114300" algn="l"/>
              </a:tabLst>
              <a:defRPr/>
            </a:pPr>
            <a:r>
              <a:rPr lang="en-US" sz="1000" kern="0" dirty="0" smtClean="0">
                <a:solidFill>
                  <a:srgbClr val="000000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Bridge the Gap between DEV to PROD by implementing </a:t>
            </a:r>
            <a:r>
              <a:rPr lang="en-US" sz="1000" kern="0" dirty="0" err="1" smtClean="0">
                <a:solidFill>
                  <a:srgbClr val="000000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DevOps</a:t>
            </a:r>
            <a:r>
              <a:rPr lang="en-US" sz="1000" kern="0" dirty="0" smtClean="0">
                <a:solidFill>
                  <a:srgbClr val="000000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  <a:endParaRPr lang="en-US" sz="1000" kern="0" dirty="0">
              <a:solidFill>
                <a:srgbClr val="000000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14300" algn="l"/>
              </a:tabLst>
              <a:defRPr/>
            </a:pPr>
            <a:endParaRPr lang="en-US" sz="1000" kern="0" dirty="0">
              <a:solidFill>
                <a:srgbClr val="000000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14300" algn="l"/>
              </a:tabLst>
              <a:defRPr/>
            </a:pPr>
            <a:endParaRPr lang="en-US" sz="1000" kern="0" dirty="0">
              <a:solidFill>
                <a:srgbClr val="000000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 Box 232"/>
          <p:cNvSpPr txBox="1">
            <a:spLocks noChangeArrowheads="1"/>
          </p:cNvSpPr>
          <p:nvPr/>
        </p:nvSpPr>
        <p:spPr bwMode="auto">
          <a:xfrm>
            <a:off x="3977051" y="4984502"/>
            <a:ext cx="243861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>
                <a:solidFill>
                  <a:srgbClr val="000000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Highlights</a:t>
            </a:r>
          </a:p>
        </p:txBody>
      </p:sp>
      <p:sp>
        <p:nvSpPr>
          <p:cNvPr id="77" name="Line 237"/>
          <p:cNvSpPr>
            <a:spLocks noChangeShapeType="1"/>
          </p:cNvSpPr>
          <p:nvPr/>
        </p:nvSpPr>
        <p:spPr bwMode="auto">
          <a:xfrm>
            <a:off x="3956941" y="5243934"/>
            <a:ext cx="4863209" cy="693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 dirty="0">
              <a:solidFill>
                <a:srgbClr val="000000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 descr="C:\Users\Nasim\Source\Repos\DevOps\PritiX\PritiXWeb\Content\Images\PritiX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96" y="100777"/>
            <a:ext cx="1000494" cy="60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13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7627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 smtClean="0"/>
              <a:t>DevOps</a:t>
            </a:r>
            <a:r>
              <a:rPr lang="en-US" sz="2800" dirty="0" smtClean="0"/>
              <a:t> Workflow</a:t>
            </a:r>
            <a:endParaRPr lang="en-US" sz="2800" dirty="0"/>
          </a:p>
        </p:txBody>
      </p:sp>
      <p:pic>
        <p:nvPicPr>
          <p:cNvPr id="68" name="Picture 2" descr="https://wgroeneveld.github.io/tdd-course/img/devopsProcess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22" y="1350665"/>
            <a:ext cx="7752928" cy="4107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32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029915"/>
              </p:ext>
            </p:extLst>
          </p:nvPr>
        </p:nvGraphicFramePr>
        <p:xfrm>
          <a:off x="339723" y="962819"/>
          <a:ext cx="8499482" cy="3992061"/>
        </p:xfrm>
        <a:graphic>
          <a:graphicData uri="http://schemas.openxmlformats.org/drawingml/2006/table">
            <a:tbl>
              <a:tblPr/>
              <a:tblGrid>
                <a:gridCol w="277398"/>
                <a:gridCol w="3783704"/>
                <a:gridCol w="221919"/>
                <a:gridCol w="221919"/>
                <a:gridCol w="221919"/>
                <a:gridCol w="221919"/>
                <a:gridCol w="221919"/>
                <a:gridCol w="221919"/>
                <a:gridCol w="221919"/>
                <a:gridCol w="221919"/>
                <a:gridCol w="221919"/>
                <a:gridCol w="221919"/>
                <a:gridCol w="221919"/>
                <a:gridCol w="221919"/>
                <a:gridCol w="221919"/>
                <a:gridCol w="221919"/>
                <a:gridCol w="221919"/>
                <a:gridCol w="221919"/>
                <a:gridCol w="221919"/>
                <a:gridCol w="221919"/>
                <a:gridCol w="221919"/>
                <a:gridCol w="221919"/>
              </a:tblGrid>
              <a:tr h="188514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FFFFD7"/>
                          </a:solidFill>
                          <a:effectLst/>
                          <a:latin typeface="Arial"/>
                        </a:rPr>
                        <a:t>PritiX</a:t>
                      </a:r>
                      <a:endParaRPr lang="en-US" sz="1100" b="1" i="0" u="none" strike="noStrike" dirty="0">
                        <a:solidFill>
                          <a:srgbClr val="FFFFD7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5F5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hi-IN" sz="1000" b="0" i="0" u="none" strike="noStrike">
                          <a:effectLst/>
                          <a:latin typeface="Arial"/>
                        </a:rPr>
                        <a:t>मई-17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hi-IN" sz="1000" b="0" i="0" u="none" strike="noStrike">
                          <a:effectLst/>
                          <a:latin typeface="Arial"/>
                        </a:rPr>
                        <a:t>जून-17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1781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FFFFD7"/>
                          </a:solidFill>
                          <a:effectLst/>
                          <a:latin typeface="Arial"/>
                        </a:rPr>
                        <a:t>Week 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A5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FFFFD7"/>
                          </a:solidFill>
                          <a:effectLst/>
                          <a:latin typeface="Arial"/>
                        </a:rPr>
                        <a:t>Week 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A5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FFFFD7"/>
                          </a:solidFill>
                          <a:effectLst/>
                          <a:latin typeface="Arial"/>
                        </a:rPr>
                        <a:t>Week 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A5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FFFFD7"/>
                          </a:solidFill>
                          <a:effectLst/>
                          <a:latin typeface="Arial"/>
                        </a:rPr>
                        <a:t>Week 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8A5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51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Application workflow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1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Design Application Architechure diagram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851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effectLst/>
                          <a:latin typeface="Arial"/>
                        </a:rPr>
                        <a:t>Database Design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0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51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Create database Project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1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Create unit test for database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1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effectLst/>
                          <a:latin typeface="Arial"/>
                        </a:rPr>
                        <a:t>Application Design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0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51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Create web form application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1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Unit test project for application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1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Login module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1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Dictionary module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1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Assessment module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1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effectLst/>
                          <a:latin typeface="Arial"/>
                        </a:rPr>
                        <a:t>Deployment Plan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0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51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CI Build setup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1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CD build setup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1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Release setup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1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Deployment pipelines QA, UAT, PROD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51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effectLst/>
                          <a:latin typeface="Arial"/>
                        </a:rPr>
                        <a:t>Feedback/Support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0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51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Monitoring application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  <a:tr h="18851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effectLst/>
                          <a:latin typeface="Arial"/>
                        </a:rPr>
                        <a:t>Implementation support system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98903"/>
              </p:ext>
            </p:extLst>
          </p:nvPr>
        </p:nvGraphicFramePr>
        <p:xfrm>
          <a:off x="358775" y="5263356"/>
          <a:ext cx="2235200" cy="676275"/>
        </p:xfrm>
        <a:graphic>
          <a:graphicData uri="http://schemas.openxmlformats.org/drawingml/2006/table">
            <a:tbl>
              <a:tblPr/>
              <a:tblGrid>
                <a:gridCol w="608735"/>
                <a:gridCol w="1626465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effectLst/>
                          <a:latin typeface="Arial"/>
                        </a:rPr>
                        <a:t>Completed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effectLst/>
                          <a:latin typeface="Arial"/>
                        </a:rPr>
                        <a:t>Inprogress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effectLst/>
                          <a:latin typeface="Arial"/>
                        </a:rPr>
                        <a:t>Monitoring and improvement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effectLst/>
                          <a:latin typeface="Arial"/>
                        </a:rPr>
                        <a:t>Projected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0" y="0"/>
            <a:ext cx="9144000" cy="62865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149234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33775" y="2769632"/>
            <a:ext cx="2083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Thank you!</a:t>
            </a:r>
            <a:endParaRPr lang="en-US" sz="3200" dirty="0">
              <a:solidFill>
                <a:srgbClr val="0070C0"/>
              </a:solidFill>
            </a:endParaRPr>
          </a:p>
        </p:txBody>
      </p:sp>
      <p:pic>
        <p:nvPicPr>
          <p:cNvPr id="6" name="Picture 5" descr="C:\Users\Nasim\Source\Repos\DevOps\PritiX\PritiXWeb\Content\Images\PritiX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71" y="1163579"/>
            <a:ext cx="2784786" cy="167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09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3246</TotalTime>
  <Words>429</Words>
  <Application>Microsoft Office PowerPoint</Application>
  <PresentationFormat>On-screen Show (4:3)</PresentationFormat>
  <Paragraphs>534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Project Tracker May 2017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Landeck</dc:creator>
  <cp:lastModifiedBy>Nasim</cp:lastModifiedBy>
  <cp:revision>84</cp:revision>
  <cp:lastPrinted>2016-10-25T18:23:42Z</cp:lastPrinted>
  <dcterms:created xsi:type="dcterms:W3CDTF">2016-10-19T21:22:52Z</dcterms:created>
  <dcterms:modified xsi:type="dcterms:W3CDTF">2017-05-22T18:46:01Z</dcterms:modified>
</cp:coreProperties>
</file>