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PT Sans Narrow"/>
      <p:regular r:id="rId40"/>
      <p:bold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regular.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PTSansNarrow-bold.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f8db34a7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f8db34a7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f8db34a7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f8db34a7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M=input data</a:t>
            </a:r>
            <a:endParaRPr/>
          </a:p>
          <a:p>
            <a:pPr indent="0" lvl="0" marL="0" rtl="0" algn="l">
              <a:spcBef>
                <a:spcPts val="0"/>
              </a:spcBef>
              <a:spcAft>
                <a:spcPts val="0"/>
              </a:spcAft>
              <a:buNone/>
            </a:pPr>
            <a:r>
              <a:rPr lang="en"/>
              <a:t>U=left singular vector (columns orthonormal) - user to concept similarity</a:t>
            </a:r>
            <a:endParaRPr/>
          </a:p>
          <a:p>
            <a:pPr indent="0" lvl="0" marL="0" rtl="0" algn="l">
              <a:spcBef>
                <a:spcPts val="0"/>
              </a:spcBef>
              <a:spcAft>
                <a:spcPts val="0"/>
              </a:spcAft>
              <a:buNone/>
            </a:pPr>
            <a:r>
              <a:rPr lang="en"/>
              <a:t>V=right </a:t>
            </a:r>
            <a:r>
              <a:rPr lang="en"/>
              <a:t>singular</a:t>
            </a:r>
            <a:r>
              <a:rPr lang="en"/>
              <a:t> matrix (columns orthonormal) - movie to concept similarity matrix</a:t>
            </a:r>
            <a:endParaRPr/>
          </a:p>
          <a:p>
            <a:pPr indent="0" lvl="0" marL="0" rtl="0" algn="l">
              <a:spcBef>
                <a:spcPts val="0"/>
              </a:spcBef>
              <a:spcAft>
                <a:spcPts val="0"/>
              </a:spcAft>
              <a:buNone/>
            </a:pPr>
            <a:r>
              <a:rPr lang="en"/>
              <a:t>D=diagonal matrix (shows the strength of “concepts”) and the values are all non-zero and positive and in decreasing order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 concepts and rank of matrix 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1c4ab8f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1c4ab8f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d9550ce6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d9550ce6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more we collect data, the smaller RMSE.</a:t>
            </a:r>
            <a:endParaRPr/>
          </a:p>
          <a:p>
            <a:pPr indent="0" lvl="0" marL="0" rtl="0" algn="l">
              <a:spcBef>
                <a:spcPts val="0"/>
              </a:spcBef>
              <a:spcAft>
                <a:spcPts val="0"/>
              </a:spcAft>
              <a:buNone/>
            </a:pPr>
            <a:r>
              <a:rPr lang="en"/>
              <a:t>The random method has a lower RMSE. Here, each time we pick 500 samples with the highest popularity. </a:t>
            </a:r>
            <a:endParaRPr/>
          </a:p>
          <a:p>
            <a:pPr indent="0" lvl="0" marL="0" rtl="0" algn="l">
              <a:spcBef>
                <a:spcPts val="0"/>
              </a:spcBef>
              <a:spcAft>
                <a:spcPts val="0"/>
              </a:spcAft>
              <a:buNone/>
            </a:pPr>
            <a:r>
              <a:rPr lang="en"/>
              <a:t>Why does it have lower RMSE?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gap starts to seperate, but it converges at the end, </a:t>
            </a:r>
            <a:r>
              <a:rPr lang="en"/>
              <a:t>because</a:t>
            </a:r>
            <a:r>
              <a:rPr lang="en"/>
              <a:t> the dataset becomes similar as we gather more data.</a:t>
            </a:r>
            <a:endParaRPr/>
          </a:p>
          <a:p>
            <a:pPr indent="0" lvl="0" marL="0" rtl="0" algn="l">
              <a:spcBef>
                <a:spcPts val="0"/>
              </a:spcBef>
              <a:spcAft>
                <a:spcPts val="0"/>
              </a:spcAft>
              <a:buNone/>
            </a:pPr>
            <a:r>
              <a:rPr lang="en"/>
              <a:t>The protected group has a higher RMSE in general than the unprotected. The unprotected group in active learning has similar RMSE to the protected group in the random strategy.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d9550ce6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d9550ce6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Nonparity is the absolute difference between the overall average predicted ratings of the advantaged minus the </a:t>
            </a:r>
            <a:r>
              <a:rPr lang="en"/>
              <a:t>disadvantaged</a:t>
            </a:r>
            <a:r>
              <a:rPr lang="en"/>
              <a:t>. 0 is perfect. If we </a:t>
            </a:r>
            <a:r>
              <a:rPr lang="en"/>
              <a:t>overestimate</a:t>
            </a:r>
            <a:r>
              <a:rPr lang="en"/>
              <a:t> the ratings of any of the groups, nonparity increases.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nonparity plot, in the first 5000, the random </a:t>
            </a:r>
            <a:r>
              <a:rPr lang="en"/>
              <a:t>strategy</a:t>
            </a:r>
            <a:r>
              <a:rPr lang="en"/>
              <a:t> has a lower nonparity. For the most parts except the beginning and the end of the plot, active learning has a lower nonparity or equal non parity.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Although the active learning strategy has a higher RMSE, the nonparity measure is lower. We still have a lot of fluctuations.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Value unfairness becomes large when predictions for one class are consistently overestimated and predictions for the other class are consistently underestimated. If the error for both groups is high, it </a:t>
            </a:r>
            <a:r>
              <a:rPr lang="en"/>
              <a:t>becomes</a:t>
            </a:r>
            <a:r>
              <a:rPr lang="en"/>
              <a:t> small!!!! (wrongly)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Value unfairness is similar for both methods. The random method is slightly smaller than the AL </a:t>
            </a:r>
            <a:r>
              <a:rPr lang="en"/>
              <a:t>method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Are the </a:t>
            </a:r>
            <a:r>
              <a:rPr lang="en"/>
              <a:t>recommendations</a:t>
            </a:r>
            <a:r>
              <a:rPr lang="en"/>
              <a:t> close to the tru ratings? Are we providing groups with a similar quality of </a:t>
            </a:r>
            <a:r>
              <a:rPr lang="en"/>
              <a:t>recommendations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Interesting enough, the value unfairness has increased slightly in general.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Absolute fairness captures the quality of </a:t>
            </a:r>
            <a:r>
              <a:rPr lang="en"/>
              <a:t>recommendations</a:t>
            </a:r>
            <a:r>
              <a:rPr lang="en"/>
              <a:t>. Are the errors that users </a:t>
            </a:r>
            <a:r>
              <a:rPr lang="en"/>
              <a:t>experience</a:t>
            </a:r>
            <a:r>
              <a:rPr lang="en"/>
              <a:t> balance in both groups? Is one group getting better recommendations than the other group?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Both random and AL act similarly. Random is slightly lower.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Generally</a:t>
            </a:r>
            <a:r>
              <a:rPr lang="en"/>
              <a:t> overestimation error is lower in the active learning strategy and the random strategy has a lot of fluctuations.</a:t>
            </a:r>
            <a:endParaRPr/>
          </a:p>
          <a:p>
            <a:pPr indent="0" lvl="0" marL="0" rtl="0" algn="l">
              <a:spcBef>
                <a:spcPts val="0"/>
              </a:spcBef>
              <a:spcAft>
                <a:spcPts val="0"/>
              </a:spcAft>
              <a:buNone/>
            </a:pPr>
            <a:r>
              <a:rPr lang="en"/>
              <a:t>Over estimation also is increasing slightly at the 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Underestimation has a lot of fluctuations! In general AL has more consistently low values.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6ee0a64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6ee0a64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plots are way smoother, but they have the same trend and range.</a:t>
            </a:r>
            <a:endParaRPr/>
          </a:p>
          <a:p>
            <a:pPr indent="0" lvl="0" marL="0" rtl="0" algn="l">
              <a:spcBef>
                <a:spcPts val="0"/>
              </a:spcBef>
              <a:spcAft>
                <a:spcPts val="0"/>
              </a:spcAft>
              <a:buNone/>
            </a:pPr>
            <a:r>
              <a:rPr lang="en"/>
              <a:t>I choose to take the test set fixed then!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6ee0a646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6ee0a646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of these trends now changed! The fluctuations reduced to a great extend!</a:t>
            </a:r>
            <a:endParaRPr/>
          </a:p>
          <a:p>
            <a:pPr indent="0" lvl="0" marL="0" rtl="0" algn="l">
              <a:spcBef>
                <a:spcPts val="0"/>
              </a:spcBef>
              <a:spcAft>
                <a:spcPts val="0"/>
              </a:spcAft>
              <a:buNone/>
            </a:pPr>
            <a:r>
              <a:rPr lang="en"/>
              <a:t>Active Learning strategy is performing somehow better in most case and has more consistent values than the random strategy.</a:t>
            </a:r>
            <a:endParaRPr/>
          </a:p>
          <a:p>
            <a:pPr indent="0" lvl="0" marL="0" rtl="0" algn="l">
              <a:spcBef>
                <a:spcPts val="0"/>
              </a:spcBef>
              <a:spcAft>
                <a:spcPts val="0"/>
              </a:spcAft>
              <a:buNone/>
            </a:pPr>
            <a:r>
              <a:rPr lang="en"/>
              <a:t>Underestimation error is although higher than the random case! And the value unfairness still has fluctuations!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6ee0a646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6ee0a646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6ee0a646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6ee0a646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6ee0a646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6ee0a646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f8db34a7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f8db34a7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12c9e32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12c9e32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12c9e32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12c9e32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d9550ce6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d9550ce6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d9550ce6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d9550ce6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6ee0a646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6ee0a646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6ee0a646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6ee0a646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12c9e329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12c9e329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12c9e329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12c9e329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12c9e329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12c9e329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d9550ce6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dd9550ce6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f8db34a7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f8db34a7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d9550ce6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dd9550ce6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6ee0a646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6ee0a646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12c9e329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e12c9e329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12c9e329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12c9e329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12c9e329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12c9e329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d9550ce6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d9550ce6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d9550ce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d9550ce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d9550ce6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d9550ce6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d9550ce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d9550ce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SP</a:t>
            </a:r>
            <a:endParaRPr/>
          </a:p>
          <a:p>
            <a:pPr indent="0" lvl="0" marL="0" rtl="0" algn="l">
              <a:spcBef>
                <a:spcPts val="0"/>
              </a:spcBef>
              <a:spcAft>
                <a:spcPts val="0"/>
              </a:spcAft>
              <a:buNone/>
            </a:pPr>
            <a:r>
              <a:rPr lang="en"/>
              <a:t>Having the same acceptance 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Ppr</a:t>
            </a:r>
            <a:endParaRPr/>
          </a:p>
          <a:p>
            <a:pPr indent="0" lvl="0" marL="0" rtl="0" algn="l">
              <a:spcBef>
                <a:spcPts val="0"/>
              </a:spcBef>
              <a:spcAft>
                <a:spcPts val="0"/>
              </a:spcAft>
              <a:buNone/>
            </a:pPr>
            <a:r>
              <a:rPr lang="en"/>
              <a:t>if the ratio between the percentage of users with a particular sensitive attribute (z=1) value having dθ(x) ≥ 0 and the percentage of users without that value having dθ(x) ≥ 0 is no less than 80:100 (p:100). </a:t>
            </a:r>
            <a:endParaRPr/>
          </a:p>
          <a:p>
            <a:pPr indent="0" lvl="0" marL="0" rtl="0" algn="l">
              <a:spcBef>
                <a:spcPts val="0"/>
              </a:spcBef>
              <a:spcAft>
                <a:spcPts val="0"/>
              </a:spcAft>
              <a:buNone/>
            </a:pPr>
            <a:r>
              <a:rPr lang="en"/>
              <a:t>Given a binary sensitive attribute z ∈ {0, 1}, &amp; dθ∗ (x) denotes the signed distance from the feature vector x to the decision boundary.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d9550ce6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d9550ce6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unfairness occurs when one class of user is consistently given higher or lower predictions than their true preferences. If the errors in prediction are evenly balanced between overestimation and underestimation or if both classes of users have the same direction and magnitude of error, the value unfairness becomes small. Value unfairness becomes large when predictions for one class are consistently overestimated and predictions for the other class are consistently underestimated. For example, in a course recommender, value unfairness may manifest in male students being recommended STEM courses even when they are not interested in STEM topics and female students not being recommended STEM courses even if they are interested in STEM topics.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Source:</a:t>
            </a:r>
            <a:endParaRPr/>
          </a:p>
          <a:p>
            <a:pPr indent="0" lvl="0" marL="0" rtl="0" algn="l">
              <a:spcBef>
                <a:spcPts val="0"/>
              </a:spcBef>
              <a:spcAft>
                <a:spcPts val="0"/>
              </a:spcAft>
              <a:buNone/>
            </a:pPr>
            <a:r>
              <a:rPr lang="en"/>
              <a:t>Beyond Parity: Fairness Objectives for Collaborative Filtering</a:t>
            </a:r>
            <a:endParaRPr/>
          </a:p>
          <a:p>
            <a:pPr indent="0" lvl="0" marL="0" rtl="0" algn="l">
              <a:spcBef>
                <a:spcPts val="0"/>
              </a:spcBef>
              <a:spcAft>
                <a:spcPts val="0"/>
              </a:spcAft>
              <a:buNone/>
            </a:pPr>
            <a:r>
              <a:rPr lang="en"/>
              <a:t>https://papers.nips.cc/paper/2017/file/e6384711491713d29bc63fc5eeb5ba4f-Paper.pdf</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d9550ce6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d9550ce6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Absolute unfairness</a:t>
            </a:r>
            <a:r>
              <a:rPr lang="en"/>
              <a:t> is unsigned, so it captures a single statistic representing the quality of prediction for each user type. If one user type has small reconstruction error and the other user type has large reconstruction error, one type of user has the unfair advantage of good recommendation, while the other user type has poor recommendation. In contrast to value unfairness, absolute unfairness does not consider the direction of error. For example, if female students are given predictions 0.5 points below their true preferences and male students are given predictions 0.5 points above their true preferences, there is no absolute unfairness. Conversely, if female students are given ratings that are off by 2 points in either direction while male students are rated within 1 point of their true preferences, absolute unfairness is high, while value unfairness may be low.</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Underestimation</a:t>
            </a:r>
            <a:r>
              <a:rPr lang="en"/>
              <a:t> </a:t>
            </a:r>
            <a:r>
              <a:rPr b="1" lang="en"/>
              <a:t>unfairness</a:t>
            </a:r>
            <a:r>
              <a:rPr lang="en"/>
              <a:t> is important in settings where missing recommendations are more critical than extra recommendations. For example, underestimation could lead to a top student not being recommended to explore a topic they would excel in.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Overestimation unfairness</a:t>
            </a:r>
            <a:r>
              <a:rPr lang="en"/>
              <a:t> may be important in settings where users may be overwhelmed by recommendations, so providing too many recommendations would be especially detrimental. For example, if users must invest large amounts of time to evaluate each recommended item, overestimating essentially costs the user time. Thus, uneven amounts of overestimation could cost one type of user more time than the other.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Nonparity </a:t>
            </a:r>
            <a:r>
              <a:rPr lang="en"/>
              <a:t>is the absolute difference between the overall average ratings of disadvantaged users and those of advantaged users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19.png"/><Relationship Id="rId6" Type="http://schemas.openxmlformats.org/officeDocument/2006/relationships/image" Target="../media/image23.png"/><Relationship Id="rId7"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41.png"/><Relationship Id="rId5" Type="http://schemas.openxmlformats.org/officeDocument/2006/relationships/image" Target="../media/image31.png"/><Relationship Id="rId6" Type="http://schemas.openxmlformats.org/officeDocument/2006/relationships/image" Target="../media/image28.png"/><Relationship Id="rId7"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38.png"/><Relationship Id="rId5" Type="http://schemas.openxmlformats.org/officeDocument/2006/relationships/image" Target="../media/image33.png"/><Relationship Id="rId6" Type="http://schemas.openxmlformats.org/officeDocument/2006/relationships/image" Target="../media/image44.png"/><Relationship Id="rId7"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4.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2.png"/><Relationship Id="rId4" Type="http://schemas.openxmlformats.org/officeDocument/2006/relationships/image" Target="../media/image36.png"/><Relationship Id="rId5" Type="http://schemas.openxmlformats.org/officeDocument/2006/relationships/image" Target="../media/image45.png"/><Relationship Id="rId6" Type="http://schemas.openxmlformats.org/officeDocument/2006/relationships/image" Target="../media/image43.png"/><Relationship Id="rId7"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2.png"/><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4.png"/><Relationship Id="rId4" Type="http://schemas.openxmlformats.org/officeDocument/2006/relationships/image" Target="../media/image52.png"/><Relationship Id="rId5" Type="http://schemas.openxmlformats.org/officeDocument/2006/relationships/image" Target="../media/image56.png"/><Relationship Id="rId6" Type="http://schemas.openxmlformats.org/officeDocument/2006/relationships/image" Target="../media/image50.png"/><Relationship Id="rId7" Type="http://schemas.openxmlformats.org/officeDocument/2006/relationships/image" Target="../media/image4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3.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2.png"/><Relationship Id="rId4" Type="http://schemas.openxmlformats.org/officeDocument/2006/relationships/image" Target="../media/image51.png"/><Relationship Id="rId5" Type="http://schemas.openxmlformats.org/officeDocument/2006/relationships/image" Target="../media/image55.png"/><Relationship Id="rId6" Type="http://schemas.openxmlformats.org/officeDocument/2006/relationships/image" Target="../media/image68.png"/><Relationship Id="rId7" Type="http://schemas.openxmlformats.org/officeDocument/2006/relationships/image" Target="../media/image6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7.png"/><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image" Target="../media/image67.png"/><Relationship Id="rId6" Type="http://schemas.openxmlformats.org/officeDocument/2006/relationships/image" Target="../media/image65.png"/><Relationship Id="rId7" Type="http://schemas.openxmlformats.org/officeDocument/2006/relationships/image" Target="../media/image6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4.png"/><Relationship Id="rId4" Type="http://schemas.openxmlformats.org/officeDocument/2006/relationships/image" Target="../media/image6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9.png"/><Relationship Id="rId4" Type="http://schemas.openxmlformats.org/officeDocument/2006/relationships/image" Target="../media/image70.png"/><Relationship Id="rId5" Type="http://schemas.openxmlformats.org/officeDocument/2006/relationships/image" Target="../media/image71.png"/><Relationship Id="rId6" Type="http://schemas.openxmlformats.org/officeDocument/2006/relationships/image" Target="../media/image74.png"/><Relationship Id="rId7" Type="http://schemas.openxmlformats.org/officeDocument/2006/relationships/image" Target="../media/image7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2.png"/><Relationship Id="rId4" Type="http://schemas.openxmlformats.org/officeDocument/2006/relationships/image" Target="../media/image7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6.png"/><Relationship Id="rId4" Type="http://schemas.openxmlformats.org/officeDocument/2006/relationships/image" Target="../media/image77.png"/><Relationship Id="rId5" Type="http://schemas.openxmlformats.org/officeDocument/2006/relationships/image" Target="../media/image78.png"/><Relationship Id="rId6" Type="http://schemas.openxmlformats.org/officeDocument/2006/relationships/image" Target="../media/image79.png"/><Relationship Id="rId7" Type="http://schemas.openxmlformats.org/officeDocument/2006/relationships/image" Target="../media/image8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998967"/>
            <a:ext cx="7136700" cy="2625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Fairness characteristics of Active Learning strategies in RecSys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347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t>
            </a:r>
            <a:endParaRPr/>
          </a:p>
        </p:txBody>
      </p:sp>
      <p:sp>
        <p:nvSpPr>
          <p:cNvPr id="130" name="Google Shape;130;p22"/>
          <p:cNvSpPr txBox="1"/>
          <p:nvPr>
            <p:ph idx="1" type="body"/>
          </p:nvPr>
        </p:nvSpPr>
        <p:spPr>
          <a:xfrm>
            <a:off x="311700" y="105477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MovieLens 100k</a:t>
            </a:r>
            <a:endParaRPr/>
          </a:p>
          <a:p>
            <a:pPr indent="-342900" lvl="0" marL="457200" rtl="0" algn="l">
              <a:spcBef>
                <a:spcPts val="1200"/>
              </a:spcBef>
              <a:spcAft>
                <a:spcPts val="0"/>
              </a:spcAft>
              <a:buSzPts val="1800"/>
              <a:buChar char="●"/>
            </a:pPr>
            <a:r>
              <a:rPr lang="en"/>
              <a:t>100,000 ratings (1-5) from 943 users on 1682 movies.</a:t>
            </a:r>
            <a:endParaRPr/>
          </a:p>
          <a:p>
            <a:pPr indent="-342900" lvl="0" marL="457200" rtl="0" algn="l">
              <a:spcBef>
                <a:spcPts val="0"/>
              </a:spcBef>
              <a:spcAft>
                <a:spcPts val="0"/>
              </a:spcAft>
              <a:buSzPts val="1800"/>
              <a:buChar char="●"/>
            </a:pPr>
            <a:r>
              <a:rPr lang="en"/>
              <a:t>Each user has rated at least 20 movies.</a:t>
            </a:r>
            <a:endParaRPr/>
          </a:p>
          <a:p>
            <a:pPr indent="-342900" lvl="0" marL="457200" rtl="0" algn="l">
              <a:spcBef>
                <a:spcPts val="0"/>
              </a:spcBef>
              <a:spcAft>
                <a:spcPts val="0"/>
              </a:spcAft>
              <a:buSzPts val="1800"/>
              <a:buChar char="●"/>
            </a:pPr>
            <a:r>
              <a:rPr lang="en"/>
              <a:t>user id | item id | rating | timestamp</a:t>
            </a:r>
            <a:endParaRPr/>
          </a:p>
          <a:p>
            <a:pPr indent="-342900" lvl="0" marL="457200" rtl="0" algn="l">
              <a:spcBef>
                <a:spcPts val="0"/>
              </a:spcBef>
              <a:spcAft>
                <a:spcPts val="0"/>
              </a:spcAft>
              <a:buSzPts val="1800"/>
              <a:buChar char="●"/>
            </a:pPr>
            <a:r>
              <a:rPr lang="en"/>
              <a:t>Movies have 19 genres</a:t>
            </a:r>
            <a:endParaRPr/>
          </a:p>
          <a:p>
            <a:pPr indent="-317500" lvl="1" marL="914400" rtl="0" algn="l">
              <a:spcBef>
                <a:spcPts val="0"/>
              </a:spcBef>
              <a:spcAft>
                <a:spcPts val="0"/>
              </a:spcAft>
              <a:buSzPts val="1400"/>
              <a:buChar char="○"/>
            </a:pPr>
            <a:r>
              <a:rPr lang="en"/>
              <a:t>movie id | movie title | release date | video release date | IMDb URL | unknown | </a:t>
            </a:r>
            <a:r>
              <a:rPr b="1" lang="en"/>
              <a:t>Action | Adventure | Animation | Children's | Comedy | Crime | Documentary | Drama | Fantasy | Film-Noir | Horror | Musical | Mystery | Romance | Sci-Fi | Thriller | War | Western |</a:t>
            </a:r>
            <a:endParaRPr b="1"/>
          </a:p>
          <a:p>
            <a:pPr indent="-342900" lvl="0" marL="457200" rtl="0" algn="l">
              <a:spcBef>
                <a:spcPts val="0"/>
              </a:spcBef>
              <a:spcAft>
                <a:spcPts val="0"/>
              </a:spcAft>
              <a:buSzPts val="1800"/>
              <a:buChar char="●"/>
            </a:pPr>
            <a:r>
              <a:rPr lang="en"/>
              <a:t>Demographic information about the users; </a:t>
            </a:r>
            <a:endParaRPr/>
          </a:p>
          <a:p>
            <a:pPr indent="-317500" lvl="1" marL="914400" rtl="0" algn="l">
              <a:spcBef>
                <a:spcPts val="0"/>
              </a:spcBef>
              <a:spcAft>
                <a:spcPts val="0"/>
              </a:spcAft>
              <a:buSzPts val="1400"/>
              <a:buChar char="○"/>
            </a:pPr>
            <a:r>
              <a:rPr lang="en"/>
              <a:t>user id | age | </a:t>
            </a:r>
            <a:r>
              <a:rPr b="1" lang="en"/>
              <a:t>gender | occupation | zip code</a:t>
            </a:r>
            <a:endParaRPr b="1"/>
          </a:p>
        </p:txBody>
      </p:sp>
      <p:pic>
        <p:nvPicPr>
          <p:cNvPr id="131" name="Google Shape;131;p22"/>
          <p:cNvPicPr preferRelativeResize="0"/>
          <p:nvPr/>
        </p:nvPicPr>
        <p:blipFill>
          <a:blip r:embed="rId3">
            <a:alphaModFix/>
          </a:blip>
          <a:stretch>
            <a:fillRect/>
          </a:stretch>
        </p:blipFill>
        <p:spPr>
          <a:xfrm>
            <a:off x="6168950" y="3520150"/>
            <a:ext cx="2191026" cy="1398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Algorithm: SVD</a:t>
            </a:r>
            <a:endParaRPr/>
          </a:p>
        </p:txBody>
      </p:sp>
      <p:sp>
        <p:nvSpPr>
          <p:cNvPr id="137" name="Google Shape;137;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Recsys algorithm = Singular Value </a:t>
            </a:r>
            <a:r>
              <a:rPr lang="en"/>
              <a:t>Decomposition</a:t>
            </a:r>
            <a:r>
              <a:rPr lang="en"/>
              <a:t> (SVD)</a:t>
            </a:r>
            <a:endParaRPr/>
          </a:p>
        </p:txBody>
      </p:sp>
      <p:pic>
        <p:nvPicPr>
          <p:cNvPr id="138" name="Google Shape;138;p23"/>
          <p:cNvPicPr preferRelativeResize="0"/>
          <p:nvPr/>
        </p:nvPicPr>
        <p:blipFill>
          <a:blip r:embed="rId3">
            <a:alphaModFix/>
          </a:blip>
          <a:stretch>
            <a:fillRect/>
          </a:stretch>
        </p:blipFill>
        <p:spPr>
          <a:xfrm>
            <a:off x="1845750" y="1899312"/>
            <a:ext cx="4480399" cy="2036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1436100"/>
            <a:ext cx="8520600" cy="22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0000"/>
              <a:t>Results</a:t>
            </a:r>
            <a:endParaRPr sz="10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 - attention based popularity - big gaps</a:t>
            </a:r>
            <a:endParaRPr/>
          </a:p>
        </p:txBody>
      </p:sp>
      <p:pic>
        <p:nvPicPr>
          <p:cNvPr id="149" name="Google Shape;149;p25"/>
          <p:cNvPicPr preferRelativeResize="0"/>
          <p:nvPr/>
        </p:nvPicPr>
        <p:blipFill>
          <a:blip r:embed="rId3">
            <a:alphaModFix/>
          </a:blip>
          <a:stretch>
            <a:fillRect/>
          </a:stretch>
        </p:blipFill>
        <p:spPr>
          <a:xfrm>
            <a:off x="450300" y="1447700"/>
            <a:ext cx="4114800" cy="2743200"/>
          </a:xfrm>
          <a:prstGeom prst="rect">
            <a:avLst/>
          </a:prstGeom>
          <a:noFill/>
          <a:ln>
            <a:noFill/>
          </a:ln>
        </p:spPr>
      </p:pic>
      <p:pic>
        <p:nvPicPr>
          <p:cNvPr id="150" name="Google Shape;150;p25"/>
          <p:cNvPicPr preferRelativeResize="0"/>
          <p:nvPr/>
        </p:nvPicPr>
        <p:blipFill>
          <a:blip r:embed="rId4">
            <a:alphaModFix/>
          </a:blip>
          <a:stretch>
            <a:fillRect/>
          </a:stretch>
        </p:blipFill>
        <p:spPr>
          <a:xfrm>
            <a:off x="4717500" y="1662000"/>
            <a:ext cx="4114800" cy="2743200"/>
          </a:xfrm>
          <a:prstGeom prst="rect">
            <a:avLst/>
          </a:prstGeom>
          <a:noFill/>
          <a:ln>
            <a:noFill/>
          </a:ln>
        </p:spPr>
      </p:pic>
      <p:sp>
        <p:nvSpPr>
          <p:cNvPr id="151" name="Google Shape;151;p25"/>
          <p:cNvSpPr txBox="1"/>
          <p:nvPr/>
        </p:nvSpPr>
        <p:spPr>
          <a:xfrm>
            <a:off x="6751300" y="615300"/>
            <a:ext cx="1992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Test set is selected randomly at each iteration.</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1800" y="124625"/>
            <a:ext cx="3429575" cy="2286375"/>
          </a:xfrm>
          <a:prstGeom prst="rect">
            <a:avLst/>
          </a:prstGeom>
          <a:noFill/>
          <a:ln>
            <a:noFill/>
          </a:ln>
        </p:spPr>
      </p:pic>
      <p:pic>
        <p:nvPicPr>
          <p:cNvPr id="157" name="Google Shape;157;p26"/>
          <p:cNvPicPr preferRelativeResize="0"/>
          <p:nvPr/>
        </p:nvPicPr>
        <p:blipFill>
          <a:blip r:embed="rId4">
            <a:alphaModFix/>
          </a:blip>
          <a:stretch>
            <a:fillRect/>
          </a:stretch>
        </p:blipFill>
        <p:spPr>
          <a:xfrm>
            <a:off x="181425" y="2669583"/>
            <a:ext cx="3070326" cy="2046892"/>
          </a:xfrm>
          <a:prstGeom prst="rect">
            <a:avLst/>
          </a:prstGeom>
          <a:noFill/>
          <a:ln>
            <a:noFill/>
          </a:ln>
        </p:spPr>
      </p:pic>
      <p:pic>
        <p:nvPicPr>
          <p:cNvPr id="158" name="Google Shape;158;p26"/>
          <p:cNvPicPr preferRelativeResize="0"/>
          <p:nvPr/>
        </p:nvPicPr>
        <p:blipFill>
          <a:blip r:embed="rId5">
            <a:alphaModFix/>
          </a:blip>
          <a:stretch>
            <a:fillRect/>
          </a:stretch>
        </p:blipFill>
        <p:spPr>
          <a:xfrm>
            <a:off x="3267163" y="1755176"/>
            <a:ext cx="2671250" cy="1780850"/>
          </a:xfrm>
          <a:prstGeom prst="rect">
            <a:avLst/>
          </a:prstGeom>
          <a:noFill/>
          <a:ln>
            <a:noFill/>
          </a:ln>
        </p:spPr>
      </p:pic>
      <p:pic>
        <p:nvPicPr>
          <p:cNvPr id="159" name="Google Shape;159;p26"/>
          <p:cNvPicPr preferRelativeResize="0"/>
          <p:nvPr/>
        </p:nvPicPr>
        <p:blipFill>
          <a:blip r:embed="rId6">
            <a:alphaModFix/>
          </a:blip>
          <a:stretch>
            <a:fillRect/>
          </a:stretch>
        </p:blipFill>
        <p:spPr>
          <a:xfrm>
            <a:off x="5953825" y="124625"/>
            <a:ext cx="3070335" cy="2046875"/>
          </a:xfrm>
          <a:prstGeom prst="rect">
            <a:avLst/>
          </a:prstGeom>
          <a:noFill/>
          <a:ln>
            <a:noFill/>
          </a:ln>
        </p:spPr>
      </p:pic>
      <p:pic>
        <p:nvPicPr>
          <p:cNvPr id="160" name="Google Shape;160;p26"/>
          <p:cNvPicPr preferRelativeResize="0"/>
          <p:nvPr/>
        </p:nvPicPr>
        <p:blipFill>
          <a:blip r:embed="rId7">
            <a:alphaModFix/>
          </a:blip>
          <a:stretch>
            <a:fillRect/>
          </a:stretch>
        </p:blipFill>
        <p:spPr>
          <a:xfrm>
            <a:off x="6089225" y="3021675"/>
            <a:ext cx="2934925" cy="1956609"/>
          </a:xfrm>
          <a:prstGeom prst="rect">
            <a:avLst/>
          </a:prstGeom>
          <a:noFill/>
          <a:ln>
            <a:noFill/>
          </a:ln>
        </p:spPr>
      </p:pic>
      <p:sp>
        <p:nvSpPr>
          <p:cNvPr id="161" name="Google Shape;161;p26"/>
          <p:cNvSpPr txBox="1"/>
          <p:nvPr/>
        </p:nvSpPr>
        <p:spPr>
          <a:xfrm>
            <a:off x="3431375" y="314125"/>
            <a:ext cx="2112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Test set is selected randomly at each iteration.</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nvSpPr>
        <p:spPr>
          <a:xfrm>
            <a:off x="3431375" y="314125"/>
            <a:ext cx="2112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Test set is kept fixed!</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It changed a lot from the previous </a:t>
            </a:r>
            <a:r>
              <a:rPr lang="en">
                <a:latin typeface="Open Sans"/>
                <a:ea typeface="Open Sans"/>
                <a:cs typeface="Open Sans"/>
                <a:sym typeface="Open Sans"/>
              </a:rPr>
              <a:t>situation</a:t>
            </a:r>
            <a:r>
              <a:rPr lang="en">
                <a:latin typeface="Open Sans"/>
                <a:ea typeface="Open Sans"/>
                <a:cs typeface="Open Sans"/>
                <a:sym typeface="Open Sans"/>
              </a:rPr>
              <a:t>!!!</a:t>
            </a:r>
            <a:endParaRPr>
              <a:latin typeface="Open Sans"/>
              <a:ea typeface="Open Sans"/>
              <a:cs typeface="Open Sans"/>
              <a:sym typeface="Open Sans"/>
            </a:endParaRPr>
          </a:p>
        </p:txBody>
      </p:sp>
      <p:pic>
        <p:nvPicPr>
          <p:cNvPr id="167" name="Google Shape;167;p27"/>
          <p:cNvPicPr preferRelativeResize="0"/>
          <p:nvPr/>
        </p:nvPicPr>
        <p:blipFill>
          <a:blip r:embed="rId3">
            <a:alphaModFix/>
          </a:blip>
          <a:stretch>
            <a:fillRect/>
          </a:stretch>
        </p:blipFill>
        <p:spPr>
          <a:xfrm>
            <a:off x="4507049" y="1360826"/>
            <a:ext cx="4441225" cy="2960800"/>
          </a:xfrm>
          <a:prstGeom prst="rect">
            <a:avLst/>
          </a:prstGeom>
          <a:noFill/>
          <a:ln>
            <a:noFill/>
          </a:ln>
        </p:spPr>
      </p:pic>
      <p:pic>
        <p:nvPicPr>
          <p:cNvPr id="168" name="Google Shape;168;p27"/>
          <p:cNvPicPr preferRelativeResize="0"/>
          <p:nvPr/>
        </p:nvPicPr>
        <p:blipFill>
          <a:blip r:embed="rId4">
            <a:alphaModFix/>
          </a:blip>
          <a:stretch>
            <a:fillRect/>
          </a:stretch>
        </p:blipFill>
        <p:spPr>
          <a:xfrm>
            <a:off x="382475" y="1360825"/>
            <a:ext cx="4066575" cy="2711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8"/>
          <p:cNvPicPr preferRelativeResize="0"/>
          <p:nvPr/>
        </p:nvPicPr>
        <p:blipFill>
          <a:blip r:embed="rId3">
            <a:alphaModFix/>
          </a:blip>
          <a:stretch>
            <a:fillRect/>
          </a:stretch>
        </p:blipFill>
        <p:spPr>
          <a:xfrm>
            <a:off x="163100" y="152875"/>
            <a:ext cx="2751549" cy="1834375"/>
          </a:xfrm>
          <a:prstGeom prst="rect">
            <a:avLst/>
          </a:prstGeom>
          <a:noFill/>
          <a:ln>
            <a:noFill/>
          </a:ln>
        </p:spPr>
      </p:pic>
      <p:pic>
        <p:nvPicPr>
          <p:cNvPr id="174" name="Google Shape;174;p28"/>
          <p:cNvPicPr preferRelativeResize="0"/>
          <p:nvPr/>
        </p:nvPicPr>
        <p:blipFill>
          <a:blip r:embed="rId4">
            <a:alphaModFix/>
          </a:blip>
          <a:stretch>
            <a:fillRect/>
          </a:stretch>
        </p:blipFill>
        <p:spPr>
          <a:xfrm>
            <a:off x="163100" y="2771775"/>
            <a:ext cx="2751549" cy="1834366"/>
          </a:xfrm>
          <a:prstGeom prst="rect">
            <a:avLst/>
          </a:prstGeom>
          <a:noFill/>
          <a:ln>
            <a:noFill/>
          </a:ln>
        </p:spPr>
      </p:pic>
      <p:pic>
        <p:nvPicPr>
          <p:cNvPr id="175" name="Google Shape;175;p28"/>
          <p:cNvPicPr preferRelativeResize="0"/>
          <p:nvPr/>
        </p:nvPicPr>
        <p:blipFill>
          <a:blip r:embed="rId5">
            <a:alphaModFix/>
          </a:blip>
          <a:stretch>
            <a:fillRect/>
          </a:stretch>
        </p:blipFill>
        <p:spPr>
          <a:xfrm>
            <a:off x="2767225" y="1330025"/>
            <a:ext cx="3245850" cy="2163900"/>
          </a:xfrm>
          <a:prstGeom prst="rect">
            <a:avLst/>
          </a:prstGeom>
          <a:noFill/>
          <a:ln>
            <a:noFill/>
          </a:ln>
        </p:spPr>
      </p:pic>
      <p:pic>
        <p:nvPicPr>
          <p:cNvPr id="176" name="Google Shape;176;p28"/>
          <p:cNvPicPr preferRelativeResize="0"/>
          <p:nvPr/>
        </p:nvPicPr>
        <p:blipFill>
          <a:blip r:embed="rId6">
            <a:alphaModFix/>
          </a:blip>
          <a:stretch>
            <a:fillRect/>
          </a:stretch>
        </p:blipFill>
        <p:spPr>
          <a:xfrm>
            <a:off x="6013075" y="2953625"/>
            <a:ext cx="2856174" cy="1904125"/>
          </a:xfrm>
          <a:prstGeom prst="rect">
            <a:avLst/>
          </a:prstGeom>
          <a:noFill/>
          <a:ln>
            <a:noFill/>
          </a:ln>
        </p:spPr>
      </p:pic>
      <p:pic>
        <p:nvPicPr>
          <p:cNvPr id="177" name="Google Shape;177;p28"/>
          <p:cNvPicPr preferRelativeResize="0"/>
          <p:nvPr/>
        </p:nvPicPr>
        <p:blipFill>
          <a:blip r:embed="rId7">
            <a:alphaModFix/>
          </a:blip>
          <a:stretch>
            <a:fillRect/>
          </a:stretch>
        </p:blipFill>
        <p:spPr>
          <a:xfrm>
            <a:off x="6106000" y="394850"/>
            <a:ext cx="2856174" cy="1904116"/>
          </a:xfrm>
          <a:prstGeom prst="rect">
            <a:avLst/>
          </a:prstGeom>
          <a:noFill/>
          <a:ln>
            <a:noFill/>
          </a:ln>
        </p:spPr>
      </p:pic>
      <p:sp>
        <p:nvSpPr>
          <p:cNvPr id="178" name="Google Shape;178;p28"/>
          <p:cNvSpPr txBox="1"/>
          <p:nvPr/>
        </p:nvSpPr>
        <p:spPr>
          <a:xfrm>
            <a:off x="3491213" y="283325"/>
            <a:ext cx="2038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Test set is kept fixed!</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It changed a lot from the previous situation!!!</a:t>
            </a:r>
            <a:endParaRPr>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4" name="Google Shape;184;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 - attention based popularity - medium gaps</a:t>
            </a:r>
            <a:endParaRPr/>
          </a:p>
        </p:txBody>
      </p:sp>
      <p:pic>
        <p:nvPicPr>
          <p:cNvPr id="185" name="Google Shape;185;p29"/>
          <p:cNvPicPr preferRelativeResize="0"/>
          <p:nvPr/>
        </p:nvPicPr>
        <p:blipFill>
          <a:blip r:embed="rId3">
            <a:alphaModFix/>
          </a:blip>
          <a:stretch>
            <a:fillRect/>
          </a:stretch>
        </p:blipFill>
        <p:spPr>
          <a:xfrm>
            <a:off x="311700" y="1454150"/>
            <a:ext cx="4114800" cy="2743200"/>
          </a:xfrm>
          <a:prstGeom prst="rect">
            <a:avLst/>
          </a:prstGeom>
          <a:noFill/>
          <a:ln>
            <a:noFill/>
          </a:ln>
        </p:spPr>
      </p:pic>
      <p:pic>
        <p:nvPicPr>
          <p:cNvPr id="186" name="Google Shape;186;p29"/>
          <p:cNvPicPr preferRelativeResize="0"/>
          <p:nvPr/>
        </p:nvPicPr>
        <p:blipFill>
          <a:blip r:embed="rId4">
            <a:alphaModFix/>
          </a:blip>
          <a:stretch>
            <a:fillRect/>
          </a:stretch>
        </p:blipFill>
        <p:spPr>
          <a:xfrm>
            <a:off x="4480300" y="1608750"/>
            <a:ext cx="4114800" cy="274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 - attention based popularity - medium gaps</a:t>
            </a:r>
            <a:endParaRPr/>
          </a:p>
        </p:txBody>
      </p:sp>
      <p:pic>
        <p:nvPicPr>
          <p:cNvPr id="192" name="Google Shape;192;p30"/>
          <p:cNvPicPr preferRelativeResize="0"/>
          <p:nvPr/>
        </p:nvPicPr>
        <p:blipFill>
          <a:blip r:embed="rId3">
            <a:alphaModFix/>
          </a:blip>
          <a:stretch>
            <a:fillRect/>
          </a:stretch>
        </p:blipFill>
        <p:spPr>
          <a:xfrm>
            <a:off x="3140775" y="1940050"/>
            <a:ext cx="2955225" cy="1970150"/>
          </a:xfrm>
          <a:prstGeom prst="rect">
            <a:avLst/>
          </a:prstGeom>
          <a:noFill/>
          <a:ln>
            <a:noFill/>
          </a:ln>
        </p:spPr>
      </p:pic>
      <p:pic>
        <p:nvPicPr>
          <p:cNvPr id="193" name="Google Shape;193;p30"/>
          <p:cNvPicPr preferRelativeResize="0"/>
          <p:nvPr/>
        </p:nvPicPr>
        <p:blipFill>
          <a:blip r:embed="rId4">
            <a:alphaModFix/>
          </a:blip>
          <a:stretch>
            <a:fillRect/>
          </a:stretch>
        </p:blipFill>
        <p:spPr>
          <a:xfrm>
            <a:off x="350625" y="3028225"/>
            <a:ext cx="2955225" cy="1970150"/>
          </a:xfrm>
          <a:prstGeom prst="rect">
            <a:avLst/>
          </a:prstGeom>
          <a:noFill/>
          <a:ln>
            <a:noFill/>
          </a:ln>
        </p:spPr>
      </p:pic>
      <p:pic>
        <p:nvPicPr>
          <p:cNvPr id="194" name="Google Shape;194;p30"/>
          <p:cNvPicPr preferRelativeResize="0"/>
          <p:nvPr/>
        </p:nvPicPr>
        <p:blipFill>
          <a:blip r:embed="rId5">
            <a:alphaModFix/>
          </a:blip>
          <a:stretch>
            <a:fillRect/>
          </a:stretch>
        </p:blipFill>
        <p:spPr>
          <a:xfrm>
            <a:off x="263913" y="1007250"/>
            <a:ext cx="3128625" cy="2085750"/>
          </a:xfrm>
          <a:prstGeom prst="rect">
            <a:avLst/>
          </a:prstGeom>
          <a:noFill/>
          <a:ln>
            <a:noFill/>
          </a:ln>
        </p:spPr>
      </p:pic>
      <p:pic>
        <p:nvPicPr>
          <p:cNvPr id="195" name="Google Shape;195;p30"/>
          <p:cNvPicPr preferRelativeResize="0"/>
          <p:nvPr/>
        </p:nvPicPr>
        <p:blipFill>
          <a:blip r:embed="rId6">
            <a:alphaModFix/>
          </a:blip>
          <a:stretch>
            <a:fillRect/>
          </a:stretch>
        </p:blipFill>
        <p:spPr>
          <a:xfrm>
            <a:off x="6096000" y="1007250"/>
            <a:ext cx="2907750" cy="1938500"/>
          </a:xfrm>
          <a:prstGeom prst="rect">
            <a:avLst/>
          </a:prstGeom>
          <a:noFill/>
          <a:ln>
            <a:noFill/>
          </a:ln>
        </p:spPr>
      </p:pic>
      <p:pic>
        <p:nvPicPr>
          <p:cNvPr id="196" name="Google Shape;196;p30"/>
          <p:cNvPicPr preferRelativeResize="0"/>
          <p:nvPr/>
        </p:nvPicPr>
        <p:blipFill>
          <a:blip r:embed="rId7">
            <a:alphaModFix/>
          </a:blip>
          <a:stretch>
            <a:fillRect/>
          </a:stretch>
        </p:blipFill>
        <p:spPr>
          <a:xfrm>
            <a:off x="6096000" y="3069812"/>
            <a:ext cx="2830450" cy="1886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 - attention based popularity - small gaps</a:t>
            </a:r>
            <a:endParaRPr/>
          </a:p>
        </p:txBody>
      </p:sp>
      <p:pic>
        <p:nvPicPr>
          <p:cNvPr id="202" name="Google Shape;202;p31"/>
          <p:cNvPicPr preferRelativeResize="0"/>
          <p:nvPr/>
        </p:nvPicPr>
        <p:blipFill>
          <a:blip r:embed="rId3">
            <a:alphaModFix/>
          </a:blip>
          <a:stretch>
            <a:fillRect/>
          </a:stretch>
        </p:blipFill>
        <p:spPr>
          <a:xfrm>
            <a:off x="152400" y="1304825"/>
            <a:ext cx="4114800" cy="2743200"/>
          </a:xfrm>
          <a:prstGeom prst="rect">
            <a:avLst/>
          </a:prstGeom>
          <a:noFill/>
          <a:ln>
            <a:noFill/>
          </a:ln>
        </p:spPr>
      </p:pic>
      <p:pic>
        <p:nvPicPr>
          <p:cNvPr id="203" name="Google Shape;203;p31"/>
          <p:cNvPicPr preferRelativeResize="0"/>
          <p:nvPr/>
        </p:nvPicPr>
        <p:blipFill>
          <a:blip r:embed="rId4">
            <a:alphaModFix/>
          </a:blip>
          <a:stretch>
            <a:fillRect/>
          </a:stretch>
        </p:blipFill>
        <p:spPr>
          <a:xfrm>
            <a:off x="4419600" y="1304825"/>
            <a:ext cx="4114800" cy="274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5525950" y="1442400"/>
            <a:ext cx="3046500" cy="225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t>Classification of AL Strategies in Collaborative Filtering</a:t>
            </a:r>
            <a:endParaRPr sz="3400"/>
          </a:p>
        </p:txBody>
      </p:sp>
      <p:pic>
        <p:nvPicPr>
          <p:cNvPr id="72" name="Google Shape;72;p14"/>
          <p:cNvPicPr preferRelativeResize="0"/>
          <p:nvPr/>
        </p:nvPicPr>
        <p:blipFill>
          <a:blip r:embed="rId3">
            <a:alphaModFix/>
          </a:blip>
          <a:stretch>
            <a:fillRect/>
          </a:stretch>
        </p:blipFill>
        <p:spPr>
          <a:xfrm>
            <a:off x="306525" y="52625"/>
            <a:ext cx="4034526" cy="4933025"/>
          </a:xfrm>
          <a:prstGeom prst="rect">
            <a:avLst/>
          </a:prstGeom>
          <a:noFill/>
          <a:ln>
            <a:noFill/>
          </a:ln>
        </p:spPr>
      </p:pic>
      <p:sp>
        <p:nvSpPr>
          <p:cNvPr id="73" name="Google Shape;73;p14"/>
          <p:cNvSpPr/>
          <p:nvPr/>
        </p:nvSpPr>
        <p:spPr>
          <a:xfrm>
            <a:off x="4276000" y="148000"/>
            <a:ext cx="219800" cy="92325"/>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4276000" y="910000"/>
            <a:ext cx="219800" cy="92325"/>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4276000" y="1519600"/>
            <a:ext cx="219800" cy="92325"/>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 - attention based popularity - small gaps</a:t>
            </a:r>
            <a:endParaRPr/>
          </a:p>
        </p:txBody>
      </p:sp>
      <p:pic>
        <p:nvPicPr>
          <p:cNvPr id="209" name="Google Shape;209;p32"/>
          <p:cNvPicPr preferRelativeResize="0"/>
          <p:nvPr/>
        </p:nvPicPr>
        <p:blipFill>
          <a:blip r:embed="rId3">
            <a:alphaModFix/>
          </a:blip>
          <a:stretch>
            <a:fillRect/>
          </a:stretch>
        </p:blipFill>
        <p:spPr>
          <a:xfrm>
            <a:off x="395350" y="1304825"/>
            <a:ext cx="2575350" cy="1716900"/>
          </a:xfrm>
          <a:prstGeom prst="rect">
            <a:avLst/>
          </a:prstGeom>
          <a:noFill/>
          <a:ln>
            <a:noFill/>
          </a:ln>
        </p:spPr>
      </p:pic>
      <p:pic>
        <p:nvPicPr>
          <p:cNvPr id="210" name="Google Shape;210;p32"/>
          <p:cNvPicPr preferRelativeResize="0"/>
          <p:nvPr/>
        </p:nvPicPr>
        <p:blipFill>
          <a:blip r:embed="rId4">
            <a:alphaModFix/>
          </a:blip>
          <a:stretch>
            <a:fillRect/>
          </a:stretch>
        </p:blipFill>
        <p:spPr>
          <a:xfrm>
            <a:off x="362225" y="3104925"/>
            <a:ext cx="2641600" cy="1761075"/>
          </a:xfrm>
          <a:prstGeom prst="rect">
            <a:avLst/>
          </a:prstGeom>
          <a:noFill/>
          <a:ln>
            <a:noFill/>
          </a:ln>
        </p:spPr>
      </p:pic>
      <p:pic>
        <p:nvPicPr>
          <p:cNvPr id="211" name="Google Shape;211;p32"/>
          <p:cNvPicPr preferRelativeResize="0"/>
          <p:nvPr/>
        </p:nvPicPr>
        <p:blipFill>
          <a:blip r:embed="rId5">
            <a:alphaModFix/>
          </a:blip>
          <a:stretch>
            <a:fillRect/>
          </a:stretch>
        </p:blipFill>
        <p:spPr>
          <a:xfrm>
            <a:off x="3135237" y="2033700"/>
            <a:ext cx="2873525" cy="1915675"/>
          </a:xfrm>
          <a:prstGeom prst="rect">
            <a:avLst/>
          </a:prstGeom>
          <a:noFill/>
          <a:ln>
            <a:noFill/>
          </a:ln>
        </p:spPr>
      </p:pic>
      <p:pic>
        <p:nvPicPr>
          <p:cNvPr id="212" name="Google Shape;212;p32"/>
          <p:cNvPicPr preferRelativeResize="0"/>
          <p:nvPr/>
        </p:nvPicPr>
        <p:blipFill>
          <a:blip r:embed="rId6">
            <a:alphaModFix/>
          </a:blip>
          <a:stretch>
            <a:fillRect/>
          </a:stretch>
        </p:blipFill>
        <p:spPr>
          <a:xfrm>
            <a:off x="6072812" y="1219800"/>
            <a:ext cx="2830438" cy="1886959"/>
          </a:xfrm>
          <a:prstGeom prst="rect">
            <a:avLst/>
          </a:prstGeom>
          <a:noFill/>
          <a:ln>
            <a:noFill/>
          </a:ln>
        </p:spPr>
      </p:pic>
      <p:pic>
        <p:nvPicPr>
          <p:cNvPr id="213" name="Google Shape;213;p32"/>
          <p:cNvPicPr preferRelativeResize="0"/>
          <p:nvPr/>
        </p:nvPicPr>
        <p:blipFill>
          <a:blip r:embed="rId7">
            <a:alphaModFix/>
          </a:blip>
          <a:stretch>
            <a:fillRect/>
          </a:stretch>
        </p:blipFill>
        <p:spPr>
          <a:xfrm>
            <a:off x="6189075" y="3174134"/>
            <a:ext cx="2597912" cy="173194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9" name="Google Shape;219;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 -attention based sqrt(popularity)*variance - big gaps</a:t>
            </a:r>
            <a:endParaRPr/>
          </a:p>
        </p:txBody>
      </p:sp>
      <p:pic>
        <p:nvPicPr>
          <p:cNvPr id="225" name="Google Shape;225;p34"/>
          <p:cNvPicPr preferRelativeResize="0"/>
          <p:nvPr/>
        </p:nvPicPr>
        <p:blipFill>
          <a:blip r:embed="rId3">
            <a:alphaModFix/>
          </a:blip>
          <a:stretch>
            <a:fillRect/>
          </a:stretch>
        </p:blipFill>
        <p:spPr>
          <a:xfrm>
            <a:off x="381000" y="1536725"/>
            <a:ext cx="4114800" cy="2743200"/>
          </a:xfrm>
          <a:prstGeom prst="rect">
            <a:avLst/>
          </a:prstGeom>
          <a:noFill/>
          <a:ln>
            <a:noFill/>
          </a:ln>
        </p:spPr>
      </p:pic>
      <p:pic>
        <p:nvPicPr>
          <p:cNvPr id="226" name="Google Shape;226;p34"/>
          <p:cNvPicPr preferRelativeResize="0"/>
          <p:nvPr/>
        </p:nvPicPr>
        <p:blipFill>
          <a:blip r:embed="rId4">
            <a:alphaModFix/>
          </a:blip>
          <a:stretch>
            <a:fillRect/>
          </a:stretch>
        </p:blipFill>
        <p:spPr>
          <a:xfrm>
            <a:off x="4648200" y="1536725"/>
            <a:ext cx="4114800" cy="2743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40"/>
              <a:t>AL -attention based sqrt(popularity)*variance</a:t>
            </a:r>
            <a:endParaRPr sz="2340"/>
          </a:p>
          <a:p>
            <a:pPr indent="0" lvl="0" marL="0" rtl="0" algn="l">
              <a:spcBef>
                <a:spcPts val="0"/>
              </a:spcBef>
              <a:spcAft>
                <a:spcPts val="0"/>
              </a:spcAft>
              <a:buSzPts val="990"/>
              <a:buNone/>
            </a:pPr>
            <a:r>
              <a:rPr lang="en" sz="2340"/>
              <a:t>Big gaps</a:t>
            </a:r>
            <a:endParaRPr sz="2340"/>
          </a:p>
          <a:p>
            <a:pPr indent="0" lvl="0" marL="0" rtl="0" algn="l">
              <a:spcBef>
                <a:spcPts val="0"/>
              </a:spcBef>
              <a:spcAft>
                <a:spcPts val="0"/>
              </a:spcAft>
              <a:buSzPts val="990"/>
              <a:buNone/>
            </a:pPr>
            <a:r>
              <a:t/>
            </a:r>
            <a:endParaRPr sz="2340"/>
          </a:p>
        </p:txBody>
      </p:sp>
      <p:pic>
        <p:nvPicPr>
          <p:cNvPr id="232" name="Google Shape;232;p35"/>
          <p:cNvPicPr preferRelativeResize="0"/>
          <p:nvPr/>
        </p:nvPicPr>
        <p:blipFill>
          <a:blip r:embed="rId3">
            <a:alphaModFix/>
          </a:blip>
          <a:stretch>
            <a:fillRect/>
          </a:stretch>
        </p:blipFill>
        <p:spPr>
          <a:xfrm>
            <a:off x="196300" y="1152425"/>
            <a:ext cx="2917675" cy="1945125"/>
          </a:xfrm>
          <a:prstGeom prst="rect">
            <a:avLst/>
          </a:prstGeom>
          <a:noFill/>
          <a:ln>
            <a:noFill/>
          </a:ln>
        </p:spPr>
      </p:pic>
      <p:pic>
        <p:nvPicPr>
          <p:cNvPr id="233" name="Google Shape;233;p35"/>
          <p:cNvPicPr preferRelativeResize="0"/>
          <p:nvPr/>
        </p:nvPicPr>
        <p:blipFill>
          <a:blip r:embed="rId4">
            <a:alphaModFix/>
          </a:blip>
          <a:stretch>
            <a:fillRect/>
          </a:stretch>
        </p:blipFill>
        <p:spPr>
          <a:xfrm>
            <a:off x="196300" y="3097550"/>
            <a:ext cx="2686875" cy="1791250"/>
          </a:xfrm>
          <a:prstGeom prst="rect">
            <a:avLst/>
          </a:prstGeom>
          <a:noFill/>
          <a:ln>
            <a:noFill/>
          </a:ln>
        </p:spPr>
      </p:pic>
      <p:pic>
        <p:nvPicPr>
          <p:cNvPr id="234" name="Google Shape;234;p35"/>
          <p:cNvPicPr preferRelativeResize="0"/>
          <p:nvPr/>
        </p:nvPicPr>
        <p:blipFill>
          <a:blip r:embed="rId5">
            <a:alphaModFix/>
          </a:blip>
          <a:stretch>
            <a:fillRect/>
          </a:stretch>
        </p:blipFill>
        <p:spPr>
          <a:xfrm>
            <a:off x="3018175" y="2132950"/>
            <a:ext cx="2598525" cy="1732350"/>
          </a:xfrm>
          <a:prstGeom prst="rect">
            <a:avLst/>
          </a:prstGeom>
          <a:noFill/>
          <a:ln>
            <a:noFill/>
          </a:ln>
        </p:spPr>
      </p:pic>
      <p:pic>
        <p:nvPicPr>
          <p:cNvPr id="235" name="Google Shape;235;p35"/>
          <p:cNvPicPr preferRelativeResize="0"/>
          <p:nvPr/>
        </p:nvPicPr>
        <p:blipFill>
          <a:blip r:embed="rId6">
            <a:alphaModFix/>
          </a:blip>
          <a:stretch>
            <a:fillRect/>
          </a:stretch>
        </p:blipFill>
        <p:spPr>
          <a:xfrm>
            <a:off x="5751700" y="2923967"/>
            <a:ext cx="3020150" cy="2013433"/>
          </a:xfrm>
          <a:prstGeom prst="rect">
            <a:avLst/>
          </a:prstGeom>
          <a:noFill/>
          <a:ln>
            <a:noFill/>
          </a:ln>
        </p:spPr>
      </p:pic>
      <p:pic>
        <p:nvPicPr>
          <p:cNvPr id="236" name="Google Shape;236;p35"/>
          <p:cNvPicPr preferRelativeResize="0"/>
          <p:nvPr/>
        </p:nvPicPr>
        <p:blipFill>
          <a:blip r:embed="rId7">
            <a:alphaModFix/>
          </a:blip>
          <a:stretch>
            <a:fillRect/>
          </a:stretch>
        </p:blipFill>
        <p:spPr>
          <a:xfrm>
            <a:off x="5616700" y="445025"/>
            <a:ext cx="3272175" cy="2181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 -attention based sqrt(popularity)*variance - med gaps</a:t>
            </a:r>
            <a:endParaRPr/>
          </a:p>
          <a:p>
            <a:pPr indent="0" lvl="0" marL="0" rtl="0" algn="l">
              <a:spcBef>
                <a:spcPts val="0"/>
              </a:spcBef>
              <a:spcAft>
                <a:spcPts val="0"/>
              </a:spcAft>
              <a:buNone/>
            </a:pPr>
            <a:r>
              <a:t/>
            </a:r>
            <a:endParaRPr/>
          </a:p>
        </p:txBody>
      </p:sp>
      <p:pic>
        <p:nvPicPr>
          <p:cNvPr id="242" name="Google Shape;242;p36"/>
          <p:cNvPicPr preferRelativeResize="0"/>
          <p:nvPr/>
        </p:nvPicPr>
        <p:blipFill>
          <a:blip r:embed="rId3">
            <a:alphaModFix/>
          </a:blip>
          <a:stretch>
            <a:fillRect/>
          </a:stretch>
        </p:blipFill>
        <p:spPr>
          <a:xfrm>
            <a:off x="228600" y="1304825"/>
            <a:ext cx="4114800" cy="2743200"/>
          </a:xfrm>
          <a:prstGeom prst="rect">
            <a:avLst/>
          </a:prstGeom>
          <a:noFill/>
          <a:ln>
            <a:noFill/>
          </a:ln>
        </p:spPr>
      </p:pic>
      <p:pic>
        <p:nvPicPr>
          <p:cNvPr id="243" name="Google Shape;243;p36"/>
          <p:cNvPicPr preferRelativeResize="0"/>
          <p:nvPr/>
        </p:nvPicPr>
        <p:blipFill>
          <a:blip r:embed="rId4">
            <a:alphaModFix/>
          </a:blip>
          <a:stretch>
            <a:fillRect/>
          </a:stretch>
        </p:blipFill>
        <p:spPr>
          <a:xfrm>
            <a:off x="4495800" y="1304825"/>
            <a:ext cx="4114800" cy="2743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 -attention based sqrt(popularity)*variance - med gaps</a:t>
            </a:r>
            <a:endParaRPr/>
          </a:p>
        </p:txBody>
      </p:sp>
      <p:pic>
        <p:nvPicPr>
          <p:cNvPr id="249" name="Google Shape;249;p37"/>
          <p:cNvPicPr preferRelativeResize="0"/>
          <p:nvPr/>
        </p:nvPicPr>
        <p:blipFill>
          <a:blip r:embed="rId3">
            <a:alphaModFix/>
          </a:blip>
          <a:stretch>
            <a:fillRect/>
          </a:stretch>
        </p:blipFill>
        <p:spPr>
          <a:xfrm>
            <a:off x="130300" y="1152425"/>
            <a:ext cx="2714125" cy="1809417"/>
          </a:xfrm>
          <a:prstGeom prst="rect">
            <a:avLst/>
          </a:prstGeom>
          <a:noFill/>
          <a:ln>
            <a:noFill/>
          </a:ln>
        </p:spPr>
      </p:pic>
      <p:pic>
        <p:nvPicPr>
          <p:cNvPr id="250" name="Google Shape;250;p37"/>
          <p:cNvPicPr preferRelativeResize="0"/>
          <p:nvPr/>
        </p:nvPicPr>
        <p:blipFill>
          <a:blip r:embed="rId4">
            <a:alphaModFix/>
          </a:blip>
          <a:stretch>
            <a:fillRect/>
          </a:stretch>
        </p:blipFill>
        <p:spPr>
          <a:xfrm>
            <a:off x="130300" y="3080238"/>
            <a:ext cx="2833475" cy="1888992"/>
          </a:xfrm>
          <a:prstGeom prst="rect">
            <a:avLst/>
          </a:prstGeom>
          <a:noFill/>
          <a:ln>
            <a:noFill/>
          </a:ln>
        </p:spPr>
      </p:pic>
      <p:pic>
        <p:nvPicPr>
          <p:cNvPr id="251" name="Google Shape;251;p37"/>
          <p:cNvPicPr preferRelativeResize="0"/>
          <p:nvPr/>
        </p:nvPicPr>
        <p:blipFill>
          <a:blip r:embed="rId5">
            <a:alphaModFix/>
          </a:blip>
          <a:stretch>
            <a:fillRect/>
          </a:stretch>
        </p:blipFill>
        <p:spPr>
          <a:xfrm>
            <a:off x="2844425" y="1958600"/>
            <a:ext cx="2927724" cy="1951808"/>
          </a:xfrm>
          <a:prstGeom prst="rect">
            <a:avLst/>
          </a:prstGeom>
          <a:noFill/>
          <a:ln>
            <a:noFill/>
          </a:ln>
        </p:spPr>
      </p:pic>
      <p:pic>
        <p:nvPicPr>
          <p:cNvPr id="252" name="Google Shape;252;p37"/>
          <p:cNvPicPr preferRelativeResize="0"/>
          <p:nvPr/>
        </p:nvPicPr>
        <p:blipFill>
          <a:blip r:embed="rId6">
            <a:alphaModFix/>
          </a:blip>
          <a:stretch>
            <a:fillRect/>
          </a:stretch>
        </p:blipFill>
        <p:spPr>
          <a:xfrm>
            <a:off x="5794752" y="1044612"/>
            <a:ext cx="3037549" cy="2025050"/>
          </a:xfrm>
          <a:prstGeom prst="rect">
            <a:avLst/>
          </a:prstGeom>
          <a:noFill/>
          <a:ln>
            <a:noFill/>
          </a:ln>
        </p:spPr>
      </p:pic>
      <p:pic>
        <p:nvPicPr>
          <p:cNvPr id="253" name="Google Shape;253;p37"/>
          <p:cNvPicPr preferRelativeResize="0"/>
          <p:nvPr/>
        </p:nvPicPr>
        <p:blipFill>
          <a:blip r:embed="rId7">
            <a:alphaModFix/>
          </a:blip>
          <a:stretch>
            <a:fillRect/>
          </a:stretch>
        </p:blipFill>
        <p:spPr>
          <a:xfrm>
            <a:off x="5891512" y="2961850"/>
            <a:ext cx="3131040" cy="2087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 -attention based sqrt(popularity)*variance - sm gaps</a:t>
            </a:r>
            <a:endParaRPr/>
          </a:p>
          <a:p>
            <a:pPr indent="0" lvl="0" marL="0" rtl="0" algn="l">
              <a:spcBef>
                <a:spcPts val="0"/>
              </a:spcBef>
              <a:spcAft>
                <a:spcPts val="0"/>
              </a:spcAft>
              <a:buNone/>
            </a:pPr>
            <a:r>
              <a:t/>
            </a:r>
            <a:endParaRPr/>
          </a:p>
        </p:txBody>
      </p:sp>
      <p:pic>
        <p:nvPicPr>
          <p:cNvPr id="259" name="Google Shape;259;p38"/>
          <p:cNvPicPr preferRelativeResize="0"/>
          <p:nvPr/>
        </p:nvPicPr>
        <p:blipFill>
          <a:blip r:embed="rId3">
            <a:alphaModFix/>
          </a:blip>
          <a:stretch>
            <a:fillRect/>
          </a:stretch>
        </p:blipFill>
        <p:spPr>
          <a:xfrm>
            <a:off x="152400" y="1304825"/>
            <a:ext cx="4114800" cy="2743200"/>
          </a:xfrm>
          <a:prstGeom prst="rect">
            <a:avLst/>
          </a:prstGeom>
          <a:noFill/>
          <a:ln>
            <a:noFill/>
          </a:ln>
        </p:spPr>
      </p:pic>
      <p:pic>
        <p:nvPicPr>
          <p:cNvPr id="260" name="Google Shape;260;p38"/>
          <p:cNvPicPr preferRelativeResize="0"/>
          <p:nvPr/>
        </p:nvPicPr>
        <p:blipFill>
          <a:blip r:embed="rId4">
            <a:alphaModFix/>
          </a:blip>
          <a:stretch>
            <a:fillRect/>
          </a:stretch>
        </p:blipFill>
        <p:spPr>
          <a:xfrm>
            <a:off x="4419600" y="1304825"/>
            <a:ext cx="4114800" cy="2743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 -attention based sqrt(popularity)*variance - med gaps</a:t>
            </a:r>
            <a:endParaRPr/>
          </a:p>
          <a:p>
            <a:pPr indent="0" lvl="0" marL="0" rtl="0" algn="l">
              <a:spcBef>
                <a:spcPts val="0"/>
              </a:spcBef>
              <a:spcAft>
                <a:spcPts val="0"/>
              </a:spcAft>
              <a:buNone/>
            </a:pPr>
            <a:r>
              <a:t/>
            </a:r>
            <a:endParaRPr/>
          </a:p>
        </p:txBody>
      </p:sp>
      <p:pic>
        <p:nvPicPr>
          <p:cNvPr id="266" name="Google Shape;266;p39"/>
          <p:cNvPicPr preferRelativeResize="0"/>
          <p:nvPr/>
        </p:nvPicPr>
        <p:blipFill>
          <a:blip r:embed="rId3">
            <a:alphaModFix/>
          </a:blip>
          <a:stretch>
            <a:fillRect/>
          </a:stretch>
        </p:blipFill>
        <p:spPr>
          <a:xfrm>
            <a:off x="406400" y="1260650"/>
            <a:ext cx="2531175" cy="1687450"/>
          </a:xfrm>
          <a:prstGeom prst="rect">
            <a:avLst/>
          </a:prstGeom>
          <a:noFill/>
          <a:ln>
            <a:noFill/>
          </a:ln>
        </p:spPr>
      </p:pic>
      <p:pic>
        <p:nvPicPr>
          <p:cNvPr id="267" name="Google Shape;267;p39"/>
          <p:cNvPicPr preferRelativeResize="0"/>
          <p:nvPr/>
        </p:nvPicPr>
        <p:blipFill>
          <a:blip r:embed="rId4">
            <a:alphaModFix/>
          </a:blip>
          <a:stretch>
            <a:fillRect/>
          </a:stretch>
        </p:blipFill>
        <p:spPr>
          <a:xfrm>
            <a:off x="406400" y="2948100"/>
            <a:ext cx="2862450" cy="1908300"/>
          </a:xfrm>
          <a:prstGeom prst="rect">
            <a:avLst/>
          </a:prstGeom>
          <a:noFill/>
          <a:ln>
            <a:noFill/>
          </a:ln>
        </p:spPr>
      </p:pic>
      <p:pic>
        <p:nvPicPr>
          <p:cNvPr id="268" name="Google Shape;268;p39"/>
          <p:cNvPicPr preferRelativeResize="0"/>
          <p:nvPr/>
        </p:nvPicPr>
        <p:blipFill>
          <a:blip r:embed="rId5">
            <a:alphaModFix/>
          </a:blip>
          <a:stretch>
            <a:fillRect/>
          </a:stretch>
        </p:blipFill>
        <p:spPr>
          <a:xfrm>
            <a:off x="3180500" y="1713425"/>
            <a:ext cx="2964050" cy="1976034"/>
          </a:xfrm>
          <a:prstGeom prst="rect">
            <a:avLst/>
          </a:prstGeom>
          <a:noFill/>
          <a:ln>
            <a:noFill/>
          </a:ln>
        </p:spPr>
      </p:pic>
      <p:pic>
        <p:nvPicPr>
          <p:cNvPr id="269" name="Google Shape;269;p39"/>
          <p:cNvPicPr preferRelativeResize="0"/>
          <p:nvPr/>
        </p:nvPicPr>
        <p:blipFill>
          <a:blip r:embed="rId6">
            <a:alphaModFix/>
          </a:blip>
          <a:stretch>
            <a:fillRect/>
          </a:stretch>
        </p:blipFill>
        <p:spPr>
          <a:xfrm>
            <a:off x="6281375" y="1191488"/>
            <a:ext cx="2738650" cy="1825775"/>
          </a:xfrm>
          <a:prstGeom prst="rect">
            <a:avLst/>
          </a:prstGeom>
          <a:noFill/>
          <a:ln>
            <a:noFill/>
          </a:ln>
        </p:spPr>
      </p:pic>
      <p:pic>
        <p:nvPicPr>
          <p:cNvPr id="270" name="Google Shape;270;p39"/>
          <p:cNvPicPr preferRelativeResize="0"/>
          <p:nvPr/>
        </p:nvPicPr>
        <p:blipFill>
          <a:blip r:embed="rId7">
            <a:alphaModFix/>
          </a:blip>
          <a:stretch>
            <a:fillRect/>
          </a:stretch>
        </p:blipFill>
        <p:spPr>
          <a:xfrm>
            <a:off x="6219650" y="3169663"/>
            <a:ext cx="2694650" cy="179643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6" name="Google Shape;276;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 - uncertainty reduction based - variance - big gaps</a:t>
            </a:r>
            <a:endParaRPr/>
          </a:p>
        </p:txBody>
      </p:sp>
      <p:pic>
        <p:nvPicPr>
          <p:cNvPr id="282" name="Google Shape;282;p41"/>
          <p:cNvPicPr preferRelativeResize="0"/>
          <p:nvPr/>
        </p:nvPicPr>
        <p:blipFill>
          <a:blip r:embed="rId3">
            <a:alphaModFix/>
          </a:blip>
          <a:stretch>
            <a:fillRect/>
          </a:stretch>
        </p:blipFill>
        <p:spPr>
          <a:xfrm>
            <a:off x="381000" y="1404225"/>
            <a:ext cx="4114800" cy="2743200"/>
          </a:xfrm>
          <a:prstGeom prst="rect">
            <a:avLst/>
          </a:prstGeom>
          <a:noFill/>
          <a:ln>
            <a:noFill/>
          </a:ln>
        </p:spPr>
      </p:pic>
      <p:pic>
        <p:nvPicPr>
          <p:cNvPr id="283" name="Google Shape;283;p41"/>
          <p:cNvPicPr preferRelativeResize="0"/>
          <p:nvPr/>
        </p:nvPicPr>
        <p:blipFill>
          <a:blip r:embed="rId4">
            <a:alphaModFix/>
          </a:blip>
          <a:stretch>
            <a:fillRect/>
          </a:stretch>
        </p:blipFill>
        <p:spPr>
          <a:xfrm>
            <a:off x="4648200" y="1404225"/>
            <a:ext cx="4114800" cy="274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Active Learning Strategies Implemented</a:t>
            </a:r>
            <a:endParaRPr/>
          </a:p>
        </p:txBody>
      </p:sp>
      <p:sp>
        <p:nvSpPr>
          <p:cNvPr id="81" name="Google Shape;81;p15"/>
          <p:cNvSpPr txBox="1"/>
          <p:nvPr>
            <p:ph idx="1" type="body"/>
          </p:nvPr>
        </p:nvSpPr>
        <p:spPr>
          <a:xfrm>
            <a:off x="311700" y="1266325"/>
            <a:ext cx="8520600" cy="3877200"/>
          </a:xfrm>
          <a:prstGeom prst="rect">
            <a:avLst/>
          </a:prstGeom>
        </p:spPr>
        <p:txBody>
          <a:bodyPr anchorCtr="0" anchor="t" bIns="91425" lIns="91425" spcFirstLastPara="1" rIns="91425" wrap="square" tIns="91425">
            <a:normAutofit fontScale="70000" lnSpcReduction="20000"/>
          </a:bodyPr>
          <a:lstStyle/>
          <a:p>
            <a:pPr indent="-335959" lvl="0" marL="457200" rtl="0" algn="l">
              <a:spcBef>
                <a:spcPts val="0"/>
              </a:spcBef>
              <a:spcAft>
                <a:spcPts val="0"/>
              </a:spcAft>
              <a:buSzPct val="100000"/>
              <a:buChar char="●"/>
            </a:pPr>
            <a:r>
              <a:rPr lang="en" sz="2415"/>
              <a:t>Sensitive Attribute</a:t>
            </a:r>
            <a:endParaRPr sz="2415"/>
          </a:p>
          <a:p>
            <a:pPr indent="-318179" lvl="1" marL="914400" rtl="0" algn="l">
              <a:spcBef>
                <a:spcPts val="0"/>
              </a:spcBef>
              <a:spcAft>
                <a:spcPts val="0"/>
              </a:spcAft>
              <a:buSzPct val="100000"/>
              <a:buChar char="○"/>
            </a:pPr>
            <a:r>
              <a:rPr lang="en" sz="2015"/>
              <a:t>Gender</a:t>
            </a:r>
            <a:endParaRPr sz="2015"/>
          </a:p>
          <a:p>
            <a:pPr indent="-318179" lvl="1" marL="914400" rtl="0" algn="l">
              <a:spcBef>
                <a:spcPts val="0"/>
              </a:spcBef>
              <a:spcAft>
                <a:spcPts val="0"/>
              </a:spcAft>
              <a:buSzPct val="100000"/>
              <a:buChar char="○"/>
            </a:pPr>
            <a:r>
              <a:rPr lang="en" sz="2015"/>
              <a:t>273 protected users (women) and  670 unprotected users (men)</a:t>
            </a:r>
            <a:endParaRPr sz="2015"/>
          </a:p>
          <a:p>
            <a:pPr indent="-335959" lvl="0" marL="457200" rtl="0" algn="l">
              <a:spcBef>
                <a:spcPts val="0"/>
              </a:spcBef>
              <a:spcAft>
                <a:spcPts val="0"/>
              </a:spcAft>
              <a:buSzPct val="100000"/>
              <a:buChar char="●"/>
            </a:pPr>
            <a:r>
              <a:rPr lang="en" sz="2415"/>
              <a:t>Attention- based </a:t>
            </a:r>
            <a:endParaRPr sz="2415"/>
          </a:p>
          <a:p>
            <a:pPr indent="-318179" lvl="1" marL="914400" rtl="0" algn="l">
              <a:spcBef>
                <a:spcPts val="0"/>
              </a:spcBef>
              <a:spcAft>
                <a:spcPts val="0"/>
              </a:spcAft>
              <a:buSzPct val="100000"/>
              <a:buChar char="○"/>
            </a:pPr>
            <a:r>
              <a:rPr lang="en" sz="2015"/>
              <a:t>Popularity</a:t>
            </a:r>
            <a:endParaRPr sz="2015"/>
          </a:p>
          <a:p>
            <a:pPr indent="-318179" lvl="1" marL="914400" rtl="0" algn="l">
              <a:spcBef>
                <a:spcPts val="0"/>
              </a:spcBef>
              <a:spcAft>
                <a:spcPts val="0"/>
              </a:spcAft>
              <a:buSzPct val="100000"/>
              <a:buChar char="○"/>
            </a:pPr>
            <a:r>
              <a:rPr lang="en" sz="2015"/>
              <a:t>SQRT(Popularity)*Variance</a:t>
            </a:r>
            <a:endParaRPr sz="2015"/>
          </a:p>
          <a:p>
            <a:pPr indent="-335959" lvl="0" marL="457200" rtl="0" algn="l">
              <a:spcBef>
                <a:spcPts val="0"/>
              </a:spcBef>
              <a:spcAft>
                <a:spcPts val="0"/>
              </a:spcAft>
              <a:buSzPct val="100000"/>
              <a:buChar char="●"/>
            </a:pPr>
            <a:r>
              <a:rPr lang="en" sz="2415"/>
              <a:t>Uncertainty-based</a:t>
            </a:r>
            <a:endParaRPr sz="2415"/>
          </a:p>
          <a:p>
            <a:pPr indent="-318179" lvl="1" marL="914400" rtl="0" algn="l">
              <a:spcBef>
                <a:spcPts val="0"/>
              </a:spcBef>
              <a:spcAft>
                <a:spcPts val="0"/>
              </a:spcAft>
              <a:buSzPct val="100000"/>
              <a:buChar char="○"/>
            </a:pPr>
            <a:r>
              <a:rPr lang="en" sz="2015"/>
              <a:t>Variance</a:t>
            </a:r>
            <a:endParaRPr sz="2015"/>
          </a:p>
          <a:p>
            <a:pPr indent="-335959" lvl="0" marL="457200" rtl="0" algn="l">
              <a:spcBef>
                <a:spcPts val="0"/>
              </a:spcBef>
              <a:spcAft>
                <a:spcPts val="0"/>
              </a:spcAft>
              <a:buSzPct val="100000"/>
              <a:buChar char="●"/>
            </a:pPr>
            <a:r>
              <a:rPr lang="en" sz="2415"/>
              <a:t>We have 16 trials</a:t>
            </a:r>
            <a:endParaRPr sz="2415"/>
          </a:p>
          <a:p>
            <a:pPr indent="-318179" lvl="1" marL="914400" rtl="0" algn="l">
              <a:spcBef>
                <a:spcPts val="0"/>
              </a:spcBef>
              <a:spcAft>
                <a:spcPts val="0"/>
              </a:spcAft>
              <a:buSzPct val="83438"/>
              <a:buChar char="○"/>
            </a:pPr>
            <a:r>
              <a:rPr lang="en" sz="2415"/>
              <a:t>Everytime we pick  </a:t>
            </a:r>
            <a:r>
              <a:rPr lang="en" sz="2415">
                <a:highlight>
                  <a:srgbClr val="FFFFFF"/>
                </a:highlight>
              </a:rPr>
              <a:t>[1, 5000, 10000, 15000, 20000, 25000, 30000, 35000, 40000, 45000, 50000, 55000, 60000, 65000, 70000, 75000, 80000] data points</a:t>
            </a:r>
            <a:endParaRPr sz="2415">
              <a:highlight>
                <a:srgbClr val="FFFFFF"/>
              </a:highlight>
            </a:endParaRPr>
          </a:p>
          <a:p>
            <a:pPr indent="-335959" lvl="2" marL="1371600" rtl="0" algn="l">
              <a:spcBef>
                <a:spcPts val="0"/>
              </a:spcBef>
              <a:spcAft>
                <a:spcPts val="0"/>
              </a:spcAft>
              <a:buSzPct val="100000"/>
              <a:buChar char="■"/>
            </a:pPr>
            <a:r>
              <a:rPr lang="en" sz="2415">
                <a:highlight>
                  <a:srgbClr val="FFFFFF"/>
                </a:highlight>
              </a:rPr>
              <a:t>Randomly</a:t>
            </a:r>
            <a:endParaRPr sz="2415">
              <a:highlight>
                <a:srgbClr val="FFFFFF"/>
              </a:highlight>
            </a:endParaRPr>
          </a:p>
          <a:p>
            <a:pPr indent="-335959" lvl="2" marL="1371600" rtl="0" algn="l">
              <a:spcBef>
                <a:spcPts val="0"/>
              </a:spcBef>
              <a:spcAft>
                <a:spcPts val="0"/>
              </a:spcAft>
              <a:buSzPct val="100000"/>
              <a:buChar char="■"/>
            </a:pPr>
            <a:r>
              <a:rPr lang="en" sz="2415">
                <a:highlight>
                  <a:srgbClr val="FFFFFF"/>
                </a:highlight>
              </a:rPr>
              <a:t>According to the AL strategy</a:t>
            </a:r>
            <a:endParaRPr sz="2415">
              <a:highlight>
                <a:srgbClr val="FFFFFF"/>
              </a:highlight>
            </a:endParaRPr>
          </a:p>
          <a:p>
            <a:pPr indent="0" lvl="0" marL="0" rtl="0" algn="l">
              <a:spcBef>
                <a:spcPts val="1200"/>
              </a:spcBef>
              <a:spcAft>
                <a:spcPts val="1200"/>
              </a:spcAft>
              <a:buNone/>
            </a:pPr>
            <a:r>
              <a:t/>
            </a:r>
            <a:endParaRPr sz="1800">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311700" y="466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 - uncertainty reduction based - variance - big gaps</a:t>
            </a:r>
            <a:endParaRPr/>
          </a:p>
          <a:p>
            <a:pPr indent="0" lvl="0" marL="0" rtl="0" algn="l">
              <a:spcBef>
                <a:spcPts val="0"/>
              </a:spcBef>
              <a:spcAft>
                <a:spcPts val="0"/>
              </a:spcAft>
              <a:buNone/>
            </a:pPr>
            <a:r>
              <a:t/>
            </a:r>
            <a:endParaRPr/>
          </a:p>
        </p:txBody>
      </p:sp>
      <p:pic>
        <p:nvPicPr>
          <p:cNvPr id="289" name="Google Shape;289;p42"/>
          <p:cNvPicPr preferRelativeResize="0"/>
          <p:nvPr/>
        </p:nvPicPr>
        <p:blipFill>
          <a:blip r:embed="rId3">
            <a:alphaModFix/>
          </a:blip>
          <a:stretch>
            <a:fillRect/>
          </a:stretch>
        </p:blipFill>
        <p:spPr>
          <a:xfrm>
            <a:off x="6143174" y="3052357"/>
            <a:ext cx="2825225" cy="1883493"/>
          </a:xfrm>
          <a:prstGeom prst="rect">
            <a:avLst/>
          </a:prstGeom>
          <a:noFill/>
          <a:ln>
            <a:noFill/>
          </a:ln>
        </p:spPr>
      </p:pic>
      <p:pic>
        <p:nvPicPr>
          <p:cNvPr id="290" name="Google Shape;290;p42"/>
          <p:cNvPicPr preferRelativeResize="0"/>
          <p:nvPr/>
        </p:nvPicPr>
        <p:blipFill>
          <a:blip r:embed="rId4">
            <a:alphaModFix/>
          </a:blip>
          <a:stretch>
            <a:fillRect/>
          </a:stretch>
        </p:blipFill>
        <p:spPr>
          <a:xfrm>
            <a:off x="6017100" y="672624"/>
            <a:ext cx="3032974" cy="2021975"/>
          </a:xfrm>
          <a:prstGeom prst="rect">
            <a:avLst/>
          </a:prstGeom>
          <a:noFill/>
          <a:ln>
            <a:noFill/>
          </a:ln>
        </p:spPr>
      </p:pic>
      <p:pic>
        <p:nvPicPr>
          <p:cNvPr id="291" name="Google Shape;291;p42"/>
          <p:cNvPicPr preferRelativeResize="0"/>
          <p:nvPr/>
        </p:nvPicPr>
        <p:blipFill>
          <a:blip r:embed="rId5">
            <a:alphaModFix/>
          </a:blip>
          <a:stretch>
            <a:fillRect/>
          </a:stretch>
        </p:blipFill>
        <p:spPr>
          <a:xfrm>
            <a:off x="3114250" y="1838175"/>
            <a:ext cx="2825225" cy="1883475"/>
          </a:xfrm>
          <a:prstGeom prst="rect">
            <a:avLst/>
          </a:prstGeom>
          <a:noFill/>
          <a:ln>
            <a:noFill/>
          </a:ln>
        </p:spPr>
      </p:pic>
      <p:pic>
        <p:nvPicPr>
          <p:cNvPr id="292" name="Google Shape;292;p42"/>
          <p:cNvPicPr preferRelativeResize="0"/>
          <p:nvPr/>
        </p:nvPicPr>
        <p:blipFill>
          <a:blip r:embed="rId6">
            <a:alphaModFix/>
          </a:blip>
          <a:stretch>
            <a:fillRect/>
          </a:stretch>
        </p:blipFill>
        <p:spPr>
          <a:xfrm>
            <a:off x="182225" y="2928125"/>
            <a:ext cx="2932025" cy="1954675"/>
          </a:xfrm>
          <a:prstGeom prst="rect">
            <a:avLst/>
          </a:prstGeom>
          <a:noFill/>
          <a:ln>
            <a:noFill/>
          </a:ln>
        </p:spPr>
      </p:pic>
      <p:pic>
        <p:nvPicPr>
          <p:cNvPr id="293" name="Google Shape;293;p42"/>
          <p:cNvPicPr preferRelativeResize="0"/>
          <p:nvPr/>
        </p:nvPicPr>
        <p:blipFill>
          <a:blip r:embed="rId7">
            <a:alphaModFix/>
          </a:blip>
          <a:stretch>
            <a:fillRect/>
          </a:stretch>
        </p:blipFill>
        <p:spPr>
          <a:xfrm>
            <a:off x="182225" y="672625"/>
            <a:ext cx="3033024" cy="2021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40"/>
              <a:t>AL - uncertainty reduction based - variance - medium gaps</a:t>
            </a:r>
            <a:endParaRPr sz="3140"/>
          </a:p>
          <a:p>
            <a:pPr indent="0" lvl="0" marL="0" rtl="0" algn="l">
              <a:spcBef>
                <a:spcPts val="0"/>
              </a:spcBef>
              <a:spcAft>
                <a:spcPts val="0"/>
              </a:spcAft>
              <a:buSzPts val="990"/>
              <a:buNone/>
            </a:pPr>
            <a:r>
              <a:t/>
            </a:r>
            <a:endParaRPr sz="3140"/>
          </a:p>
          <a:p>
            <a:pPr indent="0" lvl="0" marL="0" rtl="0" algn="l">
              <a:spcBef>
                <a:spcPts val="0"/>
              </a:spcBef>
              <a:spcAft>
                <a:spcPts val="0"/>
              </a:spcAft>
              <a:buSzPts val="990"/>
              <a:buNone/>
            </a:pPr>
            <a:r>
              <a:t/>
            </a:r>
            <a:endParaRPr sz="3140"/>
          </a:p>
        </p:txBody>
      </p:sp>
      <p:pic>
        <p:nvPicPr>
          <p:cNvPr id="299" name="Google Shape;299;p43"/>
          <p:cNvPicPr preferRelativeResize="0"/>
          <p:nvPr/>
        </p:nvPicPr>
        <p:blipFill>
          <a:blip r:embed="rId3">
            <a:alphaModFix/>
          </a:blip>
          <a:stretch>
            <a:fillRect/>
          </a:stretch>
        </p:blipFill>
        <p:spPr>
          <a:xfrm>
            <a:off x="400050" y="1641800"/>
            <a:ext cx="4114800" cy="2743200"/>
          </a:xfrm>
          <a:prstGeom prst="rect">
            <a:avLst/>
          </a:prstGeom>
          <a:noFill/>
          <a:ln>
            <a:noFill/>
          </a:ln>
        </p:spPr>
      </p:pic>
      <p:pic>
        <p:nvPicPr>
          <p:cNvPr id="300" name="Google Shape;300;p43"/>
          <p:cNvPicPr preferRelativeResize="0"/>
          <p:nvPr/>
        </p:nvPicPr>
        <p:blipFill>
          <a:blip r:embed="rId4">
            <a:alphaModFix/>
          </a:blip>
          <a:stretch>
            <a:fillRect/>
          </a:stretch>
        </p:blipFill>
        <p:spPr>
          <a:xfrm>
            <a:off x="4717500" y="1597625"/>
            <a:ext cx="4114800" cy="2743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40"/>
              <a:t>AL - uncertainty reduction based - variance - medium gaps</a:t>
            </a:r>
            <a:endParaRPr sz="3140"/>
          </a:p>
          <a:p>
            <a:pPr indent="0" lvl="0" marL="0" rtl="0" algn="l">
              <a:spcBef>
                <a:spcPts val="0"/>
              </a:spcBef>
              <a:spcAft>
                <a:spcPts val="0"/>
              </a:spcAft>
              <a:buSzPts val="990"/>
              <a:buNone/>
            </a:pPr>
            <a:r>
              <a:t/>
            </a:r>
            <a:endParaRPr sz="3140"/>
          </a:p>
          <a:p>
            <a:pPr indent="0" lvl="0" marL="0" rtl="0" algn="l">
              <a:spcBef>
                <a:spcPts val="0"/>
              </a:spcBef>
              <a:spcAft>
                <a:spcPts val="0"/>
              </a:spcAft>
              <a:buSzPts val="990"/>
              <a:buNone/>
            </a:pPr>
            <a:r>
              <a:t/>
            </a:r>
            <a:endParaRPr sz="3140"/>
          </a:p>
        </p:txBody>
      </p:sp>
      <p:pic>
        <p:nvPicPr>
          <p:cNvPr id="306" name="Google Shape;306;p44"/>
          <p:cNvPicPr preferRelativeResize="0"/>
          <p:nvPr/>
        </p:nvPicPr>
        <p:blipFill>
          <a:blip r:embed="rId3">
            <a:alphaModFix/>
          </a:blip>
          <a:stretch>
            <a:fillRect/>
          </a:stretch>
        </p:blipFill>
        <p:spPr>
          <a:xfrm>
            <a:off x="196575" y="1205425"/>
            <a:ext cx="2763075" cy="1842050"/>
          </a:xfrm>
          <a:prstGeom prst="rect">
            <a:avLst/>
          </a:prstGeom>
          <a:noFill/>
          <a:ln>
            <a:noFill/>
          </a:ln>
        </p:spPr>
      </p:pic>
      <p:pic>
        <p:nvPicPr>
          <p:cNvPr id="307" name="Google Shape;307;p44"/>
          <p:cNvPicPr preferRelativeResize="0"/>
          <p:nvPr/>
        </p:nvPicPr>
        <p:blipFill>
          <a:blip r:embed="rId4">
            <a:alphaModFix/>
          </a:blip>
          <a:stretch>
            <a:fillRect/>
          </a:stretch>
        </p:blipFill>
        <p:spPr>
          <a:xfrm>
            <a:off x="345675" y="3149075"/>
            <a:ext cx="2613975" cy="1742650"/>
          </a:xfrm>
          <a:prstGeom prst="rect">
            <a:avLst/>
          </a:prstGeom>
          <a:noFill/>
          <a:ln>
            <a:noFill/>
          </a:ln>
        </p:spPr>
      </p:pic>
      <p:pic>
        <p:nvPicPr>
          <p:cNvPr id="308" name="Google Shape;308;p44"/>
          <p:cNvPicPr preferRelativeResize="0"/>
          <p:nvPr/>
        </p:nvPicPr>
        <p:blipFill>
          <a:blip r:embed="rId5">
            <a:alphaModFix/>
          </a:blip>
          <a:stretch>
            <a:fillRect/>
          </a:stretch>
        </p:blipFill>
        <p:spPr>
          <a:xfrm>
            <a:off x="2959650" y="1934300"/>
            <a:ext cx="2863225" cy="1908825"/>
          </a:xfrm>
          <a:prstGeom prst="rect">
            <a:avLst/>
          </a:prstGeom>
          <a:noFill/>
          <a:ln>
            <a:noFill/>
          </a:ln>
        </p:spPr>
      </p:pic>
      <p:pic>
        <p:nvPicPr>
          <p:cNvPr id="309" name="Google Shape;309;p44"/>
          <p:cNvPicPr preferRelativeResize="0"/>
          <p:nvPr/>
        </p:nvPicPr>
        <p:blipFill>
          <a:blip r:embed="rId6">
            <a:alphaModFix/>
          </a:blip>
          <a:stretch>
            <a:fillRect/>
          </a:stretch>
        </p:blipFill>
        <p:spPr>
          <a:xfrm>
            <a:off x="5983775" y="974625"/>
            <a:ext cx="2985750" cy="1990491"/>
          </a:xfrm>
          <a:prstGeom prst="rect">
            <a:avLst/>
          </a:prstGeom>
          <a:noFill/>
          <a:ln>
            <a:noFill/>
          </a:ln>
        </p:spPr>
      </p:pic>
      <p:pic>
        <p:nvPicPr>
          <p:cNvPr id="310" name="Google Shape;310;p44"/>
          <p:cNvPicPr preferRelativeResize="0"/>
          <p:nvPr/>
        </p:nvPicPr>
        <p:blipFill>
          <a:blip r:embed="rId7">
            <a:alphaModFix/>
          </a:blip>
          <a:stretch>
            <a:fillRect/>
          </a:stretch>
        </p:blipFill>
        <p:spPr>
          <a:xfrm>
            <a:off x="5983775" y="3025150"/>
            <a:ext cx="2985750" cy="1990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 - uncertainty reduction based - variance - small gaps</a:t>
            </a:r>
            <a:endParaRPr/>
          </a:p>
          <a:p>
            <a:pPr indent="0" lvl="0" marL="0" rtl="0" algn="l">
              <a:spcBef>
                <a:spcPts val="0"/>
              </a:spcBef>
              <a:spcAft>
                <a:spcPts val="0"/>
              </a:spcAft>
              <a:buNone/>
            </a:pPr>
            <a:r>
              <a:t/>
            </a:r>
            <a:endParaRPr/>
          </a:p>
        </p:txBody>
      </p:sp>
      <p:pic>
        <p:nvPicPr>
          <p:cNvPr id="316" name="Google Shape;316;p45"/>
          <p:cNvPicPr preferRelativeResize="0"/>
          <p:nvPr/>
        </p:nvPicPr>
        <p:blipFill>
          <a:blip r:embed="rId3">
            <a:alphaModFix/>
          </a:blip>
          <a:stretch>
            <a:fillRect/>
          </a:stretch>
        </p:blipFill>
        <p:spPr>
          <a:xfrm>
            <a:off x="372150" y="1663950"/>
            <a:ext cx="4114800" cy="2743200"/>
          </a:xfrm>
          <a:prstGeom prst="rect">
            <a:avLst/>
          </a:prstGeom>
          <a:noFill/>
          <a:ln>
            <a:noFill/>
          </a:ln>
        </p:spPr>
      </p:pic>
      <p:pic>
        <p:nvPicPr>
          <p:cNvPr id="317" name="Google Shape;317;p45"/>
          <p:cNvPicPr preferRelativeResize="0"/>
          <p:nvPr/>
        </p:nvPicPr>
        <p:blipFill>
          <a:blip r:embed="rId4">
            <a:alphaModFix/>
          </a:blip>
          <a:stretch>
            <a:fillRect/>
          </a:stretch>
        </p:blipFill>
        <p:spPr>
          <a:xfrm>
            <a:off x="4717500" y="1663950"/>
            <a:ext cx="4114800" cy="2743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 - uncertainty reduction based - variance - small gaps</a:t>
            </a:r>
            <a:endParaRPr/>
          </a:p>
          <a:p>
            <a:pPr indent="0" lvl="0" marL="0" rtl="0" algn="l">
              <a:spcBef>
                <a:spcPts val="0"/>
              </a:spcBef>
              <a:spcAft>
                <a:spcPts val="0"/>
              </a:spcAft>
              <a:buNone/>
            </a:pPr>
            <a:r>
              <a:t/>
            </a:r>
            <a:endParaRPr/>
          </a:p>
        </p:txBody>
      </p:sp>
      <p:pic>
        <p:nvPicPr>
          <p:cNvPr id="323" name="Google Shape;323;p46"/>
          <p:cNvPicPr preferRelativeResize="0"/>
          <p:nvPr/>
        </p:nvPicPr>
        <p:blipFill>
          <a:blip r:embed="rId3">
            <a:alphaModFix/>
          </a:blip>
          <a:stretch>
            <a:fillRect/>
          </a:stretch>
        </p:blipFill>
        <p:spPr>
          <a:xfrm>
            <a:off x="583075" y="1152425"/>
            <a:ext cx="2818300" cy="1878875"/>
          </a:xfrm>
          <a:prstGeom prst="rect">
            <a:avLst/>
          </a:prstGeom>
          <a:noFill/>
          <a:ln>
            <a:noFill/>
          </a:ln>
        </p:spPr>
      </p:pic>
      <p:pic>
        <p:nvPicPr>
          <p:cNvPr id="324" name="Google Shape;324;p46"/>
          <p:cNvPicPr preferRelativeResize="0"/>
          <p:nvPr/>
        </p:nvPicPr>
        <p:blipFill>
          <a:blip r:embed="rId4">
            <a:alphaModFix/>
          </a:blip>
          <a:stretch>
            <a:fillRect/>
          </a:stretch>
        </p:blipFill>
        <p:spPr>
          <a:xfrm>
            <a:off x="583075" y="3031300"/>
            <a:ext cx="2818300" cy="1878867"/>
          </a:xfrm>
          <a:prstGeom prst="rect">
            <a:avLst/>
          </a:prstGeom>
          <a:noFill/>
          <a:ln>
            <a:noFill/>
          </a:ln>
        </p:spPr>
      </p:pic>
      <p:pic>
        <p:nvPicPr>
          <p:cNvPr id="325" name="Google Shape;325;p46"/>
          <p:cNvPicPr preferRelativeResize="0"/>
          <p:nvPr/>
        </p:nvPicPr>
        <p:blipFill>
          <a:blip r:embed="rId5">
            <a:alphaModFix/>
          </a:blip>
          <a:stretch>
            <a:fillRect/>
          </a:stretch>
        </p:blipFill>
        <p:spPr>
          <a:xfrm>
            <a:off x="3401374" y="2019367"/>
            <a:ext cx="2454051" cy="1636034"/>
          </a:xfrm>
          <a:prstGeom prst="rect">
            <a:avLst/>
          </a:prstGeom>
          <a:noFill/>
          <a:ln>
            <a:noFill/>
          </a:ln>
        </p:spPr>
      </p:pic>
      <p:pic>
        <p:nvPicPr>
          <p:cNvPr id="326" name="Google Shape;326;p46"/>
          <p:cNvPicPr preferRelativeResize="0"/>
          <p:nvPr/>
        </p:nvPicPr>
        <p:blipFill>
          <a:blip r:embed="rId6">
            <a:alphaModFix/>
          </a:blip>
          <a:stretch>
            <a:fillRect/>
          </a:stretch>
        </p:blipFill>
        <p:spPr>
          <a:xfrm>
            <a:off x="6006900" y="1152425"/>
            <a:ext cx="2589713" cy="1726475"/>
          </a:xfrm>
          <a:prstGeom prst="rect">
            <a:avLst/>
          </a:prstGeom>
          <a:noFill/>
          <a:ln>
            <a:noFill/>
          </a:ln>
        </p:spPr>
      </p:pic>
      <p:pic>
        <p:nvPicPr>
          <p:cNvPr id="327" name="Google Shape;327;p46"/>
          <p:cNvPicPr preferRelativeResize="0"/>
          <p:nvPr/>
        </p:nvPicPr>
        <p:blipFill>
          <a:blip r:embed="rId7">
            <a:alphaModFix/>
          </a:blip>
          <a:stretch>
            <a:fillRect/>
          </a:stretch>
        </p:blipFill>
        <p:spPr>
          <a:xfrm>
            <a:off x="6006900" y="3096450"/>
            <a:ext cx="2825400" cy="188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152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Attention Based AL - popularity</a:t>
            </a:r>
            <a:endParaRPr/>
          </a:p>
        </p:txBody>
      </p:sp>
      <p:sp>
        <p:nvSpPr>
          <p:cNvPr id="87" name="Google Shape;87;p16"/>
          <p:cNvSpPr txBox="1"/>
          <p:nvPr>
            <p:ph idx="1" type="body"/>
          </p:nvPr>
        </p:nvSpPr>
        <p:spPr>
          <a:xfrm>
            <a:off x="311700" y="794300"/>
            <a:ext cx="8520600" cy="4153800"/>
          </a:xfrm>
          <a:prstGeom prst="rect">
            <a:avLst/>
          </a:prstGeom>
        </p:spPr>
        <p:txBody>
          <a:bodyPr anchorCtr="0" anchor="t" bIns="91425" lIns="91425" spcFirstLastPara="1" rIns="91425" wrap="square" tIns="91425">
            <a:normAutofit fontScale="92500" lnSpcReduction="10000"/>
          </a:bodyPr>
          <a:lstStyle/>
          <a:p>
            <a:pPr indent="-331390" lvl="0" marL="457200" rtl="0" algn="l">
              <a:spcBef>
                <a:spcPts val="0"/>
              </a:spcBef>
              <a:spcAft>
                <a:spcPts val="0"/>
              </a:spcAft>
              <a:buSzPct val="100000"/>
              <a:buChar char="●"/>
            </a:pPr>
            <a:r>
              <a:rPr b="1" lang="en" sz="1750"/>
              <a:t>Attention-based</a:t>
            </a:r>
            <a:r>
              <a:rPr lang="en" sz="1750"/>
              <a:t>: This group of strategies focus on selecting the items that have received the highest “attention” among the users. Such items are likely to be known by the users, and therefore they can be rated by them. Hence, these strategies usually add a lot of ratings. These strategies are simple and easy to implement and they were introduced in the initial attempts to solve the cold start problem in collaborative filtering. They are considered as </a:t>
            </a:r>
            <a:r>
              <a:rPr b="1" lang="en" sz="1750"/>
              <a:t>baseline </a:t>
            </a:r>
            <a:r>
              <a:rPr lang="en" sz="1750"/>
              <a:t>strategies</a:t>
            </a:r>
            <a:endParaRPr sz="1750"/>
          </a:p>
          <a:p>
            <a:pPr indent="-308371" lvl="1" marL="914400" rtl="0" algn="l">
              <a:spcBef>
                <a:spcPts val="0"/>
              </a:spcBef>
              <a:spcAft>
                <a:spcPts val="0"/>
              </a:spcAft>
              <a:buSzPct val="100000"/>
              <a:buChar char="○"/>
            </a:pPr>
            <a:r>
              <a:rPr b="1" lang="en" sz="1358"/>
              <a:t>Popularity:</a:t>
            </a:r>
            <a:r>
              <a:rPr lang="en" sz="1358"/>
              <a:t> selects the most popular items, i.e., those with the highest number of ratings. It is very likely that the users are able to rate these items and consequently the size of the rating dataset can be increased. However, popular items are typically widely liked by the users. Therefore, their ratings usually bring little information to the system. Moreover, this strategy may cause the </a:t>
            </a:r>
            <a:r>
              <a:rPr b="1" lang="en" sz="1358"/>
              <a:t>prefix bias,</a:t>
            </a:r>
            <a:r>
              <a:rPr lang="en" sz="1358"/>
              <a:t> i.e., the system trained with ratings for popular items tend also to recommend these popular items, making them even more popular.</a:t>
            </a:r>
            <a:endParaRPr sz="1358"/>
          </a:p>
          <a:p>
            <a:pPr indent="-308371" lvl="1" marL="914400" rtl="0" algn="l">
              <a:lnSpc>
                <a:spcPct val="100000"/>
              </a:lnSpc>
              <a:spcBef>
                <a:spcPts val="0"/>
              </a:spcBef>
              <a:spcAft>
                <a:spcPts val="0"/>
              </a:spcAft>
              <a:buSzPct val="100000"/>
              <a:buChar char="○"/>
            </a:pPr>
            <a:r>
              <a:rPr b="1" lang="en" sz="1358">
                <a:highlight>
                  <a:srgbClr val="FFFFFF"/>
                </a:highlight>
              </a:rPr>
              <a:t>SQRT(Popularity) * Variance </a:t>
            </a:r>
            <a:r>
              <a:rPr lang="en" sz="1358">
                <a:highlight>
                  <a:srgbClr val="FFFFFF"/>
                </a:highlight>
              </a:rPr>
              <a:t>This is a “balanced” strategy as it tries to collect many ratings but also taking into account their relative informativeness. This is achieved by scoring an item with the square root of the popularity multiplied by the variance of the item’s ratings. The distribution of the items’ popularity is exponential while the distribution of the variance is more similar to a normal distribution. Indeed, there is a huge difference among the popularity scores of few popular and many unpopular items. multiplying variance and popularity reduces the weight of popularity. Therefore we end up with items that are popular and at the same time have </a:t>
            </a:r>
            <a:r>
              <a:rPr lang="en" sz="1358">
                <a:highlight>
                  <a:srgbClr val="FFFFFF"/>
                </a:highlight>
              </a:rPr>
              <a:t>controversial</a:t>
            </a:r>
            <a:r>
              <a:rPr lang="en" sz="1358">
                <a:highlight>
                  <a:srgbClr val="FFFFFF"/>
                </a:highlight>
              </a:rPr>
              <a:t> ratings.</a:t>
            </a:r>
            <a:endParaRPr sz="1358"/>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Uncertainty Reduction Based AL - Variance</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Uncertainty-reduction are popular strategies that select items with controversial or diverse ratings. The system is supposed to be more uncertain about the users’ opinion about them and asking a user to rate such items can bring useful (discriminative) information about the user’s preferences.</a:t>
            </a:r>
            <a:endParaRPr/>
          </a:p>
          <a:p>
            <a:pPr indent="-342900" lvl="0" marL="457200" rtl="0" algn="l">
              <a:spcBef>
                <a:spcPts val="0"/>
              </a:spcBef>
              <a:spcAft>
                <a:spcPts val="0"/>
              </a:spcAft>
              <a:buSzPts val="1800"/>
              <a:buChar char="●"/>
            </a:pPr>
            <a:r>
              <a:rPr lang="en"/>
              <a:t>this strategy selects the items with the highest variance, hence, it favours the items that have been rated diversely by the users on the assumption that the variance gives an indication of the uncertainty of the system about that item’s ratings :</a:t>
            </a:r>
            <a:endParaRPr/>
          </a:p>
          <a:p>
            <a:pPr indent="457200" lvl="0" marL="1371600" rtl="0" algn="l">
              <a:spcBef>
                <a:spcPts val="1200"/>
              </a:spcBef>
              <a:spcAft>
                <a:spcPts val="1200"/>
              </a:spcAft>
              <a:buNone/>
            </a:pPr>
            <a:r>
              <a:rPr lang="en" sz="2300"/>
              <a:t>𝑉𝑎𝑟𝑖𝑎𝑛𝑐𝑒(𝑖)=1/|𝑈𝑖|∑𝑢∈𝑈𝑖(𝑟𝑢𝑖−¯𝑟𝑖)2</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Non-personalized AL</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previous methods are all </a:t>
            </a:r>
            <a:r>
              <a:rPr b="1" lang="en"/>
              <a:t>non-personalized!</a:t>
            </a:r>
            <a:r>
              <a:rPr lang="en"/>
              <a:t> </a:t>
            </a:r>
            <a:endParaRPr/>
          </a:p>
          <a:p>
            <a:pPr indent="0" lvl="0" marL="457200" rtl="0" algn="l">
              <a:spcBef>
                <a:spcPts val="1200"/>
              </a:spcBef>
              <a:spcAft>
                <a:spcPts val="0"/>
              </a:spcAft>
              <a:buNone/>
            </a:pPr>
            <a:r>
              <a:rPr lang="en"/>
              <a:t>Simpler active learning strategies do not take into account users’ previously expressed ratings </a:t>
            </a:r>
            <a:r>
              <a:rPr lang="en"/>
              <a:t>and </a:t>
            </a:r>
            <a:r>
              <a:rPr lang="en"/>
              <a:t>request all the users to rate the same items. </a:t>
            </a:r>
            <a:endParaRPr/>
          </a:p>
          <a:p>
            <a:pPr indent="0" lvl="0" marL="457200" rtl="0" algn="l">
              <a:spcBef>
                <a:spcPts val="1200"/>
              </a:spcBef>
              <a:spcAft>
                <a:spcPts val="1200"/>
              </a:spcAft>
              <a:buNone/>
            </a:pPr>
            <a:r>
              <a:rPr lang="en"/>
              <a:t>We refer to these strategies as non-personalized. In this case, the heuristic used for item selection does not depend on the profile of the individual users.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Consumer-side </a:t>
            </a:r>
            <a:r>
              <a:rPr lang="en"/>
              <a:t>Fairness</a:t>
            </a:r>
            <a:r>
              <a:rPr lang="en"/>
              <a:t> Metrics</a:t>
            </a:r>
            <a:endParaRPr/>
          </a:p>
        </p:txBody>
      </p:sp>
      <p:sp>
        <p:nvSpPr>
          <p:cNvPr id="105" name="Google Shape;105;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implemented</a:t>
            </a:r>
            <a:endParaRPr/>
          </a:p>
          <a:p>
            <a:pPr indent="-317500" lvl="1" marL="914400" rtl="0" algn="l">
              <a:spcBef>
                <a:spcPts val="0"/>
              </a:spcBef>
              <a:spcAft>
                <a:spcPts val="0"/>
              </a:spcAft>
              <a:buSzPts val="1400"/>
              <a:buChar char="○"/>
            </a:pPr>
            <a:r>
              <a:rPr lang="en"/>
              <a:t>Non-parity</a:t>
            </a:r>
            <a:endParaRPr/>
          </a:p>
          <a:p>
            <a:pPr indent="-317500" lvl="1" marL="914400" rtl="0" algn="l">
              <a:spcBef>
                <a:spcPts val="0"/>
              </a:spcBef>
              <a:spcAft>
                <a:spcPts val="0"/>
              </a:spcAft>
              <a:buSzPts val="1400"/>
              <a:buChar char="○"/>
            </a:pPr>
            <a:r>
              <a:rPr lang="en"/>
              <a:t>Value unfairness</a:t>
            </a:r>
            <a:endParaRPr/>
          </a:p>
          <a:p>
            <a:pPr indent="-317500" lvl="1" marL="914400" rtl="0" algn="l">
              <a:spcBef>
                <a:spcPts val="0"/>
              </a:spcBef>
              <a:spcAft>
                <a:spcPts val="0"/>
              </a:spcAft>
              <a:buSzPts val="1400"/>
              <a:buChar char="○"/>
            </a:pPr>
            <a:r>
              <a:rPr lang="en"/>
              <a:t>Absolute unfairness</a:t>
            </a:r>
            <a:endParaRPr/>
          </a:p>
          <a:p>
            <a:pPr indent="-317500" lvl="1" marL="914400" rtl="0" algn="l">
              <a:spcBef>
                <a:spcPts val="0"/>
              </a:spcBef>
              <a:spcAft>
                <a:spcPts val="0"/>
              </a:spcAft>
              <a:buSzPts val="1400"/>
              <a:buChar char="○"/>
            </a:pPr>
            <a:r>
              <a:rPr lang="en"/>
              <a:t>Underestimation</a:t>
            </a:r>
            <a:endParaRPr/>
          </a:p>
          <a:p>
            <a:pPr indent="-317500" lvl="1" marL="914400" rtl="0" algn="l">
              <a:spcBef>
                <a:spcPts val="0"/>
              </a:spcBef>
              <a:spcAft>
                <a:spcPts val="0"/>
              </a:spcAft>
              <a:buSzPts val="1400"/>
              <a:buChar char="○"/>
            </a:pPr>
            <a:r>
              <a:rPr lang="en"/>
              <a:t>Overestimation</a:t>
            </a:r>
            <a:endParaRPr/>
          </a:p>
          <a:p>
            <a:pPr indent="-317500" lvl="1" marL="914400" rtl="0" algn="l">
              <a:spcBef>
                <a:spcPts val="0"/>
              </a:spcBef>
              <a:spcAft>
                <a:spcPts val="0"/>
              </a:spcAft>
              <a:buSzPts val="1400"/>
              <a:buChar char="○"/>
            </a:pPr>
            <a:r>
              <a:rPr lang="en"/>
              <a:t>Group based RMSE </a:t>
            </a:r>
            <a:endParaRPr/>
          </a:p>
          <a:p>
            <a:pPr indent="-342900" lvl="0" marL="457200" rtl="0" algn="l">
              <a:spcBef>
                <a:spcPts val="0"/>
              </a:spcBef>
              <a:spcAft>
                <a:spcPts val="0"/>
              </a:spcAft>
              <a:buSzPts val="1800"/>
              <a:buChar char="●"/>
            </a:pPr>
            <a:r>
              <a:rPr lang="en"/>
              <a:t>To be implemented</a:t>
            </a:r>
            <a:endParaRPr/>
          </a:p>
          <a:p>
            <a:pPr indent="-317500" lvl="1" marL="914400" rtl="0" algn="l">
              <a:spcBef>
                <a:spcPts val="0"/>
              </a:spcBef>
              <a:spcAft>
                <a:spcPts val="0"/>
              </a:spcAft>
              <a:buSzPts val="1400"/>
              <a:buChar char="○"/>
            </a:pPr>
            <a:r>
              <a:rPr lang="en"/>
              <a:t>Calibration (KL-divergence between the distribution of user profile and her recommendation)</a:t>
            </a:r>
            <a:endParaRPr/>
          </a:p>
          <a:p>
            <a:pPr indent="-317500" lvl="1" marL="914400" rtl="0" algn="l">
              <a:spcBef>
                <a:spcPts val="0"/>
              </a:spcBef>
              <a:spcAft>
                <a:spcPts val="0"/>
              </a:spcAft>
              <a:buSzPts val="1400"/>
              <a:buChar char="○"/>
            </a:pPr>
            <a:r>
              <a:rPr lang="en"/>
              <a:t>Statistical Parity / Demographic Parity - approx. </a:t>
            </a:r>
            <a:r>
              <a:rPr lang="en" sz="1600">
                <a:solidFill>
                  <a:srgbClr val="292929"/>
                </a:solidFill>
                <a:highlight>
                  <a:srgbClr val="FFFFFF"/>
                </a:highlight>
                <a:latin typeface="Georgia"/>
                <a:ea typeface="Georgia"/>
                <a:cs typeface="Georgia"/>
                <a:sym typeface="Georgia"/>
              </a:rPr>
              <a:t>P₀ [C=1]/P₁ [C=1] ≥ 1-ϵ</a:t>
            </a:r>
            <a:endParaRPr/>
          </a:p>
          <a:p>
            <a:pPr indent="-317500" lvl="1" marL="914400" rtl="0" algn="l">
              <a:spcBef>
                <a:spcPts val="0"/>
              </a:spcBef>
              <a:spcAft>
                <a:spcPts val="0"/>
              </a:spcAft>
              <a:buSzPts val="1400"/>
              <a:buChar char="○"/>
            </a:pPr>
            <a:r>
              <a:rPr lang="en"/>
              <a:t>P% rule (a </a:t>
            </a:r>
            <a:r>
              <a:rPr lang="en"/>
              <a:t>variation</a:t>
            </a:r>
            <a:r>
              <a:rPr lang="en"/>
              <a:t> of SP)</a:t>
            </a:r>
            <a:endParaRPr/>
          </a:p>
        </p:txBody>
      </p:sp>
      <p:pic>
        <p:nvPicPr>
          <p:cNvPr id="106" name="Google Shape;106;p19"/>
          <p:cNvPicPr preferRelativeResize="0"/>
          <p:nvPr/>
        </p:nvPicPr>
        <p:blipFill>
          <a:blip r:embed="rId3">
            <a:alphaModFix/>
          </a:blip>
          <a:stretch>
            <a:fillRect/>
          </a:stretch>
        </p:blipFill>
        <p:spPr>
          <a:xfrm>
            <a:off x="4271976" y="4357504"/>
            <a:ext cx="3838926" cy="506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C-Fairness </a:t>
            </a:r>
            <a:endParaRPr/>
          </a:p>
        </p:txBody>
      </p:sp>
      <p:sp>
        <p:nvSpPr>
          <p:cNvPr id="112" name="Google Shape;112;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Value Unfairness</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where Eg [y] j is the average predicted score for the jth item from disadvantaged users, E¬g [y] j is the average predicted score for advantaged users, and Eg [r] j and E¬g [r] j are the average ratings for the disadvantaged and advantaged users, respectively. </a:t>
            </a:r>
            <a:endParaRPr/>
          </a:p>
          <a:p>
            <a:pPr indent="0" lvl="0" marL="0" rtl="0" algn="l">
              <a:spcBef>
                <a:spcPts val="1200"/>
              </a:spcBef>
              <a:spcAft>
                <a:spcPts val="1200"/>
              </a:spcAft>
              <a:buNone/>
            </a:pPr>
            <a:r>
              <a:rPr lang="en"/>
              <a:t>	</a:t>
            </a:r>
            <a:endParaRPr/>
          </a:p>
        </p:txBody>
      </p:sp>
      <p:pic>
        <p:nvPicPr>
          <p:cNvPr id="113" name="Google Shape;113;p20"/>
          <p:cNvPicPr preferRelativeResize="0"/>
          <p:nvPr/>
        </p:nvPicPr>
        <p:blipFill>
          <a:blip r:embed="rId3">
            <a:alphaModFix/>
          </a:blip>
          <a:stretch>
            <a:fillRect/>
          </a:stretch>
        </p:blipFill>
        <p:spPr>
          <a:xfrm>
            <a:off x="3474727" y="960847"/>
            <a:ext cx="5357573" cy="707400"/>
          </a:xfrm>
          <a:prstGeom prst="rect">
            <a:avLst/>
          </a:prstGeom>
          <a:noFill/>
          <a:ln>
            <a:noFill/>
          </a:ln>
        </p:spPr>
      </p:pic>
      <p:pic>
        <p:nvPicPr>
          <p:cNvPr id="114" name="Google Shape;114;p20"/>
          <p:cNvPicPr preferRelativeResize="0"/>
          <p:nvPr/>
        </p:nvPicPr>
        <p:blipFill>
          <a:blip r:embed="rId4">
            <a:alphaModFix/>
          </a:blip>
          <a:stretch>
            <a:fillRect/>
          </a:stretch>
        </p:blipFill>
        <p:spPr>
          <a:xfrm>
            <a:off x="3851274" y="1864350"/>
            <a:ext cx="4550589" cy="70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C-fairness</a:t>
            </a:r>
            <a:endParaRPr/>
          </a:p>
        </p:txBody>
      </p:sp>
      <p:sp>
        <p:nvSpPr>
          <p:cNvPr id="120" name="Google Shape;120;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Absolute unfairness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Under-estimation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Over-estimation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non-parity</a:t>
            </a:r>
            <a:endParaRPr/>
          </a:p>
        </p:txBody>
      </p:sp>
      <p:pic>
        <p:nvPicPr>
          <p:cNvPr id="121" name="Google Shape;121;p21"/>
          <p:cNvPicPr preferRelativeResize="0"/>
          <p:nvPr/>
        </p:nvPicPr>
        <p:blipFill>
          <a:blip r:embed="rId3">
            <a:alphaModFix/>
          </a:blip>
          <a:stretch>
            <a:fillRect/>
          </a:stretch>
        </p:blipFill>
        <p:spPr>
          <a:xfrm>
            <a:off x="4717400" y="4398100"/>
            <a:ext cx="3279700" cy="642550"/>
          </a:xfrm>
          <a:prstGeom prst="rect">
            <a:avLst/>
          </a:prstGeom>
          <a:noFill/>
          <a:ln>
            <a:noFill/>
          </a:ln>
        </p:spPr>
      </p:pic>
      <p:pic>
        <p:nvPicPr>
          <p:cNvPr id="122" name="Google Shape;122;p21"/>
          <p:cNvPicPr preferRelativeResize="0"/>
          <p:nvPr/>
        </p:nvPicPr>
        <p:blipFill>
          <a:blip r:embed="rId4">
            <a:alphaModFix/>
          </a:blip>
          <a:stretch>
            <a:fillRect/>
          </a:stretch>
        </p:blipFill>
        <p:spPr>
          <a:xfrm>
            <a:off x="3663640" y="1487138"/>
            <a:ext cx="5244848" cy="707400"/>
          </a:xfrm>
          <a:prstGeom prst="rect">
            <a:avLst/>
          </a:prstGeom>
          <a:noFill/>
          <a:ln>
            <a:noFill/>
          </a:ln>
        </p:spPr>
      </p:pic>
      <p:pic>
        <p:nvPicPr>
          <p:cNvPr id="123" name="Google Shape;123;p21"/>
          <p:cNvPicPr preferRelativeResize="0"/>
          <p:nvPr/>
        </p:nvPicPr>
        <p:blipFill>
          <a:blip r:embed="rId5">
            <a:alphaModFix/>
          </a:blip>
          <a:stretch>
            <a:fillRect/>
          </a:stretch>
        </p:blipFill>
        <p:spPr>
          <a:xfrm>
            <a:off x="2880283" y="2563975"/>
            <a:ext cx="6040765" cy="707400"/>
          </a:xfrm>
          <a:prstGeom prst="rect">
            <a:avLst/>
          </a:prstGeom>
          <a:noFill/>
          <a:ln>
            <a:noFill/>
          </a:ln>
        </p:spPr>
      </p:pic>
      <p:pic>
        <p:nvPicPr>
          <p:cNvPr id="124" name="Google Shape;124;p21"/>
          <p:cNvPicPr preferRelativeResize="0"/>
          <p:nvPr/>
        </p:nvPicPr>
        <p:blipFill>
          <a:blip r:embed="rId6">
            <a:alphaModFix/>
          </a:blip>
          <a:stretch>
            <a:fillRect/>
          </a:stretch>
        </p:blipFill>
        <p:spPr>
          <a:xfrm>
            <a:off x="2384609" y="3543525"/>
            <a:ext cx="6612640" cy="70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