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8" r:id="rId4"/>
    <p:sldId id="258" r:id="rId5"/>
    <p:sldId id="259" r:id="rId6"/>
    <p:sldId id="273" r:id="rId7"/>
    <p:sldId id="261" r:id="rId8"/>
    <p:sldId id="274" r:id="rId9"/>
    <p:sldId id="262" r:id="rId10"/>
    <p:sldId id="263" r:id="rId11"/>
    <p:sldId id="276" r:id="rId12"/>
    <p:sldId id="277" r:id="rId13"/>
    <p:sldId id="282" r:id="rId14"/>
    <p:sldId id="280" r:id="rId15"/>
    <p:sldId id="281" r:id="rId16"/>
    <p:sldId id="271" r:id="rId17"/>
    <p:sldId id="270" r:id="rId18"/>
    <p:sldId id="272" r:id="rId19"/>
    <p:sldId id="283" r:id="rId20"/>
    <p:sldId id="264" r:id="rId21"/>
    <p:sldId id="266" r:id="rId22"/>
    <p:sldId id="26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77B"/>
    <a:srgbClr val="1D3A75"/>
    <a:srgbClr val="264D9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40000"/>
              <a:defRPr/>
            </a:lvl1pPr>
            <a:lvl2pPr marL="457200" indent="-182880">
              <a:buSzPct val="80000"/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B00B407-F47B-4A33-A45B-DD1AA6C6577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95C096-8625-4C3E-B071-C1C0680F07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sacademdy@depaul.e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5" y="1143000"/>
            <a:ext cx="7866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"/>
            <a:ext cx="9220200" cy="10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3048"/>
            <a:ext cx="9220200" cy="10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" y="-3049"/>
            <a:ext cx="9220200" cy="10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3876" y="5334000"/>
            <a:ext cx="4120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27377B"/>
                </a:solidFill>
              </a:rPr>
              <a:t>June 25-29, 2018</a:t>
            </a:r>
            <a:endParaRPr lang="en-US" sz="4400" b="1" dirty="0">
              <a:solidFill>
                <a:srgbClr val="2737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982291"/>
            <a:ext cx="48768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Bamshad Mobasher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88" y="2438400"/>
            <a:ext cx="76200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Professor, School of Computing</a:t>
            </a:r>
          </a:p>
          <a:p>
            <a:r>
              <a:rPr lang="en-US" sz="2800" dirty="0" smtClean="0"/>
              <a:t>Director, Center for Web Intelligence</a:t>
            </a:r>
          </a:p>
          <a:p>
            <a:r>
              <a:rPr lang="en-US" sz="2800" dirty="0" smtClean="0"/>
              <a:t>Areas of Expertise:</a:t>
            </a:r>
          </a:p>
          <a:p>
            <a:pPr lvl="1"/>
            <a:r>
              <a:rPr lang="en-US" sz="2400" dirty="0" smtClean="0"/>
              <a:t>Artificial Intelligence</a:t>
            </a:r>
          </a:p>
          <a:p>
            <a:pPr lvl="1"/>
            <a:r>
              <a:rPr lang="en-US" sz="2400" dirty="0" smtClean="0"/>
              <a:t>Machine Learning</a:t>
            </a:r>
          </a:p>
          <a:p>
            <a:pPr lvl="1"/>
            <a:r>
              <a:rPr lang="en-US" sz="2400" dirty="0" smtClean="0"/>
              <a:t>Recommender Systems</a:t>
            </a:r>
          </a:p>
          <a:p>
            <a:pPr lvl="1"/>
            <a:r>
              <a:rPr lang="en-US" sz="2400" dirty="0" smtClean="0"/>
              <a:t>Web data mining</a:t>
            </a:r>
            <a:endParaRPr lang="en-US" sz="2400" dirty="0"/>
          </a:p>
        </p:txBody>
      </p:sp>
      <p:pic>
        <p:nvPicPr>
          <p:cNvPr id="7171" name="Picture 3" descr="C:\Users\Bamshad\Desktop\Photos\mobasher-headshot-2016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 b="10967"/>
          <a:stretch/>
        </p:blipFill>
        <p:spPr bwMode="auto">
          <a:xfrm>
            <a:off x="609600" y="762000"/>
            <a:ext cx="137941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891196"/>
            <a:ext cx="48768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Raffaella </a:t>
            </a:r>
            <a:r>
              <a:rPr lang="en-US" sz="3600" dirty="0" err="1" smtClean="0"/>
              <a:t>Settimi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88" y="2438400"/>
            <a:ext cx="76200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Associate Professor, School of Computing</a:t>
            </a:r>
          </a:p>
          <a:p>
            <a:pPr marL="0" indent="0">
              <a:buNone/>
            </a:pPr>
            <a:r>
              <a:rPr lang="en-US" sz="2800" dirty="0" smtClean="0"/>
              <a:t>  </a:t>
            </a:r>
          </a:p>
          <a:p>
            <a:r>
              <a:rPr lang="en-US" sz="2800" dirty="0" smtClean="0"/>
              <a:t> Areas of Expertise:</a:t>
            </a:r>
          </a:p>
          <a:p>
            <a:pPr lvl="1"/>
            <a:r>
              <a:rPr lang="en-US" sz="2400" dirty="0" smtClean="0"/>
              <a:t>  Statistical Modeling </a:t>
            </a:r>
          </a:p>
          <a:p>
            <a:pPr lvl="1"/>
            <a:r>
              <a:rPr lang="en-US" sz="2400" dirty="0" smtClean="0"/>
              <a:t>  Machine Learning</a:t>
            </a:r>
          </a:p>
          <a:p>
            <a:pPr lvl="1"/>
            <a:r>
              <a:rPr lang="en-US" sz="2400" dirty="0" smtClean="0"/>
              <a:t>  Bayesian Networks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9391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982291"/>
            <a:ext cx="48768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Daniela Raicu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88" y="2438400"/>
            <a:ext cx="8744712" cy="3962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 Professor, School of Computing</a:t>
            </a:r>
          </a:p>
          <a:p>
            <a:r>
              <a:rPr lang="en-US" sz="2800" dirty="0" smtClean="0"/>
              <a:t> Director, Center for Data Mining and Predictive Analytics </a:t>
            </a:r>
          </a:p>
          <a:p>
            <a:r>
              <a:rPr lang="en-US" sz="2800" dirty="0"/>
              <a:t> C</a:t>
            </a:r>
            <a:r>
              <a:rPr lang="en-US" sz="2800" dirty="0" smtClean="0"/>
              <a:t>o-Director, Medical Informatics (MedIX) Laboratory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Areas of Expertise:</a:t>
            </a:r>
          </a:p>
          <a:p>
            <a:pPr lvl="1"/>
            <a:r>
              <a:rPr lang="en-US" sz="2400" dirty="0" smtClean="0"/>
              <a:t> Artificial Intelligence</a:t>
            </a:r>
          </a:p>
          <a:p>
            <a:pPr lvl="1"/>
            <a:r>
              <a:rPr lang="en-US" sz="2400" dirty="0" smtClean="0"/>
              <a:t> Machine Learning</a:t>
            </a:r>
          </a:p>
          <a:p>
            <a:pPr lvl="1"/>
            <a:r>
              <a:rPr lang="en-US" sz="2400" dirty="0" smtClean="0"/>
              <a:t> Computer Vision</a:t>
            </a:r>
          </a:p>
          <a:p>
            <a:pPr lvl="1"/>
            <a:r>
              <a:rPr lang="en-US" sz="2400" dirty="0" smtClean="0"/>
              <a:t> Biomedical Informatics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157778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891196"/>
            <a:ext cx="48768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Nasim Sonboli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667000"/>
            <a:ext cx="7620000" cy="381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PhD Student in Computer Science</a:t>
            </a:r>
          </a:p>
          <a:p>
            <a:r>
              <a:rPr lang="en-US" sz="2800" dirty="0" smtClean="0"/>
              <a:t>Research Assistant, Center for Web Intelligence</a:t>
            </a:r>
            <a:endParaRPr lang="en-US" sz="28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2800" dirty="0" smtClean="0"/>
              <a:t> Areas of Expertise:</a:t>
            </a:r>
          </a:p>
          <a:p>
            <a:pPr lvl="1"/>
            <a:r>
              <a:rPr lang="en-US" sz="2400" dirty="0" smtClean="0"/>
              <a:t>  </a:t>
            </a:r>
            <a:r>
              <a:rPr lang="en-US" sz="2400" dirty="0" smtClean="0"/>
              <a:t>Machine Learning</a:t>
            </a:r>
            <a:endParaRPr lang="en-US" sz="2400" dirty="0" smtClean="0"/>
          </a:p>
          <a:p>
            <a:pPr lvl="1"/>
            <a:r>
              <a:rPr lang="en-US" sz="2400" dirty="0" smtClean="0"/>
              <a:t>  </a:t>
            </a:r>
            <a:r>
              <a:rPr lang="en-US" sz="2400" dirty="0" smtClean="0"/>
              <a:t>Recommender Systems</a:t>
            </a:r>
            <a:endParaRPr lang="en-US" sz="2400" dirty="0" smtClean="0"/>
          </a:p>
        </p:txBody>
      </p:sp>
      <p:pic>
        <p:nvPicPr>
          <p:cNvPr id="2050" name="Picture 2" descr="Image result for Nasim Sonbol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1415845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138844"/>
            <a:ext cx="6324600" cy="990600"/>
          </a:xfrm>
        </p:spPr>
        <p:txBody>
          <a:bodyPr/>
          <a:lstStyle/>
          <a:p>
            <a:r>
              <a:rPr lang="en-US" dirty="0" smtClean="0"/>
              <a:t>Monica </a:t>
            </a:r>
            <a:r>
              <a:rPr lang="en-US" dirty="0" err="1" smtClean="0"/>
              <a:t>Stettler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Graduate Student, Master’s in Data Science</a:t>
            </a:r>
          </a:p>
          <a:p>
            <a:r>
              <a:rPr lang="en-US" dirty="0" smtClean="0"/>
              <a:t>MBA (Finance) with a career in corporate banking</a:t>
            </a:r>
          </a:p>
          <a:p>
            <a:r>
              <a:rPr lang="en-US" dirty="0" smtClean="0"/>
              <a:t>2 truths + 1 lie:</a:t>
            </a:r>
          </a:p>
          <a:p>
            <a:pPr lvl="1"/>
            <a:r>
              <a:rPr lang="en-US" dirty="0" smtClean="0"/>
              <a:t>I speak and/or have studied 6 languages</a:t>
            </a:r>
          </a:p>
          <a:p>
            <a:pPr lvl="1"/>
            <a:r>
              <a:rPr lang="en-US" dirty="0" smtClean="0"/>
              <a:t>I was born in Nigeria</a:t>
            </a:r>
          </a:p>
          <a:p>
            <a:pPr lvl="1"/>
            <a:r>
              <a:rPr lang="en-US" dirty="0" smtClean="0"/>
              <a:t>I am not American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**Tell me on Slack which is my lie! See you Friday!</a:t>
            </a:r>
            <a:endParaRPr lang="en-US" dirty="0"/>
          </a:p>
        </p:txBody>
      </p:sp>
      <p:pic>
        <p:nvPicPr>
          <p:cNvPr id="5" name="Picture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xmlns="" id="{6ECD1A85-5A3E-4E72-BDF2-A9D256BC11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5556" r="10001" b="26666"/>
          <a:stretch/>
        </p:blipFill>
        <p:spPr>
          <a:xfrm>
            <a:off x="678027" y="865632"/>
            <a:ext cx="1497929" cy="16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Associated DePaul 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2400"/>
            <a:ext cx="2415540" cy="182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Associate Dean</a:t>
            </a:r>
          </a:p>
          <a:p>
            <a:r>
              <a:rPr lang="en-US" sz="2000" dirty="0" smtClean="0"/>
              <a:t>Liaison with CPS</a:t>
            </a:r>
            <a:endParaRPr lang="en-US" sz="2000" dirty="0"/>
          </a:p>
        </p:txBody>
      </p:sp>
      <p:pic>
        <p:nvPicPr>
          <p:cNvPr id="1026" name="Picture 2" descr="Eli Br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8308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jonathan gemmell depau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13560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Image result for lucia Dettori depau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1737360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516868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Lucia Dettori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470624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Eli Brown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26480" y="352370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Jonathan Gemmell</a:t>
            </a:r>
            <a:endParaRPr lang="en-US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29000" y="3920324"/>
            <a:ext cx="2590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4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Professor</a:t>
            </a:r>
          </a:p>
          <a:p>
            <a:r>
              <a:rPr lang="en-US" sz="2000" dirty="0" smtClean="0"/>
              <a:t>Data Visualization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26480" y="3933112"/>
            <a:ext cx="2590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4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Professor</a:t>
            </a:r>
          </a:p>
          <a:p>
            <a:r>
              <a:rPr lang="en-US" sz="2000" dirty="0" smtClean="0"/>
              <a:t>AI, Recommender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01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350520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Ice Breaker &amp; </a:t>
            </a:r>
            <a:r>
              <a:rPr lang="en-US" sz="8000" dirty="0" smtClean="0"/>
              <a:t>Introductions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669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</a:t>
            </a:r>
            <a:r>
              <a:rPr lang="en-US" dirty="0"/>
              <a:t>truths + 1 lie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648200" cy="47244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Stand up</a:t>
            </a:r>
            <a:endParaRPr lang="en-US" sz="1800" dirty="0"/>
          </a:p>
          <a:p>
            <a:pPr fontAlgn="base"/>
            <a:r>
              <a:rPr lang="en-US" dirty="0"/>
              <a:t>Say your name</a:t>
            </a:r>
            <a:endParaRPr lang="en-US" sz="1800" dirty="0"/>
          </a:p>
          <a:p>
            <a:pPr fontAlgn="base"/>
            <a:r>
              <a:rPr lang="en-US" dirty="0"/>
              <a:t>Tell us your school</a:t>
            </a:r>
            <a:endParaRPr lang="en-US" sz="1800" dirty="0"/>
          </a:p>
          <a:p>
            <a:pPr fontAlgn="base"/>
            <a:r>
              <a:rPr lang="en-US" dirty="0"/>
              <a:t>Tell us 3 FUN FACTS about yourself</a:t>
            </a:r>
            <a:endParaRPr lang="en-US" sz="1800" dirty="0"/>
          </a:p>
          <a:p>
            <a:pPr lvl="1" fontAlgn="base"/>
            <a:r>
              <a:rPr lang="en-US" sz="2400" dirty="0"/>
              <a:t>2 are true and 1 is a lie</a:t>
            </a:r>
            <a:endParaRPr lang="en-US" dirty="0"/>
          </a:p>
          <a:p>
            <a:pPr lvl="1" fontAlgn="base"/>
            <a:r>
              <a:rPr lang="en-US" sz="2400" dirty="0"/>
              <a:t>Be creative! </a:t>
            </a:r>
            <a:endParaRPr lang="en-US" dirty="0"/>
          </a:p>
          <a:p>
            <a:pPr fontAlgn="base"/>
            <a:r>
              <a:rPr lang="en-US" dirty="0"/>
              <a:t>Group will guess and vote for the one they think is the lie</a:t>
            </a:r>
            <a:endParaRPr lang="en-US" sz="1800" dirty="0"/>
          </a:p>
          <a:p>
            <a:pPr fontAlgn="base"/>
            <a:r>
              <a:rPr lang="en-US" dirty="0"/>
              <a:t>You pick someone from the winning group to go next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04" y="1752600"/>
            <a:ext cx="414342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6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Don’t lose your computer account information</a:t>
            </a:r>
          </a:p>
          <a:p>
            <a:r>
              <a:rPr lang="en-US" sz="3200" dirty="0" smtClean="0"/>
              <a:t>Remember to bring back and submit your Stipend Check Request From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603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</a:t>
            </a:r>
            <a:endParaRPr lang="en-US" sz="5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310296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6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839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5257800" cy="22098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 </a:t>
            </a:r>
            <a:r>
              <a:rPr lang="en-US" sz="2600" dirty="0" smtClean="0"/>
              <a:t>ACM SIGKDD Impact Program: 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75 submissions from 20 </a:t>
            </a:r>
            <a:r>
              <a:rPr lang="en-US" dirty="0" smtClean="0"/>
              <a:t>countries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7 proposals from 5 countries were awarded funding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00200"/>
            <a:ext cx="3810000" cy="19050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9646" y="3733800"/>
            <a:ext cx="8901954" cy="2362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4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 smtClean="0"/>
              <a:t> </a:t>
            </a:r>
            <a:r>
              <a:rPr lang="en-US" sz="2600" dirty="0" smtClean="0"/>
              <a:t>Data Mining and Predictive Analytics (DaMPA) Center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 innovate </a:t>
            </a:r>
            <a:r>
              <a:rPr lang="en-US" dirty="0"/>
              <a:t>the computing discipline through harnessing the power of the data revolution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 nurture </a:t>
            </a:r>
            <a:r>
              <a:rPr lang="en-US" dirty="0"/>
              <a:t>the next generation of computer and data </a:t>
            </a:r>
            <a:r>
              <a:rPr lang="en-US" dirty="0" smtClean="0"/>
              <a:t>scientists</a:t>
            </a:r>
            <a:endParaRPr lang="en-US" sz="2200" dirty="0" smtClean="0"/>
          </a:p>
          <a:p>
            <a:pPr>
              <a:spcBef>
                <a:spcPts val="1800"/>
              </a:spcBef>
            </a:pPr>
            <a:r>
              <a:rPr lang="en-US" sz="2600" dirty="0" smtClean="0"/>
              <a:t> College of Computing and Digital Media (CDM)</a:t>
            </a:r>
          </a:p>
        </p:txBody>
      </p:sp>
    </p:spTree>
    <p:extLst>
      <p:ext uri="{BB962C8B-B14F-4D97-AF65-F5344CB8AC3E}">
        <p14:creationId xmlns:p14="http://schemas.microsoft.com/office/powerpoint/2010/main" val="19338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35052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Program Overview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077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 (Raffaella &amp; Eli)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953000" cy="4876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T</a:t>
            </a:r>
            <a:r>
              <a:rPr lang="en-US" sz="3200" dirty="0" smtClean="0"/>
              <a:t>opics</a:t>
            </a:r>
            <a:r>
              <a:rPr lang="en-US" sz="3200" dirty="0" smtClean="0"/>
              <a:t>: Data Exploration and Visualization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Focus </a:t>
            </a:r>
            <a:r>
              <a:rPr lang="en-US" sz="3200" dirty="0" smtClean="0"/>
              <a:t>on techniques to learn about characteristics of the data and to visualize trends and patterns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Tools</a:t>
            </a:r>
            <a:r>
              <a:rPr lang="en-US" sz="3200" dirty="0" smtClean="0"/>
              <a:t>: SPSS and Tableau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Group </a:t>
            </a:r>
            <a:r>
              <a:rPr lang="en-US" sz="3200" dirty="0" smtClean="0"/>
              <a:t>Activity: Analyze Chicago Divvy bikes usage during the past </a:t>
            </a:r>
            <a:r>
              <a:rPr lang="en-US" sz="3200" dirty="0" smtClean="0"/>
              <a:t>year</a:t>
            </a:r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data visual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08" y="1676400"/>
            <a:ext cx="3467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Image result for cluster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3"/>
          <a:stretch/>
        </p:blipFill>
        <p:spPr bwMode="auto">
          <a:xfrm>
            <a:off x="5465064" y="4191000"/>
            <a:ext cx="3206230" cy="191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7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 (Daniela &amp; 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105400" cy="48768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Topics: Classification and Image Recognition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Focus </a:t>
            </a:r>
            <a:r>
              <a:rPr lang="en-US" dirty="0" smtClean="0"/>
              <a:t>on discovering patterns in image and video data with applications</a:t>
            </a:r>
            <a:r>
              <a:rPr lang="en-US" dirty="0"/>
              <a:t> </a:t>
            </a:r>
            <a:r>
              <a:rPr lang="en-US" dirty="0" smtClean="0"/>
              <a:t>to human activity recognition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Tools: SPSS and </a:t>
            </a:r>
            <a:r>
              <a:rPr lang="en-US" dirty="0" err="1" smtClean="0"/>
              <a:t>Matlab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0"/>
          <a:stretch/>
        </p:blipFill>
        <p:spPr bwMode="auto">
          <a:xfrm>
            <a:off x="5410198" y="1600200"/>
            <a:ext cx="335524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798" y="4953000"/>
            <a:ext cx="8077202" cy="1691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4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 smtClean="0"/>
              <a:t>Group activity will involve extracting pixel data for face recognition used in various computer vision applications (e.g. surveillance, biometrics, fatigue detection, emotion detection).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02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 (Bamshad &amp; Nasim)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257800" cy="4876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Topics</a:t>
            </a:r>
            <a:r>
              <a:rPr lang="en-US" sz="3200" dirty="0" smtClean="0"/>
              <a:t>: Distance-based Methods and Clustering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Applications: recommender systems &amp; music playlist generation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We’ll use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Notebooks based on Python as our main tool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Group activity will involve using various functions in a joke recommender system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448062" cy="202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-18111" r="-3574" b="18111"/>
          <a:stretch/>
        </p:blipFill>
        <p:spPr bwMode="auto">
          <a:xfrm>
            <a:off x="5410200" y="3064313"/>
            <a:ext cx="2174748" cy="350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6" b="28148"/>
          <a:stretch/>
        </p:blipFill>
        <p:spPr bwMode="auto">
          <a:xfrm>
            <a:off x="6096000" y="4815987"/>
            <a:ext cx="2984444" cy="19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12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5257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Program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58112"/>
            <a:ext cx="4267200" cy="29718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 smtClean="0"/>
              <a:t>Introduce you to the fast growing field of Data Science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Explore how data science is used to solve real-world problems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2" y="1371600"/>
            <a:ext cx="43579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782312"/>
            <a:ext cx="8229600" cy="1085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4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 smtClean="0"/>
              <a:t>Learn about some of the key concepts and techniques in data analytics, data visualization, and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77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Lectures by DePaul faculty and graduate students covering key machine learning and analytics </a:t>
            </a:r>
            <a:r>
              <a:rPr lang="en-US" sz="3200" dirty="0" smtClean="0"/>
              <a:t>techniques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Application areas such as image analysis, music playlist generation, movie recommendation, etc.</a:t>
            </a:r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 smtClean="0"/>
              <a:t>Hands on activities with different tools to explore real data sets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Guest speakers from companies such as Microsoft, Facebook, BMW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sz="3000" dirty="0" smtClean="0"/>
              <a:t>We will use tools to explore or manipulate data, but no extensive coding or programming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Goal of the academy is not to teach coding</a:t>
            </a:r>
          </a:p>
          <a:p>
            <a:pPr>
              <a:spcBef>
                <a:spcPts val="1800"/>
              </a:spcBef>
            </a:pPr>
            <a:r>
              <a:rPr lang="en-US" sz="3000" dirty="0" smtClean="0"/>
              <a:t>We will not focus on or learn everything about a specific tool 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But, will make limited use of several popular tools used in data science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You will not become a data science expert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But, will build a foundation for further exploration and study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7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Expect from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8768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Pay attention and participate in the class and group activities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Be respectful of the staff and the other students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Be curious and ask questions</a:t>
            </a:r>
          </a:p>
          <a:p>
            <a:pPr marL="0" indent="0">
              <a:spcBef>
                <a:spcPts val="1800"/>
              </a:spcBef>
              <a:buNone/>
            </a:pPr>
            <a:endParaRPr lang="en-US" sz="1600" i="1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Have some fun!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Image result for inquisi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34" y="3457956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0" y="14478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870282" y="5105400"/>
            <a:ext cx="3586650" cy="1235202"/>
            <a:chOff x="2648403" y="4708399"/>
            <a:chExt cx="3586650" cy="1235202"/>
          </a:xfrm>
        </p:grpSpPr>
        <p:pic>
          <p:nvPicPr>
            <p:cNvPr id="2056" name="Picture 8" descr="Image result for fun with data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9" t="10557" r="55638" b="45846"/>
            <a:stretch/>
          </p:blipFill>
          <p:spPr bwMode="auto">
            <a:xfrm>
              <a:off x="2648403" y="4708399"/>
              <a:ext cx="2141821" cy="12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0" r="9866"/>
            <a:stretch/>
          </p:blipFill>
          <p:spPr bwMode="auto">
            <a:xfrm>
              <a:off x="4788408" y="4708399"/>
              <a:ext cx="1446645" cy="12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15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(9:30 AM – 3:30 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800"/>
              </a:spcBef>
            </a:pPr>
            <a:r>
              <a:rPr lang="en-US" sz="3000" b="1" dirty="0" smtClean="0"/>
              <a:t>Today: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Introductions, meet &amp; greet with DePaul students, invited talk by Jeff Hamilton of BMW, introduction to data science and its applications, surveys, visit to the computer lab</a:t>
            </a:r>
          </a:p>
          <a:p>
            <a:pPr>
              <a:spcBef>
                <a:spcPts val="1800"/>
              </a:spcBef>
            </a:pPr>
            <a:r>
              <a:rPr lang="en-US" sz="3000" b="1" dirty="0" smtClean="0"/>
              <a:t>Monday-Thursday: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Topics: data summarization/visualization (Tues), classification and image analysis (Wed), clustering and recommender systems 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Usually a guest speaker before or during lunch (noon-1:30 PM)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Group project work late afternoon</a:t>
            </a:r>
          </a:p>
          <a:p>
            <a:pPr>
              <a:spcBef>
                <a:spcPts val="1800"/>
              </a:spcBef>
            </a:pPr>
            <a:r>
              <a:rPr lang="en-US" sz="3200" b="1" dirty="0" smtClean="0"/>
              <a:t>Friday: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Review, surveys, group presentations, final reception/party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6" r="760"/>
          <a:stretch/>
        </p:blipFill>
        <p:spPr bwMode="auto">
          <a:xfrm>
            <a:off x="-21336" y="0"/>
            <a:ext cx="915009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3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/>
            <a:r>
              <a:rPr lang="en-US" dirty="0" smtClean="0"/>
              <a:t>Class starts at 9:30 am - </a:t>
            </a:r>
            <a:r>
              <a:rPr lang="en-US" dirty="0"/>
              <a:t>Arrive on time! </a:t>
            </a:r>
          </a:p>
          <a:p>
            <a:pPr marL="341313" indent="-341313"/>
            <a:r>
              <a:rPr lang="en-US" dirty="0" smtClean="0"/>
              <a:t>We will meet in the computer lab  (room 512)</a:t>
            </a:r>
          </a:p>
          <a:p>
            <a:pPr marL="341313" indent="-341313"/>
            <a:r>
              <a:rPr lang="en-US" dirty="0" smtClean="0"/>
              <a:t>Someone from the Data Science team will be in the lab starting at 9:00am</a:t>
            </a:r>
          </a:p>
          <a:p>
            <a:pPr marL="341313" indent="-341313"/>
            <a:r>
              <a:rPr lang="en-US" dirty="0" smtClean="0"/>
              <a:t>Lunch will be provided around noon</a:t>
            </a:r>
          </a:p>
          <a:p>
            <a:pPr marL="341313" indent="-341313"/>
            <a:r>
              <a:rPr lang="en-US" dirty="0" smtClean="0"/>
              <a:t>Bring a water bottle – there are water refilling stations on each floor.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Send email to </a:t>
            </a:r>
            <a:r>
              <a:rPr lang="en-US" dirty="0" smtClean="0">
                <a:hlinkClick r:id="rId2"/>
              </a:rPr>
              <a:t>dsacademy@depaul.edu</a:t>
            </a:r>
            <a:r>
              <a:rPr lang="en-US" dirty="0" smtClean="0"/>
              <a:t> if you need to contact 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2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35052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Meet the Program Staff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617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329</TotalTime>
  <Words>864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PowerPoint Presentation</vt:lpstr>
      <vt:lpstr>Acknowledgements</vt:lpstr>
      <vt:lpstr>Program Goals</vt:lpstr>
      <vt:lpstr>What to Expect This Week</vt:lpstr>
      <vt:lpstr>What Not to Expect</vt:lpstr>
      <vt:lpstr>What We Expect from You</vt:lpstr>
      <vt:lpstr>Schedule (9:30 AM – 3:30 PM)</vt:lpstr>
      <vt:lpstr>Each day…</vt:lpstr>
      <vt:lpstr>Meet the Program Staff</vt:lpstr>
      <vt:lpstr>Bamshad Mobasher</vt:lpstr>
      <vt:lpstr>Raffaella Settimi</vt:lpstr>
      <vt:lpstr>Daniela Raicu</vt:lpstr>
      <vt:lpstr>Nasim Sonboli</vt:lpstr>
      <vt:lpstr>Monica Stettler</vt:lpstr>
      <vt:lpstr>Other Associated DePaul Faculty</vt:lpstr>
      <vt:lpstr>Ice Breaker &amp; Introductions</vt:lpstr>
      <vt:lpstr>2 truths + 1 lie</vt:lpstr>
      <vt:lpstr>Reminders</vt:lpstr>
      <vt:lpstr>Questions?</vt:lpstr>
      <vt:lpstr>Program Overview</vt:lpstr>
      <vt:lpstr>Tuesday (Raffaella &amp; Eli)</vt:lpstr>
      <vt:lpstr>Wednesday (Daniela &amp; Ian)</vt:lpstr>
      <vt:lpstr>Thursday (Bamshad &amp; Nasim)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Bamshad Mobasher</dc:creator>
  <cp:lastModifiedBy>Bamshad Mobasher</cp:lastModifiedBy>
  <cp:revision>40</cp:revision>
  <dcterms:created xsi:type="dcterms:W3CDTF">2018-06-23T22:02:15Z</dcterms:created>
  <dcterms:modified xsi:type="dcterms:W3CDTF">2018-06-24T21:49:22Z</dcterms:modified>
</cp:coreProperties>
</file>