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sldIdLst>
    <p:sldId id="257" r:id="rId2"/>
    <p:sldId id="348" r:id="rId3"/>
    <p:sldId id="363" r:id="rId4"/>
    <p:sldId id="364" r:id="rId5"/>
    <p:sldId id="358" r:id="rId6"/>
    <p:sldId id="356" r:id="rId7"/>
    <p:sldId id="368" r:id="rId8"/>
    <p:sldId id="365" r:id="rId9"/>
    <p:sldId id="366" r:id="rId10"/>
    <p:sldId id="370" r:id="rId11"/>
    <p:sldId id="371" r:id="rId12"/>
    <p:sldId id="369" r:id="rId13"/>
    <p:sldId id="372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59" r:id="rId26"/>
    <p:sldId id="360" r:id="rId27"/>
    <p:sldId id="361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FDFDF"/>
    <a:srgbClr val="D9D9D9"/>
    <a:srgbClr val="CCECFF"/>
    <a:srgbClr val="99CCFF"/>
    <a:srgbClr val="FFFFCC"/>
    <a:srgbClr val="99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5" autoAdjust="0"/>
    <p:restoredTop sz="93309" autoAdjust="0"/>
  </p:normalViewPr>
  <p:slideViewPr>
    <p:cSldViewPr snapToGrid="0">
      <p:cViewPr varScale="1">
        <p:scale>
          <a:sx n="103" d="100"/>
          <a:sy n="103" d="100"/>
        </p:scale>
        <p:origin x="-96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590" y="61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mshad\Desktop\kn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amshad\Desktop\knn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amshad\Desktop\knn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Bamshad\Desktop\knn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Bamshad\Desktop\knn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Bamshad\Desktop\knn.xlsx" TargetMode="Externa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C:\Users\Bamshad\Desktop\k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967744"/>
        <c:axId val="189968896"/>
      </c:scatterChart>
      <c:valAx>
        <c:axId val="189967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89968896"/>
        <c:crosses val="autoZero"/>
        <c:crossBetween val="midCat"/>
      </c:valAx>
      <c:valAx>
        <c:axId val="189968896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189967744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8528141495852469E-2"/>
          <c:y val="4.8847316318345074E-2"/>
          <c:w val="0.89817398906523782"/>
          <c:h val="0.89462705963435185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dPt>
            <c:idx val="2"/>
            <c:bubble3D val="0"/>
          </c:dPt>
          <c:dPt>
            <c:idx val="3"/>
            <c:bubble3D val="0"/>
          </c:dPt>
          <c:dPt>
            <c:idx val="5"/>
            <c:marker>
              <c:symbol val="square"/>
              <c:size val="10"/>
              <c:spPr>
                <a:solidFill>
                  <a:srgbClr val="C00000"/>
                </a:solidFill>
              </c:spPr>
            </c:marker>
            <c:bubble3D val="0"/>
          </c:dPt>
          <c:dPt>
            <c:idx val="6"/>
            <c:bubble3D val="0"/>
          </c:dPt>
          <c:dPt>
            <c:idx val="12"/>
            <c:marker>
              <c:symbol val="square"/>
              <c:size val="10"/>
              <c:spPr>
                <a:solidFill>
                  <a:srgbClr val="00B050"/>
                </a:solidFill>
              </c:spPr>
            </c:marker>
            <c:bubble3D val="0"/>
          </c:dPt>
          <c:dPt>
            <c:idx val="15"/>
            <c:bubble3D val="0"/>
          </c:dPt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423424"/>
        <c:axId val="232424000"/>
      </c:scatterChart>
      <c:valAx>
        <c:axId val="2324234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2424000"/>
        <c:crosses val="autoZero"/>
        <c:crossBetween val="midCat"/>
      </c:valAx>
      <c:valAx>
        <c:axId val="232424000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232423424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Pt>
            <c:idx val="2"/>
            <c:bubble3D val="0"/>
          </c:dPt>
          <c:dPt>
            <c:idx val="3"/>
            <c:bubble3D val="0"/>
          </c:dPt>
          <c:dPt>
            <c:idx val="5"/>
            <c:marker>
              <c:symbol val="square"/>
              <c:size val="10"/>
              <c:spPr>
                <a:solidFill>
                  <a:srgbClr val="C0000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2"/>
            <c:marker>
              <c:symbol val="square"/>
              <c:size val="10"/>
              <c:spPr>
                <a:solidFill>
                  <a:srgbClr val="00B050"/>
                </a:solidFill>
              </c:spPr>
            </c:marker>
            <c:bubble3D val="0"/>
          </c:dPt>
          <c:dPt>
            <c:idx val="15"/>
            <c:bubble3D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426304"/>
        <c:axId val="232426880"/>
      </c:scatterChart>
      <c:valAx>
        <c:axId val="232426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2426880"/>
        <c:crosses val="autoZero"/>
        <c:crossBetween val="midCat"/>
      </c:valAx>
      <c:valAx>
        <c:axId val="232426880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232426304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Pt>
            <c:idx val="2"/>
            <c:bubble3D val="0"/>
          </c:dPt>
          <c:dPt>
            <c:idx val="3"/>
            <c:bubble3D val="0"/>
          </c:dPt>
          <c:dPt>
            <c:idx val="5"/>
            <c:marker>
              <c:symbol val="square"/>
              <c:size val="10"/>
              <c:spPr>
                <a:solidFill>
                  <a:srgbClr val="C00000"/>
                </a:solidFill>
              </c:spPr>
            </c:marker>
            <c:bubble3D val="0"/>
          </c:dPt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Pt>
            <c:idx val="12"/>
            <c:marker>
              <c:symbol val="square"/>
              <c:size val="10"/>
              <c:spPr>
                <a:solidFill>
                  <a:srgbClr val="00B050"/>
                </a:solidFill>
              </c:spPr>
            </c:marker>
            <c:bubble3D val="0"/>
          </c:dPt>
          <c:dPt>
            <c:idx val="15"/>
            <c:bubble3D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429184"/>
        <c:axId val="232429760"/>
      </c:scatterChart>
      <c:valAx>
        <c:axId val="232429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2429760"/>
        <c:crosses val="autoZero"/>
        <c:crossBetween val="midCat"/>
      </c:valAx>
      <c:valAx>
        <c:axId val="232429760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232429184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pPr>
              <a:solidFill>
                <a:schemeClr val="tx1"/>
              </a:solidFill>
            </c:spPr>
          </c:marker>
          <c:dPt>
            <c:idx val="6"/>
            <c:bubble3D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2430912"/>
        <c:axId val="238422848"/>
      </c:scatterChart>
      <c:valAx>
        <c:axId val="23243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422848"/>
        <c:crosses val="autoZero"/>
        <c:crossBetween val="midCat"/>
      </c:valAx>
      <c:valAx>
        <c:axId val="238422848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232430912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424576"/>
        <c:axId val="238421120"/>
      </c:scatterChart>
      <c:valAx>
        <c:axId val="238424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421120"/>
        <c:crosses val="autoZero"/>
        <c:crossBetween val="midCat"/>
      </c:valAx>
      <c:valAx>
        <c:axId val="238421120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238424576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dPt>
            <c:idx val="6"/>
            <c:marker>
              <c:spPr>
                <a:solidFill>
                  <a:schemeClr val="accent1"/>
                </a:solidFill>
              </c:spPr>
            </c:marker>
            <c:bubble3D val="0"/>
          </c:dPt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knn!$A$2:$A$21</c:f>
              <c:numCache>
                <c:formatCode>General</c:formatCode>
                <c:ptCount val="20"/>
                <c:pt idx="0">
                  <c:v>158</c:v>
                </c:pt>
                <c:pt idx="1">
                  <c:v>158</c:v>
                </c:pt>
                <c:pt idx="2">
                  <c:v>158</c:v>
                </c:pt>
                <c:pt idx="3">
                  <c:v>160</c:v>
                </c:pt>
                <c:pt idx="4">
                  <c:v>160</c:v>
                </c:pt>
                <c:pt idx="5">
                  <c:v>163</c:v>
                </c:pt>
                <c:pt idx="6">
                  <c:v>163</c:v>
                </c:pt>
                <c:pt idx="7">
                  <c:v>164</c:v>
                </c:pt>
                <c:pt idx="8">
                  <c:v>159</c:v>
                </c:pt>
                <c:pt idx="9">
                  <c:v>160</c:v>
                </c:pt>
                <c:pt idx="10">
                  <c:v>162</c:v>
                </c:pt>
                <c:pt idx="11">
                  <c:v>165</c:v>
                </c:pt>
                <c:pt idx="12">
                  <c:v>165</c:v>
                </c:pt>
                <c:pt idx="13">
                  <c:v>165</c:v>
                </c:pt>
                <c:pt idx="14">
                  <c:v>168</c:v>
                </c:pt>
                <c:pt idx="15">
                  <c:v>168</c:v>
                </c:pt>
                <c:pt idx="16">
                  <c:v>168</c:v>
                </c:pt>
                <c:pt idx="17">
                  <c:v>170</c:v>
                </c:pt>
                <c:pt idx="18">
                  <c:v>170</c:v>
                </c:pt>
                <c:pt idx="19">
                  <c:v>170</c:v>
                </c:pt>
              </c:numCache>
            </c:numRef>
          </c:xVal>
          <c:yVal>
            <c:numRef>
              <c:f>knn!$B$2:$B$21</c:f>
              <c:numCache>
                <c:formatCode>General</c:formatCode>
                <c:ptCount val="20"/>
                <c:pt idx="0">
                  <c:v>58</c:v>
                </c:pt>
                <c:pt idx="1">
                  <c:v>59</c:v>
                </c:pt>
                <c:pt idx="2">
                  <c:v>63</c:v>
                </c:pt>
                <c:pt idx="3">
                  <c:v>59</c:v>
                </c:pt>
                <c:pt idx="4">
                  <c:v>60</c:v>
                </c:pt>
                <c:pt idx="5">
                  <c:v>60</c:v>
                </c:pt>
                <c:pt idx="6">
                  <c:v>61</c:v>
                </c:pt>
                <c:pt idx="7">
                  <c:v>58</c:v>
                </c:pt>
                <c:pt idx="8">
                  <c:v>65</c:v>
                </c:pt>
                <c:pt idx="9">
                  <c:v>64</c:v>
                </c:pt>
                <c:pt idx="10">
                  <c:v>64</c:v>
                </c:pt>
                <c:pt idx="11">
                  <c:v>61</c:v>
                </c:pt>
                <c:pt idx="12">
                  <c:v>62</c:v>
                </c:pt>
                <c:pt idx="13">
                  <c:v>65</c:v>
                </c:pt>
                <c:pt idx="14">
                  <c:v>62</c:v>
                </c:pt>
                <c:pt idx="15">
                  <c:v>63</c:v>
                </c:pt>
                <c:pt idx="16">
                  <c:v>66</c:v>
                </c:pt>
                <c:pt idx="17">
                  <c:v>63</c:v>
                </c:pt>
                <c:pt idx="18">
                  <c:v>64</c:v>
                </c:pt>
                <c:pt idx="19">
                  <c:v>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8426880"/>
        <c:axId val="238427456"/>
      </c:scatterChart>
      <c:valAx>
        <c:axId val="23842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38427456"/>
        <c:crosses val="autoZero"/>
        <c:crossBetween val="midCat"/>
      </c:valAx>
      <c:valAx>
        <c:axId val="238427456"/>
        <c:scaling>
          <c:orientation val="minMax"/>
        </c:scaling>
        <c:delete val="0"/>
        <c:axPos val="l"/>
        <c:majorGridlines>
          <c:spPr>
            <a:ln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c:spPr>
        <c:crossAx val="238426880"/>
        <c:crosses val="autoZero"/>
        <c:crossBetween val="midCat"/>
      </c:valAx>
      <c:spPr>
        <a:noFill/>
      </c:spPr>
    </c:plotArea>
    <c:plotVisOnly val="1"/>
    <c:dispBlanksAs val="gap"/>
    <c:showDLblsOverMax val="0"/>
  </c:chart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0.71201</cdr:x>
      <cdr:y>0.65443</cdr:y>
    </cdr:from>
    <cdr:to>
      <cdr:x>0.87409</cdr:x>
      <cdr:y>0.73448</cdr:y>
    </cdr:to>
    <cdr:sp macro="" textlink="">
      <cdr:nvSpPr>
        <cdr:cNvPr id="3" name="TextBox 15"/>
        <cdr:cNvSpPr txBox="1"/>
      </cdr:nvSpPr>
      <cdr:spPr>
        <a:xfrm xmlns:a="http://schemas.openxmlformats.org/drawingml/2006/main">
          <a:off x="3689350" y="2546350"/>
          <a:ext cx="839845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Cluster</a:t>
          </a:r>
          <a:r>
            <a:rPr lang="en-US" sz="1400" b="1" baseline="0"/>
            <a:t> 2</a:t>
          </a:r>
          <a:endParaRPr lang="en-US" sz="1400" b="1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0.71201</cdr:x>
      <cdr:y>0.65443</cdr:y>
    </cdr:from>
    <cdr:to>
      <cdr:x>0.87409</cdr:x>
      <cdr:y>0.73448</cdr:y>
    </cdr:to>
    <cdr:sp macro="" textlink="">
      <cdr:nvSpPr>
        <cdr:cNvPr id="3" name="TextBox 15"/>
        <cdr:cNvSpPr txBox="1"/>
      </cdr:nvSpPr>
      <cdr:spPr>
        <a:xfrm xmlns:a="http://schemas.openxmlformats.org/drawingml/2006/main">
          <a:off x="3689350" y="2546350"/>
          <a:ext cx="839845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Cluster</a:t>
          </a:r>
          <a:r>
            <a:rPr lang="en-US" sz="1400" b="1" baseline="0"/>
            <a:t> 2</a:t>
          </a:r>
          <a:endParaRPr lang="en-US" sz="1400" b="1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0.30347</cdr:x>
      <cdr:y>0.59404</cdr:y>
    </cdr:from>
    <cdr:to>
      <cdr:x>0.33125</cdr:x>
      <cdr:y>0.62668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387475" y="2311400"/>
          <a:ext cx="127000" cy="127000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0.66944</cdr:x>
      <cdr:y>0.42432</cdr:y>
    </cdr:from>
    <cdr:to>
      <cdr:x>0.69722</cdr:x>
      <cdr:y>0.45696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060700" y="1651000"/>
          <a:ext cx="127000" cy="127000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0.30347</cdr:x>
      <cdr:y>0.59404</cdr:y>
    </cdr:from>
    <cdr:to>
      <cdr:x>0.33125</cdr:x>
      <cdr:y>0.62668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387475" y="2311400"/>
          <a:ext cx="127000" cy="127000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0.66944</cdr:x>
      <cdr:y>0.42432</cdr:y>
    </cdr:from>
    <cdr:to>
      <cdr:x>0.69722</cdr:x>
      <cdr:y>0.45696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060700" y="1651000"/>
          <a:ext cx="127000" cy="127000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0.50833</cdr:x>
      <cdr:y>0.1175</cdr:y>
    </cdr:from>
    <cdr:to>
      <cdr:x>0.95625</cdr:x>
      <cdr:y>0.67075</cdr:y>
    </cdr:to>
    <cdr:sp macro="" textlink="">
      <cdr:nvSpPr>
        <cdr:cNvPr id="2" name="Freeform 1"/>
        <cdr:cNvSpPr/>
      </cdr:nvSpPr>
      <cdr:spPr>
        <a:xfrm xmlns:a="http://schemas.openxmlformats.org/drawingml/2006/main">
          <a:off x="2324100" y="457200"/>
          <a:ext cx="2047875" cy="2152650"/>
        </a:xfrm>
        <a:custGeom xmlns:a="http://schemas.openxmlformats.org/drawingml/2006/main">
          <a:avLst/>
          <a:gdLst>
            <a:gd name="connsiteX0" fmla="*/ 238125 w 2047875"/>
            <a:gd name="connsiteY0" fmla="*/ 676275 h 2152650"/>
            <a:gd name="connsiteX1" fmla="*/ 209550 w 2047875"/>
            <a:gd name="connsiteY1" fmla="*/ 723900 h 2152650"/>
            <a:gd name="connsiteX2" fmla="*/ 190500 w 2047875"/>
            <a:gd name="connsiteY2" fmla="*/ 752475 h 2152650"/>
            <a:gd name="connsiteX3" fmla="*/ 161925 w 2047875"/>
            <a:gd name="connsiteY3" fmla="*/ 771525 h 2152650"/>
            <a:gd name="connsiteX4" fmla="*/ 133350 w 2047875"/>
            <a:gd name="connsiteY4" fmla="*/ 828675 h 2152650"/>
            <a:gd name="connsiteX5" fmla="*/ 104775 w 2047875"/>
            <a:gd name="connsiteY5" fmla="*/ 847725 h 2152650"/>
            <a:gd name="connsiteX6" fmla="*/ 95250 w 2047875"/>
            <a:gd name="connsiteY6" fmla="*/ 876300 h 2152650"/>
            <a:gd name="connsiteX7" fmla="*/ 28575 w 2047875"/>
            <a:gd name="connsiteY7" fmla="*/ 952500 h 2152650"/>
            <a:gd name="connsiteX8" fmla="*/ 9525 w 2047875"/>
            <a:gd name="connsiteY8" fmla="*/ 1009650 h 2152650"/>
            <a:gd name="connsiteX9" fmla="*/ 0 w 2047875"/>
            <a:gd name="connsiteY9" fmla="*/ 1038225 h 2152650"/>
            <a:gd name="connsiteX10" fmla="*/ 9525 w 2047875"/>
            <a:gd name="connsiteY10" fmla="*/ 1381125 h 2152650"/>
            <a:gd name="connsiteX11" fmla="*/ 28575 w 2047875"/>
            <a:gd name="connsiteY11" fmla="*/ 1438275 h 2152650"/>
            <a:gd name="connsiteX12" fmla="*/ 38100 w 2047875"/>
            <a:gd name="connsiteY12" fmla="*/ 1466850 h 2152650"/>
            <a:gd name="connsiteX13" fmla="*/ 76200 w 2047875"/>
            <a:gd name="connsiteY13" fmla="*/ 1524000 h 2152650"/>
            <a:gd name="connsiteX14" fmla="*/ 104775 w 2047875"/>
            <a:gd name="connsiteY14" fmla="*/ 1619250 h 2152650"/>
            <a:gd name="connsiteX15" fmla="*/ 114300 w 2047875"/>
            <a:gd name="connsiteY15" fmla="*/ 1733550 h 2152650"/>
            <a:gd name="connsiteX16" fmla="*/ 133350 w 2047875"/>
            <a:gd name="connsiteY16" fmla="*/ 1857375 h 2152650"/>
            <a:gd name="connsiteX17" fmla="*/ 142875 w 2047875"/>
            <a:gd name="connsiteY17" fmla="*/ 1885950 h 2152650"/>
            <a:gd name="connsiteX18" fmla="*/ 180975 w 2047875"/>
            <a:gd name="connsiteY18" fmla="*/ 1943100 h 2152650"/>
            <a:gd name="connsiteX19" fmla="*/ 209550 w 2047875"/>
            <a:gd name="connsiteY19" fmla="*/ 2000250 h 2152650"/>
            <a:gd name="connsiteX20" fmla="*/ 219075 w 2047875"/>
            <a:gd name="connsiteY20" fmla="*/ 2028825 h 2152650"/>
            <a:gd name="connsiteX21" fmla="*/ 314325 w 2047875"/>
            <a:gd name="connsiteY21" fmla="*/ 2124075 h 2152650"/>
            <a:gd name="connsiteX22" fmla="*/ 371475 w 2047875"/>
            <a:gd name="connsiteY22" fmla="*/ 2143125 h 2152650"/>
            <a:gd name="connsiteX23" fmla="*/ 400050 w 2047875"/>
            <a:gd name="connsiteY23" fmla="*/ 2152650 h 2152650"/>
            <a:gd name="connsiteX24" fmla="*/ 533400 w 2047875"/>
            <a:gd name="connsiteY24" fmla="*/ 2143125 h 2152650"/>
            <a:gd name="connsiteX25" fmla="*/ 676275 w 2047875"/>
            <a:gd name="connsiteY25" fmla="*/ 2124075 h 2152650"/>
            <a:gd name="connsiteX26" fmla="*/ 981075 w 2047875"/>
            <a:gd name="connsiteY26" fmla="*/ 2105025 h 2152650"/>
            <a:gd name="connsiteX27" fmla="*/ 1085850 w 2047875"/>
            <a:gd name="connsiteY27" fmla="*/ 2085975 h 2152650"/>
            <a:gd name="connsiteX28" fmla="*/ 1171575 w 2047875"/>
            <a:gd name="connsiteY28" fmla="*/ 2076450 h 2152650"/>
            <a:gd name="connsiteX29" fmla="*/ 1238250 w 2047875"/>
            <a:gd name="connsiteY29" fmla="*/ 2066925 h 2152650"/>
            <a:gd name="connsiteX30" fmla="*/ 1323975 w 2047875"/>
            <a:gd name="connsiteY30" fmla="*/ 2038350 h 2152650"/>
            <a:gd name="connsiteX31" fmla="*/ 1352550 w 2047875"/>
            <a:gd name="connsiteY31" fmla="*/ 2028825 h 2152650"/>
            <a:gd name="connsiteX32" fmla="*/ 1419225 w 2047875"/>
            <a:gd name="connsiteY32" fmla="*/ 1981200 h 2152650"/>
            <a:gd name="connsiteX33" fmla="*/ 1447800 w 2047875"/>
            <a:gd name="connsiteY33" fmla="*/ 1962150 h 2152650"/>
            <a:gd name="connsiteX34" fmla="*/ 1533525 w 2047875"/>
            <a:gd name="connsiteY34" fmla="*/ 1885950 h 2152650"/>
            <a:gd name="connsiteX35" fmla="*/ 1571625 w 2047875"/>
            <a:gd name="connsiteY35" fmla="*/ 1838325 h 2152650"/>
            <a:gd name="connsiteX36" fmla="*/ 1619250 w 2047875"/>
            <a:gd name="connsiteY36" fmla="*/ 1790700 h 2152650"/>
            <a:gd name="connsiteX37" fmla="*/ 1647825 w 2047875"/>
            <a:gd name="connsiteY37" fmla="*/ 1733550 h 2152650"/>
            <a:gd name="connsiteX38" fmla="*/ 1676400 w 2047875"/>
            <a:gd name="connsiteY38" fmla="*/ 1714500 h 2152650"/>
            <a:gd name="connsiteX39" fmla="*/ 1695450 w 2047875"/>
            <a:gd name="connsiteY39" fmla="*/ 1685925 h 2152650"/>
            <a:gd name="connsiteX40" fmla="*/ 1724025 w 2047875"/>
            <a:gd name="connsiteY40" fmla="*/ 1666875 h 2152650"/>
            <a:gd name="connsiteX41" fmla="*/ 1762125 w 2047875"/>
            <a:gd name="connsiteY41" fmla="*/ 1609725 h 2152650"/>
            <a:gd name="connsiteX42" fmla="*/ 1771650 w 2047875"/>
            <a:gd name="connsiteY42" fmla="*/ 1581150 h 2152650"/>
            <a:gd name="connsiteX43" fmla="*/ 1800225 w 2047875"/>
            <a:gd name="connsiteY43" fmla="*/ 1552575 h 2152650"/>
            <a:gd name="connsiteX44" fmla="*/ 1838325 w 2047875"/>
            <a:gd name="connsiteY44" fmla="*/ 1495425 h 2152650"/>
            <a:gd name="connsiteX45" fmla="*/ 1847850 w 2047875"/>
            <a:gd name="connsiteY45" fmla="*/ 1466850 h 2152650"/>
            <a:gd name="connsiteX46" fmla="*/ 1866900 w 2047875"/>
            <a:gd name="connsiteY46" fmla="*/ 1438275 h 2152650"/>
            <a:gd name="connsiteX47" fmla="*/ 1895475 w 2047875"/>
            <a:gd name="connsiteY47" fmla="*/ 1343025 h 2152650"/>
            <a:gd name="connsiteX48" fmla="*/ 1905000 w 2047875"/>
            <a:gd name="connsiteY48" fmla="*/ 1295400 h 2152650"/>
            <a:gd name="connsiteX49" fmla="*/ 1914525 w 2047875"/>
            <a:gd name="connsiteY49" fmla="*/ 1257300 h 2152650"/>
            <a:gd name="connsiteX50" fmla="*/ 1924050 w 2047875"/>
            <a:gd name="connsiteY50" fmla="*/ 1171575 h 2152650"/>
            <a:gd name="connsiteX51" fmla="*/ 1943100 w 2047875"/>
            <a:gd name="connsiteY51" fmla="*/ 1066800 h 2152650"/>
            <a:gd name="connsiteX52" fmla="*/ 1952625 w 2047875"/>
            <a:gd name="connsiteY52" fmla="*/ 904875 h 2152650"/>
            <a:gd name="connsiteX53" fmla="*/ 1971675 w 2047875"/>
            <a:gd name="connsiteY53" fmla="*/ 790575 h 2152650"/>
            <a:gd name="connsiteX54" fmla="*/ 1990725 w 2047875"/>
            <a:gd name="connsiteY54" fmla="*/ 666750 h 2152650"/>
            <a:gd name="connsiteX55" fmla="*/ 2000250 w 2047875"/>
            <a:gd name="connsiteY55" fmla="*/ 619125 h 2152650"/>
            <a:gd name="connsiteX56" fmla="*/ 2019300 w 2047875"/>
            <a:gd name="connsiteY56" fmla="*/ 542925 h 2152650"/>
            <a:gd name="connsiteX57" fmla="*/ 2047875 w 2047875"/>
            <a:gd name="connsiteY57" fmla="*/ 304800 h 2152650"/>
            <a:gd name="connsiteX58" fmla="*/ 2038350 w 2047875"/>
            <a:gd name="connsiteY58" fmla="*/ 133350 h 2152650"/>
            <a:gd name="connsiteX59" fmla="*/ 2028825 w 2047875"/>
            <a:gd name="connsiteY59" fmla="*/ 104775 h 2152650"/>
            <a:gd name="connsiteX60" fmla="*/ 1971675 w 2047875"/>
            <a:gd name="connsiteY60" fmla="*/ 76200 h 2152650"/>
            <a:gd name="connsiteX61" fmla="*/ 1943100 w 2047875"/>
            <a:gd name="connsiteY61" fmla="*/ 57150 h 2152650"/>
            <a:gd name="connsiteX62" fmla="*/ 1885950 w 2047875"/>
            <a:gd name="connsiteY62" fmla="*/ 38100 h 2152650"/>
            <a:gd name="connsiteX63" fmla="*/ 1857375 w 2047875"/>
            <a:gd name="connsiteY63" fmla="*/ 28575 h 2152650"/>
            <a:gd name="connsiteX64" fmla="*/ 1828800 w 2047875"/>
            <a:gd name="connsiteY64" fmla="*/ 19050 h 2152650"/>
            <a:gd name="connsiteX65" fmla="*/ 1790700 w 2047875"/>
            <a:gd name="connsiteY65" fmla="*/ 9525 h 2152650"/>
            <a:gd name="connsiteX66" fmla="*/ 1704975 w 2047875"/>
            <a:gd name="connsiteY66" fmla="*/ 0 h 2152650"/>
            <a:gd name="connsiteX67" fmla="*/ 1428750 w 2047875"/>
            <a:gd name="connsiteY67" fmla="*/ 19050 h 2152650"/>
            <a:gd name="connsiteX68" fmla="*/ 1381125 w 2047875"/>
            <a:gd name="connsiteY68" fmla="*/ 28575 h 2152650"/>
            <a:gd name="connsiteX69" fmla="*/ 1304925 w 2047875"/>
            <a:gd name="connsiteY69" fmla="*/ 47625 h 2152650"/>
            <a:gd name="connsiteX70" fmla="*/ 1190625 w 2047875"/>
            <a:gd name="connsiteY70" fmla="*/ 123825 h 2152650"/>
            <a:gd name="connsiteX71" fmla="*/ 1162050 w 2047875"/>
            <a:gd name="connsiteY71" fmla="*/ 142875 h 2152650"/>
            <a:gd name="connsiteX72" fmla="*/ 1133475 w 2047875"/>
            <a:gd name="connsiteY72" fmla="*/ 161925 h 2152650"/>
            <a:gd name="connsiteX73" fmla="*/ 1095375 w 2047875"/>
            <a:gd name="connsiteY73" fmla="*/ 180975 h 2152650"/>
            <a:gd name="connsiteX74" fmla="*/ 1047750 w 2047875"/>
            <a:gd name="connsiteY74" fmla="*/ 219075 h 2152650"/>
            <a:gd name="connsiteX75" fmla="*/ 1000125 w 2047875"/>
            <a:gd name="connsiteY75" fmla="*/ 276225 h 2152650"/>
            <a:gd name="connsiteX76" fmla="*/ 971550 w 2047875"/>
            <a:gd name="connsiteY76" fmla="*/ 295275 h 2152650"/>
            <a:gd name="connsiteX77" fmla="*/ 895350 w 2047875"/>
            <a:gd name="connsiteY77" fmla="*/ 361950 h 2152650"/>
            <a:gd name="connsiteX78" fmla="*/ 866775 w 2047875"/>
            <a:gd name="connsiteY78" fmla="*/ 390525 h 2152650"/>
            <a:gd name="connsiteX79" fmla="*/ 838200 w 2047875"/>
            <a:gd name="connsiteY79" fmla="*/ 400050 h 2152650"/>
            <a:gd name="connsiteX80" fmla="*/ 800100 w 2047875"/>
            <a:gd name="connsiteY80" fmla="*/ 419100 h 2152650"/>
            <a:gd name="connsiteX81" fmla="*/ 771525 w 2047875"/>
            <a:gd name="connsiteY81" fmla="*/ 428625 h 2152650"/>
            <a:gd name="connsiteX82" fmla="*/ 742950 w 2047875"/>
            <a:gd name="connsiteY82" fmla="*/ 447675 h 2152650"/>
            <a:gd name="connsiteX83" fmla="*/ 685800 w 2047875"/>
            <a:gd name="connsiteY83" fmla="*/ 466725 h 2152650"/>
            <a:gd name="connsiteX84" fmla="*/ 600075 w 2047875"/>
            <a:gd name="connsiteY84" fmla="*/ 495300 h 2152650"/>
            <a:gd name="connsiteX85" fmla="*/ 571500 w 2047875"/>
            <a:gd name="connsiteY85" fmla="*/ 504825 h 2152650"/>
            <a:gd name="connsiteX86" fmla="*/ 533400 w 2047875"/>
            <a:gd name="connsiteY86" fmla="*/ 514350 h 2152650"/>
            <a:gd name="connsiteX87" fmla="*/ 476250 w 2047875"/>
            <a:gd name="connsiteY87" fmla="*/ 533400 h 2152650"/>
            <a:gd name="connsiteX88" fmla="*/ 447675 w 2047875"/>
            <a:gd name="connsiteY88" fmla="*/ 542925 h 2152650"/>
            <a:gd name="connsiteX89" fmla="*/ 390525 w 2047875"/>
            <a:gd name="connsiteY89" fmla="*/ 581025 h 2152650"/>
            <a:gd name="connsiteX90" fmla="*/ 361950 w 2047875"/>
            <a:gd name="connsiteY90" fmla="*/ 590550 h 2152650"/>
            <a:gd name="connsiteX91" fmla="*/ 276225 w 2047875"/>
            <a:gd name="connsiteY91" fmla="*/ 647700 h 2152650"/>
            <a:gd name="connsiteX92" fmla="*/ 247650 w 2047875"/>
            <a:gd name="connsiteY92" fmla="*/ 666750 h 2152650"/>
            <a:gd name="connsiteX93" fmla="*/ 219075 w 2047875"/>
            <a:gd name="connsiteY93" fmla="*/ 685800 h 2152650"/>
            <a:gd name="connsiteX94" fmla="*/ 238125 w 2047875"/>
            <a:gd name="connsiteY94" fmla="*/ 676275 h 21526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  <a:cxn ang="0">
              <a:pos x="connsiteX50" y="connsiteY50"/>
            </a:cxn>
            <a:cxn ang="0">
              <a:pos x="connsiteX51" y="connsiteY51"/>
            </a:cxn>
            <a:cxn ang="0">
              <a:pos x="connsiteX52" y="connsiteY52"/>
            </a:cxn>
            <a:cxn ang="0">
              <a:pos x="connsiteX53" y="connsiteY53"/>
            </a:cxn>
            <a:cxn ang="0">
              <a:pos x="connsiteX54" y="connsiteY54"/>
            </a:cxn>
            <a:cxn ang="0">
              <a:pos x="connsiteX55" y="connsiteY55"/>
            </a:cxn>
            <a:cxn ang="0">
              <a:pos x="connsiteX56" y="connsiteY56"/>
            </a:cxn>
            <a:cxn ang="0">
              <a:pos x="connsiteX57" y="connsiteY57"/>
            </a:cxn>
            <a:cxn ang="0">
              <a:pos x="connsiteX58" y="connsiteY58"/>
            </a:cxn>
            <a:cxn ang="0">
              <a:pos x="connsiteX59" y="connsiteY59"/>
            </a:cxn>
            <a:cxn ang="0">
              <a:pos x="connsiteX60" y="connsiteY60"/>
            </a:cxn>
            <a:cxn ang="0">
              <a:pos x="connsiteX61" y="connsiteY61"/>
            </a:cxn>
            <a:cxn ang="0">
              <a:pos x="connsiteX62" y="connsiteY62"/>
            </a:cxn>
            <a:cxn ang="0">
              <a:pos x="connsiteX63" y="connsiteY63"/>
            </a:cxn>
            <a:cxn ang="0">
              <a:pos x="connsiteX64" y="connsiteY64"/>
            </a:cxn>
            <a:cxn ang="0">
              <a:pos x="connsiteX65" y="connsiteY65"/>
            </a:cxn>
            <a:cxn ang="0">
              <a:pos x="connsiteX66" y="connsiteY66"/>
            </a:cxn>
            <a:cxn ang="0">
              <a:pos x="connsiteX67" y="connsiteY67"/>
            </a:cxn>
            <a:cxn ang="0">
              <a:pos x="connsiteX68" y="connsiteY68"/>
            </a:cxn>
            <a:cxn ang="0">
              <a:pos x="connsiteX69" y="connsiteY69"/>
            </a:cxn>
            <a:cxn ang="0">
              <a:pos x="connsiteX70" y="connsiteY70"/>
            </a:cxn>
            <a:cxn ang="0">
              <a:pos x="connsiteX71" y="connsiteY71"/>
            </a:cxn>
            <a:cxn ang="0">
              <a:pos x="connsiteX72" y="connsiteY72"/>
            </a:cxn>
            <a:cxn ang="0">
              <a:pos x="connsiteX73" y="connsiteY73"/>
            </a:cxn>
            <a:cxn ang="0">
              <a:pos x="connsiteX74" y="connsiteY74"/>
            </a:cxn>
            <a:cxn ang="0">
              <a:pos x="connsiteX75" y="connsiteY75"/>
            </a:cxn>
            <a:cxn ang="0">
              <a:pos x="connsiteX76" y="connsiteY76"/>
            </a:cxn>
            <a:cxn ang="0">
              <a:pos x="connsiteX77" y="connsiteY77"/>
            </a:cxn>
            <a:cxn ang="0">
              <a:pos x="connsiteX78" y="connsiteY78"/>
            </a:cxn>
            <a:cxn ang="0">
              <a:pos x="connsiteX79" y="connsiteY79"/>
            </a:cxn>
            <a:cxn ang="0">
              <a:pos x="connsiteX80" y="connsiteY80"/>
            </a:cxn>
            <a:cxn ang="0">
              <a:pos x="connsiteX81" y="connsiteY81"/>
            </a:cxn>
            <a:cxn ang="0">
              <a:pos x="connsiteX82" y="connsiteY82"/>
            </a:cxn>
            <a:cxn ang="0">
              <a:pos x="connsiteX83" y="connsiteY83"/>
            </a:cxn>
            <a:cxn ang="0">
              <a:pos x="connsiteX84" y="connsiteY84"/>
            </a:cxn>
            <a:cxn ang="0">
              <a:pos x="connsiteX85" y="connsiteY85"/>
            </a:cxn>
            <a:cxn ang="0">
              <a:pos x="connsiteX86" y="connsiteY86"/>
            </a:cxn>
            <a:cxn ang="0">
              <a:pos x="connsiteX87" y="connsiteY87"/>
            </a:cxn>
            <a:cxn ang="0">
              <a:pos x="connsiteX88" y="connsiteY88"/>
            </a:cxn>
            <a:cxn ang="0">
              <a:pos x="connsiteX89" y="connsiteY89"/>
            </a:cxn>
            <a:cxn ang="0">
              <a:pos x="connsiteX90" y="connsiteY90"/>
            </a:cxn>
            <a:cxn ang="0">
              <a:pos x="connsiteX91" y="connsiteY91"/>
            </a:cxn>
            <a:cxn ang="0">
              <a:pos x="connsiteX92" y="connsiteY92"/>
            </a:cxn>
            <a:cxn ang="0">
              <a:pos x="connsiteX93" y="connsiteY93"/>
            </a:cxn>
            <a:cxn ang="0">
              <a:pos x="connsiteX94" y="connsiteY94"/>
            </a:cxn>
          </a:cxnLst>
          <a:rect l="l" t="t" r="r" b="b"/>
          <a:pathLst>
            <a:path w="2047875" h="2152650">
              <a:moveTo>
                <a:pt x="238125" y="676275"/>
              </a:moveTo>
              <a:cubicBezTo>
                <a:pt x="228600" y="692150"/>
                <a:pt x="219362" y="708201"/>
                <a:pt x="209550" y="723900"/>
              </a:cubicBezTo>
              <a:cubicBezTo>
                <a:pt x="203483" y="733608"/>
                <a:pt x="198595" y="744380"/>
                <a:pt x="190500" y="752475"/>
              </a:cubicBezTo>
              <a:cubicBezTo>
                <a:pt x="182405" y="760570"/>
                <a:pt x="171450" y="765175"/>
                <a:pt x="161925" y="771525"/>
              </a:cubicBezTo>
              <a:cubicBezTo>
                <a:pt x="154178" y="794766"/>
                <a:pt x="151814" y="810211"/>
                <a:pt x="133350" y="828675"/>
              </a:cubicBezTo>
              <a:cubicBezTo>
                <a:pt x="125255" y="836770"/>
                <a:pt x="114300" y="841375"/>
                <a:pt x="104775" y="847725"/>
              </a:cubicBezTo>
              <a:cubicBezTo>
                <a:pt x="101600" y="857250"/>
                <a:pt x="101522" y="868460"/>
                <a:pt x="95250" y="876300"/>
              </a:cubicBezTo>
              <a:cubicBezTo>
                <a:pt x="50800" y="931862"/>
                <a:pt x="66675" y="838200"/>
                <a:pt x="28575" y="952500"/>
              </a:cubicBezTo>
              <a:lnTo>
                <a:pt x="9525" y="1009650"/>
              </a:lnTo>
              <a:lnTo>
                <a:pt x="0" y="1038225"/>
              </a:lnTo>
              <a:cubicBezTo>
                <a:pt x="3175" y="1152525"/>
                <a:pt x="1378" y="1267071"/>
                <a:pt x="9525" y="1381125"/>
              </a:cubicBezTo>
              <a:cubicBezTo>
                <a:pt x="10956" y="1401154"/>
                <a:pt x="22225" y="1419225"/>
                <a:pt x="28575" y="1438275"/>
              </a:cubicBezTo>
              <a:cubicBezTo>
                <a:pt x="31750" y="1447800"/>
                <a:pt x="32531" y="1458496"/>
                <a:pt x="38100" y="1466850"/>
              </a:cubicBezTo>
              <a:cubicBezTo>
                <a:pt x="50800" y="1485900"/>
                <a:pt x="68960" y="1502280"/>
                <a:pt x="76200" y="1524000"/>
              </a:cubicBezTo>
              <a:cubicBezTo>
                <a:pt x="99390" y="1593569"/>
                <a:pt x="90380" y="1561669"/>
                <a:pt x="104775" y="1619250"/>
              </a:cubicBezTo>
              <a:cubicBezTo>
                <a:pt x="107950" y="1657350"/>
                <a:pt x="110496" y="1695508"/>
                <a:pt x="114300" y="1733550"/>
              </a:cubicBezTo>
              <a:cubicBezTo>
                <a:pt x="118156" y="1772107"/>
                <a:pt x="123660" y="1818617"/>
                <a:pt x="133350" y="1857375"/>
              </a:cubicBezTo>
              <a:cubicBezTo>
                <a:pt x="135785" y="1867115"/>
                <a:pt x="137999" y="1877173"/>
                <a:pt x="142875" y="1885950"/>
              </a:cubicBezTo>
              <a:cubicBezTo>
                <a:pt x="153994" y="1905964"/>
                <a:pt x="173735" y="1921380"/>
                <a:pt x="180975" y="1943100"/>
              </a:cubicBezTo>
              <a:cubicBezTo>
                <a:pt x="204916" y="2014924"/>
                <a:pt x="172621" y="1926392"/>
                <a:pt x="209550" y="2000250"/>
              </a:cubicBezTo>
              <a:cubicBezTo>
                <a:pt x="214040" y="2009230"/>
                <a:pt x="214199" y="2020048"/>
                <a:pt x="219075" y="2028825"/>
              </a:cubicBezTo>
              <a:cubicBezTo>
                <a:pt x="242166" y="2070389"/>
                <a:pt x="265834" y="2107911"/>
                <a:pt x="314325" y="2124075"/>
              </a:cubicBezTo>
              <a:lnTo>
                <a:pt x="371475" y="2143125"/>
              </a:lnTo>
              <a:lnTo>
                <a:pt x="400050" y="2152650"/>
              </a:lnTo>
              <a:cubicBezTo>
                <a:pt x="444500" y="2149475"/>
                <a:pt x="489058" y="2147559"/>
                <a:pt x="533400" y="2143125"/>
              </a:cubicBezTo>
              <a:cubicBezTo>
                <a:pt x="706887" y="2125776"/>
                <a:pt x="440384" y="2140343"/>
                <a:pt x="676275" y="2124075"/>
              </a:cubicBezTo>
              <a:cubicBezTo>
                <a:pt x="813142" y="2114636"/>
                <a:pt x="858628" y="2118630"/>
                <a:pt x="981075" y="2105025"/>
              </a:cubicBezTo>
              <a:cubicBezTo>
                <a:pt x="1069164" y="2095237"/>
                <a:pt x="1006739" y="2097277"/>
                <a:pt x="1085850" y="2085975"/>
              </a:cubicBezTo>
              <a:cubicBezTo>
                <a:pt x="1114312" y="2081909"/>
                <a:pt x="1143046" y="2080016"/>
                <a:pt x="1171575" y="2076450"/>
              </a:cubicBezTo>
              <a:cubicBezTo>
                <a:pt x="1193852" y="2073665"/>
                <a:pt x="1216025" y="2070100"/>
                <a:pt x="1238250" y="2066925"/>
              </a:cubicBezTo>
              <a:lnTo>
                <a:pt x="1323975" y="2038350"/>
              </a:lnTo>
              <a:cubicBezTo>
                <a:pt x="1333500" y="2035175"/>
                <a:pt x="1344196" y="2034394"/>
                <a:pt x="1352550" y="2028825"/>
              </a:cubicBezTo>
              <a:cubicBezTo>
                <a:pt x="1419893" y="1983930"/>
                <a:pt x="1336523" y="2040273"/>
                <a:pt x="1419225" y="1981200"/>
              </a:cubicBezTo>
              <a:cubicBezTo>
                <a:pt x="1428540" y="1974546"/>
                <a:pt x="1439244" y="1969755"/>
                <a:pt x="1447800" y="1962150"/>
              </a:cubicBezTo>
              <a:cubicBezTo>
                <a:pt x="1545667" y="1875157"/>
                <a:pt x="1468672" y="1929185"/>
                <a:pt x="1533525" y="1885950"/>
              </a:cubicBezTo>
              <a:cubicBezTo>
                <a:pt x="1552068" y="1830320"/>
                <a:pt x="1528541" y="1881409"/>
                <a:pt x="1571625" y="1838325"/>
              </a:cubicBezTo>
              <a:cubicBezTo>
                <a:pt x="1635125" y="1774825"/>
                <a:pt x="1543050" y="1841500"/>
                <a:pt x="1619250" y="1790700"/>
              </a:cubicBezTo>
              <a:cubicBezTo>
                <a:pt x="1626997" y="1767459"/>
                <a:pt x="1629361" y="1752014"/>
                <a:pt x="1647825" y="1733550"/>
              </a:cubicBezTo>
              <a:cubicBezTo>
                <a:pt x="1655920" y="1725455"/>
                <a:pt x="1666875" y="1720850"/>
                <a:pt x="1676400" y="1714500"/>
              </a:cubicBezTo>
              <a:cubicBezTo>
                <a:pt x="1682750" y="1704975"/>
                <a:pt x="1687355" y="1694020"/>
                <a:pt x="1695450" y="1685925"/>
              </a:cubicBezTo>
              <a:cubicBezTo>
                <a:pt x="1703545" y="1677830"/>
                <a:pt x="1716487" y="1675490"/>
                <a:pt x="1724025" y="1666875"/>
              </a:cubicBezTo>
              <a:cubicBezTo>
                <a:pt x="1739102" y="1649645"/>
                <a:pt x="1754885" y="1631445"/>
                <a:pt x="1762125" y="1609725"/>
              </a:cubicBezTo>
              <a:cubicBezTo>
                <a:pt x="1765300" y="1600200"/>
                <a:pt x="1766081" y="1589504"/>
                <a:pt x="1771650" y="1581150"/>
              </a:cubicBezTo>
              <a:cubicBezTo>
                <a:pt x="1779122" y="1569942"/>
                <a:pt x="1790700" y="1562100"/>
                <a:pt x="1800225" y="1552575"/>
              </a:cubicBezTo>
              <a:cubicBezTo>
                <a:pt x="1822873" y="1484631"/>
                <a:pt x="1790759" y="1566774"/>
                <a:pt x="1838325" y="1495425"/>
              </a:cubicBezTo>
              <a:cubicBezTo>
                <a:pt x="1843894" y="1487071"/>
                <a:pt x="1843360" y="1475830"/>
                <a:pt x="1847850" y="1466850"/>
              </a:cubicBezTo>
              <a:cubicBezTo>
                <a:pt x="1852970" y="1456611"/>
                <a:pt x="1862251" y="1448736"/>
                <a:pt x="1866900" y="1438275"/>
              </a:cubicBezTo>
              <a:cubicBezTo>
                <a:pt x="1877453" y="1414531"/>
                <a:pt x="1889318" y="1370732"/>
                <a:pt x="1895475" y="1343025"/>
              </a:cubicBezTo>
              <a:cubicBezTo>
                <a:pt x="1898987" y="1327221"/>
                <a:pt x="1901488" y="1311204"/>
                <a:pt x="1905000" y="1295400"/>
              </a:cubicBezTo>
              <a:cubicBezTo>
                <a:pt x="1907840" y="1282621"/>
                <a:pt x="1911350" y="1270000"/>
                <a:pt x="1914525" y="1257300"/>
              </a:cubicBezTo>
              <a:cubicBezTo>
                <a:pt x="1917700" y="1228725"/>
                <a:pt x="1920250" y="1200074"/>
                <a:pt x="1924050" y="1171575"/>
              </a:cubicBezTo>
              <a:cubicBezTo>
                <a:pt x="1928925" y="1135015"/>
                <a:pt x="1935917" y="1102716"/>
                <a:pt x="1943100" y="1066800"/>
              </a:cubicBezTo>
              <a:cubicBezTo>
                <a:pt x="1946275" y="1012825"/>
                <a:pt x="1948135" y="958757"/>
                <a:pt x="1952625" y="904875"/>
              </a:cubicBezTo>
              <a:cubicBezTo>
                <a:pt x="1957813" y="842617"/>
                <a:pt x="1962525" y="845473"/>
                <a:pt x="1971675" y="790575"/>
              </a:cubicBezTo>
              <a:cubicBezTo>
                <a:pt x="1993081" y="662141"/>
                <a:pt x="1969639" y="782725"/>
                <a:pt x="1990725" y="666750"/>
              </a:cubicBezTo>
              <a:cubicBezTo>
                <a:pt x="1993621" y="650822"/>
                <a:pt x="1996323" y="634831"/>
                <a:pt x="2000250" y="619125"/>
              </a:cubicBezTo>
              <a:cubicBezTo>
                <a:pt x="2013209" y="567287"/>
                <a:pt x="2010523" y="613140"/>
                <a:pt x="2019300" y="542925"/>
              </a:cubicBezTo>
              <a:cubicBezTo>
                <a:pt x="2056176" y="247920"/>
                <a:pt x="2023346" y="451973"/>
                <a:pt x="2047875" y="304800"/>
              </a:cubicBezTo>
              <a:cubicBezTo>
                <a:pt x="2044700" y="247650"/>
                <a:pt x="2043777" y="190330"/>
                <a:pt x="2038350" y="133350"/>
              </a:cubicBezTo>
              <a:cubicBezTo>
                <a:pt x="2037398" y="123355"/>
                <a:pt x="2035097" y="112615"/>
                <a:pt x="2028825" y="104775"/>
              </a:cubicBezTo>
              <a:cubicBezTo>
                <a:pt x="2010627" y="82027"/>
                <a:pt x="1994682" y="87704"/>
                <a:pt x="1971675" y="76200"/>
              </a:cubicBezTo>
              <a:cubicBezTo>
                <a:pt x="1961436" y="71080"/>
                <a:pt x="1953561" y="61799"/>
                <a:pt x="1943100" y="57150"/>
              </a:cubicBezTo>
              <a:cubicBezTo>
                <a:pt x="1924750" y="48995"/>
                <a:pt x="1905000" y="44450"/>
                <a:pt x="1885950" y="38100"/>
              </a:cubicBezTo>
              <a:lnTo>
                <a:pt x="1857375" y="28575"/>
              </a:lnTo>
              <a:cubicBezTo>
                <a:pt x="1847850" y="25400"/>
                <a:pt x="1838540" y="21485"/>
                <a:pt x="1828800" y="19050"/>
              </a:cubicBezTo>
              <a:cubicBezTo>
                <a:pt x="1816100" y="15875"/>
                <a:pt x="1803639" y="11516"/>
                <a:pt x="1790700" y="9525"/>
              </a:cubicBezTo>
              <a:cubicBezTo>
                <a:pt x="1762283" y="5153"/>
                <a:pt x="1733550" y="3175"/>
                <a:pt x="1704975" y="0"/>
              </a:cubicBezTo>
              <a:cubicBezTo>
                <a:pt x="1598345" y="5332"/>
                <a:pt x="1526754" y="5049"/>
                <a:pt x="1428750" y="19050"/>
              </a:cubicBezTo>
              <a:cubicBezTo>
                <a:pt x="1412723" y="21340"/>
                <a:pt x="1396900" y="24935"/>
                <a:pt x="1381125" y="28575"/>
              </a:cubicBezTo>
              <a:cubicBezTo>
                <a:pt x="1355614" y="34462"/>
                <a:pt x="1304925" y="47625"/>
                <a:pt x="1304925" y="47625"/>
              </a:cubicBezTo>
              <a:lnTo>
                <a:pt x="1190625" y="123825"/>
              </a:lnTo>
              <a:lnTo>
                <a:pt x="1162050" y="142875"/>
              </a:lnTo>
              <a:cubicBezTo>
                <a:pt x="1152525" y="149225"/>
                <a:pt x="1143714" y="156805"/>
                <a:pt x="1133475" y="161925"/>
              </a:cubicBezTo>
              <a:lnTo>
                <a:pt x="1095375" y="180975"/>
              </a:lnTo>
              <a:cubicBezTo>
                <a:pt x="1052770" y="244882"/>
                <a:pt x="1102959" y="182269"/>
                <a:pt x="1047750" y="219075"/>
              </a:cubicBezTo>
              <a:cubicBezTo>
                <a:pt x="1000937" y="250283"/>
                <a:pt x="1035267" y="241083"/>
                <a:pt x="1000125" y="276225"/>
              </a:cubicBezTo>
              <a:cubicBezTo>
                <a:pt x="992030" y="284320"/>
                <a:pt x="981075" y="288925"/>
                <a:pt x="971550" y="295275"/>
              </a:cubicBezTo>
              <a:cubicBezTo>
                <a:pt x="917575" y="376238"/>
                <a:pt x="1006475" y="250825"/>
                <a:pt x="895350" y="361950"/>
              </a:cubicBezTo>
              <a:cubicBezTo>
                <a:pt x="885825" y="371475"/>
                <a:pt x="877983" y="383053"/>
                <a:pt x="866775" y="390525"/>
              </a:cubicBezTo>
              <a:cubicBezTo>
                <a:pt x="858421" y="396094"/>
                <a:pt x="847428" y="396095"/>
                <a:pt x="838200" y="400050"/>
              </a:cubicBezTo>
              <a:cubicBezTo>
                <a:pt x="825149" y="405643"/>
                <a:pt x="813151" y="413507"/>
                <a:pt x="800100" y="419100"/>
              </a:cubicBezTo>
              <a:cubicBezTo>
                <a:pt x="790872" y="423055"/>
                <a:pt x="780505" y="424135"/>
                <a:pt x="771525" y="428625"/>
              </a:cubicBezTo>
              <a:cubicBezTo>
                <a:pt x="761286" y="433745"/>
                <a:pt x="753411" y="443026"/>
                <a:pt x="742950" y="447675"/>
              </a:cubicBezTo>
              <a:cubicBezTo>
                <a:pt x="724600" y="455830"/>
                <a:pt x="704850" y="460375"/>
                <a:pt x="685800" y="466725"/>
              </a:cubicBezTo>
              <a:lnTo>
                <a:pt x="600075" y="495300"/>
              </a:lnTo>
              <a:cubicBezTo>
                <a:pt x="590550" y="498475"/>
                <a:pt x="581240" y="502390"/>
                <a:pt x="571500" y="504825"/>
              </a:cubicBezTo>
              <a:cubicBezTo>
                <a:pt x="558800" y="508000"/>
                <a:pt x="545939" y="510588"/>
                <a:pt x="533400" y="514350"/>
              </a:cubicBezTo>
              <a:cubicBezTo>
                <a:pt x="514166" y="520120"/>
                <a:pt x="495300" y="527050"/>
                <a:pt x="476250" y="533400"/>
              </a:cubicBezTo>
              <a:cubicBezTo>
                <a:pt x="466725" y="536575"/>
                <a:pt x="456029" y="537356"/>
                <a:pt x="447675" y="542925"/>
              </a:cubicBezTo>
              <a:cubicBezTo>
                <a:pt x="428625" y="555625"/>
                <a:pt x="412245" y="573785"/>
                <a:pt x="390525" y="581025"/>
              </a:cubicBezTo>
              <a:cubicBezTo>
                <a:pt x="381000" y="584200"/>
                <a:pt x="370727" y="585674"/>
                <a:pt x="361950" y="590550"/>
              </a:cubicBezTo>
              <a:lnTo>
                <a:pt x="276225" y="647700"/>
              </a:lnTo>
              <a:lnTo>
                <a:pt x="247650" y="666750"/>
              </a:lnTo>
              <a:cubicBezTo>
                <a:pt x="238125" y="673100"/>
                <a:pt x="224195" y="675561"/>
                <a:pt x="219075" y="685800"/>
              </a:cubicBezTo>
              <a:lnTo>
                <a:pt x="238125" y="676275"/>
              </a:ln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0.16773</cdr:x>
      <cdr:y>0.20155</cdr:y>
    </cdr:from>
    <cdr:to>
      <cdr:x>0.35142</cdr:x>
      <cdr:y>0.28161</cdr:y>
    </cdr:to>
    <cdr:sp macro="" textlink="">
      <cdr:nvSpPr>
        <cdr:cNvPr id="5" name="TextBox 15"/>
        <cdr:cNvSpPr txBox="1"/>
      </cdr:nvSpPr>
      <cdr:spPr>
        <a:xfrm xmlns:a="http://schemas.openxmlformats.org/drawingml/2006/main">
          <a:off x="815108" y="823535"/>
          <a:ext cx="892669" cy="32712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Cluster</a:t>
          </a:r>
          <a:r>
            <a:rPr lang="en-US" sz="1400" b="1" baseline="0"/>
            <a:t> 1</a:t>
          </a:r>
          <a:endParaRPr lang="en-US" sz="1400" b="1"/>
        </a:p>
      </cdr:txBody>
    </cdr:sp>
  </cdr:relSizeAnchor>
  <cdr:relSizeAnchor xmlns:cdr="http://schemas.openxmlformats.org/drawingml/2006/chartDrawing">
    <cdr:from>
      <cdr:x>0.70069</cdr:x>
      <cdr:y>0.67401</cdr:y>
    </cdr:from>
    <cdr:to>
      <cdr:x>0.88439</cdr:x>
      <cdr:y>0.75407</cdr:y>
    </cdr:to>
    <cdr:sp macro="" textlink="">
      <cdr:nvSpPr>
        <cdr:cNvPr id="6" name="TextBox 15"/>
        <cdr:cNvSpPr txBox="1"/>
      </cdr:nvSpPr>
      <cdr:spPr>
        <a:xfrm xmlns:a="http://schemas.openxmlformats.org/drawingml/2006/main">
          <a:off x="3203575" y="2622550"/>
          <a:ext cx="839845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Cluster</a:t>
          </a:r>
          <a:r>
            <a:rPr lang="en-US" sz="1400" b="1" baseline="0"/>
            <a:t> 2</a:t>
          </a:r>
          <a:endParaRPr lang="en-US" sz="1400" b="1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0.30347</cdr:x>
      <cdr:y>0.59404</cdr:y>
    </cdr:from>
    <cdr:to>
      <cdr:x>0.33125</cdr:x>
      <cdr:y>0.62668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387475" y="2311400"/>
          <a:ext cx="127000" cy="127000"/>
        </a:xfrm>
        <a:prstGeom xmlns:a="http://schemas.openxmlformats.org/drawingml/2006/main" prst="rect">
          <a:avLst/>
        </a:prstGeom>
        <a:solidFill xmlns:a="http://schemas.openxmlformats.org/drawingml/2006/main">
          <a:srgbClr val="C0000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0.66944</cdr:x>
      <cdr:y>0.42432</cdr:y>
    </cdr:from>
    <cdr:to>
      <cdr:x>0.69722</cdr:x>
      <cdr:y>0.45696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060700" y="1651000"/>
          <a:ext cx="127000" cy="127000"/>
        </a:xfrm>
        <a:prstGeom xmlns:a="http://schemas.openxmlformats.org/drawingml/2006/main" prst="rect">
          <a:avLst/>
        </a:prstGeom>
        <a:solidFill xmlns:a="http://schemas.openxmlformats.org/drawingml/2006/main">
          <a:srgbClr val="00B050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0.50833</cdr:x>
      <cdr:y>0.1175</cdr:y>
    </cdr:from>
    <cdr:to>
      <cdr:x>0.95625</cdr:x>
      <cdr:y>0.67075</cdr:y>
    </cdr:to>
    <cdr:sp macro="" textlink="">
      <cdr:nvSpPr>
        <cdr:cNvPr id="2" name="Freeform 1"/>
        <cdr:cNvSpPr/>
      </cdr:nvSpPr>
      <cdr:spPr>
        <a:xfrm xmlns:a="http://schemas.openxmlformats.org/drawingml/2006/main">
          <a:off x="2324100" y="457200"/>
          <a:ext cx="2047875" cy="2152650"/>
        </a:xfrm>
        <a:custGeom xmlns:a="http://schemas.openxmlformats.org/drawingml/2006/main">
          <a:avLst/>
          <a:gdLst>
            <a:gd name="connsiteX0" fmla="*/ 238125 w 2047875"/>
            <a:gd name="connsiteY0" fmla="*/ 676275 h 2152650"/>
            <a:gd name="connsiteX1" fmla="*/ 209550 w 2047875"/>
            <a:gd name="connsiteY1" fmla="*/ 723900 h 2152650"/>
            <a:gd name="connsiteX2" fmla="*/ 190500 w 2047875"/>
            <a:gd name="connsiteY2" fmla="*/ 752475 h 2152650"/>
            <a:gd name="connsiteX3" fmla="*/ 161925 w 2047875"/>
            <a:gd name="connsiteY3" fmla="*/ 771525 h 2152650"/>
            <a:gd name="connsiteX4" fmla="*/ 133350 w 2047875"/>
            <a:gd name="connsiteY4" fmla="*/ 828675 h 2152650"/>
            <a:gd name="connsiteX5" fmla="*/ 104775 w 2047875"/>
            <a:gd name="connsiteY5" fmla="*/ 847725 h 2152650"/>
            <a:gd name="connsiteX6" fmla="*/ 95250 w 2047875"/>
            <a:gd name="connsiteY6" fmla="*/ 876300 h 2152650"/>
            <a:gd name="connsiteX7" fmla="*/ 28575 w 2047875"/>
            <a:gd name="connsiteY7" fmla="*/ 952500 h 2152650"/>
            <a:gd name="connsiteX8" fmla="*/ 9525 w 2047875"/>
            <a:gd name="connsiteY8" fmla="*/ 1009650 h 2152650"/>
            <a:gd name="connsiteX9" fmla="*/ 0 w 2047875"/>
            <a:gd name="connsiteY9" fmla="*/ 1038225 h 2152650"/>
            <a:gd name="connsiteX10" fmla="*/ 9525 w 2047875"/>
            <a:gd name="connsiteY10" fmla="*/ 1381125 h 2152650"/>
            <a:gd name="connsiteX11" fmla="*/ 28575 w 2047875"/>
            <a:gd name="connsiteY11" fmla="*/ 1438275 h 2152650"/>
            <a:gd name="connsiteX12" fmla="*/ 38100 w 2047875"/>
            <a:gd name="connsiteY12" fmla="*/ 1466850 h 2152650"/>
            <a:gd name="connsiteX13" fmla="*/ 76200 w 2047875"/>
            <a:gd name="connsiteY13" fmla="*/ 1524000 h 2152650"/>
            <a:gd name="connsiteX14" fmla="*/ 104775 w 2047875"/>
            <a:gd name="connsiteY14" fmla="*/ 1619250 h 2152650"/>
            <a:gd name="connsiteX15" fmla="*/ 114300 w 2047875"/>
            <a:gd name="connsiteY15" fmla="*/ 1733550 h 2152650"/>
            <a:gd name="connsiteX16" fmla="*/ 133350 w 2047875"/>
            <a:gd name="connsiteY16" fmla="*/ 1857375 h 2152650"/>
            <a:gd name="connsiteX17" fmla="*/ 142875 w 2047875"/>
            <a:gd name="connsiteY17" fmla="*/ 1885950 h 2152650"/>
            <a:gd name="connsiteX18" fmla="*/ 180975 w 2047875"/>
            <a:gd name="connsiteY18" fmla="*/ 1943100 h 2152650"/>
            <a:gd name="connsiteX19" fmla="*/ 209550 w 2047875"/>
            <a:gd name="connsiteY19" fmla="*/ 2000250 h 2152650"/>
            <a:gd name="connsiteX20" fmla="*/ 219075 w 2047875"/>
            <a:gd name="connsiteY20" fmla="*/ 2028825 h 2152650"/>
            <a:gd name="connsiteX21" fmla="*/ 314325 w 2047875"/>
            <a:gd name="connsiteY21" fmla="*/ 2124075 h 2152650"/>
            <a:gd name="connsiteX22" fmla="*/ 371475 w 2047875"/>
            <a:gd name="connsiteY22" fmla="*/ 2143125 h 2152650"/>
            <a:gd name="connsiteX23" fmla="*/ 400050 w 2047875"/>
            <a:gd name="connsiteY23" fmla="*/ 2152650 h 2152650"/>
            <a:gd name="connsiteX24" fmla="*/ 533400 w 2047875"/>
            <a:gd name="connsiteY24" fmla="*/ 2143125 h 2152650"/>
            <a:gd name="connsiteX25" fmla="*/ 676275 w 2047875"/>
            <a:gd name="connsiteY25" fmla="*/ 2124075 h 2152650"/>
            <a:gd name="connsiteX26" fmla="*/ 981075 w 2047875"/>
            <a:gd name="connsiteY26" fmla="*/ 2105025 h 2152650"/>
            <a:gd name="connsiteX27" fmla="*/ 1085850 w 2047875"/>
            <a:gd name="connsiteY27" fmla="*/ 2085975 h 2152650"/>
            <a:gd name="connsiteX28" fmla="*/ 1171575 w 2047875"/>
            <a:gd name="connsiteY28" fmla="*/ 2076450 h 2152650"/>
            <a:gd name="connsiteX29" fmla="*/ 1238250 w 2047875"/>
            <a:gd name="connsiteY29" fmla="*/ 2066925 h 2152650"/>
            <a:gd name="connsiteX30" fmla="*/ 1323975 w 2047875"/>
            <a:gd name="connsiteY30" fmla="*/ 2038350 h 2152650"/>
            <a:gd name="connsiteX31" fmla="*/ 1352550 w 2047875"/>
            <a:gd name="connsiteY31" fmla="*/ 2028825 h 2152650"/>
            <a:gd name="connsiteX32" fmla="*/ 1419225 w 2047875"/>
            <a:gd name="connsiteY32" fmla="*/ 1981200 h 2152650"/>
            <a:gd name="connsiteX33" fmla="*/ 1447800 w 2047875"/>
            <a:gd name="connsiteY33" fmla="*/ 1962150 h 2152650"/>
            <a:gd name="connsiteX34" fmla="*/ 1533525 w 2047875"/>
            <a:gd name="connsiteY34" fmla="*/ 1885950 h 2152650"/>
            <a:gd name="connsiteX35" fmla="*/ 1571625 w 2047875"/>
            <a:gd name="connsiteY35" fmla="*/ 1838325 h 2152650"/>
            <a:gd name="connsiteX36" fmla="*/ 1619250 w 2047875"/>
            <a:gd name="connsiteY36" fmla="*/ 1790700 h 2152650"/>
            <a:gd name="connsiteX37" fmla="*/ 1647825 w 2047875"/>
            <a:gd name="connsiteY37" fmla="*/ 1733550 h 2152650"/>
            <a:gd name="connsiteX38" fmla="*/ 1676400 w 2047875"/>
            <a:gd name="connsiteY38" fmla="*/ 1714500 h 2152650"/>
            <a:gd name="connsiteX39" fmla="*/ 1695450 w 2047875"/>
            <a:gd name="connsiteY39" fmla="*/ 1685925 h 2152650"/>
            <a:gd name="connsiteX40" fmla="*/ 1724025 w 2047875"/>
            <a:gd name="connsiteY40" fmla="*/ 1666875 h 2152650"/>
            <a:gd name="connsiteX41" fmla="*/ 1762125 w 2047875"/>
            <a:gd name="connsiteY41" fmla="*/ 1609725 h 2152650"/>
            <a:gd name="connsiteX42" fmla="*/ 1771650 w 2047875"/>
            <a:gd name="connsiteY42" fmla="*/ 1581150 h 2152650"/>
            <a:gd name="connsiteX43" fmla="*/ 1800225 w 2047875"/>
            <a:gd name="connsiteY43" fmla="*/ 1552575 h 2152650"/>
            <a:gd name="connsiteX44" fmla="*/ 1838325 w 2047875"/>
            <a:gd name="connsiteY44" fmla="*/ 1495425 h 2152650"/>
            <a:gd name="connsiteX45" fmla="*/ 1847850 w 2047875"/>
            <a:gd name="connsiteY45" fmla="*/ 1466850 h 2152650"/>
            <a:gd name="connsiteX46" fmla="*/ 1866900 w 2047875"/>
            <a:gd name="connsiteY46" fmla="*/ 1438275 h 2152650"/>
            <a:gd name="connsiteX47" fmla="*/ 1895475 w 2047875"/>
            <a:gd name="connsiteY47" fmla="*/ 1343025 h 2152650"/>
            <a:gd name="connsiteX48" fmla="*/ 1905000 w 2047875"/>
            <a:gd name="connsiteY48" fmla="*/ 1295400 h 2152650"/>
            <a:gd name="connsiteX49" fmla="*/ 1914525 w 2047875"/>
            <a:gd name="connsiteY49" fmla="*/ 1257300 h 2152650"/>
            <a:gd name="connsiteX50" fmla="*/ 1924050 w 2047875"/>
            <a:gd name="connsiteY50" fmla="*/ 1171575 h 2152650"/>
            <a:gd name="connsiteX51" fmla="*/ 1943100 w 2047875"/>
            <a:gd name="connsiteY51" fmla="*/ 1066800 h 2152650"/>
            <a:gd name="connsiteX52" fmla="*/ 1952625 w 2047875"/>
            <a:gd name="connsiteY52" fmla="*/ 904875 h 2152650"/>
            <a:gd name="connsiteX53" fmla="*/ 1971675 w 2047875"/>
            <a:gd name="connsiteY53" fmla="*/ 790575 h 2152650"/>
            <a:gd name="connsiteX54" fmla="*/ 1990725 w 2047875"/>
            <a:gd name="connsiteY54" fmla="*/ 666750 h 2152650"/>
            <a:gd name="connsiteX55" fmla="*/ 2000250 w 2047875"/>
            <a:gd name="connsiteY55" fmla="*/ 619125 h 2152650"/>
            <a:gd name="connsiteX56" fmla="*/ 2019300 w 2047875"/>
            <a:gd name="connsiteY56" fmla="*/ 542925 h 2152650"/>
            <a:gd name="connsiteX57" fmla="*/ 2047875 w 2047875"/>
            <a:gd name="connsiteY57" fmla="*/ 304800 h 2152650"/>
            <a:gd name="connsiteX58" fmla="*/ 2038350 w 2047875"/>
            <a:gd name="connsiteY58" fmla="*/ 133350 h 2152650"/>
            <a:gd name="connsiteX59" fmla="*/ 2028825 w 2047875"/>
            <a:gd name="connsiteY59" fmla="*/ 104775 h 2152650"/>
            <a:gd name="connsiteX60" fmla="*/ 1971675 w 2047875"/>
            <a:gd name="connsiteY60" fmla="*/ 76200 h 2152650"/>
            <a:gd name="connsiteX61" fmla="*/ 1943100 w 2047875"/>
            <a:gd name="connsiteY61" fmla="*/ 57150 h 2152650"/>
            <a:gd name="connsiteX62" fmla="*/ 1885950 w 2047875"/>
            <a:gd name="connsiteY62" fmla="*/ 38100 h 2152650"/>
            <a:gd name="connsiteX63" fmla="*/ 1857375 w 2047875"/>
            <a:gd name="connsiteY63" fmla="*/ 28575 h 2152650"/>
            <a:gd name="connsiteX64" fmla="*/ 1828800 w 2047875"/>
            <a:gd name="connsiteY64" fmla="*/ 19050 h 2152650"/>
            <a:gd name="connsiteX65" fmla="*/ 1790700 w 2047875"/>
            <a:gd name="connsiteY65" fmla="*/ 9525 h 2152650"/>
            <a:gd name="connsiteX66" fmla="*/ 1704975 w 2047875"/>
            <a:gd name="connsiteY66" fmla="*/ 0 h 2152650"/>
            <a:gd name="connsiteX67" fmla="*/ 1428750 w 2047875"/>
            <a:gd name="connsiteY67" fmla="*/ 19050 h 2152650"/>
            <a:gd name="connsiteX68" fmla="*/ 1381125 w 2047875"/>
            <a:gd name="connsiteY68" fmla="*/ 28575 h 2152650"/>
            <a:gd name="connsiteX69" fmla="*/ 1304925 w 2047875"/>
            <a:gd name="connsiteY69" fmla="*/ 47625 h 2152650"/>
            <a:gd name="connsiteX70" fmla="*/ 1190625 w 2047875"/>
            <a:gd name="connsiteY70" fmla="*/ 123825 h 2152650"/>
            <a:gd name="connsiteX71" fmla="*/ 1162050 w 2047875"/>
            <a:gd name="connsiteY71" fmla="*/ 142875 h 2152650"/>
            <a:gd name="connsiteX72" fmla="*/ 1133475 w 2047875"/>
            <a:gd name="connsiteY72" fmla="*/ 161925 h 2152650"/>
            <a:gd name="connsiteX73" fmla="*/ 1095375 w 2047875"/>
            <a:gd name="connsiteY73" fmla="*/ 180975 h 2152650"/>
            <a:gd name="connsiteX74" fmla="*/ 1047750 w 2047875"/>
            <a:gd name="connsiteY74" fmla="*/ 219075 h 2152650"/>
            <a:gd name="connsiteX75" fmla="*/ 1000125 w 2047875"/>
            <a:gd name="connsiteY75" fmla="*/ 276225 h 2152650"/>
            <a:gd name="connsiteX76" fmla="*/ 971550 w 2047875"/>
            <a:gd name="connsiteY76" fmla="*/ 295275 h 2152650"/>
            <a:gd name="connsiteX77" fmla="*/ 895350 w 2047875"/>
            <a:gd name="connsiteY77" fmla="*/ 361950 h 2152650"/>
            <a:gd name="connsiteX78" fmla="*/ 866775 w 2047875"/>
            <a:gd name="connsiteY78" fmla="*/ 390525 h 2152650"/>
            <a:gd name="connsiteX79" fmla="*/ 838200 w 2047875"/>
            <a:gd name="connsiteY79" fmla="*/ 400050 h 2152650"/>
            <a:gd name="connsiteX80" fmla="*/ 800100 w 2047875"/>
            <a:gd name="connsiteY80" fmla="*/ 419100 h 2152650"/>
            <a:gd name="connsiteX81" fmla="*/ 771525 w 2047875"/>
            <a:gd name="connsiteY81" fmla="*/ 428625 h 2152650"/>
            <a:gd name="connsiteX82" fmla="*/ 742950 w 2047875"/>
            <a:gd name="connsiteY82" fmla="*/ 447675 h 2152650"/>
            <a:gd name="connsiteX83" fmla="*/ 685800 w 2047875"/>
            <a:gd name="connsiteY83" fmla="*/ 466725 h 2152650"/>
            <a:gd name="connsiteX84" fmla="*/ 600075 w 2047875"/>
            <a:gd name="connsiteY84" fmla="*/ 495300 h 2152650"/>
            <a:gd name="connsiteX85" fmla="*/ 571500 w 2047875"/>
            <a:gd name="connsiteY85" fmla="*/ 504825 h 2152650"/>
            <a:gd name="connsiteX86" fmla="*/ 533400 w 2047875"/>
            <a:gd name="connsiteY86" fmla="*/ 514350 h 2152650"/>
            <a:gd name="connsiteX87" fmla="*/ 476250 w 2047875"/>
            <a:gd name="connsiteY87" fmla="*/ 533400 h 2152650"/>
            <a:gd name="connsiteX88" fmla="*/ 447675 w 2047875"/>
            <a:gd name="connsiteY88" fmla="*/ 542925 h 2152650"/>
            <a:gd name="connsiteX89" fmla="*/ 390525 w 2047875"/>
            <a:gd name="connsiteY89" fmla="*/ 581025 h 2152650"/>
            <a:gd name="connsiteX90" fmla="*/ 361950 w 2047875"/>
            <a:gd name="connsiteY90" fmla="*/ 590550 h 2152650"/>
            <a:gd name="connsiteX91" fmla="*/ 276225 w 2047875"/>
            <a:gd name="connsiteY91" fmla="*/ 647700 h 2152650"/>
            <a:gd name="connsiteX92" fmla="*/ 247650 w 2047875"/>
            <a:gd name="connsiteY92" fmla="*/ 666750 h 2152650"/>
            <a:gd name="connsiteX93" fmla="*/ 219075 w 2047875"/>
            <a:gd name="connsiteY93" fmla="*/ 685800 h 2152650"/>
            <a:gd name="connsiteX94" fmla="*/ 238125 w 2047875"/>
            <a:gd name="connsiteY94" fmla="*/ 676275 h 215265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  <a:cxn ang="0">
              <a:pos x="connsiteX32" y="connsiteY32"/>
            </a:cxn>
            <a:cxn ang="0">
              <a:pos x="connsiteX33" y="connsiteY33"/>
            </a:cxn>
            <a:cxn ang="0">
              <a:pos x="connsiteX34" y="connsiteY34"/>
            </a:cxn>
            <a:cxn ang="0">
              <a:pos x="connsiteX35" y="connsiteY35"/>
            </a:cxn>
            <a:cxn ang="0">
              <a:pos x="connsiteX36" y="connsiteY36"/>
            </a:cxn>
            <a:cxn ang="0">
              <a:pos x="connsiteX37" y="connsiteY37"/>
            </a:cxn>
            <a:cxn ang="0">
              <a:pos x="connsiteX38" y="connsiteY38"/>
            </a:cxn>
            <a:cxn ang="0">
              <a:pos x="connsiteX39" y="connsiteY39"/>
            </a:cxn>
            <a:cxn ang="0">
              <a:pos x="connsiteX40" y="connsiteY40"/>
            </a:cxn>
            <a:cxn ang="0">
              <a:pos x="connsiteX41" y="connsiteY41"/>
            </a:cxn>
            <a:cxn ang="0">
              <a:pos x="connsiteX42" y="connsiteY42"/>
            </a:cxn>
            <a:cxn ang="0">
              <a:pos x="connsiteX43" y="connsiteY43"/>
            </a:cxn>
            <a:cxn ang="0">
              <a:pos x="connsiteX44" y="connsiteY44"/>
            </a:cxn>
            <a:cxn ang="0">
              <a:pos x="connsiteX45" y="connsiteY45"/>
            </a:cxn>
            <a:cxn ang="0">
              <a:pos x="connsiteX46" y="connsiteY46"/>
            </a:cxn>
            <a:cxn ang="0">
              <a:pos x="connsiteX47" y="connsiteY47"/>
            </a:cxn>
            <a:cxn ang="0">
              <a:pos x="connsiteX48" y="connsiteY48"/>
            </a:cxn>
            <a:cxn ang="0">
              <a:pos x="connsiteX49" y="connsiteY49"/>
            </a:cxn>
            <a:cxn ang="0">
              <a:pos x="connsiteX50" y="connsiteY50"/>
            </a:cxn>
            <a:cxn ang="0">
              <a:pos x="connsiteX51" y="connsiteY51"/>
            </a:cxn>
            <a:cxn ang="0">
              <a:pos x="connsiteX52" y="connsiteY52"/>
            </a:cxn>
            <a:cxn ang="0">
              <a:pos x="connsiteX53" y="connsiteY53"/>
            </a:cxn>
            <a:cxn ang="0">
              <a:pos x="connsiteX54" y="connsiteY54"/>
            </a:cxn>
            <a:cxn ang="0">
              <a:pos x="connsiteX55" y="connsiteY55"/>
            </a:cxn>
            <a:cxn ang="0">
              <a:pos x="connsiteX56" y="connsiteY56"/>
            </a:cxn>
            <a:cxn ang="0">
              <a:pos x="connsiteX57" y="connsiteY57"/>
            </a:cxn>
            <a:cxn ang="0">
              <a:pos x="connsiteX58" y="connsiteY58"/>
            </a:cxn>
            <a:cxn ang="0">
              <a:pos x="connsiteX59" y="connsiteY59"/>
            </a:cxn>
            <a:cxn ang="0">
              <a:pos x="connsiteX60" y="connsiteY60"/>
            </a:cxn>
            <a:cxn ang="0">
              <a:pos x="connsiteX61" y="connsiteY61"/>
            </a:cxn>
            <a:cxn ang="0">
              <a:pos x="connsiteX62" y="connsiteY62"/>
            </a:cxn>
            <a:cxn ang="0">
              <a:pos x="connsiteX63" y="connsiteY63"/>
            </a:cxn>
            <a:cxn ang="0">
              <a:pos x="connsiteX64" y="connsiteY64"/>
            </a:cxn>
            <a:cxn ang="0">
              <a:pos x="connsiteX65" y="connsiteY65"/>
            </a:cxn>
            <a:cxn ang="0">
              <a:pos x="connsiteX66" y="connsiteY66"/>
            </a:cxn>
            <a:cxn ang="0">
              <a:pos x="connsiteX67" y="connsiteY67"/>
            </a:cxn>
            <a:cxn ang="0">
              <a:pos x="connsiteX68" y="connsiteY68"/>
            </a:cxn>
            <a:cxn ang="0">
              <a:pos x="connsiteX69" y="connsiteY69"/>
            </a:cxn>
            <a:cxn ang="0">
              <a:pos x="connsiteX70" y="connsiteY70"/>
            </a:cxn>
            <a:cxn ang="0">
              <a:pos x="connsiteX71" y="connsiteY71"/>
            </a:cxn>
            <a:cxn ang="0">
              <a:pos x="connsiteX72" y="connsiteY72"/>
            </a:cxn>
            <a:cxn ang="0">
              <a:pos x="connsiteX73" y="connsiteY73"/>
            </a:cxn>
            <a:cxn ang="0">
              <a:pos x="connsiteX74" y="connsiteY74"/>
            </a:cxn>
            <a:cxn ang="0">
              <a:pos x="connsiteX75" y="connsiteY75"/>
            </a:cxn>
            <a:cxn ang="0">
              <a:pos x="connsiteX76" y="connsiteY76"/>
            </a:cxn>
            <a:cxn ang="0">
              <a:pos x="connsiteX77" y="connsiteY77"/>
            </a:cxn>
            <a:cxn ang="0">
              <a:pos x="connsiteX78" y="connsiteY78"/>
            </a:cxn>
            <a:cxn ang="0">
              <a:pos x="connsiteX79" y="connsiteY79"/>
            </a:cxn>
            <a:cxn ang="0">
              <a:pos x="connsiteX80" y="connsiteY80"/>
            </a:cxn>
            <a:cxn ang="0">
              <a:pos x="connsiteX81" y="connsiteY81"/>
            </a:cxn>
            <a:cxn ang="0">
              <a:pos x="connsiteX82" y="connsiteY82"/>
            </a:cxn>
            <a:cxn ang="0">
              <a:pos x="connsiteX83" y="connsiteY83"/>
            </a:cxn>
            <a:cxn ang="0">
              <a:pos x="connsiteX84" y="connsiteY84"/>
            </a:cxn>
            <a:cxn ang="0">
              <a:pos x="connsiteX85" y="connsiteY85"/>
            </a:cxn>
            <a:cxn ang="0">
              <a:pos x="connsiteX86" y="connsiteY86"/>
            </a:cxn>
            <a:cxn ang="0">
              <a:pos x="connsiteX87" y="connsiteY87"/>
            </a:cxn>
            <a:cxn ang="0">
              <a:pos x="connsiteX88" y="connsiteY88"/>
            </a:cxn>
            <a:cxn ang="0">
              <a:pos x="connsiteX89" y="connsiteY89"/>
            </a:cxn>
            <a:cxn ang="0">
              <a:pos x="connsiteX90" y="connsiteY90"/>
            </a:cxn>
            <a:cxn ang="0">
              <a:pos x="connsiteX91" y="connsiteY91"/>
            </a:cxn>
            <a:cxn ang="0">
              <a:pos x="connsiteX92" y="connsiteY92"/>
            </a:cxn>
            <a:cxn ang="0">
              <a:pos x="connsiteX93" y="connsiteY93"/>
            </a:cxn>
            <a:cxn ang="0">
              <a:pos x="connsiteX94" y="connsiteY94"/>
            </a:cxn>
          </a:cxnLst>
          <a:rect l="l" t="t" r="r" b="b"/>
          <a:pathLst>
            <a:path w="2047875" h="2152650">
              <a:moveTo>
                <a:pt x="238125" y="676275"/>
              </a:moveTo>
              <a:cubicBezTo>
                <a:pt x="228600" y="692150"/>
                <a:pt x="219362" y="708201"/>
                <a:pt x="209550" y="723900"/>
              </a:cubicBezTo>
              <a:cubicBezTo>
                <a:pt x="203483" y="733608"/>
                <a:pt x="198595" y="744380"/>
                <a:pt x="190500" y="752475"/>
              </a:cubicBezTo>
              <a:cubicBezTo>
                <a:pt x="182405" y="760570"/>
                <a:pt x="171450" y="765175"/>
                <a:pt x="161925" y="771525"/>
              </a:cubicBezTo>
              <a:cubicBezTo>
                <a:pt x="154178" y="794766"/>
                <a:pt x="151814" y="810211"/>
                <a:pt x="133350" y="828675"/>
              </a:cubicBezTo>
              <a:cubicBezTo>
                <a:pt x="125255" y="836770"/>
                <a:pt x="114300" y="841375"/>
                <a:pt x="104775" y="847725"/>
              </a:cubicBezTo>
              <a:cubicBezTo>
                <a:pt x="101600" y="857250"/>
                <a:pt x="101522" y="868460"/>
                <a:pt x="95250" y="876300"/>
              </a:cubicBezTo>
              <a:cubicBezTo>
                <a:pt x="50800" y="931862"/>
                <a:pt x="66675" y="838200"/>
                <a:pt x="28575" y="952500"/>
              </a:cubicBezTo>
              <a:lnTo>
                <a:pt x="9525" y="1009650"/>
              </a:lnTo>
              <a:lnTo>
                <a:pt x="0" y="1038225"/>
              </a:lnTo>
              <a:cubicBezTo>
                <a:pt x="3175" y="1152525"/>
                <a:pt x="1378" y="1267071"/>
                <a:pt x="9525" y="1381125"/>
              </a:cubicBezTo>
              <a:cubicBezTo>
                <a:pt x="10956" y="1401154"/>
                <a:pt x="22225" y="1419225"/>
                <a:pt x="28575" y="1438275"/>
              </a:cubicBezTo>
              <a:cubicBezTo>
                <a:pt x="31750" y="1447800"/>
                <a:pt x="32531" y="1458496"/>
                <a:pt x="38100" y="1466850"/>
              </a:cubicBezTo>
              <a:cubicBezTo>
                <a:pt x="50800" y="1485900"/>
                <a:pt x="68960" y="1502280"/>
                <a:pt x="76200" y="1524000"/>
              </a:cubicBezTo>
              <a:cubicBezTo>
                <a:pt x="99390" y="1593569"/>
                <a:pt x="90380" y="1561669"/>
                <a:pt x="104775" y="1619250"/>
              </a:cubicBezTo>
              <a:cubicBezTo>
                <a:pt x="107950" y="1657350"/>
                <a:pt x="110496" y="1695508"/>
                <a:pt x="114300" y="1733550"/>
              </a:cubicBezTo>
              <a:cubicBezTo>
                <a:pt x="118156" y="1772107"/>
                <a:pt x="123660" y="1818617"/>
                <a:pt x="133350" y="1857375"/>
              </a:cubicBezTo>
              <a:cubicBezTo>
                <a:pt x="135785" y="1867115"/>
                <a:pt x="137999" y="1877173"/>
                <a:pt x="142875" y="1885950"/>
              </a:cubicBezTo>
              <a:cubicBezTo>
                <a:pt x="153994" y="1905964"/>
                <a:pt x="173735" y="1921380"/>
                <a:pt x="180975" y="1943100"/>
              </a:cubicBezTo>
              <a:cubicBezTo>
                <a:pt x="204916" y="2014924"/>
                <a:pt x="172621" y="1926392"/>
                <a:pt x="209550" y="2000250"/>
              </a:cubicBezTo>
              <a:cubicBezTo>
                <a:pt x="214040" y="2009230"/>
                <a:pt x="214199" y="2020048"/>
                <a:pt x="219075" y="2028825"/>
              </a:cubicBezTo>
              <a:cubicBezTo>
                <a:pt x="242166" y="2070389"/>
                <a:pt x="265834" y="2107911"/>
                <a:pt x="314325" y="2124075"/>
              </a:cubicBezTo>
              <a:lnTo>
                <a:pt x="371475" y="2143125"/>
              </a:lnTo>
              <a:lnTo>
                <a:pt x="400050" y="2152650"/>
              </a:lnTo>
              <a:cubicBezTo>
                <a:pt x="444500" y="2149475"/>
                <a:pt x="489058" y="2147559"/>
                <a:pt x="533400" y="2143125"/>
              </a:cubicBezTo>
              <a:cubicBezTo>
                <a:pt x="706887" y="2125776"/>
                <a:pt x="440384" y="2140343"/>
                <a:pt x="676275" y="2124075"/>
              </a:cubicBezTo>
              <a:cubicBezTo>
                <a:pt x="813142" y="2114636"/>
                <a:pt x="858628" y="2118630"/>
                <a:pt x="981075" y="2105025"/>
              </a:cubicBezTo>
              <a:cubicBezTo>
                <a:pt x="1069164" y="2095237"/>
                <a:pt x="1006739" y="2097277"/>
                <a:pt x="1085850" y="2085975"/>
              </a:cubicBezTo>
              <a:cubicBezTo>
                <a:pt x="1114312" y="2081909"/>
                <a:pt x="1143046" y="2080016"/>
                <a:pt x="1171575" y="2076450"/>
              </a:cubicBezTo>
              <a:cubicBezTo>
                <a:pt x="1193852" y="2073665"/>
                <a:pt x="1216025" y="2070100"/>
                <a:pt x="1238250" y="2066925"/>
              </a:cubicBezTo>
              <a:lnTo>
                <a:pt x="1323975" y="2038350"/>
              </a:lnTo>
              <a:cubicBezTo>
                <a:pt x="1333500" y="2035175"/>
                <a:pt x="1344196" y="2034394"/>
                <a:pt x="1352550" y="2028825"/>
              </a:cubicBezTo>
              <a:cubicBezTo>
                <a:pt x="1419893" y="1983930"/>
                <a:pt x="1336523" y="2040273"/>
                <a:pt x="1419225" y="1981200"/>
              </a:cubicBezTo>
              <a:cubicBezTo>
                <a:pt x="1428540" y="1974546"/>
                <a:pt x="1439244" y="1969755"/>
                <a:pt x="1447800" y="1962150"/>
              </a:cubicBezTo>
              <a:cubicBezTo>
                <a:pt x="1545667" y="1875157"/>
                <a:pt x="1468672" y="1929185"/>
                <a:pt x="1533525" y="1885950"/>
              </a:cubicBezTo>
              <a:cubicBezTo>
                <a:pt x="1552068" y="1830320"/>
                <a:pt x="1528541" y="1881409"/>
                <a:pt x="1571625" y="1838325"/>
              </a:cubicBezTo>
              <a:cubicBezTo>
                <a:pt x="1635125" y="1774825"/>
                <a:pt x="1543050" y="1841500"/>
                <a:pt x="1619250" y="1790700"/>
              </a:cubicBezTo>
              <a:cubicBezTo>
                <a:pt x="1626997" y="1767459"/>
                <a:pt x="1629361" y="1752014"/>
                <a:pt x="1647825" y="1733550"/>
              </a:cubicBezTo>
              <a:cubicBezTo>
                <a:pt x="1655920" y="1725455"/>
                <a:pt x="1666875" y="1720850"/>
                <a:pt x="1676400" y="1714500"/>
              </a:cubicBezTo>
              <a:cubicBezTo>
                <a:pt x="1682750" y="1704975"/>
                <a:pt x="1687355" y="1694020"/>
                <a:pt x="1695450" y="1685925"/>
              </a:cubicBezTo>
              <a:cubicBezTo>
                <a:pt x="1703545" y="1677830"/>
                <a:pt x="1716487" y="1675490"/>
                <a:pt x="1724025" y="1666875"/>
              </a:cubicBezTo>
              <a:cubicBezTo>
                <a:pt x="1739102" y="1649645"/>
                <a:pt x="1754885" y="1631445"/>
                <a:pt x="1762125" y="1609725"/>
              </a:cubicBezTo>
              <a:cubicBezTo>
                <a:pt x="1765300" y="1600200"/>
                <a:pt x="1766081" y="1589504"/>
                <a:pt x="1771650" y="1581150"/>
              </a:cubicBezTo>
              <a:cubicBezTo>
                <a:pt x="1779122" y="1569942"/>
                <a:pt x="1790700" y="1562100"/>
                <a:pt x="1800225" y="1552575"/>
              </a:cubicBezTo>
              <a:cubicBezTo>
                <a:pt x="1822873" y="1484631"/>
                <a:pt x="1790759" y="1566774"/>
                <a:pt x="1838325" y="1495425"/>
              </a:cubicBezTo>
              <a:cubicBezTo>
                <a:pt x="1843894" y="1487071"/>
                <a:pt x="1843360" y="1475830"/>
                <a:pt x="1847850" y="1466850"/>
              </a:cubicBezTo>
              <a:cubicBezTo>
                <a:pt x="1852970" y="1456611"/>
                <a:pt x="1862251" y="1448736"/>
                <a:pt x="1866900" y="1438275"/>
              </a:cubicBezTo>
              <a:cubicBezTo>
                <a:pt x="1877453" y="1414531"/>
                <a:pt x="1889318" y="1370732"/>
                <a:pt x="1895475" y="1343025"/>
              </a:cubicBezTo>
              <a:cubicBezTo>
                <a:pt x="1898987" y="1327221"/>
                <a:pt x="1901488" y="1311204"/>
                <a:pt x="1905000" y="1295400"/>
              </a:cubicBezTo>
              <a:cubicBezTo>
                <a:pt x="1907840" y="1282621"/>
                <a:pt x="1911350" y="1270000"/>
                <a:pt x="1914525" y="1257300"/>
              </a:cubicBezTo>
              <a:cubicBezTo>
                <a:pt x="1917700" y="1228725"/>
                <a:pt x="1920250" y="1200074"/>
                <a:pt x="1924050" y="1171575"/>
              </a:cubicBezTo>
              <a:cubicBezTo>
                <a:pt x="1928925" y="1135015"/>
                <a:pt x="1935917" y="1102716"/>
                <a:pt x="1943100" y="1066800"/>
              </a:cubicBezTo>
              <a:cubicBezTo>
                <a:pt x="1946275" y="1012825"/>
                <a:pt x="1948135" y="958757"/>
                <a:pt x="1952625" y="904875"/>
              </a:cubicBezTo>
              <a:cubicBezTo>
                <a:pt x="1957813" y="842617"/>
                <a:pt x="1962525" y="845473"/>
                <a:pt x="1971675" y="790575"/>
              </a:cubicBezTo>
              <a:cubicBezTo>
                <a:pt x="1993081" y="662141"/>
                <a:pt x="1969639" y="782725"/>
                <a:pt x="1990725" y="666750"/>
              </a:cubicBezTo>
              <a:cubicBezTo>
                <a:pt x="1993621" y="650822"/>
                <a:pt x="1996323" y="634831"/>
                <a:pt x="2000250" y="619125"/>
              </a:cubicBezTo>
              <a:cubicBezTo>
                <a:pt x="2013209" y="567287"/>
                <a:pt x="2010523" y="613140"/>
                <a:pt x="2019300" y="542925"/>
              </a:cubicBezTo>
              <a:cubicBezTo>
                <a:pt x="2056176" y="247920"/>
                <a:pt x="2023346" y="451973"/>
                <a:pt x="2047875" y="304800"/>
              </a:cubicBezTo>
              <a:cubicBezTo>
                <a:pt x="2044700" y="247650"/>
                <a:pt x="2043777" y="190330"/>
                <a:pt x="2038350" y="133350"/>
              </a:cubicBezTo>
              <a:cubicBezTo>
                <a:pt x="2037398" y="123355"/>
                <a:pt x="2035097" y="112615"/>
                <a:pt x="2028825" y="104775"/>
              </a:cubicBezTo>
              <a:cubicBezTo>
                <a:pt x="2010627" y="82027"/>
                <a:pt x="1994682" y="87704"/>
                <a:pt x="1971675" y="76200"/>
              </a:cubicBezTo>
              <a:cubicBezTo>
                <a:pt x="1961436" y="71080"/>
                <a:pt x="1953561" y="61799"/>
                <a:pt x="1943100" y="57150"/>
              </a:cubicBezTo>
              <a:cubicBezTo>
                <a:pt x="1924750" y="48995"/>
                <a:pt x="1905000" y="44450"/>
                <a:pt x="1885950" y="38100"/>
              </a:cubicBezTo>
              <a:lnTo>
                <a:pt x="1857375" y="28575"/>
              </a:lnTo>
              <a:cubicBezTo>
                <a:pt x="1847850" y="25400"/>
                <a:pt x="1838540" y="21485"/>
                <a:pt x="1828800" y="19050"/>
              </a:cubicBezTo>
              <a:cubicBezTo>
                <a:pt x="1816100" y="15875"/>
                <a:pt x="1803639" y="11516"/>
                <a:pt x="1790700" y="9525"/>
              </a:cubicBezTo>
              <a:cubicBezTo>
                <a:pt x="1762283" y="5153"/>
                <a:pt x="1733550" y="3175"/>
                <a:pt x="1704975" y="0"/>
              </a:cubicBezTo>
              <a:cubicBezTo>
                <a:pt x="1598345" y="5332"/>
                <a:pt x="1526754" y="5049"/>
                <a:pt x="1428750" y="19050"/>
              </a:cubicBezTo>
              <a:cubicBezTo>
                <a:pt x="1412723" y="21340"/>
                <a:pt x="1396900" y="24935"/>
                <a:pt x="1381125" y="28575"/>
              </a:cubicBezTo>
              <a:cubicBezTo>
                <a:pt x="1355614" y="34462"/>
                <a:pt x="1304925" y="47625"/>
                <a:pt x="1304925" y="47625"/>
              </a:cubicBezTo>
              <a:lnTo>
                <a:pt x="1190625" y="123825"/>
              </a:lnTo>
              <a:lnTo>
                <a:pt x="1162050" y="142875"/>
              </a:lnTo>
              <a:cubicBezTo>
                <a:pt x="1152525" y="149225"/>
                <a:pt x="1143714" y="156805"/>
                <a:pt x="1133475" y="161925"/>
              </a:cubicBezTo>
              <a:lnTo>
                <a:pt x="1095375" y="180975"/>
              </a:lnTo>
              <a:cubicBezTo>
                <a:pt x="1052770" y="244882"/>
                <a:pt x="1102959" y="182269"/>
                <a:pt x="1047750" y="219075"/>
              </a:cubicBezTo>
              <a:cubicBezTo>
                <a:pt x="1000937" y="250283"/>
                <a:pt x="1035267" y="241083"/>
                <a:pt x="1000125" y="276225"/>
              </a:cubicBezTo>
              <a:cubicBezTo>
                <a:pt x="992030" y="284320"/>
                <a:pt x="981075" y="288925"/>
                <a:pt x="971550" y="295275"/>
              </a:cubicBezTo>
              <a:cubicBezTo>
                <a:pt x="917575" y="376238"/>
                <a:pt x="1006475" y="250825"/>
                <a:pt x="895350" y="361950"/>
              </a:cubicBezTo>
              <a:cubicBezTo>
                <a:pt x="885825" y="371475"/>
                <a:pt x="877983" y="383053"/>
                <a:pt x="866775" y="390525"/>
              </a:cubicBezTo>
              <a:cubicBezTo>
                <a:pt x="858421" y="396094"/>
                <a:pt x="847428" y="396095"/>
                <a:pt x="838200" y="400050"/>
              </a:cubicBezTo>
              <a:cubicBezTo>
                <a:pt x="825149" y="405643"/>
                <a:pt x="813151" y="413507"/>
                <a:pt x="800100" y="419100"/>
              </a:cubicBezTo>
              <a:cubicBezTo>
                <a:pt x="790872" y="423055"/>
                <a:pt x="780505" y="424135"/>
                <a:pt x="771525" y="428625"/>
              </a:cubicBezTo>
              <a:cubicBezTo>
                <a:pt x="761286" y="433745"/>
                <a:pt x="753411" y="443026"/>
                <a:pt x="742950" y="447675"/>
              </a:cubicBezTo>
              <a:cubicBezTo>
                <a:pt x="724600" y="455830"/>
                <a:pt x="704850" y="460375"/>
                <a:pt x="685800" y="466725"/>
              </a:cubicBezTo>
              <a:lnTo>
                <a:pt x="600075" y="495300"/>
              </a:lnTo>
              <a:cubicBezTo>
                <a:pt x="590550" y="498475"/>
                <a:pt x="581240" y="502390"/>
                <a:pt x="571500" y="504825"/>
              </a:cubicBezTo>
              <a:cubicBezTo>
                <a:pt x="558800" y="508000"/>
                <a:pt x="545939" y="510588"/>
                <a:pt x="533400" y="514350"/>
              </a:cubicBezTo>
              <a:cubicBezTo>
                <a:pt x="514166" y="520120"/>
                <a:pt x="495300" y="527050"/>
                <a:pt x="476250" y="533400"/>
              </a:cubicBezTo>
              <a:cubicBezTo>
                <a:pt x="466725" y="536575"/>
                <a:pt x="456029" y="537356"/>
                <a:pt x="447675" y="542925"/>
              </a:cubicBezTo>
              <a:cubicBezTo>
                <a:pt x="428625" y="555625"/>
                <a:pt x="412245" y="573785"/>
                <a:pt x="390525" y="581025"/>
              </a:cubicBezTo>
              <a:cubicBezTo>
                <a:pt x="381000" y="584200"/>
                <a:pt x="370727" y="585674"/>
                <a:pt x="361950" y="590550"/>
              </a:cubicBezTo>
              <a:lnTo>
                <a:pt x="276225" y="647700"/>
              </a:lnTo>
              <a:lnTo>
                <a:pt x="247650" y="666750"/>
              </a:lnTo>
              <a:cubicBezTo>
                <a:pt x="238125" y="673100"/>
                <a:pt x="224195" y="675561"/>
                <a:pt x="219075" y="685800"/>
              </a:cubicBezTo>
              <a:lnTo>
                <a:pt x="238125" y="676275"/>
              </a:lnTo>
              <a:close/>
            </a:path>
          </a:pathLst>
        </a:custGeom>
        <a:noFill xmlns:a="http://schemas.openxmlformats.org/drawingml/2006/main"/>
        <a:ln xmlns:a="http://schemas.openxmlformats.org/drawingml/2006/main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0.16773</cdr:x>
      <cdr:y>0.20155</cdr:y>
    </cdr:from>
    <cdr:to>
      <cdr:x>0.35142</cdr:x>
      <cdr:y>0.28161</cdr:y>
    </cdr:to>
    <cdr:sp macro="" textlink="">
      <cdr:nvSpPr>
        <cdr:cNvPr id="5" name="TextBox 15"/>
        <cdr:cNvSpPr txBox="1"/>
      </cdr:nvSpPr>
      <cdr:spPr>
        <a:xfrm xmlns:a="http://schemas.openxmlformats.org/drawingml/2006/main">
          <a:off x="815108" y="823535"/>
          <a:ext cx="892669" cy="32712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Cluster</a:t>
          </a:r>
          <a:r>
            <a:rPr lang="en-US" sz="1400" b="1" baseline="0"/>
            <a:t> 1</a:t>
          </a:r>
          <a:endParaRPr lang="en-US" sz="1400" b="1"/>
        </a:p>
      </cdr:txBody>
    </cdr:sp>
  </cdr:relSizeAnchor>
  <cdr:relSizeAnchor xmlns:cdr="http://schemas.openxmlformats.org/drawingml/2006/chartDrawing">
    <cdr:from>
      <cdr:x>0.70069</cdr:x>
      <cdr:y>0.67401</cdr:y>
    </cdr:from>
    <cdr:to>
      <cdr:x>0.88439</cdr:x>
      <cdr:y>0.75407</cdr:y>
    </cdr:to>
    <cdr:sp macro="" textlink="">
      <cdr:nvSpPr>
        <cdr:cNvPr id="6" name="TextBox 15"/>
        <cdr:cNvSpPr txBox="1"/>
      </cdr:nvSpPr>
      <cdr:spPr>
        <a:xfrm xmlns:a="http://schemas.openxmlformats.org/drawingml/2006/main">
          <a:off x="3203575" y="2622550"/>
          <a:ext cx="839845" cy="311496"/>
        </a:xfrm>
        <a:prstGeom xmlns:a="http://schemas.openxmlformats.org/drawingml/2006/main" prst="rect">
          <a:avLst/>
        </a:prstGeom>
        <a:noFill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wrap="none" rtlCol="0" anchor="t">
          <a:spAutoFit/>
        </a:bodyPr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400" b="1"/>
            <a:t>Cluster</a:t>
          </a:r>
          <a:r>
            <a:rPr lang="en-US" sz="1400" b="1" baseline="0"/>
            <a:t> 2</a:t>
          </a:r>
          <a:endParaRPr lang="en-US" sz="1400" b="1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612E70D-D6E2-4DEF-B0A2-EC7A77C55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5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DC47E-698F-4302-AF4F-18848F12376C}" type="slidenum">
              <a:rPr lang="en-US"/>
              <a:pPr/>
              <a:t>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15988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915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F76E1C-8E87-4813-964C-FDD2AC41C5D7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334A5-97A6-484D-92D7-3A59A13CC73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334A5-97A6-484D-92D7-3A59A13CC73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334A5-97A6-484D-92D7-3A59A13CC73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9966C-9BA0-4D30-AD5F-C5A07FA4FA5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BCD593-CDD8-4A1B-8DF2-EB5FF29CC757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6EDCBE-8911-4A23-AD02-55FFB364ED25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FE3D6B-85F1-407C-BF71-5B6226ED3602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BE7672-3547-4AE5-90A6-595988382659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2C3A41-A442-4A39-9EEF-DC58C8B9DE0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28076-3DF5-467F-A7A9-E315712C9F04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577465-72C6-40C5-AA40-E6CAC68E28DD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B10C9F-91A6-470C-8791-F266F8AB353C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E7F0A7-2A96-4F42-9EEF-4C22E72916D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E2D6FD-ED69-4E31-B066-F57CA77DD048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08383B-101E-4851-A1F2-7BC1C4F48E53}" type="slidenum">
              <a:rPr lang="en-US"/>
              <a:pPr>
                <a:defRPr/>
              </a:pPr>
              <a:t>‹#›</a:t>
            </a:fld>
            <a:endParaRPr lang="en-US" sz="1400" b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59812373-7744-4A45-9B23-EBDAF9C98272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arlett" pitchFamily="2" charset="2"/>
        <a:buChar char="i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arlett" pitchFamily="2" charset="2"/>
        <a:buChar char="4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Marlett" pitchFamily="2" charset="2"/>
        <a:buChar char="h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Document1.doc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CD0C71-1FA9-420E-A68D-7DEBF7384DBB}" type="slidenum">
              <a:rPr lang="en-US"/>
              <a:pPr/>
              <a:t>1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229600" cy="609600"/>
          </a:xfrm>
        </p:spPr>
        <p:txBody>
          <a:bodyPr/>
          <a:lstStyle/>
          <a:p>
            <a:r>
              <a:rPr lang="en-US" dirty="0" smtClean="0">
                <a:solidFill>
                  <a:srgbClr val="3333CD"/>
                </a:solidFill>
                <a:latin typeface="Times-Bold"/>
              </a:rPr>
              <a:t>What is Clustering?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821" y="3447972"/>
            <a:ext cx="4674754" cy="246610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Cluster: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j-lt"/>
              </a:rPr>
              <a:t>a collection of data objects that are “similar” to one another and thus can be treated collectively as one group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+mj-lt"/>
              </a:rPr>
              <a:t>but as a collection, they are different from other groups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+mj-lt"/>
                <a:ea typeface="SimSun" pitchFamily="2" charset="-122"/>
              </a:rPr>
              <a:t>high </a:t>
            </a:r>
            <a:r>
              <a:rPr lang="en-US" altLang="zh-CN" u="sng" dirty="0">
                <a:latin typeface="+mj-lt"/>
                <a:ea typeface="SimSun" pitchFamily="2" charset="-122"/>
              </a:rPr>
              <a:t>intra-class</a:t>
            </a:r>
            <a:r>
              <a:rPr lang="en-US" altLang="zh-CN" dirty="0">
                <a:latin typeface="+mj-lt"/>
                <a:ea typeface="SimSun" pitchFamily="2" charset="-122"/>
              </a:rPr>
              <a:t> </a:t>
            </a:r>
            <a:r>
              <a:rPr lang="en-US" altLang="zh-CN" dirty="0" smtClean="0">
                <a:latin typeface="+mj-lt"/>
                <a:ea typeface="SimSun" pitchFamily="2" charset="-122"/>
              </a:rPr>
              <a:t>similarity, but</a:t>
            </a:r>
            <a:r>
              <a:rPr lang="en-US" altLang="zh-CN" dirty="0">
                <a:latin typeface="+mj-lt"/>
                <a:ea typeface="SimSun" pitchFamily="2" charset="-122"/>
              </a:rPr>
              <a:t> </a:t>
            </a:r>
            <a:r>
              <a:rPr lang="en-US" altLang="zh-CN" dirty="0" smtClean="0">
                <a:latin typeface="+mj-lt"/>
                <a:ea typeface="SimSun" pitchFamily="2" charset="-122"/>
              </a:rPr>
              <a:t>low </a:t>
            </a:r>
            <a:r>
              <a:rPr lang="en-US" altLang="zh-CN" u="sng" dirty="0">
                <a:latin typeface="+mj-lt"/>
                <a:ea typeface="SimSun" pitchFamily="2" charset="-122"/>
              </a:rPr>
              <a:t>inter-class</a:t>
            </a:r>
            <a:r>
              <a:rPr lang="en-US" altLang="zh-CN" dirty="0">
                <a:latin typeface="+mj-lt"/>
                <a:ea typeface="SimSun" pitchFamily="2" charset="-122"/>
              </a:rPr>
              <a:t> similarity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461819" y="1064203"/>
            <a:ext cx="8174182" cy="2062103"/>
          </a:xfrm>
          <a:prstGeom prst="rect">
            <a:avLst/>
          </a:prstGeom>
          <a:solidFill>
            <a:srgbClr val="FFD7A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Clustering is a process of partitioning a set of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data points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(or objects)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into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a set of meaningful sub-classes, called </a:t>
            </a: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clusters</a:t>
            </a:r>
          </a:p>
          <a:p>
            <a:pPr>
              <a:defRPr/>
            </a:pPr>
            <a:endParaRPr lang="en-US" sz="1200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  <a:latin typeface="+mj-lt"/>
              </a:rPr>
              <a:t>Don’t have any information about predefined classes and the data objects are not labeled </a:t>
            </a:r>
            <a:r>
              <a:rPr lang="en-US" sz="1800" dirty="0" smtClean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800" b="1" dirty="0" smtClean="0">
                <a:solidFill>
                  <a:srgbClr val="000000"/>
                </a:solidFill>
                <a:latin typeface="+mj-lt"/>
                <a:sym typeface="Wingdings" panose="05000000000000000000" pitchFamily="2" charset="2"/>
              </a:rPr>
              <a:t>Unsupervised</a:t>
            </a:r>
          </a:p>
          <a:p>
            <a:pPr>
              <a:defRPr/>
            </a:pPr>
            <a:endParaRPr lang="en-US" sz="1400" b="1" dirty="0">
              <a:solidFill>
                <a:srgbClr val="000000"/>
              </a:solidFill>
              <a:latin typeface="+mj-lt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Goal of clustering is to discover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1800" dirty="0">
                <a:solidFill>
                  <a:srgbClr val="002060"/>
                </a:solidFill>
                <a:latin typeface="+mj-lt"/>
              </a:rPr>
              <a:t>natural grouping or structure in a data </a:t>
            </a:r>
            <a:r>
              <a:rPr lang="en-US" sz="1800" dirty="0" smtClean="0">
                <a:solidFill>
                  <a:srgbClr val="002060"/>
                </a:solidFill>
                <a:latin typeface="+mj-lt"/>
              </a:rPr>
              <a:t>set</a:t>
            </a: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>
              <a:defRPr/>
            </a:pPr>
            <a:endParaRPr lang="en-US" sz="12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277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3939" y="3441554"/>
            <a:ext cx="3806206" cy="2663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10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82" y="1025311"/>
            <a:ext cx="807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a distance function we can find out which data points are most similar to which centroid. This allows us to form two clusters based on these initial centroids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899514" y="2222079"/>
            <a:ext cx="5563468" cy="4308030"/>
            <a:chOff x="1899514" y="2222079"/>
            <a:chExt cx="5181601" cy="3890964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26744748"/>
                </p:ext>
              </p:extLst>
            </p:nvPr>
          </p:nvGraphicFramePr>
          <p:xfrm>
            <a:off x="1899514" y="2222079"/>
            <a:ext cx="5181601" cy="389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Freeform 13"/>
            <p:cNvSpPr/>
            <p:nvPr/>
          </p:nvSpPr>
          <p:spPr>
            <a:xfrm>
              <a:off x="2490064" y="3460329"/>
              <a:ext cx="2447925" cy="2164327"/>
            </a:xfrm>
            <a:custGeom>
              <a:avLst/>
              <a:gdLst>
                <a:gd name="connsiteX0" fmla="*/ 304800 w 2447925"/>
                <a:gd name="connsiteY0" fmla="*/ 95250 h 2164327"/>
                <a:gd name="connsiteX1" fmla="*/ 266700 w 2447925"/>
                <a:gd name="connsiteY1" fmla="*/ 142875 h 2164327"/>
                <a:gd name="connsiteX2" fmla="*/ 238125 w 2447925"/>
                <a:gd name="connsiteY2" fmla="*/ 161925 h 2164327"/>
                <a:gd name="connsiteX3" fmla="*/ 219075 w 2447925"/>
                <a:gd name="connsiteY3" fmla="*/ 190500 h 2164327"/>
                <a:gd name="connsiteX4" fmla="*/ 190500 w 2447925"/>
                <a:gd name="connsiteY4" fmla="*/ 219075 h 2164327"/>
                <a:gd name="connsiteX5" fmla="*/ 152400 w 2447925"/>
                <a:gd name="connsiteY5" fmla="*/ 295275 h 2164327"/>
                <a:gd name="connsiteX6" fmla="*/ 142875 w 2447925"/>
                <a:gd name="connsiteY6" fmla="*/ 333375 h 2164327"/>
                <a:gd name="connsiteX7" fmla="*/ 133350 w 2447925"/>
                <a:gd name="connsiteY7" fmla="*/ 361950 h 2164327"/>
                <a:gd name="connsiteX8" fmla="*/ 95250 w 2447925"/>
                <a:gd name="connsiteY8" fmla="*/ 438150 h 2164327"/>
                <a:gd name="connsiteX9" fmla="*/ 66675 w 2447925"/>
                <a:gd name="connsiteY9" fmla="*/ 542925 h 2164327"/>
                <a:gd name="connsiteX10" fmla="*/ 57150 w 2447925"/>
                <a:gd name="connsiteY10" fmla="*/ 838200 h 2164327"/>
                <a:gd name="connsiteX11" fmla="*/ 38100 w 2447925"/>
                <a:gd name="connsiteY11" fmla="*/ 1028700 h 2164327"/>
                <a:gd name="connsiteX12" fmla="*/ 28575 w 2447925"/>
                <a:gd name="connsiteY12" fmla="*/ 1162050 h 2164327"/>
                <a:gd name="connsiteX13" fmla="*/ 9525 w 2447925"/>
                <a:gd name="connsiteY13" fmla="*/ 1304925 h 2164327"/>
                <a:gd name="connsiteX14" fmla="*/ 0 w 2447925"/>
                <a:gd name="connsiteY14" fmla="*/ 1447800 h 2164327"/>
                <a:gd name="connsiteX15" fmla="*/ 9525 w 2447925"/>
                <a:gd name="connsiteY15" fmla="*/ 1628775 h 2164327"/>
                <a:gd name="connsiteX16" fmla="*/ 19050 w 2447925"/>
                <a:gd name="connsiteY16" fmla="*/ 1666875 h 2164327"/>
                <a:gd name="connsiteX17" fmla="*/ 38100 w 2447925"/>
                <a:gd name="connsiteY17" fmla="*/ 1724025 h 2164327"/>
                <a:gd name="connsiteX18" fmla="*/ 47625 w 2447925"/>
                <a:gd name="connsiteY18" fmla="*/ 1752600 h 2164327"/>
                <a:gd name="connsiteX19" fmla="*/ 66675 w 2447925"/>
                <a:gd name="connsiteY19" fmla="*/ 1828800 h 2164327"/>
                <a:gd name="connsiteX20" fmla="*/ 85725 w 2447925"/>
                <a:gd name="connsiteY20" fmla="*/ 1895475 h 2164327"/>
                <a:gd name="connsiteX21" fmla="*/ 104775 w 2447925"/>
                <a:gd name="connsiteY21" fmla="*/ 1924050 h 2164327"/>
                <a:gd name="connsiteX22" fmla="*/ 161925 w 2447925"/>
                <a:gd name="connsiteY22" fmla="*/ 2019300 h 2164327"/>
                <a:gd name="connsiteX23" fmla="*/ 180975 w 2447925"/>
                <a:gd name="connsiteY23" fmla="*/ 2047875 h 2164327"/>
                <a:gd name="connsiteX24" fmla="*/ 247650 w 2447925"/>
                <a:gd name="connsiteY24" fmla="*/ 2095500 h 2164327"/>
                <a:gd name="connsiteX25" fmla="*/ 276225 w 2447925"/>
                <a:gd name="connsiteY25" fmla="*/ 2105025 h 2164327"/>
                <a:gd name="connsiteX26" fmla="*/ 304800 w 2447925"/>
                <a:gd name="connsiteY26" fmla="*/ 2124075 h 2164327"/>
                <a:gd name="connsiteX27" fmla="*/ 342900 w 2447925"/>
                <a:gd name="connsiteY27" fmla="*/ 2133600 h 2164327"/>
                <a:gd name="connsiteX28" fmla="*/ 533400 w 2447925"/>
                <a:gd name="connsiteY28" fmla="*/ 2152650 h 2164327"/>
                <a:gd name="connsiteX29" fmla="*/ 742950 w 2447925"/>
                <a:gd name="connsiteY29" fmla="*/ 2152650 h 2164327"/>
                <a:gd name="connsiteX30" fmla="*/ 781050 w 2447925"/>
                <a:gd name="connsiteY30" fmla="*/ 2143125 h 2164327"/>
                <a:gd name="connsiteX31" fmla="*/ 828675 w 2447925"/>
                <a:gd name="connsiteY31" fmla="*/ 2133600 h 2164327"/>
                <a:gd name="connsiteX32" fmla="*/ 1028700 w 2447925"/>
                <a:gd name="connsiteY32" fmla="*/ 2114550 h 2164327"/>
                <a:gd name="connsiteX33" fmla="*/ 1552575 w 2447925"/>
                <a:gd name="connsiteY33" fmla="*/ 2105025 h 2164327"/>
                <a:gd name="connsiteX34" fmla="*/ 1666875 w 2447925"/>
                <a:gd name="connsiteY34" fmla="*/ 2095500 h 2164327"/>
                <a:gd name="connsiteX35" fmla="*/ 2314575 w 2447925"/>
                <a:gd name="connsiteY35" fmla="*/ 2066925 h 2164327"/>
                <a:gd name="connsiteX36" fmla="*/ 2343150 w 2447925"/>
                <a:gd name="connsiteY36" fmla="*/ 2057400 h 2164327"/>
                <a:gd name="connsiteX37" fmla="*/ 2371725 w 2447925"/>
                <a:gd name="connsiteY37" fmla="*/ 2028825 h 2164327"/>
                <a:gd name="connsiteX38" fmla="*/ 2381250 w 2447925"/>
                <a:gd name="connsiteY38" fmla="*/ 2000250 h 2164327"/>
                <a:gd name="connsiteX39" fmla="*/ 2400300 w 2447925"/>
                <a:gd name="connsiteY39" fmla="*/ 1971675 h 2164327"/>
                <a:gd name="connsiteX40" fmla="*/ 2419350 w 2447925"/>
                <a:gd name="connsiteY40" fmla="*/ 1914525 h 2164327"/>
                <a:gd name="connsiteX41" fmla="*/ 2438400 w 2447925"/>
                <a:gd name="connsiteY41" fmla="*/ 1857375 h 2164327"/>
                <a:gd name="connsiteX42" fmla="*/ 2447925 w 2447925"/>
                <a:gd name="connsiteY42" fmla="*/ 1828800 h 2164327"/>
                <a:gd name="connsiteX43" fmla="*/ 2428875 w 2447925"/>
                <a:gd name="connsiteY43" fmla="*/ 1676400 h 2164327"/>
                <a:gd name="connsiteX44" fmla="*/ 2409825 w 2447925"/>
                <a:gd name="connsiteY44" fmla="*/ 1619250 h 2164327"/>
                <a:gd name="connsiteX45" fmla="*/ 2352675 w 2447925"/>
                <a:gd name="connsiteY45" fmla="*/ 1581150 h 2164327"/>
                <a:gd name="connsiteX46" fmla="*/ 2324100 w 2447925"/>
                <a:gd name="connsiteY46" fmla="*/ 1562100 h 2164327"/>
                <a:gd name="connsiteX47" fmla="*/ 2276475 w 2447925"/>
                <a:gd name="connsiteY47" fmla="*/ 1524000 h 2164327"/>
                <a:gd name="connsiteX48" fmla="*/ 2219325 w 2447925"/>
                <a:gd name="connsiteY48" fmla="*/ 1485900 h 2164327"/>
                <a:gd name="connsiteX49" fmla="*/ 2209800 w 2447925"/>
                <a:gd name="connsiteY49" fmla="*/ 1457325 h 2164327"/>
                <a:gd name="connsiteX50" fmla="*/ 2190750 w 2447925"/>
                <a:gd name="connsiteY50" fmla="*/ 1428750 h 2164327"/>
                <a:gd name="connsiteX51" fmla="*/ 2181225 w 2447925"/>
                <a:gd name="connsiteY51" fmla="*/ 1390650 h 2164327"/>
                <a:gd name="connsiteX52" fmla="*/ 2171700 w 2447925"/>
                <a:gd name="connsiteY52" fmla="*/ 1333500 h 2164327"/>
                <a:gd name="connsiteX53" fmla="*/ 2152650 w 2447925"/>
                <a:gd name="connsiteY53" fmla="*/ 1238250 h 2164327"/>
                <a:gd name="connsiteX54" fmla="*/ 2095500 w 2447925"/>
                <a:gd name="connsiteY54" fmla="*/ 1152525 h 2164327"/>
                <a:gd name="connsiteX55" fmla="*/ 2076450 w 2447925"/>
                <a:gd name="connsiteY55" fmla="*/ 1123950 h 2164327"/>
                <a:gd name="connsiteX56" fmla="*/ 2028825 w 2447925"/>
                <a:gd name="connsiteY56" fmla="*/ 1047750 h 2164327"/>
                <a:gd name="connsiteX57" fmla="*/ 1981200 w 2447925"/>
                <a:gd name="connsiteY57" fmla="*/ 1000125 h 2164327"/>
                <a:gd name="connsiteX58" fmla="*/ 1924050 w 2447925"/>
                <a:gd name="connsiteY58" fmla="*/ 981075 h 2164327"/>
                <a:gd name="connsiteX59" fmla="*/ 1895475 w 2447925"/>
                <a:gd name="connsiteY59" fmla="*/ 962025 h 2164327"/>
                <a:gd name="connsiteX60" fmla="*/ 1847850 w 2447925"/>
                <a:gd name="connsiteY60" fmla="*/ 952500 h 2164327"/>
                <a:gd name="connsiteX61" fmla="*/ 1790700 w 2447925"/>
                <a:gd name="connsiteY61" fmla="*/ 933450 h 2164327"/>
                <a:gd name="connsiteX62" fmla="*/ 1762125 w 2447925"/>
                <a:gd name="connsiteY62" fmla="*/ 923925 h 2164327"/>
                <a:gd name="connsiteX63" fmla="*/ 1733550 w 2447925"/>
                <a:gd name="connsiteY63" fmla="*/ 914400 h 2164327"/>
                <a:gd name="connsiteX64" fmla="*/ 1676400 w 2447925"/>
                <a:gd name="connsiteY64" fmla="*/ 885825 h 2164327"/>
                <a:gd name="connsiteX65" fmla="*/ 1619250 w 2447925"/>
                <a:gd name="connsiteY65" fmla="*/ 838200 h 2164327"/>
                <a:gd name="connsiteX66" fmla="*/ 1590675 w 2447925"/>
                <a:gd name="connsiteY66" fmla="*/ 828675 h 2164327"/>
                <a:gd name="connsiteX67" fmla="*/ 1533525 w 2447925"/>
                <a:gd name="connsiteY67" fmla="*/ 781050 h 2164327"/>
                <a:gd name="connsiteX68" fmla="*/ 1476375 w 2447925"/>
                <a:gd name="connsiteY68" fmla="*/ 742950 h 2164327"/>
                <a:gd name="connsiteX69" fmla="*/ 1447800 w 2447925"/>
                <a:gd name="connsiteY69" fmla="*/ 714375 h 2164327"/>
                <a:gd name="connsiteX70" fmla="*/ 1428750 w 2447925"/>
                <a:gd name="connsiteY70" fmla="*/ 685800 h 2164327"/>
                <a:gd name="connsiteX71" fmla="*/ 1400175 w 2447925"/>
                <a:gd name="connsiteY71" fmla="*/ 676275 h 2164327"/>
                <a:gd name="connsiteX72" fmla="*/ 1381125 w 2447925"/>
                <a:gd name="connsiteY72" fmla="*/ 647700 h 2164327"/>
                <a:gd name="connsiteX73" fmla="*/ 1352550 w 2447925"/>
                <a:gd name="connsiteY73" fmla="*/ 628650 h 2164327"/>
                <a:gd name="connsiteX74" fmla="*/ 1314450 w 2447925"/>
                <a:gd name="connsiteY74" fmla="*/ 571500 h 2164327"/>
                <a:gd name="connsiteX75" fmla="*/ 1285875 w 2447925"/>
                <a:gd name="connsiteY75" fmla="*/ 542925 h 2164327"/>
                <a:gd name="connsiteX76" fmla="*/ 1257300 w 2447925"/>
                <a:gd name="connsiteY76" fmla="*/ 400050 h 2164327"/>
                <a:gd name="connsiteX77" fmla="*/ 1238250 w 2447925"/>
                <a:gd name="connsiteY77" fmla="*/ 342900 h 2164327"/>
                <a:gd name="connsiteX78" fmla="*/ 1219200 w 2447925"/>
                <a:gd name="connsiteY78" fmla="*/ 285750 h 2164327"/>
                <a:gd name="connsiteX79" fmla="*/ 1209675 w 2447925"/>
                <a:gd name="connsiteY79" fmla="*/ 257175 h 2164327"/>
                <a:gd name="connsiteX80" fmla="*/ 1181100 w 2447925"/>
                <a:gd name="connsiteY80" fmla="*/ 161925 h 2164327"/>
                <a:gd name="connsiteX81" fmla="*/ 1123950 w 2447925"/>
                <a:gd name="connsiteY81" fmla="*/ 114300 h 2164327"/>
                <a:gd name="connsiteX82" fmla="*/ 1038225 w 2447925"/>
                <a:gd name="connsiteY82" fmla="*/ 47625 h 2164327"/>
                <a:gd name="connsiteX83" fmla="*/ 1009650 w 2447925"/>
                <a:gd name="connsiteY83" fmla="*/ 28575 h 2164327"/>
                <a:gd name="connsiteX84" fmla="*/ 847725 w 2447925"/>
                <a:gd name="connsiteY84" fmla="*/ 9525 h 2164327"/>
                <a:gd name="connsiteX85" fmla="*/ 762000 w 2447925"/>
                <a:gd name="connsiteY85" fmla="*/ 0 h 2164327"/>
                <a:gd name="connsiteX86" fmla="*/ 571500 w 2447925"/>
                <a:gd name="connsiteY86" fmla="*/ 9525 h 2164327"/>
                <a:gd name="connsiteX87" fmla="*/ 514350 w 2447925"/>
                <a:gd name="connsiteY87" fmla="*/ 28575 h 2164327"/>
                <a:gd name="connsiteX88" fmla="*/ 476250 w 2447925"/>
                <a:gd name="connsiteY88" fmla="*/ 38100 h 2164327"/>
                <a:gd name="connsiteX89" fmla="*/ 371475 w 2447925"/>
                <a:gd name="connsiteY89" fmla="*/ 66675 h 2164327"/>
                <a:gd name="connsiteX90" fmla="*/ 342900 w 2447925"/>
                <a:gd name="connsiteY90" fmla="*/ 76200 h 2164327"/>
                <a:gd name="connsiteX91" fmla="*/ 314325 w 2447925"/>
                <a:gd name="connsiteY91" fmla="*/ 95250 h 2164327"/>
                <a:gd name="connsiteX92" fmla="*/ 304800 w 2447925"/>
                <a:gd name="connsiteY92" fmla="*/ 95250 h 21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47925" h="2164327">
                  <a:moveTo>
                    <a:pt x="304800" y="95250"/>
                  </a:moveTo>
                  <a:cubicBezTo>
                    <a:pt x="296863" y="103187"/>
                    <a:pt x="281075" y="128500"/>
                    <a:pt x="266700" y="142875"/>
                  </a:cubicBezTo>
                  <a:cubicBezTo>
                    <a:pt x="258605" y="150970"/>
                    <a:pt x="246220" y="153830"/>
                    <a:pt x="238125" y="161925"/>
                  </a:cubicBezTo>
                  <a:cubicBezTo>
                    <a:pt x="230030" y="170020"/>
                    <a:pt x="226404" y="181706"/>
                    <a:pt x="219075" y="190500"/>
                  </a:cubicBezTo>
                  <a:cubicBezTo>
                    <a:pt x="210451" y="200848"/>
                    <a:pt x="200025" y="209550"/>
                    <a:pt x="190500" y="219075"/>
                  </a:cubicBezTo>
                  <a:cubicBezTo>
                    <a:pt x="160888" y="307910"/>
                    <a:pt x="212383" y="160312"/>
                    <a:pt x="152400" y="295275"/>
                  </a:cubicBezTo>
                  <a:cubicBezTo>
                    <a:pt x="147083" y="307238"/>
                    <a:pt x="146471" y="320788"/>
                    <a:pt x="142875" y="333375"/>
                  </a:cubicBezTo>
                  <a:cubicBezTo>
                    <a:pt x="140117" y="343029"/>
                    <a:pt x="137505" y="352810"/>
                    <a:pt x="133350" y="361950"/>
                  </a:cubicBezTo>
                  <a:cubicBezTo>
                    <a:pt x="121599" y="387803"/>
                    <a:pt x="104230" y="411209"/>
                    <a:pt x="95250" y="438150"/>
                  </a:cubicBezTo>
                  <a:cubicBezTo>
                    <a:pt x="71080" y="510659"/>
                    <a:pt x="80138" y="475609"/>
                    <a:pt x="66675" y="542925"/>
                  </a:cubicBezTo>
                  <a:cubicBezTo>
                    <a:pt x="63500" y="641350"/>
                    <a:pt x="62933" y="739894"/>
                    <a:pt x="57150" y="838200"/>
                  </a:cubicBezTo>
                  <a:cubicBezTo>
                    <a:pt x="53403" y="901907"/>
                    <a:pt x="42647" y="965045"/>
                    <a:pt x="38100" y="1028700"/>
                  </a:cubicBezTo>
                  <a:cubicBezTo>
                    <a:pt x="34925" y="1073150"/>
                    <a:pt x="32610" y="1117670"/>
                    <a:pt x="28575" y="1162050"/>
                  </a:cubicBezTo>
                  <a:cubicBezTo>
                    <a:pt x="25498" y="1195902"/>
                    <a:pt x="14573" y="1269590"/>
                    <a:pt x="9525" y="1304925"/>
                  </a:cubicBezTo>
                  <a:cubicBezTo>
                    <a:pt x="6350" y="1352550"/>
                    <a:pt x="0" y="1400069"/>
                    <a:pt x="0" y="1447800"/>
                  </a:cubicBezTo>
                  <a:cubicBezTo>
                    <a:pt x="0" y="1508208"/>
                    <a:pt x="4292" y="1568594"/>
                    <a:pt x="9525" y="1628775"/>
                  </a:cubicBezTo>
                  <a:cubicBezTo>
                    <a:pt x="10659" y="1641817"/>
                    <a:pt x="15288" y="1654336"/>
                    <a:pt x="19050" y="1666875"/>
                  </a:cubicBezTo>
                  <a:cubicBezTo>
                    <a:pt x="24820" y="1686109"/>
                    <a:pt x="31750" y="1704975"/>
                    <a:pt x="38100" y="1724025"/>
                  </a:cubicBezTo>
                  <a:cubicBezTo>
                    <a:pt x="41275" y="1733550"/>
                    <a:pt x="45190" y="1742860"/>
                    <a:pt x="47625" y="1752600"/>
                  </a:cubicBezTo>
                  <a:lnTo>
                    <a:pt x="66675" y="1828800"/>
                  </a:lnTo>
                  <a:cubicBezTo>
                    <a:pt x="69727" y="1841007"/>
                    <a:pt x="78893" y="1881810"/>
                    <a:pt x="85725" y="1895475"/>
                  </a:cubicBezTo>
                  <a:cubicBezTo>
                    <a:pt x="90845" y="1905714"/>
                    <a:pt x="99095" y="1914111"/>
                    <a:pt x="104775" y="1924050"/>
                  </a:cubicBezTo>
                  <a:cubicBezTo>
                    <a:pt x="163353" y="2026562"/>
                    <a:pt x="68722" y="1879495"/>
                    <a:pt x="161925" y="2019300"/>
                  </a:cubicBezTo>
                  <a:cubicBezTo>
                    <a:pt x="168275" y="2028825"/>
                    <a:pt x="171817" y="2041006"/>
                    <a:pt x="180975" y="2047875"/>
                  </a:cubicBezTo>
                  <a:cubicBezTo>
                    <a:pt x="189604" y="2054347"/>
                    <a:pt x="233722" y="2088536"/>
                    <a:pt x="247650" y="2095500"/>
                  </a:cubicBezTo>
                  <a:cubicBezTo>
                    <a:pt x="256630" y="2099990"/>
                    <a:pt x="267245" y="2100535"/>
                    <a:pt x="276225" y="2105025"/>
                  </a:cubicBezTo>
                  <a:cubicBezTo>
                    <a:pt x="286464" y="2110145"/>
                    <a:pt x="294278" y="2119566"/>
                    <a:pt x="304800" y="2124075"/>
                  </a:cubicBezTo>
                  <a:cubicBezTo>
                    <a:pt x="316832" y="2129232"/>
                    <a:pt x="330063" y="2131033"/>
                    <a:pt x="342900" y="2133600"/>
                  </a:cubicBezTo>
                  <a:cubicBezTo>
                    <a:pt x="417794" y="2148579"/>
                    <a:pt x="441271" y="2146069"/>
                    <a:pt x="533400" y="2152650"/>
                  </a:cubicBezTo>
                  <a:cubicBezTo>
                    <a:pt x="631596" y="2169016"/>
                    <a:pt x="595417" y="2167403"/>
                    <a:pt x="742950" y="2152650"/>
                  </a:cubicBezTo>
                  <a:cubicBezTo>
                    <a:pt x="755976" y="2151347"/>
                    <a:pt x="768271" y="2145965"/>
                    <a:pt x="781050" y="2143125"/>
                  </a:cubicBezTo>
                  <a:cubicBezTo>
                    <a:pt x="796854" y="2139613"/>
                    <a:pt x="812706" y="2136262"/>
                    <a:pt x="828675" y="2133600"/>
                  </a:cubicBezTo>
                  <a:cubicBezTo>
                    <a:pt x="896118" y="2122359"/>
                    <a:pt x="958998" y="2116570"/>
                    <a:pt x="1028700" y="2114550"/>
                  </a:cubicBezTo>
                  <a:cubicBezTo>
                    <a:pt x="1203281" y="2109490"/>
                    <a:pt x="1377950" y="2108200"/>
                    <a:pt x="1552575" y="2105025"/>
                  </a:cubicBezTo>
                  <a:cubicBezTo>
                    <a:pt x="1590675" y="2101850"/>
                    <a:pt x="1628658" y="2096577"/>
                    <a:pt x="1666875" y="2095500"/>
                  </a:cubicBezTo>
                  <a:cubicBezTo>
                    <a:pt x="1865718" y="2089899"/>
                    <a:pt x="2107238" y="2126164"/>
                    <a:pt x="2314575" y="2066925"/>
                  </a:cubicBezTo>
                  <a:cubicBezTo>
                    <a:pt x="2324229" y="2064167"/>
                    <a:pt x="2333625" y="2060575"/>
                    <a:pt x="2343150" y="2057400"/>
                  </a:cubicBezTo>
                  <a:cubicBezTo>
                    <a:pt x="2352675" y="2047875"/>
                    <a:pt x="2364253" y="2040033"/>
                    <a:pt x="2371725" y="2028825"/>
                  </a:cubicBezTo>
                  <a:cubicBezTo>
                    <a:pt x="2377294" y="2020471"/>
                    <a:pt x="2376760" y="2009230"/>
                    <a:pt x="2381250" y="2000250"/>
                  </a:cubicBezTo>
                  <a:cubicBezTo>
                    <a:pt x="2386370" y="1990011"/>
                    <a:pt x="2395651" y="1982136"/>
                    <a:pt x="2400300" y="1971675"/>
                  </a:cubicBezTo>
                  <a:cubicBezTo>
                    <a:pt x="2408455" y="1953325"/>
                    <a:pt x="2413000" y="1933575"/>
                    <a:pt x="2419350" y="1914525"/>
                  </a:cubicBezTo>
                  <a:lnTo>
                    <a:pt x="2438400" y="1857375"/>
                  </a:lnTo>
                  <a:lnTo>
                    <a:pt x="2447925" y="1828800"/>
                  </a:lnTo>
                  <a:cubicBezTo>
                    <a:pt x="2441536" y="1752130"/>
                    <a:pt x="2446227" y="1734239"/>
                    <a:pt x="2428875" y="1676400"/>
                  </a:cubicBezTo>
                  <a:cubicBezTo>
                    <a:pt x="2423105" y="1657166"/>
                    <a:pt x="2426533" y="1630389"/>
                    <a:pt x="2409825" y="1619250"/>
                  </a:cubicBezTo>
                  <a:lnTo>
                    <a:pt x="2352675" y="1581150"/>
                  </a:lnTo>
                  <a:lnTo>
                    <a:pt x="2324100" y="1562100"/>
                  </a:lnTo>
                  <a:cubicBezTo>
                    <a:pt x="2288901" y="1509302"/>
                    <a:pt x="2325189" y="1551063"/>
                    <a:pt x="2276475" y="1524000"/>
                  </a:cubicBezTo>
                  <a:cubicBezTo>
                    <a:pt x="2256461" y="1512881"/>
                    <a:pt x="2219325" y="1485900"/>
                    <a:pt x="2219325" y="1485900"/>
                  </a:cubicBezTo>
                  <a:cubicBezTo>
                    <a:pt x="2216150" y="1476375"/>
                    <a:pt x="2214290" y="1466305"/>
                    <a:pt x="2209800" y="1457325"/>
                  </a:cubicBezTo>
                  <a:cubicBezTo>
                    <a:pt x="2204680" y="1447086"/>
                    <a:pt x="2195259" y="1439272"/>
                    <a:pt x="2190750" y="1428750"/>
                  </a:cubicBezTo>
                  <a:cubicBezTo>
                    <a:pt x="2185593" y="1416718"/>
                    <a:pt x="2183792" y="1403487"/>
                    <a:pt x="2181225" y="1390650"/>
                  </a:cubicBezTo>
                  <a:cubicBezTo>
                    <a:pt x="2177437" y="1371712"/>
                    <a:pt x="2174637" y="1352588"/>
                    <a:pt x="2171700" y="1333500"/>
                  </a:cubicBezTo>
                  <a:cubicBezTo>
                    <a:pt x="2169082" y="1316482"/>
                    <a:pt x="2165551" y="1261471"/>
                    <a:pt x="2152650" y="1238250"/>
                  </a:cubicBezTo>
                  <a:lnTo>
                    <a:pt x="2095500" y="1152525"/>
                  </a:lnTo>
                  <a:cubicBezTo>
                    <a:pt x="2089150" y="1143000"/>
                    <a:pt x="2080070" y="1134810"/>
                    <a:pt x="2076450" y="1123950"/>
                  </a:cubicBezTo>
                  <a:cubicBezTo>
                    <a:pt x="2053780" y="1055940"/>
                    <a:pt x="2074108" y="1077939"/>
                    <a:pt x="2028825" y="1047750"/>
                  </a:cubicBezTo>
                  <a:cubicBezTo>
                    <a:pt x="2011446" y="1021682"/>
                    <a:pt x="2011279" y="1013493"/>
                    <a:pt x="1981200" y="1000125"/>
                  </a:cubicBezTo>
                  <a:cubicBezTo>
                    <a:pt x="1962850" y="991970"/>
                    <a:pt x="1940758" y="992214"/>
                    <a:pt x="1924050" y="981075"/>
                  </a:cubicBezTo>
                  <a:cubicBezTo>
                    <a:pt x="1914525" y="974725"/>
                    <a:pt x="1906194" y="966045"/>
                    <a:pt x="1895475" y="962025"/>
                  </a:cubicBezTo>
                  <a:cubicBezTo>
                    <a:pt x="1880316" y="956341"/>
                    <a:pt x="1863469" y="956760"/>
                    <a:pt x="1847850" y="952500"/>
                  </a:cubicBezTo>
                  <a:cubicBezTo>
                    <a:pt x="1828477" y="947216"/>
                    <a:pt x="1809750" y="939800"/>
                    <a:pt x="1790700" y="933450"/>
                  </a:cubicBezTo>
                  <a:lnTo>
                    <a:pt x="1762125" y="923925"/>
                  </a:lnTo>
                  <a:cubicBezTo>
                    <a:pt x="1752600" y="920750"/>
                    <a:pt x="1741904" y="919969"/>
                    <a:pt x="1733550" y="914400"/>
                  </a:cubicBezTo>
                  <a:cubicBezTo>
                    <a:pt x="1651658" y="859805"/>
                    <a:pt x="1755270" y="925260"/>
                    <a:pt x="1676400" y="885825"/>
                  </a:cubicBezTo>
                  <a:cubicBezTo>
                    <a:pt x="1614074" y="854662"/>
                    <a:pt x="1682447" y="880331"/>
                    <a:pt x="1619250" y="838200"/>
                  </a:cubicBezTo>
                  <a:cubicBezTo>
                    <a:pt x="1610896" y="832631"/>
                    <a:pt x="1600200" y="831850"/>
                    <a:pt x="1590675" y="828675"/>
                  </a:cubicBezTo>
                  <a:cubicBezTo>
                    <a:pt x="1507193" y="745193"/>
                    <a:pt x="1613091" y="847355"/>
                    <a:pt x="1533525" y="781050"/>
                  </a:cubicBezTo>
                  <a:cubicBezTo>
                    <a:pt x="1485959" y="741412"/>
                    <a:pt x="1526593" y="759689"/>
                    <a:pt x="1476375" y="742950"/>
                  </a:cubicBezTo>
                  <a:cubicBezTo>
                    <a:pt x="1466850" y="733425"/>
                    <a:pt x="1456424" y="724723"/>
                    <a:pt x="1447800" y="714375"/>
                  </a:cubicBezTo>
                  <a:cubicBezTo>
                    <a:pt x="1440471" y="705581"/>
                    <a:pt x="1437689" y="692951"/>
                    <a:pt x="1428750" y="685800"/>
                  </a:cubicBezTo>
                  <a:cubicBezTo>
                    <a:pt x="1420910" y="679528"/>
                    <a:pt x="1409700" y="679450"/>
                    <a:pt x="1400175" y="676275"/>
                  </a:cubicBezTo>
                  <a:cubicBezTo>
                    <a:pt x="1393825" y="666750"/>
                    <a:pt x="1389220" y="655795"/>
                    <a:pt x="1381125" y="647700"/>
                  </a:cubicBezTo>
                  <a:cubicBezTo>
                    <a:pt x="1373030" y="639605"/>
                    <a:pt x="1360088" y="637265"/>
                    <a:pt x="1352550" y="628650"/>
                  </a:cubicBezTo>
                  <a:cubicBezTo>
                    <a:pt x="1337473" y="611420"/>
                    <a:pt x="1330639" y="587689"/>
                    <a:pt x="1314450" y="571500"/>
                  </a:cubicBezTo>
                  <a:lnTo>
                    <a:pt x="1285875" y="542925"/>
                  </a:lnTo>
                  <a:cubicBezTo>
                    <a:pt x="1241331" y="409292"/>
                    <a:pt x="1292528" y="576188"/>
                    <a:pt x="1257300" y="400050"/>
                  </a:cubicBezTo>
                  <a:cubicBezTo>
                    <a:pt x="1253362" y="380359"/>
                    <a:pt x="1244600" y="361950"/>
                    <a:pt x="1238250" y="342900"/>
                  </a:cubicBezTo>
                  <a:lnTo>
                    <a:pt x="1219200" y="285750"/>
                  </a:lnTo>
                  <a:cubicBezTo>
                    <a:pt x="1216025" y="276225"/>
                    <a:pt x="1212110" y="266915"/>
                    <a:pt x="1209675" y="257175"/>
                  </a:cubicBezTo>
                  <a:cubicBezTo>
                    <a:pt x="1205358" y="239908"/>
                    <a:pt x="1188830" y="169655"/>
                    <a:pt x="1181100" y="161925"/>
                  </a:cubicBezTo>
                  <a:cubicBezTo>
                    <a:pt x="1097618" y="78443"/>
                    <a:pt x="1203516" y="180605"/>
                    <a:pt x="1123950" y="114300"/>
                  </a:cubicBezTo>
                  <a:cubicBezTo>
                    <a:pt x="1034421" y="39693"/>
                    <a:pt x="1182668" y="143920"/>
                    <a:pt x="1038225" y="47625"/>
                  </a:cubicBezTo>
                  <a:cubicBezTo>
                    <a:pt x="1028700" y="41275"/>
                    <a:pt x="1020875" y="30820"/>
                    <a:pt x="1009650" y="28575"/>
                  </a:cubicBezTo>
                  <a:cubicBezTo>
                    <a:pt x="918259" y="10297"/>
                    <a:pt x="992980" y="23359"/>
                    <a:pt x="847725" y="9525"/>
                  </a:cubicBezTo>
                  <a:cubicBezTo>
                    <a:pt x="819104" y="6799"/>
                    <a:pt x="790575" y="3175"/>
                    <a:pt x="762000" y="0"/>
                  </a:cubicBezTo>
                  <a:cubicBezTo>
                    <a:pt x="698500" y="3175"/>
                    <a:pt x="634660" y="2237"/>
                    <a:pt x="571500" y="9525"/>
                  </a:cubicBezTo>
                  <a:cubicBezTo>
                    <a:pt x="551552" y="11827"/>
                    <a:pt x="533831" y="23705"/>
                    <a:pt x="514350" y="28575"/>
                  </a:cubicBezTo>
                  <a:cubicBezTo>
                    <a:pt x="501650" y="31750"/>
                    <a:pt x="489029" y="35260"/>
                    <a:pt x="476250" y="38100"/>
                  </a:cubicBezTo>
                  <a:cubicBezTo>
                    <a:pt x="395471" y="56051"/>
                    <a:pt x="460683" y="36939"/>
                    <a:pt x="371475" y="66675"/>
                  </a:cubicBezTo>
                  <a:cubicBezTo>
                    <a:pt x="361950" y="69850"/>
                    <a:pt x="351254" y="70631"/>
                    <a:pt x="342900" y="76200"/>
                  </a:cubicBezTo>
                  <a:lnTo>
                    <a:pt x="314325" y="95250"/>
                  </a:lnTo>
                  <a:cubicBezTo>
                    <a:pt x="303380" y="128085"/>
                    <a:pt x="312737" y="87313"/>
                    <a:pt x="304800" y="9525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23439" y="3126954"/>
              <a:ext cx="839845" cy="311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Cluster</a:t>
              </a:r>
              <a:r>
                <a:rPr lang="en-US" sz="1400" b="1" baseline="0"/>
                <a:t> 1</a:t>
              </a:r>
              <a:endParaRPr lang="en-US" sz="1400" b="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71110" y="2707854"/>
              <a:ext cx="2895679" cy="2124075"/>
            </a:xfrm>
            <a:custGeom>
              <a:avLst/>
              <a:gdLst>
                <a:gd name="connsiteX0" fmla="*/ 323929 w 2895679"/>
                <a:gd name="connsiteY0" fmla="*/ 781050 h 2124075"/>
                <a:gd name="connsiteX1" fmla="*/ 276304 w 2895679"/>
                <a:gd name="connsiteY1" fmla="*/ 800100 h 2124075"/>
                <a:gd name="connsiteX2" fmla="*/ 247729 w 2895679"/>
                <a:gd name="connsiteY2" fmla="*/ 809625 h 2124075"/>
                <a:gd name="connsiteX3" fmla="*/ 190579 w 2895679"/>
                <a:gd name="connsiteY3" fmla="*/ 847725 h 2124075"/>
                <a:gd name="connsiteX4" fmla="*/ 114379 w 2895679"/>
                <a:gd name="connsiteY4" fmla="*/ 914400 h 2124075"/>
                <a:gd name="connsiteX5" fmla="*/ 85804 w 2895679"/>
                <a:gd name="connsiteY5" fmla="*/ 933450 h 2124075"/>
                <a:gd name="connsiteX6" fmla="*/ 19129 w 2895679"/>
                <a:gd name="connsiteY6" fmla="*/ 1009650 h 2124075"/>
                <a:gd name="connsiteX7" fmla="*/ 79 w 2895679"/>
                <a:gd name="connsiteY7" fmla="*/ 1066800 h 2124075"/>
                <a:gd name="connsiteX8" fmla="*/ 9604 w 2895679"/>
                <a:gd name="connsiteY8" fmla="*/ 1219200 h 2124075"/>
                <a:gd name="connsiteX9" fmla="*/ 19129 w 2895679"/>
                <a:gd name="connsiteY9" fmla="*/ 1247775 h 2124075"/>
                <a:gd name="connsiteX10" fmla="*/ 95329 w 2895679"/>
                <a:gd name="connsiteY10" fmla="*/ 1314450 h 2124075"/>
                <a:gd name="connsiteX11" fmla="*/ 123904 w 2895679"/>
                <a:gd name="connsiteY11" fmla="*/ 1323975 h 2124075"/>
                <a:gd name="connsiteX12" fmla="*/ 152479 w 2895679"/>
                <a:gd name="connsiteY12" fmla="*/ 1343025 h 2124075"/>
                <a:gd name="connsiteX13" fmla="*/ 238204 w 2895679"/>
                <a:gd name="connsiteY13" fmla="*/ 1381125 h 2124075"/>
                <a:gd name="connsiteX14" fmla="*/ 285829 w 2895679"/>
                <a:gd name="connsiteY14" fmla="*/ 1419225 h 2124075"/>
                <a:gd name="connsiteX15" fmla="*/ 314404 w 2895679"/>
                <a:gd name="connsiteY15" fmla="*/ 1438275 h 2124075"/>
                <a:gd name="connsiteX16" fmla="*/ 371554 w 2895679"/>
                <a:gd name="connsiteY16" fmla="*/ 1457325 h 2124075"/>
                <a:gd name="connsiteX17" fmla="*/ 400129 w 2895679"/>
                <a:gd name="connsiteY17" fmla="*/ 1466850 h 2124075"/>
                <a:gd name="connsiteX18" fmla="*/ 428704 w 2895679"/>
                <a:gd name="connsiteY18" fmla="*/ 1485900 h 2124075"/>
                <a:gd name="connsiteX19" fmla="*/ 457279 w 2895679"/>
                <a:gd name="connsiteY19" fmla="*/ 1514475 h 2124075"/>
                <a:gd name="connsiteX20" fmla="*/ 485854 w 2895679"/>
                <a:gd name="connsiteY20" fmla="*/ 1524000 h 2124075"/>
                <a:gd name="connsiteX21" fmla="*/ 543004 w 2895679"/>
                <a:gd name="connsiteY21" fmla="*/ 1562100 h 2124075"/>
                <a:gd name="connsiteX22" fmla="*/ 628729 w 2895679"/>
                <a:gd name="connsiteY22" fmla="*/ 1609725 h 2124075"/>
                <a:gd name="connsiteX23" fmla="*/ 685879 w 2895679"/>
                <a:gd name="connsiteY23" fmla="*/ 1666875 h 2124075"/>
                <a:gd name="connsiteX24" fmla="*/ 704929 w 2895679"/>
                <a:gd name="connsiteY24" fmla="*/ 1695450 h 2124075"/>
                <a:gd name="connsiteX25" fmla="*/ 733504 w 2895679"/>
                <a:gd name="connsiteY25" fmla="*/ 1724025 h 2124075"/>
                <a:gd name="connsiteX26" fmla="*/ 800179 w 2895679"/>
                <a:gd name="connsiteY26" fmla="*/ 1800225 h 2124075"/>
                <a:gd name="connsiteX27" fmla="*/ 828754 w 2895679"/>
                <a:gd name="connsiteY27" fmla="*/ 1857375 h 2124075"/>
                <a:gd name="connsiteX28" fmla="*/ 838279 w 2895679"/>
                <a:gd name="connsiteY28" fmla="*/ 1885950 h 2124075"/>
                <a:gd name="connsiteX29" fmla="*/ 857329 w 2895679"/>
                <a:gd name="connsiteY29" fmla="*/ 1914525 h 2124075"/>
                <a:gd name="connsiteX30" fmla="*/ 866854 w 2895679"/>
                <a:gd name="connsiteY30" fmla="*/ 1943100 h 2124075"/>
                <a:gd name="connsiteX31" fmla="*/ 933529 w 2895679"/>
                <a:gd name="connsiteY31" fmla="*/ 2019300 h 2124075"/>
                <a:gd name="connsiteX32" fmla="*/ 952579 w 2895679"/>
                <a:gd name="connsiteY32" fmla="*/ 2047875 h 2124075"/>
                <a:gd name="connsiteX33" fmla="*/ 1009729 w 2895679"/>
                <a:gd name="connsiteY33" fmla="*/ 2076450 h 2124075"/>
                <a:gd name="connsiteX34" fmla="*/ 1038304 w 2895679"/>
                <a:gd name="connsiteY34" fmla="*/ 2095500 h 2124075"/>
                <a:gd name="connsiteX35" fmla="*/ 1066879 w 2895679"/>
                <a:gd name="connsiteY35" fmla="*/ 2105025 h 2124075"/>
                <a:gd name="connsiteX36" fmla="*/ 1162129 w 2895679"/>
                <a:gd name="connsiteY36" fmla="*/ 2124075 h 2124075"/>
                <a:gd name="connsiteX37" fmla="*/ 1552654 w 2895679"/>
                <a:gd name="connsiteY37" fmla="*/ 2114550 h 2124075"/>
                <a:gd name="connsiteX38" fmla="*/ 1800304 w 2895679"/>
                <a:gd name="connsiteY38" fmla="*/ 2085975 h 2124075"/>
                <a:gd name="connsiteX39" fmla="*/ 1857454 w 2895679"/>
                <a:gd name="connsiteY39" fmla="*/ 2066925 h 2124075"/>
                <a:gd name="connsiteX40" fmla="*/ 1886029 w 2895679"/>
                <a:gd name="connsiteY40" fmla="*/ 2057400 h 2124075"/>
                <a:gd name="connsiteX41" fmla="*/ 1914604 w 2895679"/>
                <a:gd name="connsiteY41" fmla="*/ 2038350 h 2124075"/>
                <a:gd name="connsiteX42" fmla="*/ 1971754 w 2895679"/>
                <a:gd name="connsiteY42" fmla="*/ 2019300 h 2124075"/>
                <a:gd name="connsiteX43" fmla="*/ 2000329 w 2895679"/>
                <a:gd name="connsiteY43" fmla="*/ 2009775 h 2124075"/>
                <a:gd name="connsiteX44" fmla="*/ 2028904 w 2895679"/>
                <a:gd name="connsiteY44" fmla="*/ 2000250 h 2124075"/>
                <a:gd name="connsiteX45" fmla="*/ 2086054 w 2895679"/>
                <a:gd name="connsiteY45" fmla="*/ 1962150 h 2124075"/>
                <a:gd name="connsiteX46" fmla="*/ 2143204 w 2895679"/>
                <a:gd name="connsiteY46" fmla="*/ 1943100 h 2124075"/>
                <a:gd name="connsiteX47" fmla="*/ 2171779 w 2895679"/>
                <a:gd name="connsiteY47" fmla="*/ 1933575 h 2124075"/>
                <a:gd name="connsiteX48" fmla="*/ 2343229 w 2895679"/>
                <a:gd name="connsiteY48" fmla="*/ 1819275 h 2124075"/>
                <a:gd name="connsiteX49" fmla="*/ 2371804 w 2895679"/>
                <a:gd name="connsiteY49" fmla="*/ 1800225 h 2124075"/>
                <a:gd name="connsiteX50" fmla="*/ 2400379 w 2895679"/>
                <a:gd name="connsiteY50" fmla="*/ 1781175 h 2124075"/>
                <a:gd name="connsiteX51" fmla="*/ 2428954 w 2895679"/>
                <a:gd name="connsiteY51" fmla="*/ 1771650 h 2124075"/>
                <a:gd name="connsiteX52" fmla="*/ 2486104 w 2895679"/>
                <a:gd name="connsiteY52" fmla="*/ 1733550 h 2124075"/>
                <a:gd name="connsiteX53" fmla="*/ 2514679 w 2895679"/>
                <a:gd name="connsiteY53" fmla="*/ 1714500 h 2124075"/>
                <a:gd name="connsiteX54" fmla="*/ 2543254 w 2895679"/>
                <a:gd name="connsiteY54" fmla="*/ 1704975 h 2124075"/>
                <a:gd name="connsiteX55" fmla="*/ 2562304 w 2895679"/>
                <a:gd name="connsiteY55" fmla="*/ 1676400 h 2124075"/>
                <a:gd name="connsiteX56" fmla="*/ 2619454 w 2895679"/>
                <a:gd name="connsiteY56" fmla="*/ 1638300 h 2124075"/>
                <a:gd name="connsiteX57" fmla="*/ 2667079 w 2895679"/>
                <a:gd name="connsiteY57" fmla="*/ 1581150 h 2124075"/>
                <a:gd name="connsiteX58" fmla="*/ 2705179 w 2895679"/>
                <a:gd name="connsiteY58" fmla="*/ 1524000 h 2124075"/>
                <a:gd name="connsiteX59" fmla="*/ 2724229 w 2895679"/>
                <a:gd name="connsiteY59" fmla="*/ 1495425 h 2124075"/>
                <a:gd name="connsiteX60" fmla="*/ 2752804 w 2895679"/>
                <a:gd name="connsiteY60" fmla="*/ 1438275 h 2124075"/>
                <a:gd name="connsiteX61" fmla="*/ 2762329 w 2895679"/>
                <a:gd name="connsiteY61" fmla="*/ 1409700 h 2124075"/>
                <a:gd name="connsiteX62" fmla="*/ 2781379 w 2895679"/>
                <a:gd name="connsiteY62" fmla="*/ 1381125 h 2124075"/>
                <a:gd name="connsiteX63" fmla="*/ 2800429 w 2895679"/>
                <a:gd name="connsiteY63" fmla="*/ 1323975 h 2124075"/>
                <a:gd name="connsiteX64" fmla="*/ 2819479 w 2895679"/>
                <a:gd name="connsiteY64" fmla="*/ 1266825 h 2124075"/>
                <a:gd name="connsiteX65" fmla="*/ 2829004 w 2895679"/>
                <a:gd name="connsiteY65" fmla="*/ 1238250 h 2124075"/>
                <a:gd name="connsiteX66" fmla="*/ 2838529 w 2895679"/>
                <a:gd name="connsiteY66" fmla="*/ 1200150 h 2124075"/>
                <a:gd name="connsiteX67" fmla="*/ 2848054 w 2895679"/>
                <a:gd name="connsiteY67" fmla="*/ 1085850 h 2124075"/>
                <a:gd name="connsiteX68" fmla="*/ 2867104 w 2895679"/>
                <a:gd name="connsiteY68" fmla="*/ 781050 h 2124075"/>
                <a:gd name="connsiteX69" fmla="*/ 2876629 w 2895679"/>
                <a:gd name="connsiteY69" fmla="*/ 733425 h 2124075"/>
                <a:gd name="connsiteX70" fmla="*/ 2895679 w 2895679"/>
                <a:gd name="connsiteY70" fmla="*/ 495300 h 2124075"/>
                <a:gd name="connsiteX71" fmla="*/ 2886154 w 2895679"/>
                <a:gd name="connsiteY71" fmla="*/ 228600 h 2124075"/>
                <a:gd name="connsiteX72" fmla="*/ 2876629 w 2895679"/>
                <a:gd name="connsiteY72" fmla="*/ 190500 h 2124075"/>
                <a:gd name="connsiteX73" fmla="*/ 2838529 w 2895679"/>
                <a:gd name="connsiteY73" fmla="*/ 133350 h 2124075"/>
                <a:gd name="connsiteX74" fmla="*/ 2809954 w 2895679"/>
                <a:gd name="connsiteY74" fmla="*/ 114300 h 2124075"/>
                <a:gd name="connsiteX75" fmla="*/ 2790904 w 2895679"/>
                <a:gd name="connsiteY75" fmla="*/ 85725 h 2124075"/>
                <a:gd name="connsiteX76" fmla="*/ 2733754 w 2895679"/>
                <a:gd name="connsiteY76" fmla="*/ 47625 h 2124075"/>
                <a:gd name="connsiteX77" fmla="*/ 2648029 w 2895679"/>
                <a:gd name="connsiteY77" fmla="*/ 9525 h 2124075"/>
                <a:gd name="connsiteX78" fmla="*/ 2581354 w 2895679"/>
                <a:gd name="connsiteY78" fmla="*/ 0 h 2124075"/>
                <a:gd name="connsiteX79" fmla="*/ 2038429 w 2895679"/>
                <a:gd name="connsiteY79" fmla="*/ 19050 h 2124075"/>
                <a:gd name="connsiteX80" fmla="*/ 1990804 w 2895679"/>
                <a:gd name="connsiteY80" fmla="*/ 28575 h 2124075"/>
                <a:gd name="connsiteX81" fmla="*/ 1876504 w 2895679"/>
                <a:gd name="connsiteY81" fmla="*/ 47625 h 2124075"/>
                <a:gd name="connsiteX82" fmla="*/ 1781254 w 2895679"/>
                <a:gd name="connsiteY82" fmla="*/ 66675 h 2124075"/>
                <a:gd name="connsiteX83" fmla="*/ 1695529 w 2895679"/>
                <a:gd name="connsiteY83" fmla="*/ 76200 h 2124075"/>
                <a:gd name="connsiteX84" fmla="*/ 1647904 w 2895679"/>
                <a:gd name="connsiteY84" fmla="*/ 85725 h 2124075"/>
                <a:gd name="connsiteX85" fmla="*/ 1495504 w 2895679"/>
                <a:gd name="connsiteY85" fmla="*/ 114300 h 2124075"/>
                <a:gd name="connsiteX86" fmla="*/ 1457404 w 2895679"/>
                <a:gd name="connsiteY86" fmla="*/ 123825 h 2124075"/>
                <a:gd name="connsiteX87" fmla="*/ 1352629 w 2895679"/>
                <a:gd name="connsiteY87" fmla="*/ 142875 h 2124075"/>
                <a:gd name="connsiteX88" fmla="*/ 1295479 w 2895679"/>
                <a:gd name="connsiteY88" fmla="*/ 161925 h 2124075"/>
                <a:gd name="connsiteX89" fmla="*/ 1238329 w 2895679"/>
                <a:gd name="connsiteY89" fmla="*/ 180975 h 2124075"/>
                <a:gd name="connsiteX90" fmla="*/ 1209754 w 2895679"/>
                <a:gd name="connsiteY90" fmla="*/ 190500 h 2124075"/>
                <a:gd name="connsiteX91" fmla="*/ 1181179 w 2895679"/>
                <a:gd name="connsiteY91" fmla="*/ 200025 h 2124075"/>
                <a:gd name="connsiteX92" fmla="*/ 1152604 w 2895679"/>
                <a:gd name="connsiteY92" fmla="*/ 219075 h 2124075"/>
                <a:gd name="connsiteX93" fmla="*/ 1095454 w 2895679"/>
                <a:gd name="connsiteY93" fmla="*/ 238125 h 2124075"/>
                <a:gd name="connsiteX94" fmla="*/ 1066879 w 2895679"/>
                <a:gd name="connsiteY94" fmla="*/ 247650 h 2124075"/>
                <a:gd name="connsiteX95" fmla="*/ 1038304 w 2895679"/>
                <a:gd name="connsiteY95" fmla="*/ 266700 h 2124075"/>
                <a:gd name="connsiteX96" fmla="*/ 981154 w 2895679"/>
                <a:gd name="connsiteY96" fmla="*/ 285750 h 2124075"/>
                <a:gd name="connsiteX97" fmla="*/ 924004 w 2895679"/>
                <a:gd name="connsiteY97" fmla="*/ 314325 h 2124075"/>
                <a:gd name="connsiteX98" fmla="*/ 866854 w 2895679"/>
                <a:gd name="connsiteY98" fmla="*/ 352425 h 2124075"/>
                <a:gd name="connsiteX99" fmla="*/ 809704 w 2895679"/>
                <a:gd name="connsiteY99" fmla="*/ 400050 h 2124075"/>
                <a:gd name="connsiteX100" fmla="*/ 781129 w 2895679"/>
                <a:gd name="connsiteY100" fmla="*/ 409575 h 2124075"/>
                <a:gd name="connsiteX101" fmla="*/ 723979 w 2895679"/>
                <a:gd name="connsiteY101" fmla="*/ 447675 h 2124075"/>
                <a:gd name="connsiteX102" fmla="*/ 695404 w 2895679"/>
                <a:gd name="connsiteY102" fmla="*/ 466725 h 2124075"/>
                <a:gd name="connsiteX103" fmla="*/ 552529 w 2895679"/>
                <a:gd name="connsiteY103" fmla="*/ 561975 h 2124075"/>
                <a:gd name="connsiteX104" fmla="*/ 495379 w 2895679"/>
                <a:gd name="connsiteY104" fmla="*/ 590550 h 2124075"/>
                <a:gd name="connsiteX105" fmla="*/ 466804 w 2895679"/>
                <a:gd name="connsiteY105" fmla="*/ 609600 h 2124075"/>
                <a:gd name="connsiteX106" fmla="*/ 438229 w 2895679"/>
                <a:gd name="connsiteY106" fmla="*/ 619125 h 2124075"/>
                <a:gd name="connsiteX107" fmla="*/ 381079 w 2895679"/>
                <a:gd name="connsiteY107" fmla="*/ 657225 h 2124075"/>
                <a:gd name="connsiteX108" fmla="*/ 352504 w 2895679"/>
                <a:gd name="connsiteY108" fmla="*/ 676275 h 2124075"/>
                <a:gd name="connsiteX109" fmla="*/ 342979 w 2895679"/>
                <a:gd name="connsiteY109" fmla="*/ 704850 h 2124075"/>
                <a:gd name="connsiteX110" fmla="*/ 323929 w 2895679"/>
                <a:gd name="connsiteY110" fmla="*/ 733425 h 2124075"/>
                <a:gd name="connsiteX111" fmla="*/ 323929 w 2895679"/>
                <a:gd name="connsiteY111" fmla="*/ 781050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895679" h="2124075">
                  <a:moveTo>
                    <a:pt x="323929" y="781050"/>
                  </a:moveTo>
                  <a:cubicBezTo>
                    <a:pt x="315991" y="792163"/>
                    <a:pt x="292313" y="794097"/>
                    <a:pt x="276304" y="800100"/>
                  </a:cubicBezTo>
                  <a:cubicBezTo>
                    <a:pt x="266903" y="803625"/>
                    <a:pt x="256506" y="804749"/>
                    <a:pt x="247729" y="809625"/>
                  </a:cubicBezTo>
                  <a:cubicBezTo>
                    <a:pt x="227715" y="820744"/>
                    <a:pt x="190579" y="847725"/>
                    <a:pt x="190579" y="847725"/>
                  </a:cubicBezTo>
                  <a:cubicBezTo>
                    <a:pt x="158829" y="895350"/>
                    <a:pt x="181054" y="869950"/>
                    <a:pt x="114379" y="914400"/>
                  </a:cubicBezTo>
                  <a:lnTo>
                    <a:pt x="85804" y="933450"/>
                  </a:lnTo>
                  <a:cubicBezTo>
                    <a:pt x="41354" y="1000125"/>
                    <a:pt x="66754" y="977900"/>
                    <a:pt x="19129" y="1009650"/>
                  </a:cubicBezTo>
                  <a:cubicBezTo>
                    <a:pt x="12779" y="1028700"/>
                    <a:pt x="-1174" y="1046759"/>
                    <a:pt x="79" y="1066800"/>
                  </a:cubicBezTo>
                  <a:cubicBezTo>
                    <a:pt x="3254" y="1117600"/>
                    <a:pt x="4276" y="1168581"/>
                    <a:pt x="9604" y="1219200"/>
                  </a:cubicBezTo>
                  <a:cubicBezTo>
                    <a:pt x="10655" y="1229185"/>
                    <a:pt x="14639" y="1238795"/>
                    <a:pt x="19129" y="1247775"/>
                  </a:cubicBezTo>
                  <a:cubicBezTo>
                    <a:pt x="34687" y="1278890"/>
                    <a:pt x="61039" y="1303020"/>
                    <a:pt x="95329" y="1314450"/>
                  </a:cubicBezTo>
                  <a:cubicBezTo>
                    <a:pt x="104854" y="1317625"/>
                    <a:pt x="114924" y="1319485"/>
                    <a:pt x="123904" y="1323975"/>
                  </a:cubicBezTo>
                  <a:cubicBezTo>
                    <a:pt x="134143" y="1329095"/>
                    <a:pt x="142018" y="1338376"/>
                    <a:pt x="152479" y="1343025"/>
                  </a:cubicBezTo>
                  <a:cubicBezTo>
                    <a:pt x="254494" y="1388365"/>
                    <a:pt x="173535" y="1338012"/>
                    <a:pt x="238204" y="1381125"/>
                  </a:cubicBezTo>
                  <a:cubicBezTo>
                    <a:pt x="270317" y="1429295"/>
                    <a:pt x="239821" y="1396221"/>
                    <a:pt x="285829" y="1419225"/>
                  </a:cubicBezTo>
                  <a:cubicBezTo>
                    <a:pt x="296068" y="1424345"/>
                    <a:pt x="303943" y="1433626"/>
                    <a:pt x="314404" y="1438275"/>
                  </a:cubicBezTo>
                  <a:cubicBezTo>
                    <a:pt x="332754" y="1446430"/>
                    <a:pt x="352504" y="1450975"/>
                    <a:pt x="371554" y="1457325"/>
                  </a:cubicBezTo>
                  <a:cubicBezTo>
                    <a:pt x="381079" y="1460500"/>
                    <a:pt x="391775" y="1461281"/>
                    <a:pt x="400129" y="1466850"/>
                  </a:cubicBezTo>
                  <a:cubicBezTo>
                    <a:pt x="409654" y="1473200"/>
                    <a:pt x="419910" y="1478571"/>
                    <a:pt x="428704" y="1485900"/>
                  </a:cubicBezTo>
                  <a:cubicBezTo>
                    <a:pt x="439052" y="1494524"/>
                    <a:pt x="446071" y="1507003"/>
                    <a:pt x="457279" y="1514475"/>
                  </a:cubicBezTo>
                  <a:cubicBezTo>
                    <a:pt x="465633" y="1520044"/>
                    <a:pt x="477077" y="1519124"/>
                    <a:pt x="485854" y="1524000"/>
                  </a:cubicBezTo>
                  <a:cubicBezTo>
                    <a:pt x="505868" y="1535119"/>
                    <a:pt x="521284" y="1554860"/>
                    <a:pt x="543004" y="1562100"/>
                  </a:cubicBezTo>
                  <a:cubicBezTo>
                    <a:pt x="578937" y="1574078"/>
                    <a:pt x="595977" y="1576973"/>
                    <a:pt x="628729" y="1609725"/>
                  </a:cubicBezTo>
                  <a:cubicBezTo>
                    <a:pt x="647779" y="1628775"/>
                    <a:pt x="670935" y="1644459"/>
                    <a:pt x="685879" y="1666875"/>
                  </a:cubicBezTo>
                  <a:cubicBezTo>
                    <a:pt x="692229" y="1676400"/>
                    <a:pt x="697600" y="1686656"/>
                    <a:pt x="704929" y="1695450"/>
                  </a:cubicBezTo>
                  <a:cubicBezTo>
                    <a:pt x="713553" y="1705798"/>
                    <a:pt x="725234" y="1713392"/>
                    <a:pt x="733504" y="1724025"/>
                  </a:cubicBezTo>
                  <a:cubicBezTo>
                    <a:pt x="793341" y="1800958"/>
                    <a:pt x="744861" y="1763346"/>
                    <a:pt x="800179" y="1800225"/>
                  </a:cubicBezTo>
                  <a:cubicBezTo>
                    <a:pt x="824120" y="1872049"/>
                    <a:pt x="791825" y="1783517"/>
                    <a:pt x="828754" y="1857375"/>
                  </a:cubicBezTo>
                  <a:cubicBezTo>
                    <a:pt x="833244" y="1866355"/>
                    <a:pt x="833789" y="1876970"/>
                    <a:pt x="838279" y="1885950"/>
                  </a:cubicBezTo>
                  <a:cubicBezTo>
                    <a:pt x="843399" y="1896189"/>
                    <a:pt x="852209" y="1904286"/>
                    <a:pt x="857329" y="1914525"/>
                  </a:cubicBezTo>
                  <a:cubicBezTo>
                    <a:pt x="861819" y="1923505"/>
                    <a:pt x="861978" y="1934323"/>
                    <a:pt x="866854" y="1943100"/>
                  </a:cubicBezTo>
                  <a:cubicBezTo>
                    <a:pt x="899538" y="2001931"/>
                    <a:pt x="891787" y="1991472"/>
                    <a:pt x="933529" y="2019300"/>
                  </a:cubicBezTo>
                  <a:cubicBezTo>
                    <a:pt x="939879" y="2028825"/>
                    <a:pt x="944484" y="2039780"/>
                    <a:pt x="952579" y="2047875"/>
                  </a:cubicBezTo>
                  <a:cubicBezTo>
                    <a:pt x="979876" y="2075172"/>
                    <a:pt x="978741" y="2060956"/>
                    <a:pt x="1009729" y="2076450"/>
                  </a:cubicBezTo>
                  <a:cubicBezTo>
                    <a:pt x="1019968" y="2081570"/>
                    <a:pt x="1028065" y="2090380"/>
                    <a:pt x="1038304" y="2095500"/>
                  </a:cubicBezTo>
                  <a:cubicBezTo>
                    <a:pt x="1047284" y="2099990"/>
                    <a:pt x="1057225" y="2102267"/>
                    <a:pt x="1066879" y="2105025"/>
                  </a:cubicBezTo>
                  <a:cubicBezTo>
                    <a:pt x="1106664" y="2116392"/>
                    <a:pt x="1117221" y="2116590"/>
                    <a:pt x="1162129" y="2124075"/>
                  </a:cubicBezTo>
                  <a:lnTo>
                    <a:pt x="1552654" y="2114550"/>
                  </a:lnTo>
                  <a:cubicBezTo>
                    <a:pt x="1618377" y="2112244"/>
                    <a:pt x="1730839" y="2109130"/>
                    <a:pt x="1800304" y="2085975"/>
                  </a:cubicBezTo>
                  <a:lnTo>
                    <a:pt x="1857454" y="2066925"/>
                  </a:lnTo>
                  <a:cubicBezTo>
                    <a:pt x="1866979" y="2063750"/>
                    <a:pt x="1877675" y="2062969"/>
                    <a:pt x="1886029" y="2057400"/>
                  </a:cubicBezTo>
                  <a:cubicBezTo>
                    <a:pt x="1895554" y="2051050"/>
                    <a:pt x="1904143" y="2042999"/>
                    <a:pt x="1914604" y="2038350"/>
                  </a:cubicBezTo>
                  <a:cubicBezTo>
                    <a:pt x="1932954" y="2030195"/>
                    <a:pt x="1952704" y="2025650"/>
                    <a:pt x="1971754" y="2019300"/>
                  </a:cubicBezTo>
                  <a:lnTo>
                    <a:pt x="2000329" y="2009775"/>
                  </a:lnTo>
                  <a:cubicBezTo>
                    <a:pt x="2009854" y="2006600"/>
                    <a:pt x="2020550" y="2005819"/>
                    <a:pt x="2028904" y="2000250"/>
                  </a:cubicBezTo>
                  <a:cubicBezTo>
                    <a:pt x="2047954" y="1987550"/>
                    <a:pt x="2064334" y="1969390"/>
                    <a:pt x="2086054" y="1962150"/>
                  </a:cubicBezTo>
                  <a:lnTo>
                    <a:pt x="2143204" y="1943100"/>
                  </a:lnTo>
                  <a:cubicBezTo>
                    <a:pt x="2152729" y="1939925"/>
                    <a:pt x="2163425" y="1939144"/>
                    <a:pt x="2171779" y="1933575"/>
                  </a:cubicBezTo>
                  <a:lnTo>
                    <a:pt x="2343229" y="1819275"/>
                  </a:lnTo>
                  <a:lnTo>
                    <a:pt x="2371804" y="1800225"/>
                  </a:lnTo>
                  <a:cubicBezTo>
                    <a:pt x="2381329" y="1793875"/>
                    <a:pt x="2389519" y="1784795"/>
                    <a:pt x="2400379" y="1781175"/>
                  </a:cubicBezTo>
                  <a:cubicBezTo>
                    <a:pt x="2409904" y="1778000"/>
                    <a:pt x="2420177" y="1776526"/>
                    <a:pt x="2428954" y="1771650"/>
                  </a:cubicBezTo>
                  <a:cubicBezTo>
                    <a:pt x="2448968" y="1760531"/>
                    <a:pt x="2467054" y="1746250"/>
                    <a:pt x="2486104" y="1733550"/>
                  </a:cubicBezTo>
                  <a:cubicBezTo>
                    <a:pt x="2495629" y="1727200"/>
                    <a:pt x="2503819" y="1718120"/>
                    <a:pt x="2514679" y="1714500"/>
                  </a:cubicBezTo>
                  <a:lnTo>
                    <a:pt x="2543254" y="1704975"/>
                  </a:lnTo>
                  <a:cubicBezTo>
                    <a:pt x="2549604" y="1695450"/>
                    <a:pt x="2553689" y="1683938"/>
                    <a:pt x="2562304" y="1676400"/>
                  </a:cubicBezTo>
                  <a:cubicBezTo>
                    <a:pt x="2579534" y="1661323"/>
                    <a:pt x="2619454" y="1638300"/>
                    <a:pt x="2619454" y="1638300"/>
                  </a:cubicBezTo>
                  <a:cubicBezTo>
                    <a:pt x="2687527" y="1536190"/>
                    <a:pt x="2581516" y="1691159"/>
                    <a:pt x="2667079" y="1581150"/>
                  </a:cubicBezTo>
                  <a:cubicBezTo>
                    <a:pt x="2681135" y="1563078"/>
                    <a:pt x="2692479" y="1543050"/>
                    <a:pt x="2705179" y="1524000"/>
                  </a:cubicBezTo>
                  <a:cubicBezTo>
                    <a:pt x="2711529" y="1514475"/>
                    <a:pt x="2720609" y="1506285"/>
                    <a:pt x="2724229" y="1495425"/>
                  </a:cubicBezTo>
                  <a:cubicBezTo>
                    <a:pt x="2748170" y="1423601"/>
                    <a:pt x="2715875" y="1512133"/>
                    <a:pt x="2752804" y="1438275"/>
                  </a:cubicBezTo>
                  <a:cubicBezTo>
                    <a:pt x="2757294" y="1429295"/>
                    <a:pt x="2757839" y="1418680"/>
                    <a:pt x="2762329" y="1409700"/>
                  </a:cubicBezTo>
                  <a:cubicBezTo>
                    <a:pt x="2767449" y="1399461"/>
                    <a:pt x="2776730" y="1391586"/>
                    <a:pt x="2781379" y="1381125"/>
                  </a:cubicBezTo>
                  <a:cubicBezTo>
                    <a:pt x="2789534" y="1362775"/>
                    <a:pt x="2794079" y="1343025"/>
                    <a:pt x="2800429" y="1323975"/>
                  </a:cubicBezTo>
                  <a:lnTo>
                    <a:pt x="2819479" y="1266825"/>
                  </a:lnTo>
                  <a:cubicBezTo>
                    <a:pt x="2822654" y="1257300"/>
                    <a:pt x="2826569" y="1247990"/>
                    <a:pt x="2829004" y="1238250"/>
                  </a:cubicBezTo>
                  <a:lnTo>
                    <a:pt x="2838529" y="1200150"/>
                  </a:lnTo>
                  <a:cubicBezTo>
                    <a:pt x="2841704" y="1162050"/>
                    <a:pt x="2845809" y="1124016"/>
                    <a:pt x="2848054" y="1085850"/>
                  </a:cubicBezTo>
                  <a:cubicBezTo>
                    <a:pt x="2855299" y="962691"/>
                    <a:pt x="2852323" y="891905"/>
                    <a:pt x="2867104" y="781050"/>
                  </a:cubicBezTo>
                  <a:cubicBezTo>
                    <a:pt x="2869244" y="765003"/>
                    <a:pt x="2873454" y="749300"/>
                    <a:pt x="2876629" y="733425"/>
                  </a:cubicBezTo>
                  <a:cubicBezTo>
                    <a:pt x="2880727" y="688351"/>
                    <a:pt x="2895679" y="531371"/>
                    <a:pt x="2895679" y="495300"/>
                  </a:cubicBezTo>
                  <a:cubicBezTo>
                    <a:pt x="2895679" y="406343"/>
                    <a:pt x="2891703" y="317383"/>
                    <a:pt x="2886154" y="228600"/>
                  </a:cubicBezTo>
                  <a:cubicBezTo>
                    <a:pt x="2885337" y="215535"/>
                    <a:pt x="2882483" y="202209"/>
                    <a:pt x="2876629" y="190500"/>
                  </a:cubicBezTo>
                  <a:cubicBezTo>
                    <a:pt x="2866390" y="170022"/>
                    <a:pt x="2857579" y="146050"/>
                    <a:pt x="2838529" y="133350"/>
                  </a:cubicBezTo>
                  <a:lnTo>
                    <a:pt x="2809954" y="114300"/>
                  </a:lnTo>
                  <a:cubicBezTo>
                    <a:pt x="2803604" y="104775"/>
                    <a:pt x="2799519" y="93263"/>
                    <a:pt x="2790904" y="85725"/>
                  </a:cubicBezTo>
                  <a:cubicBezTo>
                    <a:pt x="2773674" y="70648"/>
                    <a:pt x="2752804" y="60325"/>
                    <a:pt x="2733754" y="47625"/>
                  </a:cubicBezTo>
                  <a:cubicBezTo>
                    <a:pt x="2702570" y="26836"/>
                    <a:pt x="2691308" y="15708"/>
                    <a:pt x="2648029" y="9525"/>
                  </a:cubicBezTo>
                  <a:lnTo>
                    <a:pt x="2581354" y="0"/>
                  </a:lnTo>
                  <a:cubicBezTo>
                    <a:pt x="2470994" y="2628"/>
                    <a:pt x="2193661" y="3527"/>
                    <a:pt x="2038429" y="19050"/>
                  </a:cubicBezTo>
                  <a:cubicBezTo>
                    <a:pt x="2022320" y="20661"/>
                    <a:pt x="2006747" y="25762"/>
                    <a:pt x="1990804" y="28575"/>
                  </a:cubicBezTo>
                  <a:cubicBezTo>
                    <a:pt x="1952766" y="35288"/>
                    <a:pt x="1913147" y="35411"/>
                    <a:pt x="1876504" y="47625"/>
                  </a:cubicBezTo>
                  <a:cubicBezTo>
                    <a:pt x="1829567" y="63271"/>
                    <a:pt x="1851301" y="57919"/>
                    <a:pt x="1781254" y="66675"/>
                  </a:cubicBezTo>
                  <a:cubicBezTo>
                    <a:pt x="1752725" y="70241"/>
                    <a:pt x="1723991" y="72134"/>
                    <a:pt x="1695529" y="76200"/>
                  </a:cubicBezTo>
                  <a:cubicBezTo>
                    <a:pt x="1679502" y="78490"/>
                    <a:pt x="1663832" y="82829"/>
                    <a:pt x="1647904" y="85725"/>
                  </a:cubicBezTo>
                  <a:cubicBezTo>
                    <a:pt x="1588965" y="96441"/>
                    <a:pt x="1559145" y="98390"/>
                    <a:pt x="1495504" y="114300"/>
                  </a:cubicBezTo>
                  <a:cubicBezTo>
                    <a:pt x="1482804" y="117475"/>
                    <a:pt x="1470241" y="121258"/>
                    <a:pt x="1457404" y="123825"/>
                  </a:cubicBezTo>
                  <a:cubicBezTo>
                    <a:pt x="1430176" y="129271"/>
                    <a:pt x="1380722" y="135213"/>
                    <a:pt x="1352629" y="142875"/>
                  </a:cubicBezTo>
                  <a:cubicBezTo>
                    <a:pt x="1333256" y="148159"/>
                    <a:pt x="1314529" y="155575"/>
                    <a:pt x="1295479" y="161925"/>
                  </a:cubicBezTo>
                  <a:lnTo>
                    <a:pt x="1238329" y="180975"/>
                  </a:lnTo>
                  <a:lnTo>
                    <a:pt x="1209754" y="190500"/>
                  </a:lnTo>
                  <a:cubicBezTo>
                    <a:pt x="1200229" y="193675"/>
                    <a:pt x="1189533" y="194456"/>
                    <a:pt x="1181179" y="200025"/>
                  </a:cubicBezTo>
                  <a:cubicBezTo>
                    <a:pt x="1171654" y="206375"/>
                    <a:pt x="1163065" y="214426"/>
                    <a:pt x="1152604" y="219075"/>
                  </a:cubicBezTo>
                  <a:cubicBezTo>
                    <a:pt x="1134254" y="227230"/>
                    <a:pt x="1114504" y="231775"/>
                    <a:pt x="1095454" y="238125"/>
                  </a:cubicBezTo>
                  <a:cubicBezTo>
                    <a:pt x="1085929" y="241300"/>
                    <a:pt x="1075233" y="242081"/>
                    <a:pt x="1066879" y="247650"/>
                  </a:cubicBezTo>
                  <a:cubicBezTo>
                    <a:pt x="1057354" y="254000"/>
                    <a:pt x="1048765" y="262051"/>
                    <a:pt x="1038304" y="266700"/>
                  </a:cubicBezTo>
                  <a:cubicBezTo>
                    <a:pt x="1019954" y="274855"/>
                    <a:pt x="997862" y="274611"/>
                    <a:pt x="981154" y="285750"/>
                  </a:cubicBezTo>
                  <a:cubicBezTo>
                    <a:pt x="944225" y="310369"/>
                    <a:pt x="963439" y="301180"/>
                    <a:pt x="924004" y="314325"/>
                  </a:cubicBezTo>
                  <a:cubicBezTo>
                    <a:pt x="869835" y="368494"/>
                    <a:pt x="921993" y="324856"/>
                    <a:pt x="866854" y="352425"/>
                  </a:cubicBezTo>
                  <a:cubicBezTo>
                    <a:pt x="804528" y="383588"/>
                    <a:pt x="872901" y="357919"/>
                    <a:pt x="809704" y="400050"/>
                  </a:cubicBezTo>
                  <a:cubicBezTo>
                    <a:pt x="801350" y="405619"/>
                    <a:pt x="789906" y="404699"/>
                    <a:pt x="781129" y="409575"/>
                  </a:cubicBezTo>
                  <a:cubicBezTo>
                    <a:pt x="761115" y="420694"/>
                    <a:pt x="743029" y="434975"/>
                    <a:pt x="723979" y="447675"/>
                  </a:cubicBezTo>
                  <a:lnTo>
                    <a:pt x="695404" y="466725"/>
                  </a:lnTo>
                  <a:lnTo>
                    <a:pt x="552529" y="561975"/>
                  </a:lnTo>
                  <a:cubicBezTo>
                    <a:pt x="470637" y="616570"/>
                    <a:pt x="574249" y="551115"/>
                    <a:pt x="495379" y="590550"/>
                  </a:cubicBezTo>
                  <a:cubicBezTo>
                    <a:pt x="485140" y="595670"/>
                    <a:pt x="477043" y="604480"/>
                    <a:pt x="466804" y="609600"/>
                  </a:cubicBezTo>
                  <a:cubicBezTo>
                    <a:pt x="457824" y="614090"/>
                    <a:pt x="447006" y="614249"/>
                    <a:pt x="438229" y="619125"/>
                  </a:cubicBezTo>
                  <a:cubicBezTo>
                    <a:pt x="418215" y="630244"/>
                    <a:pt x="400129" y="644525"/>
                    <a:pt x="381079" y="657225"/>
                  </a:cubicBezTo>
                  <a:lnTo>
                    <a:pt x="352504" y="676275"/>
                  </a:lnTo>
                  <a:cubicBezTo>
                    <a:pt x="349329" y="685800"/>
                    <a:pt x="347469" y="695870"/>
                    <a:pt x="342979" y="704850"/>
                  </a:cubicBezTo>
                  <a:cubicBezTo>
                    <a:pt x="337859" y="715089"/>
                    <a:pt x="328578" y="722964"/>
                    <a:pt x="323929" y="733425"/>
                  </a:cubicBezTo>
                  <a:cubicBezTo>
                    <a:pt x="293507" y="801873"/>
                    <a:pt x="331867" y="769937"/>
                    <a:pt x="323929" y="78105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93118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11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82" y="1025311"/>
            <a:ext cx="807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we can compute the new centroids by finding the mean of the data points in each cluster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09262" y="2083534"/>
            <a:ext cx="5563468" cy="4308030"/>
            <a:chOff x="1899514" y="2222079"/>
            <a:chExt cx="5181601" cy="3890964"/>
          </a:xfrm>
        </p:grpSpPr>
        <p:graphicFrame>
          <p:nvGraphicFramePr>
            <p:cNvPr id="13" name="Chart 1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9060452"/>
                </p:ext>
              </p:extLst>
            </p:nvPr>
          </p:nvGraphicFramePr>
          <p:xfrm>
            <a:off x="1899514" y="2222079"/>
            <a:ext cx="5181601" cy="3890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4" name="Freeform 13"/>
            <p:cNvSpPr/>
            <p:nvPr/>
          </p:nvSpPr>
          <p:spPr>
            <a:xfrm>
              <a:off x="2490064" y="3460329"/>
              <a:ext cx="2447925" cy="2164327"/>
            </a:xfrm>
            <a:custGeom>
              <a:avLst/>
              <a:gdLst>
                <a:gd name="connsiteX0" fmla="*/ 304800 w 2447925"/>
                <a:gd name="connsiteY0" fmla="*/ 95250 h 2164327"/>
                <a:gd name="connsiteX1" fmla="*/ 266700 w 2447925"/>
                <a:gd name="connsiteY1" fmla="*/ 142875 h 2164327"/>
                <a:gd name="connsiteX2" fmla="*/ 238125 w 2447925"/>
                <a:gd name="connsiteY2" fmla="*/ 161925 h 2164327"/>
                <a:gd name="connsiteX3" fmla="*/ 219075 w 2447925"/>
                <a:gd name="connsiteY3" fmla="*/ 190500 h 2164327"/>
                <a:gd name="connsiteX4" fmla="*/ 190500 w 2447925"/>
                <a:gd name="connsiteY4" fmla="*/ 219075 h 2164327"/>
                <a:gd name="connsiteX5" fmla="*/ 152400 w 2447925"/>
                <a:gd name="connsiteY5" fmla="*/ 295275 h 2164327"/>
                <a:gd name="connsiteX6" fmla="*/ 142875 w 2447925"/>
                <a:gd name="connsiteY6" fmla="*/ 333375 h 2164327"/>
                <a:gd name="connsiteX7" fmla="*/ 133350 w 2447925"/>
                <a:gd name="connsiteY7" fmla="*/ 361950 h 2164327"/>
                <a:gd name="connsiteX8" fmla="*/ 95250 w 2447925"/>
                <a:gd name="connsiteY8" fmla="*/ 438150 h 2164327"/>
                <a:gd name="connsiteX9" fmla="*/ 66675 w 2447925"/>
                <a:gd name="connsiteY9" fmla="*/ 542925 h 2164327"/>
                <a:gd name="connsiteX10" fmla="*/ 57150 w 2447925"/>
                <a:gd name="connsiteY10" fmla="*/ 838200 h 2164327"/>
                <a:gd name="connsiteX11" fmla="*/ 38100 w 2447925"/>
                <a:gd name="connsiteY11" fmla="*/ 1028700 h 2164327"/>
                <a:gd name="connsiteX12" fmla="*/ 28575 w 2447925"/>
                <a:gd name="connsiteY12" fmla="*/ 1162050 h 2164327"/>
                <a:gd name="connsiteX13" fmla="*/ 9525 w 2447925"/>
                <a:gd name="connsiteY13" fmla="*/ 1304925 h 2164327"/>
                <a:gd name="connsiteX14" fmla="*/ 0 w 2447925"/>
                <a:gd name="connsiteY14" fmla="*/ 1447800 h 2164327"/>
                <a:gd name="connsiteX15" fmla="*/ 9525 w 2447925"/>
                <a:gd name="connsiteY15" fmla="*/ 1628775 h 2164327"/>
                <a:gd name="connsiteX16" fmla="*/ 19050 w 2447925"/>
                <a:gd name="connsiteY16" fmla="*/ 1666875 h 2164327"/>
                <a:gd name="connsiteX17" fmla="*/ 38100 w 2447925"/>
                <a:gd name="connsiteY17" fmla="*/ 1724025 h 2164327"/>
                <a:gd name="connsiteX18" fmla="*/ 47625 w 2447925"/>
                <a:gd name="connsiteY18" fmla="*/ 1752600 h 2164327"/>
                <a:gd name="connsiteX19" fmla="*/ 66675 w 2447925"/>
                <a:gd name="connsiteY19" fmla="*/ 1828800 h 2164327"/>
                <a:gd name="connsiteX20" fmla="*/ 85725 w 2447925"/>
                <a:gd name="connsiteY20" fmla="*/ 1895475 h 2164327"/>
                <a:gd name="connsiteX21" fmla="*/ 104775 w 2447925"/>
                <a:gd name="connsiteY21" fmla="*/ 1924050 h 2164327"/>
                <a:gd name="connsiteX22" fmla="*/ 161925 w 2447925"/>
                <a:gd name="connsiteY22" fmla="*/ 2019300 h 2164327"/>
                <a:gd name="connsiteX23" fmla="*/ 180975 w 2447925"/>
                <a:gd name="connsiteY23" fmla="*/ 2047875 h 2164327"/>
                <a:gd name="connsiteX24" fmla="*/ 247650 w 2447925"/>
                <a:gd name="connsiteY24" fmla="*/ 2095500 h 2164327"/>
                <a:gd name="connsiteX25" fmla="*/ 276225 w 2447925"/>
                <a:gd name="connsiteY25" fmla="*/ 2105025 h 2164327"/>
                <a:gd name="connsiteX26" fmla="*/ 304800 w 2447925"/>
                <a:gd name="connsiteY26" fmla="*/ 2124075 h 2164327"/>
                <a:gd name="connsiteX27" fmla="*/ 342900 w 2447925"/>
                <a:gd name="connsiteY27" fmla="*/ 2133600 h 2164327"/>
                <a:gd name="connsiteX28" fmla="*/ 533400 w 2447925"/>
                <a:gd name="connsiteY28" fmla="*/ 2152650 h 2164327"/>
                <a:gd name="connsiteX29" fmla="*/ 742950 w 2447925"/>
                <a:gd name="connsiteY29" fmla="*/ 2152650 h 2164327"/>
                <a:gd name="connsiteX30" fmla="*/ 781050 w 2447925"/>
                <a:gd name="connsiteY30" fmla="*/ 2143125 h 2164327"/>
                <a:gd name="connsiteX31" fmla="*/ 828675 w 2447925"/>
                <a:gd name="connsiteY31" fmla="*/ 2133600 h 2164327"/>
                <a:gd name="connsiteX32" fmla="*/ 1028700 w 2447925"/>
                <a:gd name="connsiteY32" fmla="*/ 2114550 h 2164327"/>
                <a:gd name="connsiteX33" fmla="*/ 1552575 w 2447925"/>
                <a:gd name="connsiteY33" fmla="*/ 2105025 h 2164327"/>
                <a:gd name="connsiteX34" fmla="*/ 1666875 w 2447925"/>
                <a:gd name="connsiteY34" fmla="*/ 2095500 h 2164327"/>
                <a:gd name="connsiteX35" fmla="*/ 2314575 w 2447925"/>
                <a:gd name="connsiteY35" fmla="*/ 2066925 h 2164327"/>
                <a:gd name="connsiteX36" fmla="*/ 2343150 w 2447925"/>
                <a:gd name="connsiteY36" fmla="*/ 2057400 h 2164327"/>
                <a:gd name="connsiteX37" fmla="*/ 2371725 w 2447925"/>
                <a:gd name="connsiteY37" fmla="*/ 2028825 h 2164327"/>
                <a:gd name="connsiteX38" fmla="*/ 2381250 w 2447925"/>
                <a:gd name="connsiteY38" fmla="*/ 2000250 h 2164327"/>
                <a:gd name="connsiteX39" fmla="*/ 2400300 w 2447925"/>
                <a:gd name="connsiteY39" fmla="*/ 1971675 h 2164327"/>
                <a:gd name="connsiteX40" fmla="*/ 2419350 w 2447925"/>
                <a:gd name="connsiteY40" fmla="*/ 1914525 h 2164327"/>
                <a:gd name="connsiteX41" fmla="*/ 2438400 w 2447925"/>
                <a:gd name="connsiteY41" fmla="*/ 1857375 h 2164327"/>
                <a:gd name="connsiteX42" fmla="*/ 2447925 w 2447925"/>
                <a:gd name="connsiteY42" fmla="*/ 1828800 h 2164327"/>
                <a:gd name="connsiteX43" fmla="*/ 2428875 w 2447925"/>
                <a:gd name="connsiteY43" fmla="*/ 1676400 h 2164327"/>
                <a:gd name="connsiteX44" fmla="*/ 2409825 w 2447925"/>
                <a:gd name="connsiteY44" fmla="*/ 1619250 h 2164327"/>
                <a:gd name="connsiteX45" fmla="*/ 2352675 w 2447925"/>
                <a:gd name="connsiteY45" fmla="*/ 1581150 h 2164327"/>
                <a:gd name="connsiteX46" fmla="*/ 2324100 w 2447925"/>
                <a:gd name="connsiteY46" fmla="*/ 1562100 h 2164327"/>
                <a:gd name="connsiteX47" fmla="*/ 2276475 w 2447925"/>
                <a:gd name="connsiteY47" fmla="*/ 1524000 h 2164327"/>
                <a:gd name="connsiteX48" fmla="*/ 2219325 w 2447925"/>
                <a:gd name="connsiteY48" fmla="*/ 1485900 h 2164327"/>
                <a:gd name="connsiteX49" fmla="*/ 2209800 w 2447925"/>
                <a:gd name="connsiteY49" fmla="*/ 1457325 h 2164327"/>
                <a:gd name="connsiteX50" fmla="*/ 2190750 w 2447925"/>
                <a:gd name="connsiteY50" fmla="*/ 1428750 h 2164327"/>
                <a:gd name="connsiteX51" fmla="*/ 2181225 w 2447925"/>
                <a:gd name="connsiteY51" fmla="*/ 1390650 h 2164327"/>
                <a:gd name="connsiteX52" fmla="*/ 2171700 w 2447925"/>
                <a:gd name="connsiteY52" fmla="*/ 1333500 h 2164327"/>
                <a:gd name="connsiteX53" fmla="*/ 2152650 w 2447925"/>
                <a:gd name="connsiteY53" fmla="*/ 1238250 h 2164327"/>
                <a:gd name="connsiteX54" fmla="*/ 2095500 w 2447925"/>
                <a:gd name="connsiteY54" fmla="*/ 1152525 h 2164327"/>
                <a:gd name="connsiteX55" fmla="*/ 2076450 w 2447925"/>
                <a:gd name="connsiteY55" fmla="*/ 1123950 h 2164327"/>
                <a:gd name="connsiteX56" fmla="*/ 2028825 w 2447925"/>
                <a:gd name="connsiteY56" fmla="*/ 1047750 h 2164327"/>
                <a:gd name="connsiteX57" fmla="*/ 1981200 w 2447925"/>
                <a:gd name="connsiteY57" fmla="*/ 1000125 h 2164327"/>
                <a:gd name="connsiteX58" fmla="*/ 1924050 w 2447925"/>
                <a:gd name="connsiteY58" fmla="*/ 981075 h 2164327"/>
                <a:gd name="connsiteX59" fmla="*/ 1895475 w 2447925"/>
                <a:gd name="connsiteY59" fmla="*/ 962025 h 2164327"/>
                <a:gd name="connsiteX60" fmla="*/ 1847850 w 2447925"/>
                <a:gd name="connsiteY60" fmla="*/ 952500 h 2164327"/>
                <a:gd name="connsiteX61" fmla="*/ 1790700 w 2447925"/>
                <a:gd name="connsiteY61" fmla="*/ 933450 h 2164327"/>
                <a:gd name="connsiteX62" fmla="*/ 1762125 w 2447925"/>
                <a:gd name="connsiteY62" fmla="*/ 923925 h 2164327"/>
                <a:gd name="connsiteX63" fmla="*/ 1733550 w 2447925"/>
                <a:gd name="connsiteY63" fmla="*/ 914400 h 2164327"/>
                <a:gd name="connsiteX64" fmla="*/ 1676400 w 2447925"/>
                <a:gd name="connsiteY64" fmla="*/ 885825 h 2164327"/>
                <a:gd name="connsiteX65" fmla="*/ 1619250 w 2447925"/>
                <a:gd name="connsiteY65" fmla="*/ 838200 h 2164327"/>
                <a:gd name="connsiteX66" fmla="*/ 1590675 w 2447925"/>
                <a:gd name="connsiteY66" fmla="*/ 828675 h 2164327"/>
                <a:gd name="connsiteX67" fmla="*/ 1533525 w 2447925"/>
                <a:gd name="connsiteY67" fmla="*/ 781050 h 2164327"/>
                <a:gd name="connsiteX68" fmla="*/ 1476375 w 2447925"/>
                <a:gd name="connsiteY68" fmla="*/ 742950 h 2164327"/>
                <a:gd name="connsiteX69" fmla="*/ 1447800 w 2447925"/>
                <a:gd name="connsiteY69" fmla="*/ 714375 h 2164327"/>
                <a:gd name="connsiteX70" fmla="*/ 1428750 w 2447925"/>
                <a:gd name="connsiteY70" fmla="*/ 685800 h 2164327"/>
                <a:gd name="connsiteX71" fmla="*/ 1400175 w 2447925"/>
                <a:gd name="connsiteY71" fmla="*/ 676275 h 2164327"/>
                <a:gd name="connsiteX72" fmla="*/ 1381125 w 2447925"/>
                <a:gd name="connsiteY72" fmla="*/ 647700 h 2164327"/>
                <a:gd name="connsiteX73" fmla="*/ 1352550 w 2447925"/>
                <a:gd name="connsiteY73" fmla="*/ 628650 h 2164327"/>
                <a:gd name="connsiteX74" fmla="*/ 1314450 w 2447925"/>
                <a:gd name="connsiteY74" fmla="*/ 571500 h 2164327"/>
                <a:gd name="connsiteX75" fmla="*/ 1285875 w 2447925"/>
                <a:gd name="connsiteY75" fmla="*/ 542925 h 2164327"/>
                <a:gd name="connsiteX76" fmla="*/ 1257300 w 2447925"/>
                <a:gd name="connsiteY76" fmla="*/ 400050 h 2164327"/>
                <a:gd name="connsiteX77" fmla="*/ 1238250 w 2447925"/>
                <a:gd name="connsiteY77" fmla="*/ 342900 h 2164327"/>
                <a:gd name="connsiteX78" fmla="*/ 1219200 w 2447925"/>
                <a:gd name="connsiteY78" fmla="*/ 285750 h 2164327"/>
                <a:gd name="connsiteX79" fmla="*/ 1209675 w 2447925"/>
                <a:gd name="connsiteY79" fmla="*/ 257175 h 2164327"/>
                <a:gd name="connsiteX80" fmla="*/ 1181100 w 2447925"/>
                <a:gd name="connsiteY80" fmla="*/ 161925 h 2164327"/>
                <a:gd name="connsiteX81" fmla="*/ 1123950 w 2447925"/>
                <a:gd name="connsiteY81" fmla="*/ 114300 h 2164327"/>
                <a:gd name="connsiteX82" fmla="*/ 1038225 w 2447925"/>
                <a:gd name="connsiteY82" fmla="*/ 47625 h 2164327"/>
                <a:gd name="connsiteX83" fmla="*/ 1009650 w 2447925"/>
                <a:gd name="connsiteY83" fmla="*/ 28575 h 2164327"/>
                <a:gd name="connsiteX84" fmla="*/ 847725 w 2447925"/>
                <a:gd name="connsiteY84" fmla="*/ 9525 h 2164327"/>
                <a:gd name="connsiteX85" fmla="*/ 762000 w 2447925"/>
                <a:gd name="connsiteY85" fmla="*/ 0 h 2164327"/>
                <a:gd name="connsiteX86" fmla="*/ 571500 w 2447925"/>
                <a:gd name="connsiteY86" fmla="*/ 9525 h 2164327"/>
                <a:gd name="connsiteX87" fmla="*/ 514350 w 2447925"/>
                <a:gd name="connsiteY87" fmla="*/ 28575 h 2164327"/>
                <a:gd name="connsiteX88" fmla="*/ 476250 w 2447925"/>
                <a:gd name="connsiteY88" fmla="*/ 38100 h 2164327"/>
                <a:gd name="connsiteX89" fmla="*/ 371475 w 2447925"/>
                <a:gd name="connsiteY89" fmla="*/ 66675 h 2164327"/>
                <a:gd name="connsiteX90" fmla="*/ 342900 w 2447925"/>
                <a:gd name="connsiteY90" fmla="*/ 76200 h 2164327"/>
                <a:gd name="connsiteX91" fmla="*/ 314325 w 2447925"/>
                <a:gd name="connsiteY91" fmla="*/ 95250 h 2164327"/>
                <a:gd name="connsiteX92" fmla="*/ 304800 w 2447925"/>
                <a:gd name="connsiteY92" fmla="*/ 95250 h 21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47925" h="2164327">
                  <a:moveTo>
                    <a:pt x="304800" y="95250"/>
                  </a:moveTo>
                  <a:cubicBezTo>
                    <a:pt x="296863" y="103187"/>
                    <a:pt x="281075" y="128500"/>
                    <a:pt x="266700" y="142875"/>
                  </a:cubicBezTo>
                  <a:cubicBezTo>
                    <a:pt x="258605" y="150970"/>
                    <a:pt x="246220" y="153830"/>
                    <a:pt x="238125" y="161925"/>
                  </a:cubicBezTo>
                  <a:cubicBezTo>
                    <a:pt x="230030" y="170020"/>
                    <a:pt x="226404" y="181706"/>
                    <a:pt x="219075" y="190500"/>
                  </a:cubicBezTo>
                  <a:cubicBezTo>
                    <a:pt x="210451" y="200848"/>
                    <a:pt x="200025" y="209550"/>
                    <a:pt x="190500" y="219075"/>
                  </a:cubicBezTo>
                  <a:cubicBezTo>
                    <a:pt x="160888" y="307910"/>
                    <a:pt x="212383" y="160312"/>
                    <a:pt x="152400" y="295275"/>
                  </a:cubicBezTo>
                  <a:cubicBezTo>
                    <a:pt x="147083" y="307238"/>
                    <a:pt x="146471" y="320788"/>
                    <a:pt x="142875" y="333375"/>
                  </a:cubicBezTo>
                  <a:cubicBezTo>
                    <a:pt x="140117" y="343029"/>
                    <a:pt x="137505" y="352810"/>
                    <a:pt x="133350" y="361950"/>
                  </a:cubicBezTo>
                  <a:cubicBezTo>
                    <a:pt x="121599" y="387803"/>
                    <a:pt x="104230" y="411209"/>
                    <a:pt x="95250" y="438150"/>
                  </a:cubicBezTo>
                  <a:cubicBezTo>
                    <a:pt x="71080" y="510659"/>
                    <a:pt x="80138" y="475609"/>
                    <a:pt x="66675" y="542925"/>
                  </a:cubicBezTo>
                  <a:cubicBezTo>
                    <a:pt x="63500" y="641350"/>
                    <a:pt x="62933" y="739894"/>
                    <a:pt x="57150" y="838200"/>
                  </a:cubicBezTo>
                  <a:cubicBezTo>
                    <a:pt x="53403" y="901907"/>
                    <a:pt x="42647" y="965045"/>
                    <a:pt x="38100" y="1028700"/>
                  </a:cubicBezTo>
                  <a:cubicBezTo>
                    <a:pt x="34925" y="1073150"/>
                    <a:pt x="32610" y="1117670"/>
                    <a:pt x="28575" y="1162050"/>
                  </a:cubicBezTo>
                  <a:cubicBezTo>
                    <a:pt x="25498" y="1195902"/>
                    <a:pt x="14573" y="1269590"/>
                    <a:pt x="9525" y="1304925"/>
                  </a:cubicBezTo>
                  <a:cubicBezTo>
                    <a:pt x="6350" y="1352550"/>
                    <a:pt x="0" y="1400069"/>
                    <a:pt x="0" y="1447800"/>
                  </a:cubicBezTo>
                  <a:cubicBezTo>
                    <a:pt x="0" y="1508208"/>
                    <a:pt x="4292" y="1568594"/>
                    <a:pt x="9525" y="1628775"/>
                  </a:cubicBezTo>
                  <a:cubicBezTo>
                    <a:pt x="10659" y="1641817"/>
                    <a:pt x="15288" y="1654336"/>
                    <a:pt x="19050" y="1666875"/>
                  </a:cubicBezTo>
                  <a:cubicBezTo>
                    <a:pt x="24820" y="1686109"/>
                    <a:pt x="31750" y="1704975"/>
                    <a:pt x="38100" y="1724025"/>
                  </a:cubicBezTo>
                  <a:cubicBezTo>
                    <a:pt x="41275" y="1733550"/>
                    <a:pt x="45190" y="1742860"/>
                    <a:pt x="47625" y="1752600"/>
                  </a:cubicBezTo>
                  <a:lnTo>
                    <a:pt x="66675" y="1828800"/>
                  </a:lnTo>
                  <a:cubicBezTo>
                    <a:pt x="69727" y="1841007"/>
                    <a:pt x="78893" y="1881810"/>
                    <a:pt x="85725" y="1895475"/>
                  </a:cubicBezTo>
                  <a:cubicBezTo>
                    <a:pt x="90845" y="1905714"/>
                    <a:pt x="99095" y="1914111"/>
                    <a:pt x="104775" y="1924050"/>
                  </a:cubicBezTo>
                  <a:cubicBezTo>
                    <a:pt x="163353" y="2026562"/>
                    <a:pt x="68722" y="1879495"/>
                    <a:pt x="161925" y="2019300"/>
                  </a:cubicBezTo>
                  <a:cubicBezTo>
                    <a:pt x="168275" y="2028825"/>
                    <a:pt x="171817" y="2041006"/>
                    <a:pt x="180975" y="2047875"/>
                  </a:cubicBezTo>
                  <a:cubicBezTo>
                    <a:pt x="189604" y="2054347"/>
                    <a:pt x="233722" y="2088536"/>
                    <a:pt x="247650" y="2095500"/>
                  </a:cubicBezTo>
                  <a:cubicBezTo>
                    <a:pt x="256630" y="2099990"/>
                    <a:pt x="267245" y="2100535"/>
                    <a:pt x="276225" y="2105025"/>
                  </a:cubicBezTo>
                  <a:cubicBezTo>
                    <a:pt x="286464" y="2110145"/>
                    <a:pt x="294278" y="2119566"/>
                    <a:pt x="304800" y="2124075"/>
                  </a:cubicBezTo>
                  <a:cubicBezTo>
                    <a:pt x="316832" y="2129232"/>
                    <a:pt x="330063" y="2131033"/>
                    <a:pt x="342900" y="2133600"/>
                  </a:cubicBezTo>
                  <a:cubicBezTo>
                    <a:pt x="417794" y="2148579"/>
                    <a:pt x="441271" y="2146069"/>
                    <a:pt x="533400" y="2152650"/>
                  </a:cubicBezTo>
                  <a:cubicBezTo>
                    <a:pt x="631596" y="2169016"/>
                    <a:pt x="595417" y="2167403"/>
                    <a:pt x="742950" y="2152650"/>
                  </a:cubicBezTo>
                  <a:cubicBezTo>
                    <a:pt x="755976" y="2151347"/>
                    <a:pt x="768271" y="2145965"/>
                    <a:pt x="781050" y="2143125"/>
                  </a:cubicBezTo>
                  <a:cubicBezTo>
                    <a:pt x="796854" y="2139613"/>
                    <a:pt x="812706" y="2136262"/>
                    <a:pt x="828675" y="2133600"/>
                  </a:cubicBezTo>
                  <a:cubicBezTo>
                    <a:pt x="896118" y="2122359"/>
                    <a:pt x="958998" y="2116570"/>
                    <a:pt x="1028700" y="2114550"/>
                  </a:cubicBezTo>
                  <a:cubicBezTo>
                    <a:pt x="1203281" y="2109490"/>
                    <a:pt x="1377950" y="2108200"/>
                    <a:pt x="1552575" y="2105025"/>
                  </a:cubicBezTo>
                  <a:cubicBezTo>
                    <a:pt x="1590675" y="2101850"/>
                    <a:pt x="1628658" y="2096577"/>
                    <a:pt x="1666875" y="2095500"/>
                  </a:cubicBezTo>
                  <a:cubicBezTo>
                    <a:pt x="1865718" y="2089899"/>
                    <a:pt x="2107238" y="2126164"/>
                    <a:pt x="2314575" y="2066925"/>
                  </a:cubicBezTo>
                  <a:cubicBezTo>
                    <a:pt x="2324229" y="2064167"/>
                    <a:pt x="2333625" y="2060575"/>
                    <a:pt x="2343150" y="2057400"/>
                  </a:cubicBezTo>
                  <a:cubicBezTo>
                    <a:pt x="2352675" y="2047875"/>
                    <a:pt x="2364253" y="2040033"/>
                    <a:pt x="2371725" y="2028825"/>
                  </a:cubicBezTo>
                  <a:cubicBezTo>
                    <a:pt x="2377294" y="2020471"/>
                    <a:pt x="2376760" y="2009230"/>
                    <a:pt x="2381250" y="2000250"/>
                  </a:cubicBezTo>
                  <a:cubicBezTo>
                    <a:pt x="2386370" y="1990011"/>
                    <a:pt x="2395651" y="1982136"/>
                    <a:pt x="2400300" y="1971675"/>
                  </a:cubicBezTo>
                  <a:cubicBezTo>
                    <a:pt x="2408455" y="1953325"/>
                    <a:pt x="2413000" y="1933575"/>
                    <a:pt x="2419350" y="1914525"/>
                  </a:cubicBezTo>
                  <a:lnTo>
                    <a:pt x="2438400" y="1857375"/>
                  </a:lnTo>
                  <a:lnTo>
                    <a:pt x="2447925" y="1828800"/>
                  </a:lnTo>
                  <a:cubicBezTo>
                    <a:pt x="2441536" y="1752130"/>
                    <a:pt x="2446227" y="1734239"/>
                    <a:pt x="2428875" y="1676400"/>
                  </a:cubicBezTo>
                  <a:cubicBezTo>
                    <a:pt x="2423105" y="1657166"/>
                    <a:pt x="2426533" y="1630389"/>
                    <a:pt x="2409825" y="1619250"/>
                  </a:cubicBezTo>
                  <a:lnTo>
                    <a:pt x="2352675" y="1581150"/>
                  </a:lnTo>
                  <a:lnTo>
                    <a:pt x="2324100" y="1562100"/>
                  </a:lnTo>
                  <a:cubicBezTo>
                    <a:pt x="2288901" y="1509302"/>
                    <a:pt x="2325189" y="1551063"/>
                    <a:pt x="2276475" y="1524000"/>
                  </a:cubicBezTo>
                  <a:cubicBezTo>
                    <a:pt x="2256461" y="1512881"/>
                    <a:pt x="2219325" y="1485900"/>
                    <a:pt x="2219325" y="1485900"/>
                  </a:cubicBezTo>
                  <a:cubicBezTo>
                    <a:pt x="2216150" y="1476375"/>
                    <a:pt x="2214290" y="1466305"/>
                    <a:pt x="2209800" y="1457325"/>
                  </a:cubicBezTo>
                  <a:cubicBezTo>
                    <a:pt x="2204680" y="1447086"/>
                    <a:pt x="2195259" y="1439272"/>
                    <a:pt x="2190750" y="1428750"/>
                  </a:cubicBezTo>
                  <a:cubicBezTo>
                    <a:pt x="2185593" y="1416718"/>
                    <a:pt x="2183792" y="1403487"/>
                    <a:pt x="2181225" y="1390650"/>
                  </a:cubicBezTo>
                  <a:cubicBezTo>
                    <a:pt x="2177437" y="1371712"/>
                    <a:pt x="2174637" y="1352588"/>
                    <a:pt x="2171700" y="1333500"/>
                  </a:cubicBezTo>
                  <a:cubicBezTo>
                    <a:pt x="2169082" y="1316482"/>
                    <a:pt x="2165551" y="1261471"/>
                    <a:pt x="2152650" y="1238250"/>
                  </a:cubicBezTo>
                  <a:lnTo>
                    <a:pt x="2095500" y="1152525"/>
                  </a:lnTo>
                  <a:cubicBezTo>
                    <a:pt x="2089150" y="1143000"/>
                    <a:pt x="2080070" y="1134810"/>
                    <a:pt x="2076450" y="1123950"/>
                  </a:cubicBezTo>
                  <a:cubicBezTo>
                    <a:pt x="2053780" y="1055940"/>
                    <a:pt x="2074108" y="1077939"/>
                    <a:pt x="2028825" y="1047750"/>
                  </a:cubicBezTo>
                  <a:cubicBezTo>
                    <a:pt x="2011446" y="1021682"/>
                    <a:pt x="2011279" y="1013493"/>
                    <a:pt x="1981200" y="1000125"/>
                  </a:cubicBezTo>
                  <a:cubicBezTo>
                    <a:pt x="1962850" y="991970"/>
                    <a:pt x="1940758" y="992214"/>
                    <a:pt x="1924050" y="981075"/>
                  </a:cubicBezTo>
                  <a:cubicBezTo>
                    <a:pt x="1914525" y="974725"/>
                    <a:pt x="1906194" y="966045"/>
                    <a:pt x="1895475" y="962025"/>
                  </a:cubicBezTo>
                  <a:cubicBezTo>
                    <a:pt x="1880316" y="956341"/>
                    <a:pt x="1863469" y="956760"/>
                    <a:pt x="1847850" y="952500"/>
                  </a:cubicBezTo>
                  <a:cubicBezTo>
                    <a:pt x="1828477" y="947216"/>
                    <a:pt x="1809750" y="939800"/>
                    <a:pt x="1790700" y="933450"/>
                  </a:cubicBezTo>
                  <a:lnTo>
                    <a:pt x="1762125" y="923925"/>
                  </a:lnTo>
                  <a:cubicBezTo>
                    <a:pt x="1752600" y="920750"/>
                    <a:pt x="1741904" y="919969"/>
                    <a:pt x="1733550" y="914400"/>
                  </a:cubicBezTo>
                  <a:cubicBezTo>
                    <a:pt x="1651658" y="859805"/>
                    <a:pt x="1755270" y="925260"/>
                    <a:pt x="1676400" y="885825"/>
                  </a:cubicBezTo>
                  <a:cubicBezTo>
                    <a:pt x="1614074" y="854662"/>
                    <a:pt x="1682447" y="880331"/>
                    <a:pt x="1619250" y="838200"/>
                  </a:cubicBezTo>
                  <a:cubicBezTo>
                    <a:pt x="1610896" y="832631"/>
                    <a:pt x="1600200" y="831850"/>
                    <a:pt x="1590675" y="828675"/>
                  </a:cubicBezTo>
                  <a:cubicBezTo>
                    <a:pt x="1507193" y="745193"/>
                    <a:pt x="1613091" y="847355"/>
                    <a:pt x="1533525" y="781050"/>
                  </a:cubicBezTo>
                  <a:cubicBezTo>
                    <a:pt x="1485959" y="741412"/>
                    <a:pt x="1526593" y="759689"/>
                    <a:pt x="1476375" y="742950"/>
                  </a:cubicBezTo>
                  <a:cubicBezTo>
                    <a:pt x="1466850" y="733425"/>
                    <a:pt x="1456424" y="724723"/>
                    <a:pt x="1447800" y="714375"/>
                  </a:cubicBezTo>
                  <a:cubicBezTo>
                    <a:pt x="1440471" y="705581"/>
                    <a:pt x="1437689" y="692951"/>
                    <a:pt x="1428750" y="685800"/>
                  </a:cubicBezTo>
                  <a:cubicBezTo>
                    <a:pt x="1420910" y="679528"/>
                    <a:pt x="1409700" y="679450"/>
                    <a:pt x="1400175" y="676275"/>
                  </a:cubicBezTo>
                  <a:cubicBezTo>
                    <a:pt x="1393825" y="666750"/>
                    <a:pt x="1389220" y="655795"/>
                    <a:pt x="1381125" y="647700"/>
                  </a:cubicBezTo>
                  <a:cubicBezTo>
                    <a:pt x="1373030" y="639605"/>
                    <a:pt x="1360088" y="637265"/>
                    <a:pt x="1352550" y="628650"/>
                  </a:cubicBezTo>
                  <a:cubicBezTo>
                    <a:pt x="1337473" y="611420"/>
                    <a:pt x="1330639" y="587689"/>
                    <a:pt x="1314450" y="571500"/>
                  </a:cubicBezTo>
                  <a:lnTo>
                    <a:pt x="1285875" y="542925"/>
                  </a:lnTo>
                  <a:cubicBezTo>
                    <a:pt x="1241331" y="409292"/>
                    <a:pt x="1292528" y="576188"/>
                    <a:pt x="1257300" y="400050"/>
                  </a:cubicBezTo>
                  <a:cubicBezTo>
                    <a:pt x="1253362" y="380359"/>
                    <a:pt x="1244600" y="361950"/>
                    <a:pt x="1238250" y="342900"/>
                  </a:cubicBezTo>
                  <a:lnTo>
                    <a:pt x="1219200" y="285750"/>
                  </a:lnTo>
                  <a:cubicBezTo>
                    <a:pt x="1216025" y="276225"/>
                    <a:pt x="1212110" y="266915"/>
                    <a:pt x="1209675" y="257175"/>
                  </a:cubicBezTo>
                  <a:cubicBezTo>
                    <a:pt x="1205358" y="239908"/>
                    <a:pt x="1188830" y="169655"/>
                    <a:pt x="1181100" y="161925"/>
                  </a:cubicBezTo>
                  <a:cubicBezTo>
                    <a:pt x="1097618" y="78443"/>
                    <a:pt x="1203516" y="180605"/>
                    <a:pt x="1123950" y="114300"/>
                  </a:cubicBezTo>
                  <a:cubicBezTo>
                    <a:pt x="1034421" y="39693"/>
                    <a:pt x="1182668" y="143920"/>
                    <a:pt x="1038225" y="47625"/>
                  </a:cubicBezTo>
                  <a:cubicBezTo>
                    <a:pt x="1028700" y="41275"/>
                    <a:pt x="1020875" y="30820"/>
                    <a:pt x="1009650" y="28575"/>
                  </a:cubicBezTo>
                  <a:cubicBezTo>
                    <a:pt x="918259" y="10297"/>
                    <a:pt x="992980" y="23359"/>
                    <a:pt x="847725" y="9525"/>
                  </a:cubicBezTo>
                  <a:cubicBezTo>
                    <a:pt x="819104" y="6799"/>
                    <a:pt x="790575" y="3175"/>
                    <a:pt x="762000" y="0"/>
                  </a:cubicBezTo>
                  <a:cubicBezTo>
                    <a:pt x="698500" y="3175"/>
                    <a:pt x="634660" y="2237"/>
                    <a:pt x="571500" y="9525"/>
                  </a:cubicBezTo>
                  <a:cubicBezTo>
                    <a:pt x="551552" y="11827"/>
                    <a:pt x="533831" y="23705"/>
                    <a:pt x="514350" y="28575"/>
                  </a:cubicBezTo>
                  <a:cubicBezTo>
                    <a:pt x="501650" y="31750"/>
                    <a:pt x="489029" y="35260"/>
                    <a:pt x="476250" y="38100"/>
                  </a:cubicBezTo>
                  <a:cubicBezTo>
                    <a:pt x="395471" y="56051"/>
                    <a:pt x="460683" y="36939"/>
                    <a:pt x="371475" y="66675"/>
                  </a:cubicBezTo>
                  <a:cubicBezTo>
                    <a:pt x="361950" y="69850"/>
                    <a:pt x="351254" y="70631"/>
                    <a:pt x="342900" y="76200"/>
                  </a:cubicBezTo>
                  <a:lnTo>
                    <a:pt x="314325" y="95250"/>
                  </a:lnTo>
                  <a:cubicBezTo>
                    <a:pt x="303380" y="128085"/>
                    <a:pt x="312737" y="87313"/>
                    <a:pt x="304800" y="95250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23439" y="3126954"/>
              <a:ext cx="839845" cy="311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/>
                <a:t>Cluster</a:t>
              </a:r>
              <a:r>
                <a:rPr lang="en-US" sz="1400" b="1" baseline="0"/>
                <a:t> 1</a:t>
              </a:r>
              <a:endParaRPr lang="en-US" sz="1400" b="1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871110" y="2707854"/>
              <a:ext cx="2895679" cy="2124075"/>
            </a:xfrm>
            <a:custGeom>
              <a:avLst/>
              <a:gdLst>
                <a:gd name="connsiteX0" fmla="*/ 323929 w 2895679"/>
                <a:gd name="connsiteY0" fmla="*/ 781050 h 2124075"/>
                <a:gd name="connsiteX1" fmla="*/ 276304 w 2895679"/>
                <a:gd name="connsiteY1" fmla="*/ 800100 h 2124075"/>
                <a:gd name="connsiteX2" fmla="*/ 247729 w 2895679"/>
                <a:gd name="connsiteY2" fmla="*/ 809625 h 2124075"/>
                <a:gd name="connsiteX3" fmla="*/ 190579 w 2895679"/>
                <a:gd name="connsiteY3" fmla="*/ 847725 h 2124075"/>
                <a:gd name="connsiteX4" fmla="*/ 114379 w 2895679"/>
                <a:gd name="connsiteY4" fmla="*/ 914400 h 2124075"/>
                <a:gd name="connsiteX5" fmla="*/ 85804 w 2895679"/>
                <a:gd name="connsiteY5" fmla="*/ 933450 h 2124075"/>
                <a:gd name="connsiteX6" fmla="*/ 19129 w 2895679"/>
                <a:gd name="connsiteY6" fmla="*/ 1009650 h 2124075"/>
                <a:gd name="connsiteX7" fmla="*/ 79 w 2895679"/>
                <a:gd name="connsiteY7" fmla="*/ 1066800 h 2124075"/>
                <a:gd name="connsiteX8" fmla="*/ 9604 w 2895679"/>
                <a:gd name="connsiteY8" fmla="*/ 1219200 h 2124075"/>
                <a:gd name="connsiteX9" fmla="*/ 19129 w 2895679"/>
                <a:gd name="connsiteY9" fmla="*/ 1247775 h 2124075"/>
                <a:gd name="connsiteX10" fmla="*/ 95329 w 2895679"/>
                <a:gd name="connsiteY10" fmla="*/ 1314450 h 2124075"/>
                <a:gd name="connsiteX11" fmla="*/ 123904 w 2895679"/>
                <a:gd name="connsiteY11" fmla="*/ 1323975 h 2124075"/>
                <a:gd name="connsiteX12" fmla="*/ 152479 w 2895679"/>
                <a:gd name="connsiteY12" fmla="*/ 1343025 h 2124075"/>
                <a:gd name="connsiteX13" fmla="*/ 238204 w 2895679"/>
                <a:gd name="connsiteY13" fmla="*/ 1381125 h 2124075"/>
                <a:gd name="connsiteX14" fmla="*/ 285829 w 2895679"/>
                <a:gd name="connsiteY14" fmla="*/ 1419225 h 2124075"/>
                <a:gd name="connsiteX15" fmla="*/ 314404 w 2895679"/>
                <a:gd name="connsiteY15" fmla="*/ 1438275 h 2124075"/>
                <a:gd name="connsiteX16" fmla="*/ 371554 w 2895679"/>
                <a:gd name="connsiteY16" fmla="*/ 1457325 h 2124075"/>
                <a:gd name="connsiteX17" fmla="*/ 400129 w 2895679"/>
                <a:gd name="connsiteY17" fmla="*/ 1466850 h 2124075"/>
                <a:gd name="connsiteX18" fmla="*/ 428704 w 2895679"/>
                <a:gd name="connsiteY18" fmla="*/ 1485900 h 2124075"/>
                <a:gd name="connsiteX19" fmla="*/ 457279 w 2895679"/>
                <a:gd name="connsiteY19" fmla="*/ 1514475 h 2124075"/>
                <a:gd name="connsiteX20" fmla="*/ 485854 w 2895679"/>
                <a:gd name="connsiteY20" fmla="*/ 1524000 h 2124075"/>
                <a:gd name="connsiteX21" fmla="*/ 543004 w 2895679"/>
                <a:gd name="connsiteY21" fmla="*/ 1562100 h 2124075"/>
                <a:gd name="connsiteX22" fmla="*/ 628729 w 2895679"/>
                <a:gd name="connsiteY22" fmla="*/ 1609725 h 2124075"/>
                <a:gd name="connsiteX23" fmla="*/ 685879 w 2895679"/>
                <a:gd name="connsiteY23" fmla="*/ 1666875 h 2124075"/>
                <a:gd name="connsiteX24" fmla="*/ 704929 w 2895679"/>
                <a:gd name="connsiteY24" fmla="*/ 1695450 h 2124075"/>
                <a:gd name="connsiteX25" fmla="*/ 733504 w 2895679"/>
                <a:gd name="connsiteY25" fmla="*/ 1724025 h 2124075"/>
                <a:gd name="connsiteX26" fmla="*/ 800179 w 2895679"/>
                <a:gd name="connsiteY26" fmla="*/ 1800225 h 2124075"/>
                <a:gd name="connsiteX27" fmla="*/ 828754 w 2895679"/>
                <a:gd name="connsiteY27" fmla="*/ 1857375 h 2124075"/>
                <a:gd name="connsiteX28" fmla="*/ 838279 w 2895679"/>
                <a:gd name="connsiteY28" fmla="*/ 1885950 h 2124075"/>
                <a:gd name="connsiteX29" fmla="*/ 857329 w 2895679"/>
                <a:gd name="connsiteY29" fmla="*/ 1914525 h 2124075"/>
                <a:gd name="connsiteX30" fmla="*/ 866854 w 2895679"/>
                <a:gd name="connsiteY30" fmla="*/ 1943100 h 2124075"/>
                <a:gd name="connsiteX31" fmla="*/ 933529 w 2895679"/>
                <a:gd name="connsiteY31" fmla="*/ 2019300 h 2124075"/>
                <a:gd name="connsiteX32" fmla="*/ 952579 w 2895679"/>
                <a:gd name="connsiteY32" fmla="*/ 2047875 h 2124075"/>
                <a:gd name="connsiteX33" fmla="*/ 1009729 w 2895679"/>
                <a:gd name="connsiteY33" fmla="*/ 2076450 h 2124075"/>
                <a:gd name="connsiteX34" fmla="*/ 1038304 w 2895679"/>
                <a:gd name="connsiteY34" fmla="*/ 2095500 h 2124075"/>
                <a:gd name="connsiteX35" fmla="*/ 1066879 w 2895679"/>
                <a:gd name="connsiteY35" fmla="*/ 2105025 h 2124075"/>
                <a:gd name="connsiteX36" fmla="*/ 1162129 w 2895679"/>
                <a:gd name="connsiteY36" fmla="*/ 2124075 h 2124075"/>
                <a:gd name="connsiteX37" fmla="*/ 1552654 w 2895679"/>
                <a:gd name="connsiteY37" fmla="*/ 2114550 h 2124075"/>
                <a:gd name="connsiteX38" fmla="*/ 1800304 w 2895679"/>
                <a:gd name="connsiteY38" fmla="*/ 2085975 h 2124075"/>
                <a:gd name="connsiteX39" fmla="*/ 1857454 w 2895679"/>
                <a:gd name="connsiteY39" fmla="*/ 2066925 h 2124075"/>
                <a:gd name="connsiteX40" fmla="*/ 1886029 w 2895679"/>
                <a:gd name="connsiteY40" fmla="*/ 2057400 h 2124075"/>
                <a:gd name="connsiteX41" fmla="*/ 1914604 w 2895679"/>
                <a:gd name="connsiteY41" fmla="*/ 2038350 h 2124075"/>
                <a:gd name="connsiteX42" fmla="*/ 1971754 w 2895679"/>
                <a:gd name="connsiteY42" fmla="*/ 2019300 h 2124075"/>
                <a:gd name="connsiteX43" fmla="*/ 2000329 w 2895679"/>
                <a:gd name="connsiteY43" fmla="*/ 2009775 h 2124075"/>
                <a:gd name="connsiteX44" fmla="*/ 2028904 w 2895679"/>
                <a:gd name="connsiteY44" fmla="*/ 2000250 h 2124075"/>
                <a:gd name="connsiteX45" fmla="*/ 2086054 w 2895679"/>
                <a:gd name="connsiteY45" fmla="*/ 1962150 h 2124075"/>
                <a:gd name="connsiteX46" fmla="*/ 2143204 w 2895679"/>
                <a:gd name="connsiteY46" fmla="*/ 1943100 h 2124075"/>
                <a:gd name="connsiteX47" fmla="*/ 2171779 w 2895679"/>
                <a:gd name="connsiteY47" fmla="*/ 1933575 h 2124075"/>
                <a:gd name="connsiteX48" fmla="*/ 2343229 w 2895679"/>
                <a:gd name="connsiteY48" fmla="*/ 1819275 h 2124075"/>
                <a:gd name="connsiteX49" fmla="*/ 2371804 w 2895679"/>
                <a:gd name="connsiteY49" fmla="*/ 1800225 h 2124075"/>
                <a:gd name="connsiteX50" fmla="*/ 2400379 w 2895679"/>
                <a:gd name="connsiteY50" fmla="*/ 1781175 h 2124075"/>
                <a:gd name="connsiteX51" fmla="*/ 2428954 w 2895679"/>
                <a:gd name="connsiteY51" fmla="*/ 1771650 h 2124075"/>
                <a:gd name="connsiteX52" fmla="*/ 2486104 w 2895679"/>
                <a:gd name="connsiteY52" fmla="*/ 1733550 h 2124075"/>
                <a:gd name="connsiteX53" fmla="*/ 2514679 w 2895679"/>
                <a:gd name="connsiteY53" fmla="*/ 1714500 h 2124075"/>
                <a:gd name="connsiteX54" fmla="*/ 2543254 w 2895679"/>
                <a:gd name="connsiteY54" fmla="*/ 1704975 h 2124075"/>
                <a:gd name="connsiteX55" fmla="*/ 2562304 w 2895679"/>
                <a:gd name="connsiteY55" fmla="*/ 1676400 h 2124075"/>
                <a:gd name="connsiteX56" fmla="*/ 2619454 w 2895679"/>
                <a:gd name="connsiteY56" fmla="*/ 1638300 h 2124075"/>
                <a:gd name="connsiteX57" fmla="*/ 2667079 w 2895679"/>
                <a:gd name="connsiteY57" fmla="*/ 1581150 h 2124075"/>
                <a:gd name="connsiteX58" fmla="*/ 2705179 w 2895679"/>
                <a:gd name="connsiteY58" fmla="*/ 1524000 h 2124075"/>
                <a:gd name="connsiteX59" fmla="*/ 2724229 w 2895679"/>
                <a:gd name="connsiteY59" fmla="*/ 1495425 h 2124075"/>
                <a:gd name="connsiteX60" fmla="*/ 2752804 w 2895679"/>
                <a:gd name="connsiteY60" fmla="*/ 1438275 h 2124075"/>
                <a:gd name="connsiteX61" fmla="*/ 2762329 w 2895679"/>
                <a:gd name="connsiteY61" fmla="*/ 1409700 h 2124075"/>
                <a:gd name="connsiteX62" fmla="*/ 2781379 w 2895679"/>
                <a:gd name="connsiteY62" fmla="*/ 1381125 h 2124075"/>
                <a:gd name="connsiteX63" fmla="*/ 2800429 w 2895679"/>
                <a:gd name="connsiteY63" fmla="*/ 1323975 h 2124075"/>
                <a:gd name="connsiteX64" fmla="*/ 2819479 w 2895679"/>
                <a:gd name="connsiteY64" fmla="*/ 1266825 h 2124075"/>
                <a:gd name="connsiteX65" fmla="*/ 2829004 w 2895679"/>
                <a:gd name="connsiteY65" fmla="*/ 1238250 h 2124075"/>
                <a:gd name="connsiteX66" fmla="*/ 2838529 w 2895679"/>
                <a:gd name="connsiteY66" fmla="*/ 1200150 h 2124075"/>
                <a:gd name="connsiteX67" fmla="*/ 2848054 w 2895679"/>
                <a:gd name="connsiteY67" fmla="*/ 1085850 h 2124075"/>
                <a:gd name="connsiteX68" fmla="*/ 2867104 w 2895679"/>
                <a:gd name="connsiteY68" fmla="*/ 781050 h 2124075"/>
                <a:gd name="connsiteX69" fmla="*/ 2876629 w 2895679"/>
                <a:gd name="connsiteY69" fmla="*/ 733425 h 2124075"/>
                <a:gd name="connsiteX70" fmla="*/ 2895679 w 2895679"/>
                <a:gd name="connsiteY70" fmla="*/ 495300 h 2124075"/>
                <a:gd name="connsiteX71" fmla="*/ 2886154 w 2895679"/>
                <a:gd name="connsiteY71" fmla="*/ 228600 h 2124075"/>
                <a:gd name="connsiteX72" fmla="*/ 2876629 w 2895679"/>
                <a:gd name="connsiteY72" fmla="*/ 190500 h 2124075"/>
                <a:gd name="connsiteX73" fmla="*/ 2838529 w 2895679"/>
                <a:gd name="connsiteY73" fmla="*/ 133350 h 2124075"/>
                <a:gd name="connsiteX74" fmla="*/ 2809954 w 2895679"/>
                <a:gd name="connsiteY74" fmla="*/ 114300 h 2124075"/>
                <a:gd name="connsiteX75" fmla="*/ 2790904 w 2895679"/>
                <a:gd name="connsiteY75" fmla="*/ 85725 h 2124075"/>
                <a:gd name="connsiteX76" fmla="*/ 2733754 w 2895679"/>
                <a:gd name="connsiteY76" fmla="*/ 47625 h 2124075"/>
                <a:gd name="connsiteX77" fmla="*/ 2648029 w 2895679"/>
                <a:gd name="connsiteY77" fmla="*/ 9525 h 2124075"/>
                <a:gd name="connsiteX78" fmla="*/ 2581354 w 2895679"/>
                <a:gd name="connsiteY78" fmla="*/ 0 h 2124075"/>
                <a:gd name="connsiteX79" fmla="*/ 2038429 w 2895679"/>
                <a:gd name="connsiteY79" fmla="*/ 19050 h 2124075"/>
                <a:gd name="connsiteX80" fmla="*/ 1990804 w 2895679"/>
                <a:gd name="connsiteY80" fmla="*/ 28575 h 2124075"/>
                <a:gd name="connsiteX81" fmla="*/ 1876504 w 2895679"/>
                <a:gd name="connsiteY81" fmla="*/ 47625 h 2124075"/>
                <a:gd name="connsiteX82" fmla="*/ 1781254 w 2895679"/>
                <a:gd name="connsiteY82" fmla="*/ 66675 h 2124075"/>
                <a:gd name="connsiteX83" fmla="*/ 1695529 w 2895679"/>
                <a:gd name="connsiteY83" fmla="*/ 76200 h 2124075"/>
                <a:gd name="connsiteX84" fmla="*/ 1647904 w 2895679"/>
                <a:gd name="connsiteY84" fmla="*/ 85725 h 2124075"/>
                <a:gd name="connsiteX85" fmla="*/ 1495504 w 2895679"/>
                <a:gd name="connsiteY85" fmla="*/ 114300 h 2124075"/>
                <a:gd name="connsiteX86" fmla="*/ 1457404 w 2895679"/>
                <a:gd name="connsiteY86" fmla="*/ 123825 h 2124075"/>
                <a:gd name="connsiteX87" fmla="*/ 1352629 w 2895679"/>
                <a:gd name="connsiteY87" fmla="*/ 142875 h 2124075"/>
                <a:gd name="connsiteX88" fmla="*/ 1295479 w 2895679"/>
                <a:gd name="connsiteY88" fmla="*/ 161925 h 2124075"/>
                <a:gd name="connsiteX89" fmla="*/ 1238329 w 2895679"/>
                <a:gd name="connsiteY89" fmla="*/ 180975 h 2124075"/>
                <a:gd name="connsiteX90" fmla="*/ 1209754 w 2895679"/>
                <a:gd name="connsiteY90" fmla="*/ 190500 h 2124075"/>
                <a:gd name="connsiteX91" fmla="*/ 1181179 w 2895679"/>
                <a:gd name="connsiteY91" fmla="*/ 200025 h 2124075"/>
                <a:gd name="connsiteX92" fmla="*/ 1152604 w 2895679"/>
                <a:gd name="connsiteY92" fmla="*/ 219075 h 2124075"/>
                <a:gd name="connsiteX93" fmla="*/ 1095454 w 2895679"/>
                <a:gd name="connsiteY93" fmla="*/ 238125 h 2124075"/>
                <a:gd name="connsiteX94" fmla="*/ 1066879 w 2895679"/>
                <a:gd name="connsiteY94" fmla="*/ 247650 h 2124075"/>
                <a:gd name="connsiteX95" fmla="*/ 1038304 w 2895679"/>
                <a:gd name="connsiteY95" fmla="*/ 266700 h 2124075"/>
                <a:gd name="connsiteX96" fmla="*/ 981154 w 2895679"/>
                <a:gd name="connsiteY96" fmla="*/ 285750 h 2124075"/>
                <a:gd name="connsiteX97" fmla="*/ 924004 w 2895679"/>
                <a:gd name="connsiteY97" fmla="*/ 314325 h 2124075"/>
                <a:gd name="connsiteX98" fmla="*/ 866854 w 2895679"/>
                <a:gd name="connsiteY98" fmla="*/ 352425 h 2124075"/>
                <a:gd name="connsiteX99" fmla="*/ 809704 w 2895679"/>
                <a:gd name="connsiteY99" fmla="*/ 400050 h 2124075"/>
                <a:gd name="connsiteX100" fmla="*/ 781129 w 2895679"/>
                <a:gd name="connsiteY100" fmla="*/ 409575 h 2124075"/>
                <a:gd name="connsiteX101" fmla="*/ 723979 w 2895679"/>
                <a:gd name="connsiteY101" fmla="*/ 447675 h 2124075"/>
                <a:gd name="connsiteX102" fmla="*/ 695404 w 2895679"/>
                <a:gd name="connsiteY102" fmla="*/ 466725 h 2124075"/>
                <a:gd name="connsiteX103" fmla="*/ 552529 w 2895679"/>
                <a:gd name="connsiteY103" fmla="*/ 561975 h 2124075"/>
                <a:gd name="connsiteX104" fmla="*/ 495379 w 2895679"/>
                <a:gd name="connsiteY104" fmla="*/ 590550 h 2124075"/>
                <a:gd name="connsiteX105" fmla="*/ 466804 w 2895679"/>
                <a:gd name="connsiteY105" fmla="*/ 609600 h 2124075"/>
                <a:gd name="connsiteX106" fmla="*/ 438229 w 2895679"/>
                <a:gd name="connsiteY106" fmla="*/ 619125 h 2124075"/>
                <a:gd name="connsiteX107" fmla="*/ 381079 w 2895679"/>
                <a:gd name="connsiteY107" fmla="*/ 657225 h 2124075"/>
                <a:gd name="connsiteX108" fmla="*/ 352504 w 2895679"/>
                <a:gd name="connsiteY108" fmla="*/ 676275 h 2124075"/>
                <a:gd name="connsiteX109" fmla="*/ 342979 w 2895679"/>
                <a:gd name="connsiteY109" fmla="*/ 704850 h 2124075"/>
                <a:gd name="connsiteX110" fmla="*/ 323929 w 2895679"/>
                <a:gd name="connsiteY110" fmla="*/ 733425 h 2124075"/>
                <a:gd name="connsiteX111" fmla="*/ 323929 w 2895679"/>
                <a:gd name="connsiteY111" fmla="*/ 781050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2895679" h="2124075">
                  <a:moveTo>
                    <a:pt x="323929" y="781050"/>
                  </a:moveTo>
                  <a:cubicBezTo>
                    <a:pt x="315991" y="792163"/>
                    <a:pt x="292313" y="794097"/>
                    <a:pt x="276304" y="800100"/>
                  </a:cubicBezTo>
                  <a:cubicBezTo>
                    <a:pt x="266903" y="803625"/>
                    <a:pt x="256506" y="804749"/>
                    <a:pt x="247729" y="809625"/>
                  </a:cubicBezTo>
                  <a:cubicBezTo>
                    <a:pt x="227715" y="820744"/>
                    <a:pt x="190579" y="847725"/>
                    <a:pt x="190579" y="847725"/>
                  </a:cubicBezTo>
                  <a:cubicBezTo>
                    <a:pt x="158829" y="895350"/>
                    <a:pt x="181054" y="869950"/>
                    <a:pt x="114379" y="914400"/>
                  </a:cubicBezTo>
                  <a:lnTo>
                    <a:pt x="85804" y="933450"/>
                  </a:lnTo>
                  <a:cubicBezTo>
                    <a:pt x="41354" y="1000125"/>
                    <a:pt x="66754" y="977900"/>
                    <a:pt x="19129" y="1009650"/>
                  </a:cubicBezTo>
                  <a:cubicBezTo>
                    <a:pt x="12779" y="1028700"/>
                    <a:pt x="-1174" y="1046759"/>
                    <a:pt x="79" y="1066800"/>
                  </a:cubicBezTo>
                  <a:cubicBezTo>
                    <a:pt x="3254" y="1117600"/>
                    <a:pt x="4276" y="1168581"/>
                    <a:pt x="9604" y="1219200"/>
                  </a:cubicBezTo>
                  <a:cubicBezTo>
                    <a:pt x="10655" y="1229185"/>
                    <a:pt x="14639" y="1238795"/>
                    <a:pt x="19129" y="1247775"/>
                  </a:cubicBezTo>
                  <a:cubicBezTo>
                    <a:pt x="34687" y="1278890"/>
                    <a:pt x="61039" y="1303020"/>
                    <a:pt x="95329" y="1314450"/>
                  </a:cubicBezTo>
                  <a:cubicBezTo>
                    <a:pt x="104854" y="1317625"/>
                    <a:pt x="114924" y="1319485"/>
                    <a:pt x="123904" y="1323975"/>
                  </a:cubicBezTo>
                  <a:cubicBezTo>
                    <a:pt x="134143" y="1329095"/>
                    <a:pt x="142018" y="1338376"/>
                    <a:pt x="152479" y="1343025"/>
                  </a:cubicBezTo>
                  <a:cubicBezTo>
                    <a:pt x="254494" y="1388365"/>
                    <a:pt x="173535" y="1338012"/>
                    <a:pt x="238204" y="1381125"/>
                  </a:cubicBezTo>
                  <a:cubicBezTo>
                    <a:pt x="270317" y="1429295"/>
                    <a:pt x="239821" y="1396221"/>
                    <a:pt x="285829" y="1419225"/>
                  </a:cubicBezTo>
                  <a:cubicBezTo>
                    <a:pt x="296068" y="1424345"/>
                    <a:pt x="303943" y="1433626"/>
                    <a:pt x="314404" y="1438275"/>
                  </a:cubicBezTo>
                  <a:cubicBezTo>
                    <a:pt x="332754" y="1446430"/>
                    <a:pt x="352504" y="1450975"/>
                    <a:pt x="371554" y="1457325"/>
                  </a:cubicBezTo>
                  <a:cubicBezTo>
                    <a:pt x="381079" y="1460500"/>
                    <a:pt x="391775" y="1461281"/>
                    <a:pt x="400129" y="1466850"/>
                  </a:cubicBezTo>
                  <a:cubicBezTo>
                    <a:pt x="409654" y="1473200"/>
                    <a:pt x="419910" y="1478571"/>
                    <a:pt x="428704" y="1485900"/>
                  </a:cubicBezTo>
                  <a:cubicBezTo>
                    <a:pt x="439052" y="1494524"/>
                    <a:pt x="446071" y="1507003"/>
                    <a:pt x="457279" y="1514475"/>
                  </a:cubicBezTo>
                  <a:cubicBezTo>
                    <a:pt x="465633" y="1520044"/>
                    <a:pt x="477077" y="1519124"/>
                    <a:pt x="485854" y="1524000"/>
                  </a:cubicBezTo>
                  <a:cubicBezTo>
                    <a:pt x="505868" y="1535119"/>
                    <a:pt x="521284" y="1554860"/>
                    <a:pt x="543004" y="1562100"/>
                  </a:cubicBezTo>
                  <a:cubicBezTo>
                    <a:pt x="578937" y="1574078"/>
                    <a:pt x="595977" y="1576973"/>
                    <a:pt x="628729" y="1609725"/>
                  </a:cubicBezTo>
                  <a:cubicBezTo>
                    <a:pt x="647779" y="1628775"/>
                    <a:pt x="670935" y="1644459"/>
                    <a:pt x="685879" y="1666875"/>
                  </a:cubicBezTo>
                  <a:cubicBezTo>
                    <a:pt x="692229" y="1676400"/>
                    <a:pt x="697600" y="1686656"/>
                    <a:pt x="704929" y="1695450"/>
                  </a:cubicBezTo>
                  <a:cubicBezTo>
                    <a:pt x="713553" y="1705798"/>
                    <a:pt x="725234" y="1713392"/>
                    <a:pt x="733504" y="1724025"/>
                  </a:cubicBezTo>
                  <a:cubicBezTo>
                    <a:pt x="793341" y="1800958"/>
                    <a:pt x="744861" y="1763346"/>
                    <a:pt x="800179" y="1800225"/>
                  </a:cubicBezTo>
                  <a:cubicBezTo>
                    <a:pt x="824120" y="1872049"/>
                    <a:pt x="791825" y="1783517"/>
                    <a:pt x="828754" y="1857375"/>
                  </a:cubicBezTo>
                  <a:cubicBezTo>
                    <a:pt x="833244" y="1866355"/>
                    <a:pt x="833789" y="1876970"/>
                    <a:pt x="838279" y="1885950"/>
                  </a:cubicBezTo>
                  <a:cubicBezTo>
                    <a:pt x="843399" y="1896189"/>
                    <a:pt x="852209" y="1904286"/>
                    <a:pt x="857329" y="1914525"/>
                  </a:cubicBezTo>
                  <a:cubicBezTo>
                    <a:pt x="861819" y="1923505"/>
                    <a:pt x="861978" y="1934323"/>
                    <a:pt x="866854" y="1943100"/>
                  </a:cubicBezTo>
                  <a:cubicBezTo>
                    <a:pt x="899538" y="2001931"/>
                    <a:pt x="891787" y="1991472"/>
                    <a:pt x="933529" y="2019300"/>
                  </a:cubicBezTo>
                  <a:cubicBezTo>
                    <a:pt x="939879" y="2028825"/>
                    <a:pt x="944484" y="2039780"/>
                    <a:pt x="952579" y="2047875"/>
                  </a:cubicBezTo>
                  <a:cubicBezTo>
                    <a:pt x="979876" y="2075172"/>
                    <a:pt x="978741" y="2060956"/>
                    <a:pt x="1009729" y="2076450"/>
                  </a:cubicBezTo>
                  <a:cubicBezTo>
                    <a:pt x="1019968" y="2081570"/>
                    <a:pt x="1028065" y="2090380"/>
                    <a:pt x="1038304" y="2095500"/>
                  </a:cubicBezTo>
                  <a:cubicBezTo>
                    <a:pt x="1047284" y="2099990"/>
                    <a:pt x="1057225" y="2102267"/>
                    <a:pt x="1066879" y="2105025"/>
                  </a:cubicBezTo>
                  <a:cubicBezTo>
                    <a:pt x="1106664" y="2116392"/>
                    <a:pt x="1117221" y="2116590"/>
                    <a:pt x="1162129" y="2124075"/>
                  </a:cubicBezTo>
                  <a:lnTo>
                    <a:pt x="1552654" y="2114550"/>
                  </a:lnTo>
                  <a:cubicBezTo>
                    <a:pt x="1618377" y="2112244"/>
                    <a:pt x="1730839" y="2109130"/>
                    <a:pt x="1800304" y="2085975"/>
                  </a:cubicBezTo>
                  <a:lnTo>
                    <a:pt x="1857454" y="2066925"/>
                  </a:lnTo>
                  <a:cubicBezTo>
                    <a:pt x="1866979" y="2063750"/>
                    <a:pt x="1877675" y="2062969"/>
                    <a:pt x="1886029" y="2057400"/>
                  </a:cubicBezTo>
                  <a:cubicBezTo>
                    <a:pt x="1895554" y="2051050"/>
                    <a:pt x="1904143" y="2042999"/>
                    <a:pt x="1914604" y="2038350"/>
                  </a:cubicBezTo>
                  <a:cubicBezTo>
                    <a:pt x="1932954" y="2030195"/>
                    <a:pt x="1952704" y="2025650"/>
                    <a:pt x="1971754" y="2019300"/>
                  </a:cubicBezTo>
                  <a:lnTo>
                    <a:pt x="2000329" y="2009775"/>
                  </a:lnTo>
                  <a:cubicBezTo>
                    <a:pt x="2009854" y="2006600"/>
                    <a:pt x="2020550" y="2005819"/>
                    <a:pt x="2028904" y="2000250"/>
                  </a:cubicBezTo>
                  <a:cubicBezTo>
                    <a:pt x="2047954" y="1987550"/>
                    <a:pt x="2064334" y="1969390"/>
                    <a:pt x="2086054" y="1962150"/>
                  </a:cubicBezTo>
                  <a:lnTo>
                    <a:pt x="2143204" y="1943100"/>
                  </a:lnTo>
                  <a:cubicBezTo>
                    <a:pt x="2152729" y="1939925"/>
                    <a:pt x="2163425" y="1939144"/>
                    <a:pt x="2171779" y="1933575"/>
                  </a:cubicBezTo>
                  <a:lnTo>
                    <a:pt x="2343229" y="1819275"/>
                  </a:lnTo>
                  <a:lnTo>
                    <a:pt x="2371804" y="1800225"/>
                  </a:lnTo>
                  <a:cubicBezTo>
                    <a:pt x="2381329" y="1793875"/>
                    <a:pt x="2389519" y="1784795"/>
                    <a:pt x="2400379" y="1781175"/>
                  </a:cubicBezTo>
                  <a:cubicBezTo>
                    <a:pt x="2409904" y="1778000"/>
                    <a:pt x="2420177" y="1776526"/>
                    <a:pt x="2428954" y="1771650"/>
                  </a:cubicBezTo>
                  <a:cubicBezTo>
                    <a:pt x="2448968" y="1760531"/>
                    <a:pt x="2467054" y="1746250"/>
                    <a:pt x="2486104" y="1733550"/>
                  </a:cubicBezTo>
                  <a:cubicBezTo>
                    <a:pt x="2495629" y="1727200"/>
                    <a:pt x="2503819" y="1718120"/>
                    <a:pt x="2514679" y="1714500"/>
                  </a:cubicBezTo>
                  <a:lnTo>
                    <a:pt x="2543254" y="1704975"/>
                  </a:lnTo>
                  <a:cubicBezTo>
                    <a:pt x="2549604" y="1695450"/>
                    <a:pt x="2553689" y="1683938"/>
                    <a:pt x="2562304" y="1676400"/>
                  </a:cubicBezTo>
                  <a:cubicBezTo>
                    <a:pt x="2579534" y="1661323"/>
                    <a:pt x="2619454" y="1638300"/>
                    <a:pt x="2619454" y="1638300"/>
                  </a:cubicBezTo>
                  <a:cubicBezTo>
                    <a:pt x="2687527" y="1536190"/>
                    <a:pt x="2581516" y="1691159"/>
                    <a:pt x="2667079" y="1581150"/>
                  </a:cubicBezTo>
                  <a:cubicBezTo>
                    <a:pt x="2681135" y="1563078"/>
                    <a:pt x="2692479" y="1543050"/>
                    <a:pt x="2705179" y="1524000"/>
                  </a:cubicBezTo>
                  <a:cubicBezTo>
                    <a:pt x="2711529" y="1514475"/>
                    <a:pt x="2720609" y="1506285"/>
                    <a:pt x="2724229" y="1495425"/>
                  </a:cubicBezTo>
                  <a:cubicBezTo>
                    <a:pt x="2748170" y="1423601"/>
                    <a:pt x="2715875" y="1512133"/>
                    <a:pt x="2752804" y="1438275"/>
                  </a:cubicBezTo>
                  <a:cubicBezTo>
                    <a:pt x="2757294" y="1429295"/>
                    <a:pt x="2757839" y="1418680"/>
                    <a:pt x="2762329" y="1409700"/>
                  </a:cubicBezTo>
                  <a:cubicBezTo>
                    <a:pt x="2767449" y="1399461"/>
                    <a:pt x="2776730" y="1391586"/>
                    <a:pt x="2781379" y="1381125"/>
                  </a:cubicBezTo>
                  <a:cubicBezTo>
                    <a:pt x="2789534" y="1362775"/>
                    <a:pt x="2794079" y="1343025"/>
                    <a:pt x="2800429" y="1323975"/>
                  </a:cubicBezTo>
                  <a:lnTo>
                    <a:pt x="2819479" y="1266825"/>
                  </a:lnTo>
                  <a:cubicBezTo>
                    <a:pt x="2822654" y="1257300"/>
                    <a:pt x="2826569" y="1247990"/>
                    <a:pt x="2829004" y="1238250"/>
                  </a:cubicBezTo>
                  <a:lnTo>
                    <a:pt x="2838529" y="1200150"/>
                  </a:lnTo>
                  <a:cubicBezTo>
                    <a:pt x="2841704" y="1162050"/>
                    <a:pt x="2845809" y="1124016"/>
                    <a:pt x="2848054" y="1085850"/>
                  </a:cubicBezTo>
                  <a:cubicBezTo>
                    <a:pt x="2855299" y="962691"/>
                    <a:pt x="2852323" y="891905"/>
                    <a:pt x="2867104" y="781050"/>
                  </a:cubicBezTo>
                  <a:cubicBezTo>
                    <a:pt x="2869244" y="765003"/>
                    <a:pt x="2873454" y="749300"/>
                    <a:pt x="2876629" y="733425"/>
                  </a:cubicBezTo>
                  <a:cubicBezTo>
                    <a:pt x="2880727" y="688351"/>
                    <a:pt x="2895679" y="531371"/>
                    <a:pt x="2895679" y="495300"/>
                  </a:cubicBezTo>
                  <a:cubicBezTo>
                    <a:pt x="2895679" y="406343"/>
                    <a:pt x="2891703" y="317383"/>
                    <a:pt x="2886154" y="228600"/>
                  </a:cubicBezTo>
                  <a:cubicBezTo>
                    <a:pt x="2885337" y="215535"/>
                    <a:pt x="2882483" y="202209"/>
                    <a:pt x="2876629" y="190500"/>
                  </a:cubicBezTo>
                  <a:cubicBezTo>
                    <a:pt x="2866390" y="170022"/>
                    <a:pt x="2857579" y="146050"/>
                    <a:pt x="2838529" y="133350"/>
                  </a:cubicBezTo>
                  <a:lnTo>
                    <a:pt x="2809954" y="114300"/>
                  </a:lnTo>
                  <a:cubicBezTo>
                    <a:pt x="2803604" y="104775"/>
                    <a:pt x="2799519" y="93263"/>
                    <a:pt x="2790904" y="85725"/>
                  </a:cubicBezTo>
                  <a:cubicBezTo>
                    <a:pt x="2773674" y="70648"/>
                    <a:pt x="2752804" y="60325"/>
                    <a:pt x="2733754" y="47625"/>
                  </a:cubicBezTo>
                  <a:cubicBezTo>
                    <a:pt x="2702570" y="26836"/>
                    <a:pt x="2691308" y="15708"/>
                    <a:pt x="2648029" y="9525"/>
                  </a:cubicBezTo>
                  <a:lnTo>
                    <a:pt x="2581354" y="0"/>
                  </a:lnTo>
                  <a:cubicBezTo>
                    <a:pt x="2470994" y="2628"/>
                    <a:pt x="2193661" y="3527"/>
                    <a:pt x="2038429" y="19050"/>
                  </a:cubicBezTo>
                  <a:cubicBezTo>
                    <a:pt x="2022320" y="20661"/>
                    <a:pt x="2006747" y="25762"/>
                    <a:pt x="1990804" y="28575"/>
                  </a:cubicBezTo>
                  <a:cubicBezTo>
                    <a:pt x="1952766" y="35288"/>
                    <a:pt x="1913147" y="35411"/>
                    <a:pt x="1876504" y="47625"/>
                  </a:cubicBezTo>
                  <a:cubicBezTo>
                    <a:pt x="1829567" y="63271"/>
                    <a:pt x="1851301" y="57919"/>
                    <a:pt x="1781254" y="66675"/>
                  </a:cubicBezTo>
                  <a:cubicBezTo>
                    <a:pt x="1752725" y="70241"/>
                    <a:pt x="1723991" y="72134"/>
                    <a:pt x="1695529" y="76200"/>
                  </a:cubicBezTo>
                  <a:cubicBezTo>
                    <a:pt x="1679502" y="78490"/>
                    <a:pt x="1663832" y="82829"/>
                    <a:pt x="1647904" y="85725"/>
                  </a:cubicBezTo>
                  <a:cubicBezTo>
                    <a:pt x="1588965" y="96441"/>
                    <a:pt x="1559145" y="98390"/>
                    <a:pt x="1495504" y="114300"/>
                  </a:cubicBezTo>
                  <a:cubicBezTo>
                    <a:pt x="1482804" y="117475"/>
                    <a:pt x="1470241" y="121258"/>
                    <a:pt x="1457404" y="123825"/>
                  </a:cubicBezTo>
                  <a:cubicBezTo>
                    <a:pt x="1430176" y="129271"/>
                    <a:pt x="1380722" y="135213"/>
                    <a:pt x="1352629" y="142875"/>
                  </a:cubicBezTo>
                  <a:cubicBezTo>
                    <a:pt x="1333256" y="148159"/>
                    <a:pt x="1314529" y="155575"/>
                    <a:pt x="1295479" y="161925"/>
                  </a:cubicBezTo>
                  <a:lnTo>
                    <a:pt x="1238329" y="180975"/>
                  </a:lnTo>
                  <a:lnTo>
                    <a:pt x="1209754" y="190500"/>
                  </a:lnTo>
                  <a:cubicBezTo>
                    <a:pt x="1200229" y="193675"/>
                    <a:pt x="1189533" y="194456"/>
                    <a:pt x="1181179" y="200025"/>
                  </a:cubicBezTo>
                  <a:cubicBezTo>
                    <a:pt x="1171654" y="206375"/>
                    <a:pt x="1163065" y="214426"/>
                    <a:pt x="1152604" y="219075"/>
                  </a:cubicBezTo>
                  <a:cubicBezTo>
                    <a:pt x="1134254" y="227230"/>
                    <a:pt x="1114504" y="231775"/>
                    <a:pt x="1095454" y="238125"/>
                  </a:cubicBezTo>
                  <a:cubicBezTo>
                    <a:pt x="1085929" y="241300"/>
                    <a:pt x="1075233" y="242081"/>
                    <a:pt x="1066879" y="247650"/>
                  </a:cubicBezTo>
                  <a:cubicBezTo>
                    <a:pt x="1057354" y="254000"/>
                    <a:pt x="1048765" y="262051"/>
                    <a:pt x="1038304" y="266700"/>
                  </a:cubicBezTo>
                  <a:cubicBezTo>
                    <a:pt x="1019954" y="274855"/>
                    <a:pt x="997862" y="274611"/>
                    <a:pt x="981154" y="285750"/>
                  </a:cubicBezTo>
                  <a:cubicBezTo>
                    <a:pt x="944225" y="310369"/>
                    <a:pt x="963439" y="301180"/>
                    <a:pt x="924004" y="314325"/>
                  </a:cubicBezTo>
                  <a:cubicBezTo>
                    <a:pt x="869835" y="368494"/>
                    <a:pt x="921993" y="324856"/>
                    <a:pt x="866854" y="352425"/>
                  </a:cubicBezTo>
                  <a:cubicBezTo>
                    <a:pt x="804528" y="383588"/>
                    <a:pt x="872901" y="357919"/>
                    <a:pt x="809704" y="400050"/>
                  </a:cubicBezTo>
                  <a:cubicBezTo>
                    <a:pt x="801350" y="405619"/>
                    <a:pt x="789906" y="404699"/>
                    <a:pt x="781129" y="409575"/>
                  </a:cubicBezTo>
                  <a:cubicBezTo>
                    <a:pt x="761115" y="420694"/>
                    <a:pt x="743029" y="434975"/>
                    <a:pt x="723979" y="447675"/>
                  </a:cubicBezTo>
                  <a:lnTo>
                    <a:pt x="695404" y="466725"/>
                  </a:lnTo>
                  <a:lnTo>
                    <a:pt x="552529" y="561975"/>
                  </a:lnTo>
                  <a:cubicBezTo>
                    <a:pt x="470637" y="616570"/>
                    <a:pt x="574249" y="551115"/>
                    <a:pt x="495379" y="590550"/>
                  </a:cubicBezTo>
                  <a:cubicBezTo>
                    <a:pt x="485140" y="595670"/>
                    <a:pt x="477043" y="604480"/>
                    <a:pt x="466804" y="609600"/>
                  </a:cubicBezTo>
                  <a:cubicBezTo>
                    <a:pt x="457824" y="614090"/>
                    <a:pt x="447006" y="614249"/>
                    <a:pt x="438229" y="619125"/>
                  </a:cubicBezTo>
                  <a:cubicBezTo>
                    <a:pt x="418215" y="630244"/>
                    <a:pt x="400129" y="644525"/>
                    <a:pt x="381079" y="657225"/>
                  </a:cubicBezTo>
                  <a:lnTo>
                    <a:pt x="352504" y="676275"/>
                  </a:lnTo>
                  <a:cubicBezTo>
                    <a:pt x="349329" y="685800"/>
                    <a:pt x="347469" y="695870"/>
                    <a:pt x="342979" y="704850"/>
                  </a:cubicBezTo>
                  <a:cubicBezTo>
                    <a:pt x="337859" y="715089"/>
                    <a:pt x="328578" y="722964"/>
                    <a:pt x="323929" y="733425"/>
                  </a:cubicBezTo>
                  <a:cubicBezTo>
                    <a:pt x="293507" y="801873"/>
                    <a:pt x="331867" y="769937"/>
                    <a:pt x="323929" y="781050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14335"/>
              </p:ext>
            </p:extLst>
          </p:nvPr>
        </p:nvGraphicFramePr>
        <p:xfrm>
          <a:off x="5726546" y="2332799"/>
          <a:ext cx="3315855" cy="30704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77401"/>
                <a:gridCol w="729869"/>
                <a:gridCol w="877818"/>
                <a:gridCol w="730767"/>
              </a:tblGrid>
              <a:tr h="2060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Points in Cluster </a:t>
                      </a:r>
                      <a:r>
                        <a:rPr lang="en-US" sz="1100" b="1" u="none" strike="noStrike" dirty="0" smtClean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Points in Cluster </a:t>
                      </a:r>
                      <a:r>
                        <a:rPr lang="en-US" sz="1100" b="1" u="none" strike="noStrike" dirty="0" smtClean="0">
                          <a:effectLst/>
                        </a:rPr>
                        <a:t>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Weight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027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160.3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60.7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167.1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63.8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37349" y="579596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centroid for </a:t>
            </a:r>
          </a:p>
          <a:p>
            <a:pPr algn="ctr"/>
            <a:r>
              <a:rPr lang="en-US" sz="1400" dirty="0" smtClean="0">
                <a:latin typeface="+mj-lt"/>
              </a:rPr>
              <a:t>cluster 1</a:t>
            </a:r>
            <a:endParaRPr lang="en-US" sz="1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8405" y="579596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centroid for </a:t>
            </a:r>
          </a:p>
          <a:p>
            <a:pPr algn="ctr"/>
            <a:r>
              <a:rPr lang="en-US" sz="1400" dirty="0" smtClean="0">
                <a:latin typeface="+mj-lt"/>
              </a:rPr>
              <a:t>cluster 2</a:t>
            </a:r>
            <a:endParaRPr lang="en-US" sz="1400" dirty="0">
              <a:latin typeface="+mj-lt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6451369" y="5097237"/>
            <a:ext cx="292331" cy="108989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8081587" y="5097236"/>
            <a:ext cx="292331" cy="108989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6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12</a:t>
            </a:fld>
            <a:endParaRPr 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9352"/>
              </p:ext>
            </p:extLst>
          </p:nvPr>
        </p:nvGraphicFramePr>
        <p:xfrm>
          <a:off x="604982" y="2602345"/>
          <a:ext cx="1707270" cy="22153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977401"/>
                <a:gridCol w="729869"/>
              </a:tblGrid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160.3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60.7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7549" y="1749203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centroid for </a:t>
            </a:r>
          </a:p>
          <a:p>
            <a:pPr algn="ctr"/>
            <a:r>
              <a:rPr lang="en-US" sz="1400" dirty="0" smtClean="0">
                <a:latin typeface="+mj-lt"/>
              </a:rPr>
              <a:t>cluster 1</a:t>
            </a:r>
            <a:endParaRPr lang="en-US" sz="1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040" y="3277360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+mj-lt"/>
              </a:rPr>
              <a:t>centroid for </a:t>
            </a:r>
          </a:p>
          <a:p>
            <a:pPr algn="ctr"/>
            <a:r>
              <a:rPr lang="en-US" sz="1400" dirty="0" smtClean="0">
                <a:latin typeface="+mj-lt"/>
              </a:rPr>
              <a:t>cluster 2</a:t>
            </a:r>
            <a:endParaRPr lang="en-US" sz="1400" dirty="0">
              <a:latin typeface="+mj-lt"/>
            </a:endParaRP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1305839" y="1873643"/>
            <a:ext cx="292331" cy="108989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5400000">
            <a:off x="1266330" y="3401800"/>
            <a:ext cx="292331" cy="108989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98969"/>
              </p:ext>
            </p:extLst>
          </p:nvPr>
        </p:nvGraphicFramePr>
        <p:xfrm>
          <a:off x="608202" y="4139739"/>
          <a:ext cx="1608585" cy="22153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77818"/>
                <a:gridCol w="730767"/>
              </a:tblGrid>
              <a:tr h="2215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167.1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63.8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315312"/>
              </p:ext>
            </p:extLst>
          </p:nvPr>
        </p:nvGraphicFramePr>
        <p:xfrm>
          <a:off x="2757054" y="1357745"/>
          <a:ext cx="5648037" cy="4608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3" name="Straight Arrow Connector 12"/>
          <p:cNvCxnSpPr/>
          <p:nvPr/>
        </p:nvCxnSpPr>
        <p:spPr bwMode="auto">
          <a:xfrm>
            <a:off x="2382982" y="2909455"/>
            <a:ext cx="1995054" cy="1209963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313709" y="3380510"/>
            <a:ext cx="4050146" cy="712401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6089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13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82" y="1025311"/>
            <a:ext cx="807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now </a:t>
            </a:r>
            <a:r>
              <a:rPr lang="en-US" dirty="0" err="1" smtClean="0"/>
              <a:t>recompute</a:t>
            </a:r>
            <a:r>
              <a:rPr lang="en-US" dirty="0" smtClean="0"/>
              <a:t> distances of the data points to each of the new centroids to determine the new clusters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7870" y="2082727"/>
            <a:ext cx="4859648" cy="4086009"/>
            <a:chOff x="682170" y="2120827"/>
            <a:chExt cx="4859648" cy="4086009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1438757"/>
                </p:ext>
              </p:extLst>
            </p:nvPr>
          </p:nvGraphicFramePr>
          <p:xfrm>
            <a:off x="682170" y="2120827"/>
            <a:ext cx="4859648" cy="40860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2" name="Freeform 11"/>
            <p:cNvSpPr/>
            <p:nvPr/>
          </p:nvSpPr>
          <p:spPr>
            <a:xfrm>
              <a:off x="1262577" y="3273353"/>
              <a:ext cx="2258367" cy="2240663"/>
            </a:xfrm>
            <a:custGeom>
              <a:avLst/>
              <a:gdLst>
                <a:gd name="connsiteX0" fmla="*/ 219692 w 2124692"/>
                <a:gd name="connsiteY0" fmla="*/ 323850 h 2133705"/>
                <a:gd name="connsiteX1" fmla="*/ 200642 w 2124692"/>
                <a:gd name="connsiteY1" fmla="*/ 371475 h 2133705"/>
                <a:gd name="connsiteX2" fmla="*/ 181592 w 2124692"/>
                <a:gd name="connsiteY2" fmla="*/ 447675 h 2133705"/>
                <a:gd name="connsiteX3" fmla="*/ 162542 w 2124692"/>
                <a:gd name="connsiteY3" fmla="*/ 476250 h 2133705"/>
                <a:gd name="connsiteX4" fmla="*/ 143492 w 2124692"/>
                <a:gd name="connsiteY4" fmla="*/ 542925 h 2133705"/>
                <a:gd name="connsiteX5" fmla="*/ 133967 w 2124692"/>
                <a:gd name="connsiteY5" fmla="*/ 581025 h 2133705"/>
                <a:gd name="connsiteX6" fmla="*/ 105392 w 2124692"/>
                <a:gd name="connsiteY6" fmla="*/ 666750 h 2133705"/>
                <a:gd name="connsiteX7" fmla="*/ 95867 w 2124692"/>
                <a:gd name="connsiteY7" fmla="*/ 695325 h 2133705"/>
                <a:gd name="connsiteX8" fmla="*/ 57767 w 2124692"/>
                <a:gd name="connsiteY8" fmla="*/ 828675 h 2133705"/>
                <a:gd name="connsiteX9" fmla="*/ 48242 w 2124692"/>
                <a:gd name="connsiteY9" fmla="*/ 857250 h 2133705"/>
                <a:gd name="connsiteX10" fmla="*/ 29192 w 2124692"/>
                <a:gd name="connsiteY10" fmla="*/ 1019175 h 2133705"/>
                <a:gd name="connsiteX11" fmla="*/ 10142 w 2124692"/>
                <a:gd name="connsiteY11" fmla="*/ 1181100 h 2133705"/>
                <a:gd name="connsiteX12" fmla="*/ 10142 w 2124692"/>
                <a:gd name="connsiteY12" fmla="*/ 1666875 h 2133705"/>
                <a:gd name="connsiteX13" fmla="*/ 29192 w 2124692"/>
                <a:gd name="connsiteY13" fmla="*/ 1809750 h 2133705"/>
                <a:gd name="connsiteX14" fmla="*/ 48242 w 2124692"/>
                <a:gd name="connsiteY14" fmla="*/ 1866900 h 2133705"/>
                <a:gd name="connsiteX15" fmla="*/ 57767 w 2124692"/>
                <a:gd name="connsiteY15" fmla="*/ 1895475 h 2133705"/>
                <a:gd name="connsiteX16" fmla="*/ 95867 w 2124692"/>
                <a:gd name="connsiteY16" fmla="*/ 1952625 h 2133705"/>
                <a:gd name="connsiteX17" fmla="*/ 114917 w 2124692"/>
                <a:gd name="connsiteY17" fmla="*/ 1981200 h 2133705"/>
                <a:gd name="connsiteX18" fmla="*/ 172067 w 2124692"/>
                <a:gd name="connsiteY18" fmla="*/ 2019300 h 2133705"/>
                <a:gd name="connsiteX19" fmla="*/ 200642 w 2124692"/>
                <a:gd name="connsiteY19" fmla="*/ 2038350 h 2133705"/>
                <a:gd name="connsiteX20" fmla="*/ 229217 w 2124692"/>
                <a:gd name="connsiteY20" fmla="*/ 2057400 h 2133705"/>
                <a:gd name="connsiteX21" fmla="*/ 257792 w 2124692"/>
                <a:gd name="connsiteY21" fmla="*/ 2066925 h 2133705"/>
                <a:gd name="connsiteX22" fmla="*/ 333992 w 2124692"/>
                <a:gd name="connsiteY22" fmla="*/ 2085975 h 2133705"/>
                <a:gd name="connsiteX23" fmla="*/ 543542 w 2124692"/>
                <a:gd name="connsiteY23" fmla="*/ 2095500 h 2133705"/>
                <a:gd name="connsiteX24" fmla="*/ 657842 w 2124692"/>
                <a:gd name="connsiteY24" fmla="*/ 2105025 h 2133705"/>
                <a:gd name="connsiteX25" fmla="*/ 905492 w 2124692"/>
                <a:gd name="connsiteY25" fmla="*/ 2114550 h 2133705"/>
                <a:gd name="connsiteX26" fmla="*/ 981692 w 2124692"/>
                <a:gd name="connsiteY26" fmla="*/ 2124075 h 2133705"/>
                <a:gd name="connsiteX27" fmla="*/ 1762742 w 2124692"/>
                <a:gd name="connsiteY27" fmla="*/ 2124075 h 2133705"/>
                <a:gd name="connsiteX28" fmla="*/ 1905617 w 2124692"/>
                <a:gd name="connsiteY28" fmla="*/ 2076450 h 2133705"/>
                <a:gd name="connsiteX29" fmla="*/ 1934192 w 2124692"/>
                <a:gd name="connsiteY29" fmla="*/ 2066925 h 2133705"/>
                <a:gd name="connsiteX30" fmla="*/ 1962767 w 2124692"/>
                <a:gd name="connsiteY30" fmla="*/ 2057400 h 2133705"/>
                <a:gd name="connsiteX31" fmla="*/ 2029442 w 2124692"/>
                <a:gd name="connsiteY31" fmla="*/ 2038350 h 2133705"/>
                <a:gd name="connsiteX32" fmla="*/ 2067542 w 2124692"/>
                <a:gd name="connsiteY32" fmla="*/ 1990725 h 2133705"/>
                <a:gd name="connsiteX33" fmla="*/ 2096117 w 2124692"/>
                <a:gd name="connsiteY33" fmla="*/ 1933575 h 2133705"/>
                <a:gd name="connsiteX34" fmla="*/ 2124692 w 2124692"/>
                <a:gd name="connsiteY34" fmla="*/ 1876425 h 2133705"/>
                <a:gd name="connsiteX35" fmla="*/ 2115167 w 2124692"/>
                <a:gd name="connsiteY35" fmla="*/ 1704975 h 2133705"/>
                <a:gd name="connsiteX36" fmla="*/ 2105642 w 2124692"/>
                <a:gd name="connsiteY36" fmla="*/ 1676400 h 2133705"/>
                <a:gd name="connsiteX37" fmla="*/ 2067542 w 2124692"/>
                <a:gd name="connsiteY37" fmla="*/ 1619250 h 2133705"/>
                <a:gd name="connsiteX38" fmla="*/ 2010392 w 2124692"/>
                <a:gd name="connsiteY38" fmla="*/ 1581150 h 2133705"/>
                <a:gd name="connsiteX39" fmla="*/ 1962767 w 2124692"/>
                <a:gd name="connsiteY39" fmla="*/ 1524000 h 2133705"/>
                <a:gd name="connsiteX40" fmla="*/ 1934192 w 2124692"/>
                <a:gd name="connsiteY40" fmla="*/ 1504950 h 2133705"/>
                <a:gd name="connsiteX41" fmla="*/ 1905617 w 2124692"/>
                <a:gd name="connsiteY41" fmla="*/ 1447800 h 2133705"/>
                <a:gd name="connsiteX42" fmla="*/ 1886567 w 2124692"/>
                <a:gd name="connsiteY42" fmla="*/ 1381125 h 2133705"/>
                <a:gd name="connsiteX43" fmla="*/ 1867517 w 2124692"/>
                <a:gd name="connsiteY43" fmla="*/ 1323975 h 2133705"/>
                <a:gd name="connsiteX44" fmla="*/ 1857992 w 2124692"/>
                <a:gd name="connsiteY44" fmla="*/ 1285875 h 2133705"/>
                <a:gd name="connsiteX45" fmla="*/ 1838942 w 2124692"/>
                <a:gd name="connsiteY45" fmla="*/ 1228725 h 2133705"/>
                <a:gd name="connsiteX46" fmla="*/ 1829417 w 2124692"/>
                <a:gd name="connsiteY46" fmla="*/ 1181100 h 2133705"/>
                <a:gd name="connsiteX47" fmla="*/ 1819892 w 2124692"/>
                <a:gd name="connsiteY47" fmla="*/ 1152525 h 2133705"/>
                <a:gd name="connsiteX48" fmla="*/ 1791317 w 2124692"/>
                <a:gd name="connsiteY48" fmla="*/ 1047750 h 2133705"/>
                <a:gd name="connsiteX49" fmla="*/ 1781792 w 2124692"/>
                <a:gd name="connsiteY49" fmla="*/ 1019175 h 2133705"/>
                <a:gd name="connsiteX50" fmla="*/ 1753217 w 2124692"/>
                <a:gd name="connsiteY50" fmla="*/ 1000125 h 2133705"/>
                <a:gd name="connsiteX51" fmla="*/ 1724642 w 2124692"/>
                <a:gd name="connsiteY51" fmla="*/ 904875 h 2133705"/>
                <a:gd name="connsiteX52" fmla="*/ 1696067 w 2124692"/>
                <a:gd name="connsiteY52" fmla="*/ 800100 h 2133705"/>
                <a:gd name="connsiteX53" fmla="*/ 1686542 w 2124692"/>
                <a:gd name="connsiteY53" fmla="*/ 771525 h 2133705"/>
                <a:gd name="connsiteX54" fmla="*/ 1667492 w 2124692"/>
                <a:gd name="connsiteY54" fmla="*/ 742950 h 2133705"/>
                <a:gd name="connsiteX55" fmla="*/ 1648442 w 2124692"/>
                <a:gd name="connsiteY55" fmla="*/ 685800 h 2133705"/>
                <a:gd name="connsiteX56" fmla="*/ 1638917 w 2124692"/>
                <a:gd name="connsiteY56" fmla="*/ 657225 h 2133705"/>
                <a:gd name="connsiteX57" fmla="*/ 1629392 w 2124692"/>
                <a:gd name="connsiteY57" fmla="*/ 628650 h 2133705"/>
                <a:gd name="connsiteX58" fmla="*/ 1619867 w 2124692"/>
                <a:gd name="connsiteY58" fmla="*/ 590550 h 2133705"/>
                <a:gd name="connsiteX59" fmla="*/ 1600817 w 2124692"/>
                <a:gd name="connsiteY59" fmla="*/ 533400 h 2133705"/>
                <a:gd name="connsiteX60" fmla="*/ 1581767 w 2124692"/>
                <a:gd name="connsiteY60" fmla="*/ 457200 h 2133705"/>
                <a:gd name="connsiteX61" fmla="*/ 1572242 w 2124692"/>
                <a:gd name="connsiteY61" fmla="*/ 419100 h 2133705"/>
                <a:gd name="connsiteX62" fmla="*/ 1553192 w 2124692"/>
                <a:gd name="connsiteY62" fmla="*/ 361950 h 2133705"/>
                <a:gd name="connsiteX63" fmla="*/ 1534142 w 2124692"/>
                <a:gd name="connsiteY63" fmla="*/ 333375 h 2133705"/>
                <a:gd name="connsiteX64" fmla="*/ 1524617 w 2124692"/>
                <a:gd name="connsiteY64" fmla="*/ 304800 h 2133705"/>
                <a:gd name="connsiteX65" fmla="*/ 1496042 w 2124692"/>
                <a:gd name="connsiteY65" fmla="*/ 276225 h 2133705"/>
                <a:gd name="connsiteX66" fmla="*/ 1448417 w 2124692"/>
                <a:gd name="connsiteY66" fmla="*/ 228600 h 2133705"/>
                <a:gd name="connsiteX67" fmla="*/ 1400792 w 2124692"/>
                <a:gd name="connsiteY67" fmla="*/ 180975 h 2133705"/>
                <a:gd name="connsiteX68" fmla="*/ 1372217 w 2124692"/>
                <a:gd name="connsiteY68" fmla="*/ 152400 h 2133705"/>
                <a:gd name="connsiteX69" fmla="*/ 1315067 w 2124692"/>
                <a:gd name="connsiteY69" fmla="*/ 133350 h 2133705"/>
                <a:gd name="connsiteX70" fmla="*/ 1257917 w 2124692"/>
                <a:gd name="connsiteY70" fmla="*/ 114300 h 2133705"/>
                <a:gd name="connsiteX71" fmla="*/ 1172192 w 2124692"/>
                <a:gd name="connsiteY71" fmla="*/ 85725 h 2133705"/>
                <a:gd name="connsiteX72" fmla="*/ 1143617 w 2124692"/>
                <a:gd name="connsiteY72" fmla="*/ 76200 h 2133705"/>
                <a:gd name="connsiteX73" fmla="*/ 1105517 w 2124692"/>
                <a:gd name="connsiteY73" fmla="*/ 66675 h 2133705"/>
                <a:gd name="connsiteX74" fmla="*/ 981692 w 2124692"/>
                <a:gd name="connsiteY74" fmla="*/ 28575 h 2133705"/>
                <a:gd name="connsiteX75" fmla="*/ 762617 w 2124692"/>
                <a:gd name="connsiteY75" fmla="*/ 0 h 2133705"/>
                <a:gd name="connsiteX76" fmla="*/ 534017 w 2124692"/>
                <a:gd name="connsiteY76" fmla="*/ 19050 h 2133705"/>
                <a:gd name="connsiteX77" fmla="*/ 476867 w 2124692"/>
                <a:gd name="connsiteY77" fmla="*/ 38100 h 2133705"/>
                <a:gd name="connsiteX78" fmla="*/ 448292 w 2124692"/>
                <a:gd name="connsiteY78" fmla="*/ 47625 h 2133705"/>
                <a:gd name="connsiteX79" fmla="*/ 391142 w 2124692"/>
                <a:gd name="connsiteY79" fmla="*/ 85725 h 2133705"/>
                <a:gd name="connsiteX80" fmla="*/ 372092 w 2124692"/>
                <a:gd name="connsiteY80" fmla="*/ 114300 h 2133705"/>
                <a:gd name="connsiteX81" fmla="*/ 343517 w 2124692"/>
                <a:gd name="connsiteY81" fmla="*/ 133350 h 2133705"/>
                <a:gd name="connsiteX82" fmla="*/ 305417 w 2124692"/>
                <a:gd name="connsiteY82" fmla="*/ 190500 h 2133705"/>
                <a:gd name="connsiteX83" fmla="*/ 286367 w 2124692"/>
                <a:gd name="connsiteY83" fmla="*/ 219075 h 2133705"/>
                <a:gd name="connsiteX84" fmla="*/ 276842 w 2124692"/>
                <a:gd name="connsiteY84" fmla="*/ 247650 h 2133705"/>
                <a:gd name="connsiteX85" fmla="*/ 238742 w 2124692"/>
                <a:gd name="connsiteY85" fmla="*/ 304800 h 2133705"/>
                <a:gd name="connsiteX86" fmla="*/ 219692 w 2124692"/>
                <a:gd name="connsiteY86" fmla="*/ 333375 h 2133705"/>
                <a:gd name="connsiteX87" fmla="*/ 219692 w 2124692"/>
                <a:gd name="connsiteY87" fmla="*/ 323850 h 213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124692" h="2133705">
                  <a:moveTo>
                    <a:pt x="219692" y="323850"/>
                  </a:moveTo>
                  <a:cubicBezTo>
                    <a:pt x="213342" y="339725"/>
                    <a:pt x="205555" y="355098"/>
                    <a:pt x="200642" y="371475"/>
                  </a:cubicBezTo>
                  <a:cubicBezTo>
                    <a:pt x="192491" y="398646"/>
                    <a:pt x="194164" y="422532"/>
                    <a:pt x="181592" y="447675"/>
                  </a:cubicBezTo>
                  <a:cubicBezTo>
                    <a:pt x="176472" y="457914"/>
                    <a:pt x="168892" y="466725"/>
                    <a:pt x="162542" y="476250"/>
                  </a:cubicBezTo>
                  <a:cubicBezTo>
                    <a:pt x="132765" y="595357"/>
                    <a:pt x="170821" y="447272"/>
                    <a:pt x="143492" y="542925"/>
                  </a:cubicBezTo>
                  <a:cubicBezTo>
                    <a:pt x="139896" y="555512"/>
                    <a:pt x="137729" y="568486"/>
                    <a:pt x="133967" y="581025"/>
                  </a:cubicBezTo>
                  <a:lnTo>
                    <a:pt x="105392" y="666750"/>
                  </a:lnTo>
                  <a:cubicBezTo>
                    <a:pt x="102217" y="676275"/>
                    <a:pt x="98302" y="685585"/>
                    <a:pt x="95867" y="695325"/>
                  </a:cubicBezTo>
                  <a:cubicBezTo>
                    <a:pt x="71947" y="791006"/>
                    <a:pt x="85096" y="746687"/>
                    <a:pt x="57767" y="828675"/>
                  </a:cubicBezTo>
                  <a:lnTo>
                    <a:pt x="48242" y="857250"/>
                  </a:lnTo>
                  <a:cubicBezTo>
                    <a:pt x="41749" y="909193"/>
                    <a:pt x="34133" y="967297"/>
                    <a:pt x="29192" y="1019175"/>
                  </a:cubicBezTo>
                  <a:cubicBezTo>
                    <a:pt x="15358" y="1164430"/>
                    <a:pt x="28420" y="1089709"/>
                    <a:pt x="10142" y="1181100"/>
                  </a:cubicBezTo>
                  <a:cubicBezTo>
                    <a:pt x="-2478" y="1433499"/>
                    <a:pt x="-4256" y="1364517"/>
                    <a:pt x="10142" y="1666875"/>
                  </a:cubicBezTo>
                  <a:cubicBezTo>
                    <a:pt x="12967" y="1726202"/>
                    <a:pt x="14105" y="1759460"/>
                    <a:pt x="29192" y="1809750"/>
                  </a:cubicBezTo>
                  <a:cubicBezTo>
                    <a:pt x="34962" y="1828984"/>
                    <a:pt x="41892" y="1847850"/>
                    <a:pt x="48242" y="1866900"/>
                  </a:cubicBezTo>
                  <a:cubicBezTo>
                    <a:pt x="51417" y="1876425"/>
                    <a:pt x="52198" y="1887121"/>
                    <a:pt x="57767" y="1895475"/>
                  </a:cubicBezTo>
                  <a:lnTo>
                    <a:pt x="95867" y="1952625"/>
                  </a:lnTo>
                  <a:cubicBezTo>
                    <a:pt x="102217" y="1962150"/>
                    <a:pt x="105392" y="1974850"/>
                    <a:pt x="114917" y="1981200"/>
                  </a:cubicBezTo>
                  <a:lnTo>
                    <a:pt x="172067" y="2019300"/>
                  </a:lnTo>
                  <a:lnTo>
                    <a:pt x="200642" y="2038350"/>
                  </a:lnTo>
                  <a:cubicBezTo>
                    <a:pt x="210167" y="2044700"/>
                    <a:pt x="218357" y="2053780"/>
                    <a:pt x="229217" y="2057400"/>
                  </a:cubicBezTo>
                  <a:cubicBezTo>
                    <a:pt x="238742" y="2060575"/>
                    <a:pt x="248106" y="2064283"/>
                    <a:pt x="257792" y="2066925"/>
                  </a:cubicBezTo>
                  <a:cubicBezTo>
                    <a:pt x="283051" y="2073814"/>
                    <a:pt x="307837" y="2084786"/>
                    <a:pt x="333992" y="2085975"/>
                  </a:cubicBezTo>
                  <a:lnTo>
                    <a:pt x="543542" y="2095500"/>
                  </a:lnTo>
                  <a:cubicBezTo>
                    <a:pt x="581708" y="2097745"/>
                    <a:pt x="619663" y="2103016"/>
                    <a:pt x="657842" y="2105025"/>
                  </a:cubicBezTo>
                  <a:cubicBezTo>
                    <a:pt x="740339" y="2109367"/>
                    <a:pt x="822942" y="2111375"/>
                    <a:pt x="905492" y="2114550"/>
                  </a:cubicBezTo>
                  <a:cubicBezTo>
                    <a:pt x="930892" y="2117725"/>
                    <a:pt x="956117" y="2123009"/>
                    <a:pt x="981692" y="2124075"/>
                  </a:cubicBezTo>
                  <a:cubicBezTo>
                    <a:pt x="1365114" y="2140051"/>
                    <a:pt x="1373155" y="2133351"/>
                    <a:pt x="1762742" y="2124075"/>
                  </a:cubicBezTo>
                  <a:lnTo>
                    <a:pt x="1905617" y="2076450"/>
                  </a:lnTo>
                  <a:lnTo>
                    <a:pt x="1934192" y="2066925"/>
                  </a:lnTo>
                  <a:cubicBezTo>
                    <a:pt x="1943717" y="2063750"/>
                    <a:pt x="1953027" y="2059835"/>
                    <a:pt x="1962767" y="2057400"/>
                  </a:cubicBezTo>
                  <a:cubicBezTo>
                    <a:pt x="2010607" y="2045440"/>
                    <a:pt x="1988448" y="2052015"/>
                    <a:pt x="2029442" y="2038350"/>
                  </a:cubicBezTo>
                  <a:cubicBezTo>
                    <a:pt x="2047985" y="1982720"/>
                    <a:pt x="2024458" y="2033809"/>
                    <a:pt x="2067542" y="1990725"/>
                  </a:cubicBezTo>
                  <a:cubicBezTo>
                    <a:pt x="2094839" y="1963428"/>
                    <a:pt x="2080623" y="1964563"/>
                    <a:pt x="2096117" y="1933575"/>
                  </a:cubicBezTo>
                  <a:cubicBezTo>
                    <a:pt x="2133046" y="1859717"/>
                    <a:pt x="2100751" y="1948249"/>
                    <a:pt x="2124692" y="1876425"/>
                  </a:cubicBezTo>
                  <a:cubicBezTo>
                    <a:pt x="2121517" y="1819275"/>
                    <a:pt x="2120594" y="1761955"/>
                    <a:pt x="2115167" y="1704975"/>
                  </a:cubicBezTo>
                  <a:cubicBezTo>
                    <a:pt x="2114215" y="1694980"/>
                    <a:pt x="2110518" y="1685177"/>
                    <a:pt x="2105642" y="1676400"/>
                  </a:cubicBezTo>
                  <a:cubicBezTo>
                    <a:pt x="2094523" y="1656386"/>
                    <a:pt x="2086592" y="1631950"/>
                    <a:pt x="2067542" y="1619250"/>
                  </a:cubicBezTo>
                  <a:lnTo>
                    <a:pt x="2010392" y="1581150"/>
                  </a:lnTo>
                  <a:cubicBezTo>
                    <a:pt x="1991661" y="1553053"/>
                    <a:pt x="1990269" y="1546919"/>
                    <a:pt x="1962767" y="1524000"/>
                  </a:cubicBezTo>
                  <a:cubicBezTo>
                    <a:pt x="1953973" y="1516671"/>
                    <a:pt x="1943717" y="1511300"/>
                    <a:pt x="1934192" y="1504950"/>
                  </a:cubicBezTo>
                  <a:cubicBezTo>
                    <a:pt x="1910251" y="1433126"/>
                    <a:pt x="1942546" y="1521658"/>
                    <a:pt x="1905617" y="1447800"/>
                  </a:cubicBezTo>
                  <a:cubicBezTo>
                    <a:pt x="1897614" y="1431795"/>
                    <a:pt x="1891145" y="1396384"/>
                    <a:pt x="1886567" y="1381125"/>
                  </a:cubicBezTo>
                  <a:cubicBezTo>
                    <a:pt x="1880797" y="1361891"/>
                    <a:pt x="1872387" y="1343456"/>
                    <a:pt x="1867517" y="1323975"/>
                  </a:cubicBezTo>
                  <a:cubicBezTo>
                    <a:pt x="1864342" y="1311275"/>
                    <a:pt x="1861754" y="1298414"/>
                    <a:pt x="1857992" y="1285875"/>
                  </a:cubicBezTo>
                  <a:cubicBezTo>
                    <a:pt x="1852222" y="1266641"/>
                    <a:pt x="1842880" y="1248416"/>
                    <a:pt x="1838942" y="1228725"/>
                  </a:cubicBezTo>
                  <a:cubicBezTo>
                    <a:pt x="1835767" y="1212850"/>
                    <a:pt x="1833344" y="1196806"/>
                    <a:pt x="1829417" y="1181100"/>
                  </a:cubicBezTo>
                  <a:cubicBezTo>
                    <a:pt x="1826982" y="1171360"/>
                    <a:pt x="1822327" y="1162265"/>
                    <a:pt x="1819892" y="1152525"/>
                  </a:cubicBezTo>
                  <a:cubicBezTo>
                    <a:pt x="1792966" y="1044820"/>
                    <a:pt x="1832185" y="1170355"/>
                    <a:pt x="1791317" y="1047750"/>
                  </a:cubicBezTo>
                  <a:cubicBezTo>
                    <a:pt x="1788142" y="1038225"/>
                    <a:pt x="1790146" y="1024744"/>
                    <a:pt x="1781792" y="1019175"/>
                  </a:cubicBezTo>
                  <a:lnTo>
                    <a:pt x="1753217" y="1000125"/>
                  </a:lnTo>
                  <a:cubicBezTo>
                    <a:pt x="1737388" y="952637"/>
                    <a:pt x="1734239" y="948061"/>
                    <a:pt x="1724642" y="904875"/>
                  </a:cubicBezTo>
                  <a:cubicBezTo>
                    <a:pt x="1706691" y="824096"/>
                    <a:pt x="1725803" y="889308"/>
                    <a:pt x="1696067" y="800100"/>
                  </a:cubicBezTo>
                  <a:cubicBezTo>
                    <a:pt x="1692892" y="790575"/>
                    <a:pt x="1692111" y="779879"/>
                    <a:pt x="1686542" y="771525"/>
                  </a:cubicBezTo>
                  <a:cubicBezTo>
                    <a:pt x="1680192" y="762000"/>
                    <a:pt x="1672141" y="753411"/>
                    <a:pt x="1667492" y="742950"/>
                  </a:cubicBezTo>
                  <a:cubicBezTo>
                    <a:pt x="1659337" y="724600"/>
                    <a:pt x="1654792" y="704850"/>
                    <a:pt x="1648442" y="685800"/>
                  </a:cubicBezTo>
                  <a:lnTo>
                    <a:pt x="1638917" y="657225"/>
                  </a:lnTo>
                  <a:cubicBezTo>
                    <a:pt x="1635742" y="647700"/>
                    <a:pt x="1631827" y="638390"/>
                    <a:pt x="1629392" y="628650"/>
                  </a:cubicBezTo>
                  <a:cubicBezTo>
                    <a:pt x="1626217" y="615950"/>
                    <a:pt x="1623629" y="603089"/>
                    <a:pt x="1619867" y="590550"/>
                  </a:cubicBezTo>
                  <a:cubicBezTo>
                    <a:pt x="1614097" y="571316"/>
                    <a:pt x="1604755" y="553091"/>
                    <a:pt x="1600817" y="533400"/>
                  </a:cubicBezTo>
                  <a:cubicBezTo>
                    <a:pt x="1581452" y="436574"/>
                    <a:pt x="1601293" y="525541"/>
                    <a:pt x="1581767" y="457200"/>
                  </a:cubicBezTo>
                  <a:cubicBezTo>
                    <a:pt x="1578171" y="444613"/>
                    <a:pt x="1576004" y="431639"/>
                    <a:pt x="1572242" y="419100"/>
                  </a:cubicBezTo>
                  <a:cubicBezTo>
                    <a:pt x="1566472" y="399866"/>
                    <a:pt x="1564331" y="378658"/>
                    <a:pt x="1553192" y="361950"/>
                  </a:cubicBezTo>
                  <a:cubicBezTo>
                    <a:pt x="1546842" y="352425"/>
                    <a:pt x="1539262" y="343614"/>
                    <a:pt x="1534142" y="333375"/>
                  </a:cubicBezTo>
                  <a:cubicBezTo>
                    <a:pt x="1529652" y="324395"/>
                    <a:pt x="1530186" y="313154"/>
                    <a:pt x="1524617" y="304800"/>
                  </a:cubicBezTo>
                  <a:cubicBezTo>
                    <a:pt x="1517145" y="293592"/>
                    <a:pt x="1504666" y="286573"/>
                    <a:pt x="1496042" y="276225"/>
                  </a:cubicBezTo>
                  <a:cubicBezTo>
                    <a:pt x="1456355" y="228600"/>
                    <a:pt x="1500805" y="263525"/>
                    <a:pt x="1448417" y="228600"/>
                  </a:cubicBezTo>
                  <a:cubicBezTo>
                    <a:pt x="1413492" y="176213"/>
                    <a:pt x="1448417" y="220662"/>
                    <a:pt x="1400792" y="180975"/>
                  </a:cubicBezTo>
                  <a:cubicBezTo>
                    <a:pt x="1390444" y="172351"/>
                    <a:pt x="1383992" y="158942"/>
                    <a:pt x="1372217" y="152400"/>
                  </a:cubicBezTo>
                  <a:cubicBezTo>
                    <a:pt x="1354664" y="142648"/>
                    <a:pt x="1334117" y="139700"/>
                    <a:pt x="1315067" y="133350"/>
                  </a:cubicBezTo>
                  <a:lnTo>
                    <a:pt x="1257917" y="114300"/>
                  </a:lnTo>
                  <a:lnTo>
                    <a:pt x="1172192" y="85725"/>
                  </a:lnTo>
                  <a:cubicBezTo>
                    <a:pt x="1162667" y="82550"/>
                    <a:pt x="1153357" y="78635"/>
                    <a:pt x="1143617" y="76200"/>
                  </a:cubicBezTo>
                  <a:cubicBezTo>
                    <a:pt x="1130917" y="73025"/>
                    <a:pt x="1118056" y="70437"/>
                    <a:pt x="1105517" y="66675"/>
                  </a:cubicBezTo>
                  <a:cubicBezTo>
                    <a:pt x="1064242" y="54293"/>
                    <a:pt x="1024272" y="36559"/>
                    <a:pt x="981692" y="28575"/>
                  </a:cubicBezTo>
                  <a:cubicBezTo>
                    <a:pt x="864914" y="6679"/>
                    <a:pt x="876702" y="10371"/>
                    <a:pt x="762617" y="0"/>
                  </a:cubicBezTo>
                  <a:cubicBezTo>
                    <a:pt x="655965" y="5333"/>
                    <a:pt x="613842" y="-4897"/>
                    <a:pt x="534017" y="19050"/>
                  </a:cubicBezTo>
                  <a:cubicBezTo>
                    <a:pt x="514783" y="24820"/>
                    <a:pt x="495917" y="31750"/>
                    <a:pt x="476867" y="38100"/>
                  </a:cubicBezTo>
                  <a:cubicBezTo>
                    <a:pt x="467342" y="41275"/>
                    <a:pt x="456646" y="42056"/>
                    <a:pt x="448292" y="47625"/>
                  </a:cubicBezTo>
                  <a:lnTo>
                    <a:pt x="391142" y="85725"/>
                  </a:lnTo>
                  <a:cubicBezTo>
                    <a:pt x="384792" y="95250"/>
                    <a:pt x="380187" y="106205"/>
                    <a:pt x="372092" y="114300"/>
                  </a:cubicBezTo>
                  <a:cubicBezTo>
                    <a:pt x="363997" y="122395"/>
                    <a:pt x="351055" y="124735"/>
                    <a:pt x="343517" y="133350"/>
                  </a:cubicBezTo>
                  <a:cubicBezTo>
                    <a:pt x="328440" y="150580"/>
                    <a:pt x="318117" y="171450"/>
                    <a:pt x="305417" y="190500"/>
                  </a:cubicBezTo>
                  <a:cubicBezTo>
                    <a:pt x="299067" y="200025"/>
                    <a:pt x="289987" y="208215"/>
                    <a:pt x="286367" y="219075"/>
                  </a:cubicBezTo>
                  <a:cubicBezTo>
                    <a:pt x="283192" y="228600"/>
                    <a:pt x="281718" y="238873"/>
                    <a:pt x="276842" y="247650"/>
                  </a:cubicBezTo>
                  <a:cubicBezTo>
                    <a:pt x="265723" y="267664"/>
                    <a:pt x="251442" y="285750"/>
                    <a:pt x="238742" y="304800"/>
                  </a:cubicBezTo>
                  <a:cubicBezTo>
                    <a:pt x="232392" y="314325"/>
                    <a:pt x="224812" y="323136"/>
                    <a:pt x="219692" y="333375"/>
                  </a:cubicBezTo>
                  <a:lnTo>
                    <a:pt x="219692" y="32385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92932" y="2573533"/>
            <a:ext cx="299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 that the data point:</a:t>
            </a:r>
          </a:p>
          <a:p>
            <a:pPr algn="ctr"/>
            <a:r>
              <a:rPr lang="en-US" sz="2000" b="1" dirty="0" smtClean="0"/>
              <a:t>(163, 64)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as now moved to cluster 1</a:t>
            </a:r>
          </a:p>
          <a:p>
            <a:r>
              <a:rPr lang="en-US" sz="2000" dirty="0" smtClean="0"/>
              <a:t>from cluster 2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792932" y="4252561"/>
            <a:ext cx="31921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repeat this process until there are no further changes to clusters</a:t>
            </a:r>
          </a:p>
        </p:txBody>
      </p:sp>
    </p:spTree>
    <p:extLst>
      <p:ext uri="{BB962C8B-B14F-4D97-AF65-F5344CB8AC3E}">
        <p14:creationId xmlns:p14="http://schemas.microsoft.com/office/powerpoint/2010/main" val="294616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14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182" y="1025311"/>
            <a:ext cx="807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do we compute the distances?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8561" y="2573533"/>
            <a:ext cx="4859648" cy="4086009"/>
            <a:chOff x="682170" y="2120827"/>
            <a:chExt cx="4859648" cy="4086009"/>
          </a:xfrm>
        </p:grpSpPr>
        <p:graphicFrame>
          <p:nvGraphicFramePr>
            <p:cNvPr id="11" name="Char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7070552"/>
                </p:ext>
              </p:extLst>
            </p:nvPr>
          </p:nvGraphicFramePr>
          <p:xfrm>
            <a:off x="682170" y="2120827"/>
            <a:ext cx="4859648" cy="40860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2" name="Freeform 11"/>
            <p:cNvSpPr/>
            <p:nvPr/>
          </p:nvSpPr>
          <p:spPr>
            <a:xfrm>
              <a:off x="1262577" y="3273353"/>
              <a:ext cx="2258367" cy="2240663"/>
            </a:xfrm>
            <a:custGeom>
              <a:avLst/>
              <a:gdLst>
                <a:gd name="connsiteX0" fmla="*/ 219692 w 2124692"/>
                <a:gd name="connsiteY0" fmla="*/ 323850 h 2133705"/>
                <a:gd name="connsiteX1" fmla="*/ 200642 w 2124692"/>
                <a:gd name="connsiteY1" fmla="*/ 371475 h 2133705"/>
                <a:gd name="connsiteX2" fmla="*/ 181592 w 2124692"/>
                <a:gd name="connsiteY2" fmla="*/ 447675 h 2133705"/>
                <a:gd name="connsiteX3" fmla="*/ 162542 w 2124692"/>
                <a:gd name="connsiteY3" fmla="*/ 476250 h 2133705"/>
                <a:gd name="connsiteX4" fmla="*/ 143492 w 2124692"/>
                <a:gd name="connsiteY4" fmla="*/ 542925 h 2133705"/>
                <a:gd name="connsiteX5" fmla="*/ 133967 w 2124692"/>
                <a:gd name="connsiteY5" fmla="*/ 581025 h 2133705"/>
                <a:gd name="connsiteX6" fmla="*/ 105392 w 2124692"/>
                <a:gd name="connsiteY6" fmla="*/ 666750 h 2133705"/>
                <a:gd name="connsiteX7" fmla="*/ 95867 w 2124692"/>
                <a:gd name="connsiteY7" fmla="*/ 695325 h 2133705"/>
                <a:gd name="connsiteX8" fmla="*/ 57767 w 2124692"/>
                <a:gd name="connsiteY8" fmla="*/ 828675 h 2133705"/>
                <a:gd name="connsiteX9" fmla="*/ 48242 w 2124692"/>
                <a:gd name="connsiteY9" fmla="*/ 857250 h 2133705"/>
                <a:gd name="connsiteX10" fmla="*/ 29192 w 2124692"/>
                <a:gd name="connsiteY10" fmla="*/ 1019175 h 2133705"/>
                <a:gd name="connsiteX11" fmla="*/ 10142 w 2124692"/>
                <a:gd name="connsiteY11" fmla="*/ 1181100 h 2133705"/>
                <a:gd name="connsiteX12" fmla="*/ 10142 w 2124692"/>
                <a:gd name="connsiteY12" fmla="*/ 1666875 h 2133705"/>
                <a:gd name="connsiteX13" fmla="*/ 29192 w 2124692"/>
                <a:gd name="connsiteY13" fmla="*/ 1809750 h 2133705"/>
                <a:gd name="connsiteX14" fmla="*/ 48242 w 2124692"/>
                <a:gd name="connsiteY14" fmla="*/ 1866900 h 2133705"/>
                <a:gd name="connsiteX15" fmla="*/ 57767 w 2124692"/>
                <a:gd name="connsiteY15" fmla="*/ 1895475 h 2133705"/>
                <a:gd name="connsiteX16" fmla="*/ 95867 w 2124692"/>
                <a:gd name="connsiteY16" fmla="*/ 1952625 h 2133705"/>
                <a:gd name="connsiteX17" fmla="*/ 114917 w 2124692"/>
                <a:gd name="connsiteY17" fmla="*/ 1981200 h 2133705"/>
                <a:gd name="connsiteX18" fmla="*/ 172067 w 2124692"/>
                <a:gd name="connsiteY18" fmla="*/ 2019300 h 2133705"/>
                <a:gd name="connsiteX19" fmla="*/ 200642 w 2124692"/>
                <a:gd name="connsiteY19" fmla="*/ 2038350 h 2133705"/>
                <a:gd name="connsiteX20" fmla="*/ 229217 w 2124692"/>
                <a:gd name="connsiteY20" fmla="*/ 2057400 h 2133705"/>
                <a:gd name="connsiteX21" fmla="*/ 257792 w 2124692"/>
                <a:gd name="connsiteY21" fmla="*/ 2066925 h 2133705"/>
                <a:gd name="connsiteX22" fmla="*/ 333992 w 2124692"/>
                <a:gd name="connsiteY22" fmla="*/ 2085975 h 2133705"/>
                <a:gd name="connsiteX23" fmla="*/ 543542 w 2124692"/>
                <a:gd name="connsiteY23" fmla="*/ 2095500 h 2133705"/>
                <a:gd name="connsiteX24" fmla="*/ 657842 w 2124692"/>
                <a:gd name="connsiteY24" fmla="*/ 2105025 h 2133705"/>
                <a:gd name="connsiteX25" fmla="*/ 905492 w 2124692"/>
                <a:gd name="connsiteY25" fmla="*/ 2114550 h 2133705"/>
                <a:gd name="connsiteX26" fmla="*/ 981692 w 2124692"/>
                <a:gd name="connsiteY26" fmla="*/ 2124075 h 2133705"/>
                <a:gd name="connsiteX27" fmla="*/ 1762742 w 2124692"/>
                <a:gd name="connsiteY27" fmla="*/ 2124075 h 2133705"/>
                <a:gd name="connsiteX28" fmla="*/ 1905617 w 2124692"/>
                <a:gd name="connsiteY28" fmla="*/ 2076450 h 2133705"/>
                <a:gd name="connsiteX29" fmla="*/ 1934192 w 2124692"/>
                <a:gd name="connsiteY29" fmla="*/ 2066925 h 2133705"/>
                <a:gd name="connsiteX30" fmla="*/ 1962767 w 2124692"/>
                <a:gd name="connsiteY30" fmla="*/ 2057400 h 2133705"/>
                <a:gd name="connsiteX31" fmla="*/ 2029442 w 2124692"/>
                <a:gd name="connsiteY31" fmla="*/ 2038350 h 2133705"/>
                <a:gd name="connsiteX32" fmla="*/ 2067542 w 2124692"/>
                <a:gd name="connsiteY32" fmla="*/ 1990725 h 2133705"/>
                <a:gd name="connsiteX33" fmla="*/ 2096117 w 2124692"/>
                <a:gd name="connsiteY33" fmla="*/ 1933575 h 2133705"/>
                <a:gd name="connsiteX34" fmla="*/ 2124692 w 2124692"/>
                <a:gd name="connsiteY34" fmla="*/ 1876425 h 2133705"/>
                <a:gd name="connsiteX35" fmla="*/ 2115167 w 2124692"/>
                <a:gd name="connsiteY35" fmla="*/ 1704975 h 2133705"/>
                <a:gd name="connsiteX36" fmla="*/ 2105642 w 2124692"/>
                <a:gd name="connsiteY36" fmla="*/ 1676400 h 2133705"/>
                <a:gd name="connsiteX37" fmla="*/ 2067542 w 2124692"/>
                <a:gd name="connsiteY37" fmla="*/ 1619250 h 2133705"/>
                <a:gd name="connsiteX38" fmla="*/ 2010392 w 2124692"/>
                <a:gd name="connsiteY38" fmla="*/ 1581150 h 2133705"/>
                <a:gd name="connsiteX39" fmla="*/ 1962767 w 2124692"/>
                <a:gd name="connsiteY39" fmla="*/ 1524000 h 2133705"/>
                <a:gd name="connsiteX40" fmla="*/ 1934192 w 2124692"/>
                <a:gd name="connsiteY40" fmla="*/ 1504950 h 2133705"/>
                <a:gd name="connsiteX41" fmla="*/ 1905617 w 2124692"/>
                <a:gd name="connsiteY41" fmla="*/ 1447800 h 2133705"/>
                <a:gd name="connsiteX42" fmla="*/ 1886567 w 2124692"/>
                <a:gd name="connsiteY42" fmla="*/ 1381125 h 2133705"/>
                <a:gd name="connsiteX43" fmla="*/ 1867517 w 2124692"/>
                <a:gd name="connsiteY43" fmla="*/ 1323975 h 2133705"/>
                <a:gd name="connsiteX44" fmla="*/ 1857992 w 2124692"/>
                <a:gd name="connsiteY44" fmla="*/ 1285875 h 2133705"/>
                <a:gd name="connsiteX45" fmla="*/ 1838942 w 2124692"/>
                <a:gd name="connsiteY45" fmla="*/ 1228725 h 2133705"/>
                <a:gd name="connsiteX46" fmla="*/ 1829417 w 2124692"/>
                <a:gd name="connsiteY46" fmla="*/ 1181100 h 2133705"/>
                <a:gd name="connsiteX47" fmla="*/ 1819892 w 2124692"/>
                <a:gd name="connsiteY47" fmla="*/ 1152525 h 2133705"/>
                <a:gd name="connsiteX48" fmla="*/ 1791317 w 2124692"/>
                <a:gd name="connsiteY48" fmla="*/ 1047750 h 2133705"/>
                <a:gd name="connsiteX49" fmla="*/ 1781792 w 2124692"/>
                <a:gd name="connsiteY49" fmla="*/ 1019175 h 2133705"/>
                <a:gd name="connsiteX50" fmla="*/ 1753217 w 2124692"/>
                <a:gd name="connsiteY50" fmla="*/ 1000125 h 2133705"/>
                <a:gd name="connsiteX51" fmla="*/ 1724642 w 2124692"/>
                <a:gd name="connsiteY51" fmla="*/ 904875 h 2133705"/>
                <a:gd name="connsiteX52" fmla="*/ 1696067 w 2124692"/>
                <a:gd name="connsiteY52" fmla="*/ 800100 h 2133705"/>
                <a:gd name="connsiteX53" fmla="*/ 1686542 w 2124692"/>
                <a:gd name="connsiteY53" fmla="*/ 771525 h 2133705"/>
                <a:gd name="connsiteX54" fmla="*/ 1667492 w 2124692"/>
                <a:gd name="connsiteY54" fmla="*/ 742950 h 2133705"/>
                <a:gd name="connsiteX55" fmla="*/ 1648442 w 2124692"/>
                <a:gd name="connsiteY55" fmla="*/ 685800 h 2133705"/>
                <a:gd name="connsiteX56" fmla="*/ 1638917 w 2124692"/>
                <a:gd name="connsiteY56" fmla="*/ 657225 h 2133705"/>
                <a:gd name="connsiteX57" fmla="*/ 1629392 w 2124692"/>
                <a:gd name="connsiteY57" fmla="*/ 628650 h 2133705"/>
                <a:gd name="connsiteX58" fmla="*/ 1619867 w 2124692"/>
                <a:gd name="connsiteY58" fmla="*/ 590550 h 2133705"/>
                <a:gd name="connsiteX59" fmla="*/ 1600817 w 2124692"/>
                <a:gd name="connsiteY59" fmla="*/ 533400 h 2133705"/>
                <a:gd name="connsiteX60" fmla="*/ 1581767 w 2124692"/>
                <a:gd name="connsiteY60" fmla="*/ 457200 h 2133705"/>
                <a:gd name="connsiteX61" fmla="*/ 1572242 w 2124692"/>
                <a:gd name="connsiteY61" fmla="*/ 419100 h 2133705"/>
                <a:gd name="connsiteX62" fmla="*/ 1553192 w 2124692"/>
                <a:gd name="connsiteY62" fmla="*/ 361950 h 2133705"/>
                <a:gd name="connsiteX63" fmla="*/ 1534142 w 2124692"/>
                <a:gd name="connsiteY63" fmla="*/ 333375 h 2133705"/>
                <a:gd name="connsiteX64" fmla="*/ 1524617 w 2124692"/>
                <a:gd name="connsiteY64" fmla="*/ 304800 h 2133705"/>
                <a:gd name="connsiteX65" fmla="*/ 1496042 w 2124692"/>
                <a:gd name="connsiteY65" fmla="*/ 276225 h 2133705"/>
                <a:gd name="connsiteX66" fmla="*/ 1448417 w 2124692"/>
                <a:gd name="connsiteY66" fmla="*/ 228600 h 2133705"/>
                <a:gd name="connsiteX67" fmla="*/ 1400792 w 2124692"/>
                <a:gd name="connsiteY67" fmla="*/ 180975 h 2133705"/>
                <a:gd name="connsiteX68" fmla="*/ 1372217 w 2124692"/>
                <a:gd name="connsiteY68" fmla="*/ 152400 h 2133705"/>
                <a:gd name="connsiteX69" fmla="*/ 1315067 w 2124692"/>
                <a:gd name="connsiteY69" fmla="*/ 133350 h 2133705"/>
                <a:gd name="connsiteX70" fmla="*/ 1257917 w 2124692"/>
                <a:gd name="connsiteY70" fmla="*/ 114300 h 2133705"/>
                <a:gd name="connsiteX71" fmla="*/ 1172192 w 2124692"/>
                <a:gd name="connsiteY71" fmla="*/ 85725 h 2133705"/>
                <a:gd name="connsiteX72" fmla="*/ 1143617 w 2124692"/>
                <a:gd name="connsiteY72" fmla="*/ 76200 h 2133705"/>
                <a:gd name="connsiteX73" fmla="*/ 1105517 w 2124692"/>
                <a:gd name="connsiteY73" fmla="*/ 66675 h 2133705"/>
                <a:gd name="connsiteX74" fmla="*/ 981692 w 2124692"/>
                <a:gd name="connsiteY74" fmla="*/ 28575 h 2133705"/>
                <a:gd name="connsiteX75" fmla="*/ 762617 w 2124692"/>
                <a:gd name="connsiteY75" fmla="*/ 0 h 2133705"/>
                <a:gd name="connsiteX76" fmla="*/ 534017 w 2124692"/>
                <a:gd name="connsiteY76" fmla="*/ 19050 h 2133705"/>
                <a:gd name="connsiteX77" fmla="*/ 476867 w 2124692"/>
                <a:gd name="connsiteY77" fmla="*/ 38100 h 2133705"/>
                <a:gd name="connsiteX78" fmla="*/ 448292 w 2124692"/>
                <a:gd name="connsiteY78" fmla="*/ 47625 h 2133705"/>
                <a:gd name="connsiteX79" fmla="*/ 391142 w 2124692"/>
                <a:gd name="connsiteY79" fmla="*/ 85725 h 2133705"/>
                <a:gd name="connsiteX80" fmla="*/ 372092 w 2124692"/>
                <a:gd name="connsiteY80" fmla="*/ 114300 h 2133705"/>
                <a:gd name="connsiteX81" fmla="*/ 343517 w 2124692"/>
                <a:gd name="connsiteY81" fmla="*/ 133350 h 2133705"/>
                <a:gd name="connsiteX82" fmla="*/ 305417 w 2124692"/>
                <a:gd name="connsiteY82" fmla="*/ 190500 h 2133705"/>
                <a:gd name="connsiteX83" fmla="*/ 286367 w 2124692"/>
                <a:gd name="connsiteY83" fmla="*/ 219075 h 2133705"/>
                <a:gd name="connsiteX84" fmla="*/ 276842 w 2124692"/>
                <a:gd name="connsiteY84" fmla="*/ 247650 h 2133705"/>
                <a:gd name="connsiteX85" fmla="*/ 238742 w 2124692"/>
                <a:gd name="connsiteY85" fmla="*/ 304800 h 2133705"/>
                <a:gd name="connsiteX86" fmla="*/ 219692 w 2124692"/>
                <a:gd name="connsiteY86" fmla="*/ 333375 h 2133705"/>
                <a:gd name="connsiteX87" fmla="*/ 219692 w 2124692"/>
                <a:gd name="connsiteY87" fmla="*/ 323850 h 213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124692" h="2133705">
                  <a:moveTo>
                    <a:pt x="219692" y="323850"/>
                  </a:moveTo>
                  <a:cubicBezTo>
                    <a:pt x="213342" y="339725"/>
                    <a:pt x="205555" y="355098"/>
                    <a:pt x="200642" y="371475"/>
                  </a:cubicBezTo>
                  <a:cubicBezTo>
                    <a:pt x="192491" y="398646"/>
                    <a:pt x="194164" y="422532"/>
                    <a:pt x="181592" y="447675"/>
                  </a:cubicBezTo>
                  <a:cubicBezTo>
                    <a:pt x="176472" y="457914"/>
                    <a:pt x="168892" y="466725"/>
                    <a:pt x="162542" y="476250"/>
                  </a:cubicBezTo>
                  <a:cubicBezTo>
                    <a:pt x="132765" y="595357"/>
                    <a:pt x="170821" y="447272"/>
                    <a:pt x="143492" y="542925"/>
                  </a:cubicBezTo>
                  <a:cubicBezTo>
                    <a:pt x="139896" y="555512"/>
                    <a:pt x="137729" y="568486"/>
                    <a:pt x="133967" y="581025"/>
                  </a:cubicBezTo>
                  <a:lnTo>
                    <a:pt x="105392" y="666750"/>
                  </a:lnTo>
                  <a:cubicBezTo>
                    <a:pt x="102217" y="676275"/>
                    <a:pt x="98302" y="685585"/>
                    <a:pt x="95867" y="695325"/>
                  </a:cubicBezTo>
                  <a:cubicBezTo>
                    <a:pt x="71947" y="791006"/>
                    <a:pt x="85096" y="746687"/>
                    <a:pt x="57767" y="828675"/>
                  </a:cubicBezTo>
                  <a:lnTo>
                    <a:pt x="48242" y="857250"/>
                  </a:lnTo>
                  <a:cubicBezTo>
                    <a:pt x="41749" y="909193"/>
                    <a:pt x="34133" y="967297"/>
                    <a:pt x="29192" y="1019175"/>
                  </a:cubicBezTo>
                  <a:cubicBezTo>
                    <a:pt x="15358" y="1164430"/>
                    <a:pt x="28420" y="1089709"/>
                    <a:pt x="10142" y="1181100"/>
                  </a:cubicBezTo>
                  <a:cubicBezTo>
                    <a:pt x="-2478" y="1433499"/>
                    <a:pt x="-4256" y="1364517"/>
                    <a:pt x="10142" y="1666875"/>
                  </a:cubicBezTo>
                  <a:cubicBezTo>
                    <a:pt x="12967" y="1726202"/>
                    <a:pt x="14105" y="1759460"/>
                    <a:pt x="29192" y="1809750"/>
                  </a:cubicBezTo>
                  <a:cubicBezTo>
                    <a:pt x="34962" y="1828984"/>
                    <a:pt x="41892" y="1847850"/>
                    <a:pt x="48242" y="1866900"/>
                  </a:cubicBezTo>
                  <a:cubicBezTo>
                    <a:pt x="51417" y="1876425"/>
                    <a:pt x="52198" y="1887121"/>
                    <a:pt x="57767" y="1895475"/>
                  </a:cubicBezTo>
                  <a:lnTo>
                    <a:pt x="95867" y="1952625"/>
                  </a:lnTo>
                  <a:cubicBezTo>
                    <a:pt x="102217" y="1962150"/>
                    <a:pt x="105392" y="1974850"/>
                    <a:pt x="114917" y="1981200"/>
                  </a:cubicBezTo>
                  <a:lnTo>
                    <a:pt x="172067" y="2019300"/>
                  </a:lnTo>
                  <a:lnTo>
                    <a:pt x="200642" y="2038350"/>
                  </a:lnTo>
                  <a:cubicBezTo>
                    <a:pt x="210167" y="2044700"/>
                    <a:pt x="218357" y="2053780"/>
                    <a:pt x="229217" y="2057400"/>
                  </a:cubicBezTo>
                  <a:cubicBezTo>
                    <a:pt x="238742" y="2060575"/>
                    <a:pt x="248106" y="2064283"/>
                    <a:pt x="257792" y="2066925"/>
                  </a:cubicBezTo>
                  <a:cubicBezTo>
                    <a:pt x="283051" y="2073814"/>
                    <a:pt x="307837" y="2084786"/>
                    <a:pt x="333992" y="2085975"/>
                  </a:cubicBezTo>
                  <a:lnTo>
                    <a:pt x="543542" y="2095500"/>
                  </a:lnTo>
                  <a:cubicBezTo>
                    <a:pt x="581708" y="2097745"/>
                    <a:pt x="619663" y="2103016"/>
                    <a:pt x="657842" y="2105025"/>
                  </a:cubicBezTo>
                  <a:cubicBezTo>
                    <a:pt x="740339" y="2109367"/>
                    <a:pt x="822942" y="2111375"/>
                    <a:pt x="905492" y="2114550"/>
                  </a:cubicBezTo>
                  <a:cubicBezTo>
                    <a:pt x="930892" y="2117725"/>
                    <a:pt x="956117" y="2123009"/>
                    <a:pt x="981692" y="2124075"/>
                  </a:cubicBezTo>
                  <a:cubicBezTo>
                    <a:pt x="1365114" y="2140051"/>
                    <a:pt x="1373155" y="2133351"/>
                    <a:pt x="1762742" y="2124075"/>
                  </a:cubicBezTo>
                  <a:lnTo>
                    <a:pt x="1905617" y="2076450"/>
                  </a:lnTo>
                  <a:lnTo>
                    <a:pt x="1934192" y="2066925"/>
                  </a:lnTo>
                  <a:cubicBezTo>
                    <a:pt x="1943717" y="2063750"/>
                    <a:pt x="1953027" y="2059835"/>
                    <a:pt x="1962767" y="2057400"/>
                  </a:cubicBezTo>
                  <a:cubicBezTo>
                    <a:pt x="2010607" y="2045440"/>
                    <a:pt x="1988448" y="2052015"/>
                    <a:pt x="2029442" y="2038350"/>
                  </a:cubicBezTo>
                  <a:cubicBezTo>
                    <a:pt x="2047985" y="1982720"/>
                    <a:pt x="2024458" y="2033809"/>
                    <a:pt x="2067542" y="1990725"/>
                  </a:cubicBezTo>
                  <a:cubicBezTo>
                    <a:pt x="2094839" y="1963428"/>
                    <a:pt x="2080623" y="1964563"/>
                    <a:pt x="2096117" y="1933575"/>
                  </a:cubicBezTo>
                  <a:cubicBezTo>
                    <a:pt x="2133046" y="1859717"/>
                    <a:pt x="2100751" y="1948249"/>
                    <a:pt x="2124692" y="1876425"/>
                  </a:cubicBezTo>
                  <a:cubicBezTo>
                    <a:pt x="2121517" y="1819275"/>
                    <a:pt x="2120594" y="1761955"/>
                    <a:pt x="2115167" y="1704975"/>
                  </a:cubicBezTo>
                  <a:cubicBezTo>
                    <a:pt x="2114215" y="1694980"/>
                    <a:pt x="2110518" y="1685177"/>
                    <a:pt x="2105642" y="1676400"/>
                  </a:cubicBezTo>
                  <a:cubicBezTo>
                    <a:pt x="2094523" y="1656386"/>
                    <a:pt x="2086592" y="1631950"/>
                    <a:pt x="2067542" y="1619250"/>
                  </a:cubicBezTo>
                  <a:lnTo>
                    <a:pt x="2010392" y="1581150"/>
                  </a:lnTo>
                  <a:cubicBezTo>
                    <a:pt x="1991661" y="1553053"/>
                    <a:pt x="1990269" y="1546919"/>
                    <a:pt x="1962767" y="1524000"/>
                  </a:cubicBezTo>
                  <a:cubicBezTo>
                    <a:pt x="1953973" y="1516671"/>
                    <a:pt x="1943717" y="1511300"/>
                    <a:pt x="1934192" y="1504950"/>
                  </a:cubicBezTo>
                  <a:cubicBezTo>
                    <a:pt x="1910251" y="1433126"/>
                    <a:pt x="1942546" y="1521658"/>
                    <a:pt x="1905617" y="1447800"/>
                  </a:cubicBezTo>
                  <a:cubicBezTo>
                    <a:pt x="1897614" y="1431795"/>
                    <a:pt x="1891145" y="1396384"/>
                    <a:pt x="1886567" y="1381125"/>
                  </a:cubicBezTo>
                  <a:cubicBezTo>
                    <a:pt x="1880797" y="1361891"/>
                    <a:pt x="1872387" y="1343456"/>
                    <a:pt x="1867517" y="1323975"/>
                  </a:cubicBezTo>
                  <a:cubicBezTo>
                    <a:pt x="1864342" y="1311275"/>
                    <a:pt x="1861754" y="1298414"/>
                    <a:pt x="1857992" y="1285875"/>
                  </a:cubicBezTo>
                  <a:cubicBezTo>
                    <a:pt x="1852222" y="1266641"/>
                    <a:pt x="1842880" y="1248416"/>
                    <a:pt x="1838942" y="1228725"/>
                  </a:cubicBezTo>
                  <a:cubicBezTo>
                    <a:pt x="1835767" y="1212850"/>
                    <a:pt x="1833344" y="1196806"/>
                    <a:pt x="1829417" y="1181100"/>
                  </a:cubicBezTo>
                  <a:cubicBezTo>
                    <a:pt x="1826982" y="1171360"/>
                    <a:pt x="1822327" y="1162265"/>
                    <a:pt x="1819892" y="1152525"/>
                  </a:cubicBezTo>
                  <a:cubicBezTo>
                    <a:pt x="1792966" y="1044820"/>
                    <a:pt x="1832185" y="1170355"/>
                    <a:pt x="1791317" y="1047750"/>
                  </a:cubicBezTo>
                  <a:cubicBezTo>
                    <a:pt x="1788142" y="1038225"/>
                    <a:pt x="1790146" y="1024744"/>
                    <a:pt x="1781792" y="1019175"/>
                  </a:cubicBezTo>
                  <a:lnTo>
                    <a:pt x="1753217" y="1000125"/>
                  </a:lnTo>
                  <a:cubicBezTo>
                    <a:pt x="1737388" y="952637"/>
                    <a:pt x="1734239" y="948061"/>
                    <a:pt x="1724642" y="904875"/>
                  </a:cubicBezTo>
                  <a:cubicBezTo>
                    <a:pt x="1706691" y="824096"/>
                    <a:pt x="1725803" y="889308"/>
                    <a:pt x="1696067" y="800100"/>
                  </a:cubicBezTo>
                  <a:cubicBezTo>
                    <a:pt x="1692892" y="790575"/>
                    <a:pt x="1692111" y="779879"/>
                    <a:pt x="1686542" y="771525"/>
                  </a:cubicBezTo>
                  <a:cubicBezTo>
                    <a:pt x="1680192" y="762000"/>
                    <a:pt x="1672141" y="753411"/>
                    <a:pt x="1667492" y="742950"/>
                  </a:cubicBezTo>
                  <a:cubicBezTo>
                    <a:pt x="1659337" y="724600"/>
                    <a:pt x="1654792" y="704850"/>
                    <a:pt x="1648442" y="685800"/>
                  </a:cubicBezTo>
                  <a:lnTo>
                    <a:pt x="1638917" y="657225"/>
                  </a:lnTo>
                  <a:cubicBezTo>
                    <a:pt x="1635742" y="647700"/>
                    <a:pt x="1631827" y="638390"/>
                    <a:pt x="1629392" y="628650"/>
                  </a:cubicBezTo>
                  <a:cubicBezTo>
                    <a:pt x="1626217" y="615950"/>
                    <a:pt x="1623629" y="603089"/>
                    <a:pt x="1619867" y="590550"/>
                  </a:cubicBezTo>
                  <a:cubicBezTo>
                    <a:pt x="1614097" y="571316"/>
                    <a:pt x="1604755" y="553091"/>
                    <a:pt x="1600817" y="533400"/>
                  </a:cubicBezTo>
                  <a:cubicBezTo>
                    <a:pt x="1581452" y="436574"/>
                    <a:pt x="1601293" y="525541"/>
                    <a:pt x="1581767" y="457200"/>
                  </a:cubicBezTo>
                  <a:cubicBezTo>
                    <a:pt x="1578171" y="444613"/>
                    <a:pt x="1576004" y="431639"/>
                    <a:pt x="1572242" y="419100"/>
                  </a:cubicBezTo>
                  <a:cubicBezTo>
                    <a:pt x="1566472" y="399866"/>
                    <a:pt x="1564331" y="378658"/>
                    <a:pt x="1553192" y="361950"/>
                  </a:cubicBezTo>
                  <a:cubicBezTo>
                    <a:pt x="1546842" y="352425"/>
                    <a:pt x="1539262" y="343614"/>
                    <a:pt x="1534142" y="333375"/>
                  </a:cubicBezTo>
                  <a:cubicBezTo>
                    <a:pt x="1529652" y="324395"/>
                    <a:pt x="1530186" y="313154"/>
                    <a:pt x="1524617" y="304800"/>
                  </a:cubicBezTo>
                  <a:cubicBezTo>
                    <a:pt x="1517145" y="293592"/>
                    <a:pt x="1504666" y="286573"/>
                    <a:pt x="1496042" y="276225"/>
                  </a:cubicBezTo>
                  <a:cubicBezTo>
                    <a:pt x="1456355" y="228600"/>
                    <a:pt x="1500805" y="263525"/>
                    <a:pt x="1448417" y="228600"/>
                  </a:cubicBezTo>
                  <a:cubicBezTo>
                    <a:pt x="1413492" y="176213"/>
                    <a:pt x="1448417" y="220662"/>
                    <a:pt x="1400792" y="180975"/>
                  </a:cubicBezTo>
                  <a:cubicBezTo>
                    <a:pt x="1390444" y="172351"/>
                    <a:pt x="1383992" y="158942"/>
                    <a:pt x="1372217" y="152400"/>
                  </a:cubicBezTo>
                  <a:cubicBezTo>
                    <a:pt x="1354664" y="142648"/>
                    <a:pt x="1334117" y="139700"/>
                    <a:pt x="1315067" y="133350"/>
                  </a:cubicBezTo>
                  <a:lnTo>
                    <a:pt x="1257917" y="114300"/>
                  </a:lnTo>
                  <a:lnTo>
                    <a:pt x="1172192" y="85725"/>
                  </a:lnTo>
                  <a:cubicBezTo>
                    <a:pt x="1162667" y="82550"/>
                    <a:pt x="1153357" y="78635"/>
                    <a:pt x="1143617" y="76200"/>
                  </a:cubicBezTo>
                  <a:cubicBezTo>
                    <a:pt x="1130917" y="73025"/>
                    <a:pt x="1118056" y="70437"/>
                    <a:pt x="1105517" y="66675"/>
                  </a:cubicBezTo>
                  <a:cubicBezTo>
                    <a:pt x="1064242" y="54293"/>
                    <a:pt x="1024272" y="36559"/>
                    <a:pt x="981692" y="28575"/>
                  </a:cubicBezTo>
                  <a:cubicBezTo>
                    <a:pt x="864914" y="6679"/>
                    <a:pt x="876702" y="10371"/>
                    <a:pt x="762617" y="0"/>
                  </a:cubicBezTo>
                  <a:cubicBezTo>
                    <a:pt x="655965" y="5333"/>
                    <a:pt x="613842" y="-4897"/>
                    <a:pt x="534017" y="19050"/>
                  </a:cubicBezTo>
                  <a:cubicBezTo>
                    <a:pt x="514783" y="24820"/>
                    <a:pt x="495917" y="31750"/>
                    <a:pt x="476867" y="38100"/>
                  </a:cubicBezTo>
                  <a:cubicBezTo>
                    <a:pt x="467342" y="41275"/>
                    <a:pt x="456646" y="42056"/>
                    <a:pt x="448292" y="47625"/>
                  </a:cubicBezTo>
                  <a:lnTo>
                    <a:pt x="391142" y="85725"/>
                  </a:lnTo>
                  <a:cubicBezTo>
                    <a:pt x="384792" y="95250"/>
                    <a:pt x="380187" y="106205"/>
                    <a:pt x="372092" y="114300"/>
                  </a:cubicBezTo>
                  <a:cubicBezTo>
                    <a:pt x="363997" y="122395"/>
                    <a:pt x="351055" y="124735"/>
                    <a:pt x="343517" y="133350"/>
                  </a:cubicBezTo>
                  <a:cubicBezTo>
                    <a:pt x="328440" y="150580"/>
                    <a:pt x="318117" y="171450"/>
                    <a:pt x="305417" y="190500"/>
                  </a:cubicBezTo>
                  <a:cubicBezTo>
                    <a:pt x="299067" y="200025"/>
                    <a:pt x="289987" y="208215"/>
                    <a:pt x="286367" y="219075"/>
                  </a:cubicBezTo>
                  <a:cubicBezTo>
                    <a:pt x="283192" y="228600"/>
                    <a:pt x="281718" y="238873"/>
                    <a:pt x="276842" y="247650"/>
                  </a:cubicBezTo>
                  <a:cubicBezTo>
                    <a:pt x="265723" y="267664"/>
                    <a:pt x="251442" y="285750"/>
                    <a:pt x="238742" y="304800"/>
                  </a:cubicBezTo>
                  <a:cubicBezTo>
                    <a:pt x="232392" y="314325"/>
                    <a:pt x="224812" y="323136"/>
                    <a:pt x="219692" y="333375"/>
                  </a:cubicBezTo>
                  <a:lnTo>
                    <a:pt x="219692" y="32385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621620" y="2573533"/>
            <a:ext cx="31991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Example: distance between the data point</a:t>
            </a:r>
          </a:p>
          <a:p>
            <a:pPr algn="ctr"/>
            <a:r>
              <a:rPr lang="en-US" sz="2000" b="1" dirty="0" smtClean="0"/>
              <a:t>(163, 64)</a:t>
            </a:r>
          </a:p>
          <a:p>
            <a:r>
              <a:rPr lang="en-US" sz="2000" dirty="0" smtClean="0"/>
              <a:t>and the centroid of cluster 1</a:t>
            </a:r>
          </a:p>
          <a:p>
            <a:pPr algn="ctr"/>
            <a:r>
              <a:rPr lang="en-US" sz="2000" b="1" dirty="0" smtClean="0"/>
              <a:t>(160.3, 60.7):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3363" y="1669474"/>
            <a:ext cx="2057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Euclidean: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08464"/>
              </p:ext>
            </p:extLst>
          </p:nvPr>
        </p:nvGraphicFramePr>
        <p:xfrm>
          <a:off x="2148151" y="1601192"/>
          <a:ext cx="3158837" cy="74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4" imgW="1562100" imgH="368300" progId="Equation.3">
                  <p:embed/>
                </p:oleObj>
              </mc:Choice>
              <mc:Fallback>
                <p:oleObj name="Equation" r:id="rId4" imgW="1562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8151" y="1601192"/>
                        <a:ext cx="3158837" cy="74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flipV="1">
            <a:off x="2004291" y="4359564"/>
            <a:ext cx="323273" cy="6096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84838" y="4529841"/>
                <a:ext cx="3672672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𝟏𝟔𝟑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𝟏𝟔𝟎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𝟔𝟒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𝟔𝟎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sz="1800" b="1" i="1" smtClean="0">
                                      <a:latin typeface="Cambria Math"/>
                                    </a:rPr>
                                    <m:t>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38" y="4529841"/>
                <a:ext cx="3672672" cy="429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71328" y="5111461"/>
                <a:ext cx="2846548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800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𝟐𝟗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𝟏𝟎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𝟖𝟗</m:t>
                          </m:r>
                        </m:e>
                      </m:rad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 smtClean="0">
                          <a:latin typeface="Cambria Math"/>
                        </a:rPr>
                        <m:t>𝟒</m:t>
                      </m:r>
                      <m:r>
                        <a:rPr lang="en-US" sz="1800" b="1" i="1" smtClean="0">
                          <a:latin typeface="Cambria Math"/>
                        </a:rPr>
                        <m:t>.</m:t>
                      </m:r>
                      <m:r>
                        <a:rPr lang="en-US" sz="1800" b="1" i="1" smtClean="0">
                          <a:latin typeface="Cambria Math"/>
                        </a:rPr>
                        <m:t>𝟐𝟔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28" y="5111461"/>
                <a:ext cx="2846548" cy="40197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5543550" y="5111461"/>
            <a:ext cx="2698126" cy="40197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Straight Arrow Connector 51"/>
          <p:cNvCxnSpPr>
            <a:stCxn id="19" idx="1"/>
          </p:cNvCxnSpPr>
          <p:nvPr/>
        </p:nvCxnSpPr>
        <p:spPr bwMode="auto">
          <a:xfrm flipH="1" flipV="1">
            <a:off x="2165927" y="4744451"/>
            <a:ext cx="3305401" cy="567995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042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K-means Example</a:t>
            </a:r>
            <a:endParaRPr lang="en-US" dirty="0"/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Oval 7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3" name="Oval 15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Initialize centers randomly</a:t>
            </a:r>
          </a:p>
        </p:txBody>
      </p:sp>
      <p:sp>
        <p:nvSpPr>
          <p:cNvPr id="5222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4915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3048000" y="35052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50292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5943600" y="35052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0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2098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4495800" y="2819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47964" y="417945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Applications of Cluster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3291" y="1226028"/>
            <a:ext cx="8534400" cy="5105400"/>
          </a:xfrm>
        </p:spPr>
        <p:txBody>
          <a:bodyPr/>
          <a:lstStyle/>
          <a:p>
            <a:r>
              <a:rPr lang="en-US" altLang="en-US" sz="2400" dirty="0" smtClean="0"/>
              <a:t>Data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Summarization: Preprocessing for classification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Compression: Image processing: vector quantization</a:t>
            </a:r>
            <a:endParaRPr lang="en-US" altLang="en-US" sz="2400" dirty="0" smtClean="0"/>
          </a:p>
          <a:p>
            <a:r>
              <a:rPr lang="en-US" altLang="en-US" sz="2400" dirty="0" smtClean="0"/>
              <a:t>Prediction based on groups</a:t>
            </a:r>
          </a:p>
          <a:p>
            <a:pPr lvl="1"/>
            <a:r>
              <a:rPr lang="en-US" altLang="en-US" sz="2400" dirty="0" smtClean="0"/>
              <a:t>Cluster &amp; find characteristics/patterns for each group</a:t>
            </a:r>
          </a:p>
          <a:p>
            <a:pPr lvl="1"/>
            <a:r>
              <a:rPr lang="en-US" altLang="en-US" sz="2400" dirty="0" smtClean="0"/>
              <a:t>Customer segmentation / User behavior analysis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Automatically categorizing groups of objects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Document categorization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Information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Outlier detection: Outliers are often viewed as those “far away” from any cluster</a:t>
            </a:r>
            <a:endParaRPr lang="en-US" altLang="en-US" sz="2400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AD5EA4-93AE-4437-A901-9F2C2044E166}" type="slidenum">
              <a:rPr lang="en-US" altLang="zh-CN" smtClean="0">
                <a:ea typeface="SimSun" pitchFamily="2" charset="-122"/>
              </a:rPr>
              <a:pPr/>
              <a:t>2</a:t>
            </a:fld>
            <a:endParaRPr lang="en-US" altLang="zh-CN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8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133600" y="45720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4419600" y="30480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K-means: readjust centers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K-means: assign points to nearest center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524000" y="51054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219200" y="4495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4953000" y="2819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2971800" y="3505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7391400" y="41910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943600" y="35052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29" name="Oval 13"/>
          <p:cNvSpPr>
            <a:spLocks noChangeArrowheads="1"/>
          </p:cNvSpPr>
          <p:nvPr/>
        </p:nvSpPr>
        <p:spPr bwMode="auto">
          <a:xfrm>
            <a:off x="1524000" y="4876800"/>
            <a:ext cx="304800" cy="304800"/>
          </a:xfrm>
          <a:prstGeom prst="ellipse">
            <a:avLst/>
          </a:prstGeom>
          <a:solidFill>
            <a:srgbClr val="0000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0" name="Oval 14"/>
          <p:cNvSpPr>
            <a:spLocks noChangeArrowheads="1"/>
          </p:cNvSpPr>
          <p:nvPr/>
        </p:nvSpPr>
        <p:spPr bwMode="auto">
          <a:xfrm>
            <a:off x="6324600" y="4114800"/>
            <a:ext cx="304800" cy="304800"/>
          </a:xfrm>
          <a:prstGeom prst="ellipse">
            <a:avLst/>
          </a:prstGeom>
          <a:solidFill>
            <a:srgbClr val="CC00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1752600" y="4724400"/>
            <a:ext cx="228600" cy="228600"/>
          </a:xfrm>
          <a:prstGeom prst="rect">
            <a:avLst/>
          </a:prstGeom>
          <a:solidFill>
            <a:srgbClr val="0000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6858000" y="3733800"/>
            <a:ext cx="228600" cy="228600"/>
          </a:xfrm>
          <a:prstGeom prst="rect">
            <a:avLst/>
          </a:prstGeom>
          <a:solidFill>
            <a:srgbClr val="CC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971800" y="58674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No changes:  Done</a:t>
            </a:r>
          </a:p>
        </p:txBody>
      </p:sp>
    </p:spTree>
    <p:extLst>
      <p:ext uri="{BB962C8B-B14F-4D97-AF65-F5344CB8AC3E}">
        <p14:creationId xmlns:p14="http://schemas.microsoft.com/office/powerpoint/2010/main" val="14243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27" y="501073"/>
            <a:ext cx="8229600" cy="609600"/>
          </a:xfrm>
        </p:spPr>
        <p:txBody>
          <a:bodyPr/>
          <a:lstStyle/>
          <a:p>
            <a:r>
              <a:rPr lang="en-US" dirty="0" smtClean="0"/>
              <a:t>K-Means Illustration with 4 Clusters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71" y="1050636"/>
            <a:ext cx="7430655" cy="55729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24</a:t>
            </a:fld>
            <a:endParaRPr 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5A89-E672-416F-8966-A63F33022FF7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467" y="279605"/>
            <a:ext cx="8366125" cy="1157288"/>
          </a:xfrm>
        </p:spPr>
        <p:txBody>
          <a:bodyPr/>
          <a:lstStyle/>
          <a:p>
            <a:r>
              <a:rPr lang="en-US" altLang="en-US" dirty="0" smtClean="0"/>
              <a:t>An example of clustering for customer segmentation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867363"/>
              </p:ext>
            </p:extLst>
          </p:nvPr>
        </p:nvGraphicFramePr>
        <p:xfrm>
          <a:off x="510366" y="1880899"/>
          <a:ext cx="8239125" cy="4754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585"/>
                <a:gridCol w="857611"/>
                <a:gridCol w="1169470"/>
                <a:gridCol w="1224333"/>
                <a:gridCol w="970226"/>
                <a:gridCol w="739221"/>
                <a:gridCol w="1074179"/>
                <a:gridCol w="900925"/>
                <a:gridCol w="935575"/>
              </a:tblGrid>
              <a:tr h="1907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ID</a:t>
                      </a:r>
                      <a:endParaRPr lang="en-US" sz="900" b="0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TRUE BELIEVER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DA VINCI CODE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WORLD IS FLAT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MY LIFE SO FAR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TAKING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THE KITE RUNNER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RUNNY BABBIT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HARRY POTTER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8669" marR="8669" marT="8669" marB="0" anchor="b">
                    <a:solidFill>
                      <a:srgbClr val="0070C0"/>
                    </a:solidFill>
                  </a:tcPr>
                </a:tc>
              </a:tr>
              <a:tr h="156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U2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U3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U4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U5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U6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U7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U8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U9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U11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U12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U13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U14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U15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U16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U17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U18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U19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 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473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U20</a:t>
                      </a:r>
                      <a:endParaRPr lang="en-US" sz="10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effectLst/>
                        <a:latin typeface="Arial"/>
                      </a:endParaRPr>
                    </a:p>
                  </a:txBody>
                  <a:tcPr marL="8669" marR="8669" marT="866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989" y="1359022"/>
            <a:ext cx="876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Consider the following book ratings (</a:t>
            </a:r>
            <a:r>
              <a:rPr lang="en-US" sz="1800" dirty="0">
                <a:latin typeface="+mj-lt"/>
              </a:rPr>
              <a:t>s</a:t>
            </a:r>
            <a:r>
              <a:rPr lang="en-US" sz="1800" dirty="0" smtClean="0">
                <a:latin typeface="+mj-lt"/>
              </a:rPr>
              <a:t>cale: 1-5) by customers of an online bookstore: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24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5A89-E672-416F-8966-A63F33022FF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4950"/>
            <a:ext cx="8366125" cy="790286"/>
          </a:xfrm>
        </p:spPr>
        <p:txBody>
          <a:bodyPr/>
          <a:lstStyle/>
          <a:p>
            <a:r>
              <a:rPr lang="en-US" altLang="en-US" sz="3200" dirty="0"/>
              <a:t>Clustering </a:t>
            </a:r>
            <a:r>
              <a:rPr lang="en-US" altLang="en-US" sz="3200" dirty="0" smtClean="0"/>
              <a:t>in Customer Segmentation</a:t>
            </a:r>
            <a:endParaRPr lang="en-US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77454" y="1114828"/>
            <a:ext cx="737061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Cluster centroids after k-means clustering with k=4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In this case, each centroid represented the average rating (in that cluster of users) for each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The first column shows the centroid of the whole data set, i.e., the overall item average ratings across all users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21211"/>
              </p:ext>
            </p:extLst>
          </p:nvPr>
        </p:nvGraphicFramePr>
        <p:xfrm>
          <a:off x="1187786" y="2824966"/>
          <a:ext cx="6302904" cy="2901579"/>
        </p:xfrm>
        <a:graphic>
          <a:graphicData uri="http://schemas.openxmlformats.org/drawingml/2006/table">
            <a:tbl>
              <a:tblPr/>
              <a:tblGrid>
                <a:gridCol w="1800829"/>
                <a:gridCol w="900415"/>
                <a:gridCol w="900415"/>
                <a:gridCol w="900415"/>
                <a:gridCol w="900415"/>
                <a:gridCol w="900415"/>
              </a:tblGrid>
              <a:tr h="31138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Full Data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1138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Size=20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9723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BELIEVER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DA VINCI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WORLD IS FLAT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LIFE SO FAR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TAKING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KITE RUNNER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RUNNY BABBIT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HARRY POTTER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48683" y="5948218"/>
            <a:ext cx="80563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Quiz: how these customer segments differ from each other?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607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5A89-E672-416F-8966-A63F33022FF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234950"/>
            <a:ext cx="8366125" cy="854941"/>
          </a:xfrm>
        </p:spPr>
        <p:txBody>
          <a:bodyPr/>
          <a:lstStyle/>
          <a:p>
            <a:r>
              <a:rPr lang="en-US" altLang="en-US" sz="3200" dirty="0"/>
              <a:t>Clustering in Customer Segmentation</a:t>
            </a:r>
            <a:endParaRPr lang="en-US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582688" y="1355022"/>
            <a:ext cx="6185094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We can compare a new customer to the cluster centroids to determine the best matching segment for that customer.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This could be used to market or recommend new items to the customer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42653"/>
              </p:ext>
            </p:extLst>
          </p:nvPr>
        </p:nvGraphicFramePr>
        <p:xfrm>
          <a:off x="1432598" y="3308782"/>
          <a:ext cx="6081713" cy="2346960"/>
        </p:xfrm>
        <a:graphic>
          <a:graphicData uri="http://schemas.openxmlformats.org/drawingml/2006/table">
            <a:tbl>
              <a:tblPr/>
              <a:tblGrid>
                <a:gridCol w="1524000"/>
                <a:gridCol w="609600"/>
                <a:gridCol w="609600"/>
                <a:gridCol w="609600"/>
                <a:gridCol w="609600"/>
                <a:gridCol w="609600"/>
                <a:gridCol w="609600"/>
                <a:gridCol w="900113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Full Data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1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2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 3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New User NU1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Size=20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Size=7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Size=4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Size=5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25400" cap="flat" cmpd="dbl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 BELIEVER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DA VINCI 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WORLD IS FLAT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MY LIFE SO FAR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TAKING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KITE RUNNER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RUNNY BABBIT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HARRY POTTER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Correlation w/ NU1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999"/>
            <a:ext cx="8229600" cy="718127"/>
          </a:xfrm>
        </p:spPr>
        <p:txBody>
          <a:bodyPr/>
          <a:lstStyle/>
          <a:p>
            <a:r>
              <a:rPr lang="en-US" sz="3200" dirty="0">
                <a:solidFill>
                  <a:srgbClr val="0000FF"/>
                </a:solidFill>
              </a:rPr>
              <a:t>Clustering in Gene </a:t>
            </a:r>
            <a:r>
              <a:rPr lang="en-US" sz="3200" dirty="0" smtClean="0">
                <a:solidFill>
                  <a:srgbClr val="0000FF"/>
                </a:solidFill>
              </a:rPr>
              <a:t>Expression Analysis</a:t>
            </a:r>
            <a:endParaRPr lang="en-US" sz="3200" dirty="0"/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601964"/>
              </p:ext>
            </p:extLst>
          </p:nvPr>
        </p:nvGraphicFramePr>
        <p:xfrm>
          <a:off x="543935" y="1148917"/>
          <a:ext cx="8165955" cy="556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4" imgW="7109732" imgH="4843688" progId="Word.Document.8">
                  <p:embed/>
                </p:oleObj>
              </mc:Choice>
              <mc:Fallback>
                <p:oleObj name="Document" r:id="rId4" imgW="7109732" imgH="48436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35" y="1148917"/>
                        <a:ext cx="8165955" cy="5562931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7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909" y="183797"/>
            <a:ext cx="8153400" cy="990601"/>
          </a:xfrm>
        </p:spPr>
        <p:txBody>
          <a:bodyPr/>
          <a:lstStyle/>
          <a:p>
            <a:pPr algn="ctr"/>
            <a:r>
              <a:rPr lang="en-US" dirty="0" smtClean="0"/>
              <a:t>Clustering in Image Recognition</a:t>
            </a:r>
            <a:endParaRPr lang="en-US" dirty="0"/>
          </a:p>
        </p:txBody>
      </p:sp>
      <p:pic>
        <p:nvPicPr>
          <p:cNvPr id="12292" name="Picture 4" descr="Slide1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34732" y="932873"/>
            <a:ext cx="7467600" cy="5600700"/>
          </a:xfrm>
          <a:ln/>
        </p:spPr>
      </p:pic>
    </p:spTree>
    <p:extLst>
      <p:ext uri="{BB962C8B-B14F-4D97-AF65-F5344CB8AC3E}">
        <p14:creationId xmlns:p14="http://schemas.microsoft.com/office/powerpoint/2010/main" val="3910618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 dirty="0" smtClean="0"/>
              <a:t>Google News: automatic clustering gives an effective news presentation metaphor</a:t>
            </a:r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" t="2626" r="3960" b="6149"/>
          <a:stretch>
            <a:fillRect/>
          </a:stretch>
        </p:blipFill>
        <p:spPr bwMode="auto">
          <a:xfrm>
            <a:off x="932873" y="1282213"/>
            <a:ext cx="7112002" cy="54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228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A1D393-3529-4119-B17C-D5D70DD8E34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3292"/>
            <a:ext cx="8229600" cy="609600"/>
          </a:xfrm>
        </p:spPr>
        <p:txBody>
          <a:bodyPr/>
          <a:lstStyle/>
          <a:p>
            <a:r>
              <a:rPr lang="en-US" altLang="en-US" dirty="0" smtClean="0"/>
              <a:t>Clustering Methodologies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281055" cy="4953000"/>
          </a:xfrm>
        </p:spPr>
        <p:txBody>
          <a:bodyPr/>
          <a:lstStyle/>
          <a:p>
            <a:r>
              <a:rPr lang="en-US" altLang="en-US" sz="2500" dirty="0" smtClean="0"/>
              <a:t>Two general methodologies</a:t>
            </a:r>
          </a:p>
          <a:p>
            <a:pPr lvl="1"/>
            <a:endParaRPr lang="en-US" altLang="en-US" sz="1400" dirty="0" smtClean="0"/>
          </a:p>
          <a:p>
            <a:r>
              <a:rPr lang="en-US" altLang="en-US" dirty="0" smtClean="0"/>
              <a:t>Partitioning Based</a:t>
            </a:r>
          </a:p>
          <a:p>
            <a:pPr lvl="1"/>
            <a:r>
              <a:rPr lang="en-US" altLang="en-US" dirty="0" smtClean="0"/>
              <a:t>divide a set of N items into K clusters (top-down)</a:t>
            </a:r>
          </a:p>
          <a:p>
            <a:pPr lvl="1"/>
            <a:endParaRPr lang="en-US" altLang="en-US" sz="1200" dirty="0" smtClean="0"/>
          </a:p>
          <a:p>
            <a:pPr lvl="1"/>
            <a:endParaRPr lang="en-US" altLang="en-US" sz="1200" dirty="0"/>
          </a:p>
          <a:p>
            <a:pPr lvl="1"/>
            <a:endParaRPr lang="en-US" altLang="en-US" sz="1200" dirty="0" smtClean="0"/>
          </a:p>
          <a:p>
            <a:pPr lvl="1"/>
            <a:endParaRPr lang="en-US" altLang="en-US" sz="1200" dirty="0"/>
          </a:p>
          <a:p>
            <a:pPr lvl="1"/>
            <a:endParaRPr lang="en-US" altLang="en-US" sz="1200" dirty="0" smtClean="0"/>
          </a:p>
          <a:p>
            <a:pPr lvl="1"/>
            <a:endParaRPr lang="en-US" altLang="en-US" sz="1200" dirty="0" smtClean="0"/>
          </a:p>
          <a:p>
            <a:r>
              <a:rPr lang="en-US" altLang="en-US" dirty="0" smtClean="0"/>
              <a:t>Hierarchical</a:t>
            </a:r>
          </a:p>
          <a:p>
            <a:pPr lvl="1"/>
            <a:r>
              <a:rPr lang="en-US" altLang="en-US" dirty="0" smtClean="0"/>
              <a:t>pairs of items or clusters are successively linked to produce larger clusters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23" y="3989533"/>
            <a:ext cx="3635808" cy="234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872" y="1181101"/>
            <a:ext cx="2595995" cy="259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4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</a:t>
            </a:r>
            <a:r>
              <a:rPr lang="en-US" altLang="zh-CN" dirty="0" smtClean="0">
                <a:ea typeface="SimSun" pitchFamily="2" charset="-122"/>
              </a:rPr>
              <a:t>Clustering </a:t>
            </a:r>
            <a:r>
              <a:rPr lang="en-US" altLang="zh-CN" dirty="0">
                <a:ea typeface="SimSun" pitchFamily="2" charset="-122"/>
              </a:rPr>
              <a:t>Method</a:t>
            </a:r>
            <a:r>
              <a:rPr lang="en-US" altLang="zh-CN" sz="2800" dirty="0">
                <a:ea typeface="SimSun" pitchFamily="2" charset="-122"/>
              </a:rPr>
              <a:t> </a:t>
            </a:r>
            <a:endParaRPr lang="en-US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036" y="1392382"/>
            <a:ext cx="8409710" cy="4953000"/>
          </a:xfrm>
        </p:spPr>
        <p:txBody>
          <a:bodyPr/>
          <a:lstStyle/>
          <a:p>
            <a:r>
              <a:rPr lang="en-US" sz="2800" dirty="0" smtClean="0"/>
              <a:t>Most well-known and popular clustering algorithm:</a:t>
            </a:r>
          </a:p>
          <a:p>
            <a:endParaRPr lang="en-US" sz="1050" dirty="0" smtClean="0"/>
          </a:p>
          <a:p>
            <a:r>
              <a:rPr lang="en-US" sz="2800" dirty="0" smtClean="0"/>
              <a:t>Start with some initial cluster centers selected randomly </a:t>
            </a:r>
          </a:p>
          <a:p>
            <a:endParaRPr lang="en-US" sz="1000" dirty="0" smtClean="0"/>
          </a:p>
          <a:p>
            <a:r>
              <a:rPr lang="en-US" sz="2800" dirty="0" smtClean="0"/>
              <a:t>Iterate:</a:t>
            </a:r>
          </a:p>
          <a:p>
            <a:pPr lvl="1"/>
            <a:r>
              <a:rPr lang="en-US" sz="2400" dirty="0" smtClean="0"/>
              <a:t>Assign/cluster each example to closest center</a:t>
            </a:r>
          </a:p>
          <a:p>
            <a:pPr lvl="1"/>
            <a:r>
              <a:rPr lang="en-US" sz="2400" dirty="0" smtClean="0"/>
              <a:t>Recalculate centroids as the mean of the points in a cluster</a:t>
            </a:r>
          </a:p>
          <a:p>
            <a:pPr lvl="1"/>
            <a:endParaRPr lang="en-US" sz="1000" dirty="0" smtClean="0"/>
          </a:p>
          <a:p>
            <a:r>
              <a:rPr lang="en-US" sz="2800" dirty="0" smtClean="0"/>
              <a:t>Stop when there is no change in clusters in successive clusters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883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T-Shirt Size Problem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267674"/>
              </p:ext>
            </p:extLst>
          </p:nvPr>
        </p:nvGraphicFramePr>
        <p:xfrm>
          <a:off x="416213" y="1919387"/>
          <a:ext cx="2945824" cy="423572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070887"/>
                <a:gridCol w="1072655"/>
                <a:gridCol w="80228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Height (in </a:t>
                      </a:r>
                      <a:r>
                        <a:rPr lang="en-US" sz="1100" b="1" u="none" strike="noStrike" dirty="0" err="1">
                          <a:effectLst/>
                        </a:rPr>
                        <a:t>cms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Weight (in </a:t>
                      </a:r>
                      <a:r>
                        <a:rPr lang="en-US" sz="1100" b="1" u="none" strike="noStrike" dirty="0" err="1">
                          <a:effectLst/>
                        </a:rPr>
                        <a:t>kgs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TShirt</a:t>
                      </a:r>
                      <a:r>
                        <a:rPr lang="en-US" sz="1100" b="1" u="none" strike="noStrike" dirty="0">
                          <a:effectLst/>
                        </a:rPr>
                        <a:t> 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8</a:t>
            </a:fld>
            <a:endParaRPr lang="en-US" sz="1400" b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9963" y="1163780"/>
            <a:ext cx="475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But, now suppose that we don’t have the t-shirt sizes. We need to cluster to see if separate groups emerge.</a:t>
            </a:r>
            <a:endParaRPr lang="en-US" sz="20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7347865"/>
              </p:ext>
            </p:extLst>
          </p:nvPr>
        </p:nvGraphicFramePr>
        <p:xfrm>
          <a:off x="3666835" y="2410291"/>
          <a:ext cx="4572001" cy="3890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94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BE7672-3547-4AE5-90A6-595988382659}" type="slidenum">
              <a:rPr lang="en-US" smtClean="0"/>
              <a:pPr>
                <a:defRPr/>
              </a:pPr>
              <a:t>9</a:t>
            </a:fld>
            <a:endParaRPr lang="en-US" sz="1400" b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252392"/>
              </p:ext>
            </p:extLst>
          </p:nvPr>
        </p:nvGraphicFramePr>
        <p:xfrm>
          <a:off x="554182" y="2281337"/>
          <a:ext cx="2143542" cy="423572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070887"/>
                <a:gridCol w="1072655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Height (in </a:t>
                      </a:r>
                      <a:r>
                        <a:rPr lang="en-US" sz="1100" b="1" u="none" strike="noStrike" dirty="0" err="1">
                          <a:effectLst/>
                        </a:rPr>
                        <a:t>cms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Weight (in </a:t>
                      </a:r>
                      <a:r>
                        <a:rPr lang="en-US" sz="1100" b="1" u="none" strike="noStrike" dirty="0" err="1">
                          <a:effectLst/>
                        </a:rPr>
                        <a:t>kgs</a:t>
                      </a:r>
                      <a:r>
                        <a:rPr lang="en-US" sz="1100" b="1" u="none" strike="noStrike" dirty="0">
                          <a:effectLst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02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584796"/>
              </p:ext>
            </p:extLst>
          </p:nvPr>
        </p:nvGraphicFramePr>
        <p:xfrm>
          <a:off x="3092449" y="2270051"/>
          <a:ext cx="5426364" cy="4159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54182" y="1099202"/>
            <a:ext cx="8075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assume we want two clusters (K = 2). We select two points at random as the initial centroids of the two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33924" y="2443519"/>
            <a:ext cx="2496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Initial cluster centers</a:t>
            </a:r>
            <a:endParaRPr lang="en-US" sz="20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653087" y="2843629"/>
            <a:ext cx="329032" cy="215699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982119" y="2843629"/>
            <a:ext cx="123406" cy="162359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251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Files\MSOffice\Templates\Blank Presentation.pot</Template>
  <TotalTime>5372</TotalTime>
  <Words>1241</Words>
  <Application>Microsoft Office PowerPoint</Application>
  <PresentationFormat>On-screen Show (4:3)</PresentationFormat>
  <Paragraphs>631</Paragraphs>
  <Slides>27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Blank Presentation</vt:lpstr>
      <vt:lpstr>Equation</vt:lpstr>
      <vt:lpstr>Document</vt:lpstr>
      <vt:lpstr>What is Clustering?</vt:lpstr>
      <vt:lpstr>Applications of Cluster Analysis</vt:lpstr>
      <vt:lpstr>Clustering in Gene Expression Analysis</vt:lpstr>
      <vt:lpstr>Clustering in Image Recognition</vt:lpstr>
      <vt:lpstr>Google News: automatic clustering gives an effective news presentation metaphor</vt:lpstr>
      <vt:lpstr>Clustering Methodologies</vt:lpstr>
      <vt:lpstr>K-Means Clustering Method </vt:lpstr>
      <vt:lpstr>Recall the T-Shirt Size Problem</vt:lpstr>
      <vt:lpstr>K-Means Example</vt:lpstr>
      <vt:lpstr>K-Means Example</vt:lpstr>
      <vt:lpstr>K-Means Example</vt:lpstr>
      <vt:lpstr>K-Means Example</vt:lpstr>
      <vt:lpstr>K-Means Example</vt:lpstr>
      <vt:lpstr>K-Means Example</vt:lpstr>
      <vt:lpstr>Another K-means Example</vt:lpstr>
      <vt:lpstr>K-means: Initialize centers randomly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K-means: readjust centers</vt:lpstr>
      <vt:lpstr>K-means: assign points to nearest center</vt:lpstr>
      <vt:lpstr>K-Means Illustration with 4 Clusters</vt:lpstr>
      <vt:lpstr>An example of clustering for customer segmentation    </vt:lpstr>
      <vt:lpstr>Clustering in Customer Segmentation</vt:lpstr>
      <vt:lpstr>Clustering in Customer Segmentation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Miing and Knowledge Discvoery - Web Data Mining</dc:title>
  <dc:creator>Bamshad Mobasher</dc:creator>
  <cp:lastModifiedBy>Bamshad Mobasher</cp:lastModifiedBy>
  <cp:revision>322</cp:revision>
  <cp:lastPrinted>2001-05-09T08:05:31Z</cp:lastPrinted>
  <dcterms:created xsi:type="dcterms:W3CDTF">1999-03-29T20:01:23Z</dcterms:created>
  <dcterms:modified xsi:type="dcterms:W3CDTF">2018-06-28T04:35:51Z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mobasher@cs.depaul.edu</vt:lpwstr>
  </property>
  <property fmtid="{D5CDD505-2E9C-101B-9397-08002B2CF9AE}" pid="8" name="HomePage">
    <vt:lpwstr>http://maya.cs.depaul.edu/~classes/ect584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C:\Bamshad\CLASS\ECT584\Lectures</vt:lpwstr>
  </property>
</Properties>
</file>