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413" r:id="rId3"/>
    <p:sldId id="428" r:id="rId4"/>
    <p:sldId id="447" r:id="rId5"/>
    <p:sldId id="381" r:id="rId6"/>
    <p:sldId id="450" r:id="rId7"/>
    <p:sldId id="449" r:id="rId8"/>
    <p:sldId id="382" r:id="rId9"/>
    <p:sldId id="384" r:id="rId10"/>
    <p:sldId id="451" r:id="rId11"/>
    <p:sldId id="452" r:id="rId12"/>
    <p:sldId id="453" r:id="rId13"/>
    <p:sldId id="376" r:id="rId14"/>
    <p:sldId id="304" r:id="rId15"/>
    <p:sldId id="448" r:id="rId16"/>
  </p:sldIdLst>
  <p:sldSz cx="9144000" cy="6858000" type="screen4x3"/>
  <p:notesSz cx="7086600" cy="942975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FF"/>
    <a:srgbClr val="E8E7F3"/>
    <a:srgbClr val="E3E2F0"/>
    <a:srgbClr val="DCDBED"/>
    <a:srgbClr val="1B5595"/>
    <a:srgbClr val="E5E4F2"/>
    <a:srgbClr val="0000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64" autoAdjust="0"/>
  </p:normalViewPr>
  <p:slideViewPr>
    <p:cSldViewPr snapToGrid="0">
      <p:cViewPr varScale="1">
        <p:scale>
          <a:sx n="106" d="100"/>
          <a:sy n="106" d="100"/>
        </p:scale>
        <p:origin x="-8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79" tIns="46740" rIns="93479" bIns="46740" numCol="1" anchor="t" anchorCtr="0" compatLnSpc="1">
            <a:prstTxWarp prst="textNoShape">
              <a:avLst/>
            </a:prstTxWarp>
          </a:bodyPr>
          <a:lstStyle>
            <a:lvl1pPr algn="l" defTabSz="935038">
              <a:defRPr sz="1200"/>
            </a:lvl1pPr>
          </a:lstStyle>
          <a:p>
            <a:endParaRPr lang="en-US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79" tIns="46740" rIns="93479" bIns="46740" numCol="1" anchor="t" anchorCtr="0" compatLnSpc="1">
            <a:prstTxWarp prst="textNoShape">
              <a:avLst/>
            </a:prstTxWarp>
          </a:bodyPr>
          <a:lstStyle>
            <a:lvl1pPr defTabSz="935038">
              <a:defRPr sz="1200"/>
            </a:lvl1pPr>
          </a:lstStyle>
          <a:p>
            <a:endParaRPr lang="en-US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6675"/>
            <a:ext cx="307022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79" tIns="46740" rIns="93479" bIns="46740" numCol="1" anchor="b" anchorCtr="0" compatLnSpc="1">
            <a:prstTxWarp prst="textNoShape">
              <a:avLst/>
            </a:prstTxWarp>
          </a:bodyPr>
          <a:lstStyle>
            <a:lvl1pPr algn="l" defTabSz="935038">
              <a:defRPr sz="1200"/>
            </a:lvl1pPr>
          </a:lstStyle>
          <a:p>
            <a:endParaRPr lang="en-US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8956675"/>
            <a:ext cx="307022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79" tIns="46740" rIns="93479" bIns="46740" numCol="1" anchor="b" anchorCtr="0" compatLnSpc="1">
            <a:prstTxWarp prst="textNoShape">
              <a:avLst/>
            </a:prstTxWarp>
          </a:bodyPr>
          <a:lstStyle>
            <a:lvl1pPr defTabSz="935038">
              <a:defRPr sz="1200"/>
            </a:lvl1pPr>
          </a:lstStyle>
          <a:p>
            <a:fld id="{4F154C44-8021-44A3-AE65-F9543CA6EE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208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022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5863" y="708025"/>
            <a:ext cx="4714875" cy="3535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479925"/>
            <a:ext cx="5670550" cy="424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56675"/>
            <a:ext cx="307022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8956675"/>
            <a:ext cx="307022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40C93AC-58D9-487D-B2D6-DDAEE63731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052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28528B-5FC8-4163-BA47-9F4F244EB12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66799" indent="-294923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79690" indent="-235938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51566" indent="-235938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23443" indent="-235938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95319" indent="-23593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067195" indent="-23593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39071" indent="-23593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10947" indent="-23593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7D1D74-DFF5-4C8A-9E38-1CB78D71CD09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262C50-B9BF-4F73-8DD9-D1965439F63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567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66799" indent="-294923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79690" indent="-235938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51566" indent="-235938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23443" indent="-235938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95319" indent="-23593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067195" indent="-23593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39071" indent="-23593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10947" indent="-23593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9AFB97-2BFA-4140-8117-C62646FABD54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D90B2B-6FEB-4010-96AA-0D18A98C60F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F1930-DECB-4A96-BAD8-D1D219B82CD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AE9EC-CB9E-413D-8EB4-F45ED52E02A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8025"/>
            <a:ext cx="4713288" cy="3535363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479925"/>
            <a:ext cx="5197475" cy="424338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3F5FB2-BDE4-4A90-A7C9-A936F4A8139C}" type="slidenum">
              <a:rPr lang="en-US"/>
              <a:pPr/>
              <a:t>2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B3C96-7927-4BE7-A058-7D789B5C1D8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021" y="4479131"/>
            <a:ext cx="5672561" cy="4243388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BC510D-4D42-42ED-9685-39E583801A4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8025"/>
            <a:ext cx="4713288" cy="3535363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268F5-C3CE-4A30-8615-54428BD8F98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268F5-C3CE-4A30-8615-54428BD8F98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268F5-C3CE-4A30-8615-54428BD8F98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032D1-3559-4FA3-9B28-55CD2175795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DD32F-5F70-4957-B182-FFD225FBF21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Oval 3"/>
          <p:cNvSpPr>
            <a:spLocks noChangeArrowheads="1"/>
          </p:cNvSpPr>
          <p:nvPr/>
        </p:nvSpPr>
        <p:spPr bwMode="hidden">
          <a:xfrm flipH="1">
            <a:off x="6972300" y="1600200"/>
            <a:ext cx="1524000" cy="1524000"/>
          </a:xfrm>
          <a:prstGeom prst="ellipse">
            <a:avLst/>
          </a:prstGeom>
          <a:solidFill>
            <a:srgbClr val="E8E7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hidden">
          <a:xfrm flipH="1">
            <a:off x="5181600" y="1600200"/>
            <a:ext cx="1524000" cy="1524000"/>
          </a:xfrm>
          <a:prstGeom prst="ellipse">
            <a:avLst/>
          </a:prstGeom>
          <a:solidFill>
            <a:srgbClr val="E8E7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hidden">
          <a:xfrm flipH="1">
            <a:off x="3390900" y="1600200"/>
            <a:ext cx="1524000" cy="15240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E0F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hidden">
          <a:xfrm flipH="1">
            <a:off x="3390900" y="3276600"/>
            <a:ext cx="1524000" cy="1524000"/>
          </a:xfrm>
          <a:prstGeom prst="ellipse">
            <a:avLst/>
          </a:prstGeom>
          <a:solidFill>
            <a:srgbClr val="E8E7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hidden">
          <a:xfrm flipH="1">
            <a:off x="1658938" y="3276600"/>
            <a:ext cx="1524000" cy="1524000"/>
          </a:xfrm>
          <a:prstGeom prst="ellipse">
            <a:avLst/>
          </a:prstGeom>
          <a:solidFill>
            <a:srgbClr val="E8E7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hidden">
          <a:xfrm flipH="1">
            <a:off x="6972300" y="3276600"/>
            <a:ext cx="1524000" cy="15240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E0F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grpSp>
        <p:nvGrpSpPr>
          <p:cNvPr id="5142" name="Group 22"/>
          <p:cNvGrpSpPr>
            <a:grpSpLocks/>
          </p:cNvGrpSpPr>
          <p:nvPr userDrawn="1"/>
        </p:nvGrpSpPr>
        <p:grpSpPr bwMode="auto">
          <a:xfrm>
            <a:off x="817563" y="800100"/>
            <a:ext cx="2557462" cy="155575"/>
            <a:chOff x="3826" y="496"/>
            <a:chExt cx="1611" cy="98"/>
          </a:xfrm>
        </p:grpSpPr>
        <p:sp>
          <p:nvSpPr>
            <p:cNvPr id="5143" name="Oval 23"/>
            <p:cNvSpPr>
              <a:spLocks noChangeArrowheads="1"/>
            </p:cNvSpPr>
            <p:nvPr userDrawn="1"/>
          </p:nvSpPr>
          <p:spPr bwMode="hidden">
            <a:xfrm flipH="1">
              <a:off x="4206" y="496"/>
              <a:ext cx="92" cy="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144" name="Oval 24"/>
            <p:cNvSpPr>
              <a:spLocks noChangeArrowheads="1"/>
            </p:cNvSpPr>
            <p:nvPr userDrawn="1"/>
          </p:nvSpPr>
          <p:spPr bwMode="hidden">
            <a:xfrm flipH="1">
              <a:off x="4022" y="501"/>
              <a:ext cx="82" cy="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145" name="Oval 25"/>
            <p:cNvSpPr>
              <a:spLocks noChangeArrowheads="1"/>
            </p:cNvSpPr>
            <p:nvPr userDrawn="1"/>
          </p:nvSpPr>
          <p:spPr bwMode="hidden">
            <a:xfrm flipH="1">
              <a:off x="4965" y="496"/>
              <a:ext cx="92" cy="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146" name="Oval 26"/>
            <p:cNvSpPr>
              <a:spLocks noChangeArrowheads="1"/>
            </p:cNvSpPr>
            <p:nvPr userDrawn="1"/>
          </p:nvSpPr>
          <p:spPr bwMode="hidden">
            <a:xfrm flipH="1">
              <a:off x="4782" y="501"/>
              <a:ext cx="82" cy="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147" name="Oval 27"/>
            <p:cNvSpPr>
              <a:spLocks noChangeArrowheads="1"/>
            </p:cNvSpPr>
            <p:nvPr userDrawn="1"/>
          </p:nvSpPr>
          <p:spPr bwMode="hidden">
            <a:xfrm flipH="1">
              <a:off x="5345" y="496"/>
              <a:ext cx="92" cy="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148" name="Oval 28"/>
            <p:cNvSpPr>
              <a:spLocks noChangeArrowheads="1"/>
            </p:cNvSpPr>
            <p:nvPr userDrawn="1"/>
          </p:nvSpPr>
          <p:spPr bwMode="hidden">
            <a:xfrm flipH="1">
              <a:off x="5161" y="501"/>
              <a:ext cx="82" cy="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149" name="Oval 29"/>
            <p:cNvSpPr>
              <a:spLocks noChangeArrowheads="1"/>
            </p:cNvSpPr>
            <p:nvPr userDrawn="1"/>
          </p:nvSpPr>
          <p:spPr bwMode="hidden">
            <a:xfrm flipH="1">
              <a:off x="4585" y="496"/>
              <a:ext cx="92" cy="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150" name="Oval 30"/>
            <p:cNvSpPr>
              <a:spLocks noChangeArrowheads="1"/>
            </p:cNvSpPr>
            <p:nvPr userDrawn="1"/>
          </p:nvSpPr>
          <p:spPr bwMode="hidden">
            <a:xfrm flipH="1">
              <a:off x="4402" y="501"/>
              <a:ext cx="82" cy="9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151" name="Oval 31"/>
            <p:cNvSpPr>
              <a:spLocks noChangeArrowheads="1"/>
            </p:cNvSpPr>
            <p:nvPr userDrawn="1"/>
          </p:nvSpPr>
          <p:spPr bwMode="hidden">
            <a:xfrm flipH="1">
              <a:off x="3826" y="496"/>
              <a:ext cx="92" cy="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3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53" name="Oval 33"/>
          <p:cNvSpPr>
            <a:spLocks noChangeArrowheads="1"/>
          </p:cNvSpPr>
          <p:nvPr userDrawn="1"/>
        </p:nvSpPr>
        <p:spPr bwMode="hidden">
          <a:xfrm flipH="1">
            <a:off x="3832225" y="800100"/>
            <a:ext cx="146050" cy="1555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54" name="Oval 34"/>
          <p:cNvSpPr>
            <a:spLocks noChangeArrowheads="1"/>
          </p:cNvSpPr>
          <p:nvPr userDrawn="1"/>
        </p:nvSpPr>
        <p:spPr bwMode="hidden">
          <a:xfrm flipH="1">
            <a:off x="3540125" y="806450"/>
            <a:ext cx="130175" cy="142875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E0F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55" name="Oval 35"/>
          <p:cNvSpPr>
            <a:spLocks noChangeArrowheads="1"/>
          </p:cNvSpPr>
          <p:nvPr userDrawn="1"/>
        </p:nvSpPr>
        <p:spPr bwMode="hidden">
          <a:xfrm flipH="1">
            <a:off x="5037138" y="800100"/>
            <a:ext cx="146050" cy="1555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56" name="Oval 36"/>
          <p:cNvSpPr>
            <a:spLocks noChangeArrowheads="1"/>
          </p:cNvSpPr>
          <p:nvPr userDrawn="1"/>
        </p:nvSpPr>
        <p:spPr bwMode="hidden">
          <a:xfrm flipH="1">
            <a:off x="4746625" y="806450"/>
            <a:ext cx="130175" cy="142875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E0F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57" name="Oval 37"/>
          <p:cNvSpPr>
            <a:spLocks noChangeArrowheads="1"/>
          </p:cNvSpPr>
          <p:nvPr userDrawn="1"/>
        </p:nvSpPr>
        <p:spPr bwMode="hidden">
          <a:xfrm flipH="1">
            <a:off x="5640388" y="800100"/>
            <a:ext cx="146050" cy="1555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58" name="Oval 38"/>
          <p:cNvSpPr>
            <a:spLocks noChangeArrowheads="1"/>
          </p:cNvSpPr>
          <p:nvPr userDrawn="1"/>
        </p:nvSpPr>
        <p:spPr bwMode="hidden">
          <a:xfrm flipH="1">
            <a:off x="5348288" y="806450"/>
            <a:ext cx="130175" cy="142875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E0F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59" name="Oval 39"/>
          <p:cNvSpPr>
            <a:spLocks noChangeArrowheads="1"/>
          </p:cNvSpPr>
          <p:nvPr userDrawn="1"/>
        </p:nvSpPr>
        <p:spPr bwMode="hidden">
          <a:xfrm flipH="1">
            <a:off x="4433888" y="800100"/>
            <a:ext cx="146050" cy="1555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60" name="Oval 40"/>
          <p:cNvSpPr>
            <a:spLocks noChangeArrowheads="1"/>
          </p:cNvSpPr>
          <p:nvPr userDrawn="1"/>
        </p:nvSpPr>
        <p:spPr bwMode="hidden">
          <a:xfrm flipH="1">
            <a:off x="4143375" y="806450"/>
            <a:ext cx="130175" cy="142875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E0F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66" name="Oval 46"/>
          <p:cNvSpPr>
            <a:spLocks noChangeArrowheads="1"/>
          </p:cNvSpPr>
          <p:nvPr userDrawn="1"/>
        </p:nvSpPr>
        <p:spPr bwMode="hidden">
          <a:xfrm flipH="1">
            <a:off x="6223000" y="800100"/>
            <a:ext cx="146050" cy="1555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67" name="Oval 47"/>
          <p:cNvSpPr>
            <a:spLocks noChangeArrowheads="1"/>
          </p:cNvSpPr>
          <p:nvPr userDrawn="1"/>
        </p:nvSpPr>
        <p:spPr bwMode="hidden">
          <a:xfrm flipH="1">
            <a:off x="5932488" y="806450"/>
            <a:ext cx="130175" cy="142875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E0F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F77BF0-2C42-4666-A449-7ACFF0DD78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34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300038"/>
            <a:ext cx="2105025" cy="5830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3525" y="300038"/>
            <a:ext cx="6165850" cy="5830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FA49E1-1F40-4031-B2AE-A24DD8604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909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25" y="300038"/>
            <a:ext cx="83661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90675"/>
            <a:ext cx="4038600" cy="454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90675"/>
            <a:ext cx="4038600" cy="219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038600" cy="219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27825" y="6305550"/>
            <a:ext cx="2133600" cy="311150"/>
          </a:xfrm>
        </p:spPr>
        <p:txBody>
          <a:bodyPr/>
          <a:lstStyle>
            <a:lvl1pPr>
              <a:defRPr/>
            </a:lvl1pPr>
          </a:lstStyle>
          <a:p>
            <a:fld id="{737F5214-CC0A-4284-A564-AE8608C76B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344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63525" y="300038"/>
            <a:ext cx="8423275" cy="5830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27825" y="6305550"/>
            <a:ext cx="2133600" cy="311150"/>
          </a:xfrm>
        </p:spPr>
        <p:txBody>
          <a:bodyPr/>
          <a:lstStyle>
            <a:lvl1pPr>
              <a:defRPr/>
            </a:lvl1pPr>
          </a:lstStyle>
          <a:p>
            <a:fld id="{88E71BDC-D0CA-4C36-9062-5DAA90F2D4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078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25" y="300038"/>
            <a:ext cx="83661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90675"/>
            <a:ext cx="4038600" cy="454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0675"/>
            <a:ext cx="4038600" cy="454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27825" y="6305550"/>
            <a:ext cx="2133600" cy="311150"/>
          </a:xfrm>
        </p:spPr>
        <p:txBody>
          <a:bodyPr/>
          <a:lstStyle>
            <a:lvl1pPr>
              <a:defRPr/>
            </a:lvl1pPr>
          </a:lstStyle>
          <a:p>
            <a:fld id="{38B21E3D-1D58-4728-944A-AE24FE5B6C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4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8E1CD6-7E03-4C43-AAC8-9A57517497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8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75EA20-9E5A-40F7-8790-482003AAF3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81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0675"/>
            <a:ext cx="4038600" cy="4540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0675"/>
            <a:ext cx="4038600" cy="4540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0C89E6-4805-4BD4-8846-6DC5DA931A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87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428C02-B43F-4978-B129-0977996B84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73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D8A9DC-6507-434E-8E6A-B67E523A54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854AAE-2351-4BD2-BF1A-A14035CD80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43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14D2C7-C24E-4899-8800-3094DA0B12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59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1A5A94-FFE8-4AE5-8C26-3171F8AF1E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44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0675"/>
            <a:ext cx="8229600" cy="454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4129" name="Oval 33"/>
          <p:cNvSpPr>
            <a:spLocks noChangeArrowheads="1"/>
          </p:cNvSpPr>
          <p:nvPr userDrawn="1"/>
        </p:nvSpPr>
        <p:spPr bwMode="hidden">
          <a:xfrm flipH="1">
            <a:off x="4811713" y="330200"/>
            <a:ext cx="1104900" cy="1104900"/>
          </a:xfrm>
          <a:prstGeom prst="ellipse">
            <a:avLst/>
          </a:prstGeom>
          <a:solidFill>
            <a:srgbClr val="E8E7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30" name="Oval 34"/>
          <p:cNvSpPr>
            <a:spLocks noChangeArrowheads="1"/>
          </p:cNvSpPr>
          <p:nvPr userDrawn="1"/>
        </p:nvSpPr>
        <p:spPr bwMode="hidden">
          <a:xfrm flipH="1">
            <a:off x="7526338" y="330200"/>
            <a:ext cx="1103312" cy="1104900"/>
          </a:xfrm>
          <a:prstGeom prst="ellipse">
            <a:avLst/>
          </a:prstGeom>
          <a:solidFill>
            <a:srgbClr val="E8E7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31" name="Oval 35"/>
          <p:cNvSpPr>
            <a:spLocks noChangeArrowheads="1"/>
          </p:cNvSpPr>
          <p:nvPr userDrawn="1"/>
        </p:nvSpPr>
        <p:spPr bwMode="hidden">
          <a:xfrm flipH="1">
            <a:off x="1014413" y="331788"/>
            <a:ext cx="1103312" cy="1104900"/>
          </a:xfrm>
          <a:prstGeom prst="ellipse">
            <a:avLst/>
          </a:prstGeom>
          <a:solidFill>
            <a:srgbClr val="E8E7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32" name="Oval 36"/>
          <p:cNvSpPr>
            <a:spLocks noChangeArrowheads="1"/>
          </p:cNvSpPr>
          <p:nvPr userDrawn="1"/>
        </p:nvSpPr>
        <p:spPr bwMode="hidden">
          <a:xfrm flipH="1">
            <a:off x="6267450" y="330200"/>
            <a:ext cx="1103313" cy="11049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E0F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33" name="Oval 37"/>
          <p:cNvSpPr>
            <a:spLocks noChangeArrowheads="1"/>
          </p:cNvSpPr>
          <p:nvPr userDrawn="1"/>
        </p:nvSpPr>
        <p:spPr bwMode="hidden">
          <a:xfrm flipH="1">
            <a:off x="2301875" y="330200"/>
            <a:ext cx="1103313" cy="11049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134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263525" y="300038"/>
            <a:ext cx="83661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4136" name="Rectangle 4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7825" y="6305550"/>
            <a:ext cx="21336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1B5595"/>
                </a:solidFill>
              </a:defRPr>
            </a:lvl1pPr>
          </a:lstStyle>
          <a:p>
            <a:fld id="{FE2D340E-85A4-4AD7-B020-59C6C3FECF7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37" name="Line 41"/>
          <p:cNvSpPr>
            <a:spLocks noChangeShapeType="1"/>
          </p:cNvSpPr>
          <p:nvPr userDrawn="1"/>
        </p:nvSpPr>
        <p:spPr bwMode="auto">
          <a:xfrm flipV="1">
            <a:off x="347663" y="6235700"/>
            <a:ext cx="8448675" cy="0"/>
          </a:xfrm>
          <a:prstGeom prst="line">
            <a:avLst/>
          </a:prstGeom>
          <a:noFill/>
          <a:ln w="9525">
            <a:solidFill>
              <a:srgbClr val="1B55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B9B9FF"/>
        </a:buClr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B9B9FF"/>
        </a:buClr>
        <a:buSzPct val="90000"/>
        <a:buFont typeface="Wingdings" pitchFamily="2" charset="2"/>
        <a:buChar char="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B9B9FF"/>
        </a:buClr>
        <a:buSzPct val="95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B9B9FF"/>
        </a:buClr>
        <a:buSzPct val="8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B9B9FF"/>
        </a:buClr>
        <a:buFont typeface="Wingdings" pitchFamily="2" charset="2"/>
        <a:buChar char="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9B9FF"/>
        </a:buClr>
        <a:buFont typeface="Wingdings" pitchFamily="2" charset="2"/>
        <a:buChar char="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9B9FF"/>
        </a:buClr>
        <a:buFont typeface="Wingdings" pitchFamily="2" charset="2"/>
        <a:buChar char="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9B9FF"/>
        </a:buClr>
        <a:buFont typeface="Wingdings" pitchFamily="2" charset="2"/>
        <a:buChar char="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9B9FF"/>
        </a:buClr>
        <a:buFont typeface="Wingdings" pitchFamily="2" charset="2"/>
        <a:buChar char="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Excel_97-2003_Worksheet1.xls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Excel_97-2003_Worksheet2.xls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hyperlink" Target="http://www.imdb.com/title/tt0114746/photogallery" TargetMode="External"/><Relationship Id="rId3" Type="http://schemas.openxmlformats.org/officeDocument/2006/relationships/hyperlink" Target="http://www.imdb.com/title/tt0167404/photogallery" TargetMode="External"/><Relationship Id="rId7" Type="http://schemas.openxmlformats.org/officeDocument/2006/relationships/hyperlink" Target="http://www.imdb.com/title/tt0119395/photogallery" TargetMode="External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hyperlink" Target="http://www.imdb.com/title/tt0286106/photogallery" TargetMode="External"/><Relationship Id="rId5" Type="http://schemas.openxmlformats.org/officeDocument/2006/relationships/hyperlink" Target="http://www.imdb.com/title/tt0112864/photogallery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jpeg"/><Relationship Id="rId9" Type="http://schemas.openxmlformats.org/officeDocument/2006/relationships/hyperlink" Target="http://www.imdb.com/title/tt0340163/photogallery" TargetMode="External"/><Relationship Id="rId1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ndora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200" y="1492250"/>
            <a:ext cx="8305800" cy="1250950"/>
          </a:xfrm>
        </p:spPr>
        <p:txBody>
          <a:bodyPr/>
          <a:lstStyle/>
          <a:p>
            <a:pPr algn="ctr"/>
            <a:r>
              <a:rPr lang="en-US" altLang="en-US" sz="3600" dirty="0" smtClean="0"/>
              <a:t>Personalization </a:t>
            </a:r>
            <a:r>
              <a:rPr lang="en-US" altLang="en-US" sz="3600" dirty="0" smtClean="0"/>
              <a:t>&amp; Recommender Systems</a:t>
            </a:r>
            <a:endParaRPr lang="en-US" altLang="en-US" sz="2800" baseline="30000" dirty="0">
              <a:solidFill>
                <a:srgbClr val="990000"/>
              </a:solidFill>
              <a:cs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86138"/>
            <a:ext cx="8229600" cy="1433512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en-US" sz="1800" b="1" i="1" dirty="0"/>
              <a:t>Bamshad Mobasher</a:t>
            </a:r>
            <a:endParaRPr lang="en-US" altLang="en-US" sz="1800" b="1" baseline="30000" dirty="0">
              <a:cs typeface="Arial" charset="0"/>
            </a:endParaRPr>
          </a:p>
          <a:p>
            <a:pPr algn="ctr">
              <a:lnSpc>
                <a:spcPct val="80000"/>
              </a:lnSpc>
            </a:pPr>
            <a:endParaRPr lang="en-US" altLang="en-US" sz="600" dirty="0"/>
          </a:p>
          <a:p>
            <a:pPr algn="ctr">
              <a:lnSpc>
                <a:spcPct val="80000"/>
              </a:lnSpc>
            </a:pPr>
            <a:r>
              <a:rPr lang="en-US" altLang="en-US" sz="1800" dirty="0"/>
              <a:t>Center for Web Intelligence</a:t>
            </a:r>
          </a:p>
          <a:p>
            <a:pPr algn="ctr">
              <a:lnSpc>
                <a:spcPct val="80000"/>
              </a:lnSpc>
            </a:pPr>
            <a:endParaRPr lang="en-US" altLang="en-US" sz="600" dirty="0"/>
          </a:p>
          <a:p>
            <a:pPr algn="ctr">
              <a:lnSpc>
                <a:spcPct val="80000"/>
              </a:lnSpc>
            </a:pPr>
            <a:r>
              <a:rPr lang="en-US" altLang="en-US" sz="1600" dirty="0" smtClean="0"/>
              <a:t>DePaul </a:t>
            </a:r>
            <a:r>
              <a:rPr lang="en-US" altLang="en-US" sz="1600" dirty="0"/>
              <a:t>University, Chicago, Illinois, USA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311150" y="6208713"/>
            <a:ext cx="8448675" cy="0"/>
          </a:xfrm>
          <a:prstGeom prst="line">
            <a:avLst/>
          </a:prstGeom>
          <a:noFill/>
          <a:ln w="9525">
            <a:solidFill>
              <a:srgbClr val="1B55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241EA1-9F4F-4F57-A0CC-C62467DA81E5}" type="slidenum">
              <a:rPr lang="en-US" altLang="en-US" sz="1200" smtClean="0">
                <a:solidFill>
                  <a:schemeClr val="accent2"/>
                </a:solidFill>
              </a:rPr>
              <a:pPr/>
              <a:t>10</a:t>
            </a:fld>
            <a:endParaRPr lang="en-US" altLang="en-US" sz="1400" b="0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231588"/>
            <a:ext cx="7772400" cy="673100"/>
          </a:xfrm>
        </p:spPr>
        <p:txBody>
          <a:bodyPr/>
          <a:lstStyle/>
          <a:p>
            <a:r>
              <a:rPr lang="en-US" altLang="en-US" dirty="0" smtClean="0"/>
              <a:t>KNN </a:t>
            </a:r>
            <a:r>
              <a:rPr lang="en-US" altLang="en-US" dirty="0" smtClean="0"/>
              <a:t>In Collaborative Filtering</a:t>
            </a:r>
            <a:endParaRPr lang="en-US" altLang="en-US" dirty="0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990600"/>
            <a:ext cx="8432800" cy="5181600"/>
          </a:xfrm>
        </p:spPr>
        <p:txBody>
          <a:bodyPr/>
          <a:lstStyle/>
          <a:p>
            <a:r>
              <a:rPr lang="en-US" altLang="en-US" sz="2200" dirty="0" smtClean="0"/>
              <a:t>Ratings </a:t>
            </a:r>
            <a:r>
              <a:rPr lang="en-US" altLang="en-US" sz="2200" dirty="0" smtClean="0"/>
              <a:t>scale: 1 = “hate it”; 10 = “love it”</a:t>
            </a:r>
          </a:p>
          <a:p>
            <a:r>
              <a:rPr lang="en-US" altLang="en-US" sz="2200" dirty="0" smtClean="0"/>
              <a:t>We have previous ratings of movies by Sally, Bob, Chris</a:t>
            </a:r>
            <a:r>
              <a:rPr lang="en-US" altLang="en-US" sz="2200" dirty="0" smtClean="0"/>
              <a:t>, Lynn</a:t>
            </a:r>
            <a:endParaRPr lang="en-US" altLang="en-US" sz="2200" dirty="0" smtClean="0"/>
          </a:p>
          <a:p>
            <a:r>
              <a:rPr lang="en-US" altLang="en-US" sz="2200" dirty="0" smtClean="0"/>
              <a:t>Karen is a new user who has rated 3 movies, but has not yet seen “Independence Day”; should we recommend it to her?</a:t>
            </a:r>
          </a:p>
          <a:p>
            <a:r>
              <a:rPr lang="en-US" altLang="en-US" sz="2200" dirty="0" smtClean="0"/>
              <a:t>Approach: use </a:t>
            </a:r>
            <a:r>
              <a:rPr lang="en-US" altLang="en-US" sz="2200" dirty="0" smtClean="0"/>
              <a:t>KNN </a:t>
            </a:r>
            <a:r>
              <a:rPr lang="en-US" altLang="en-US" sz="2200" dirty="0" smtClean="0"/>
              <a:t>to find similar users, then combine their ratings to get prediction for Karen.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2268072" y="5711207"/>
            <a:ext cx="4385394" cy="406400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000" dirty="0"/>
              <a:t>Will Karen like “Independence Day?”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86834"/>
              </p:ext>
            </p:extLst>
          </p:nvPr>
        </p:nvGraphicFramePr>
        <p:xfrm>
          <a:off x="1316725" y="3546756"/>
          <a:ext cx="6288088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8" name="Worksheet" r:id="rId4" imgW="3695827" imgH="1162186" progId="Excel.Sheet.8">
                  <p:embed/>
                </p:oleObj>
              </mc:Choice>
              <mc:Fallback>
                <p:oleObj name="Worksheet" r:id="rId4" imgW="3695827" imgH="116218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725" y="3546756"/>
                        <a:ext cx="6288088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36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Correlation as Similarity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r>
              <a:rPr lang="en-US" altLang="en-US" dirty="0" smtClean="0"/>
              <a:t>In cases where there could be high mean variance across data objects (e.g., movie ratings), Pearson Correlation coefficient is the best option</a:t>
            </a:r>
          </a:p>
          <a:p>
            <a:r>
              <a:rPr lang="en-US" altLang="en-US" dirty="0" smtClean="0"/>
              <a:t>Pearson Correlation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sz="1800" dirty="0" smtClean="0"/>
          </a:p>
          <a:p>
            <a:r>
              <a:rPr lang="en-US" altLang="en-US" dirty="0" smtClean="0"/>
              <a:t>Often used in recommender systems based on Collaborative Filtering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2C92B-E230-450F-92D2-60875A718C9F}" type="slidenum">
              <a:rPr lang="en-US" altLang="en-US" sz="1200" smtClean="0">
                <a:solidFill>
                  <a:schemeClr val="accent2"/>
                </a:solidFill>
              </a:rPr>
              <a:pPr/>
              <a:t>11</a:t>
            </a:fld>
            <a:endParaRPr lang="en-US" altLang="en-US" sz="1400" b="0" smtClean="0"/>
          </a:p>
        </p:txBody>
      </p:sp>
      <p:pic>
        <p:nvPicPr>
          <p:cNvPr id="25605" name="Picture 4" descr="http://facweb.cs.depaul.edu/mobasher/classes/csc478/Assignments/correl.gif"/>
          <p:cNvPicPr>
            <a:picLocks noChangeAspect="1" noChangeArrowheads="1"/>
          </p:cNvPicPr>
          <p:nvPr/>
        </p:nvPicPr>
        <p:blipFill>
          <a:blip r:embed="rId3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3" y="4080250"/>
            <a:ext cx="3630612" cy="787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66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DBA66C-248C-408B-B335-222A3F8806A6}" type="slidenum">
              <a:rPr lang="en-US" altLang="en-US" sz="1200" smtClean="0"/>
              <a:pPr/>
              <a:t>12</a:t>
            </a:fld>
            <a:endParaRPr lang="en-US" altLang="en-US" sz="1200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3765" y="300038"/>
            <a:ext cx="8315885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KNN In Collaborative Filtering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444726"/>
              </p:ext>
            </p:extLst>
          </p:nvPr>
        </p:nvGraphicFramePr>
        <p:xfrm>
          <a:off x="826293" y="1551750"/>
          <a:ext cx="732631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2" name="Worksheet" r:id="rId4" imgW="4305325" imgH="1162186" progId="Excel.Sheet.8">
                  <p:embed/>
                </p:oleObj>
              </mc:Choice>
              <mc:Fallback>
                <p:oleObj name="Worksheet" r:id="rId4" imgW="4305325" imgH="116218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293" y="1551750"/>
                        <a:ext cx="732631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8903" y="3927974"/>
            <a:ext cx="4270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Predicted Rating for Karen?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8903" y="4498848"/>
            <a:ext cx="8121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K = 1 </a:t>
            </a:r>
            <a:r>
              <a:rPr lang="en-US" sz="2000" dirty="0" smtClean="0">
                <a:sym typeface="Wingdings" panose="05000000000000000000" pitchFamily="2" charset="2"/>
              </a:rPr>
              <a:t> Bob as neighbor  predicted rating = 8</a:t>
            </a:r>
          </a:p>
          <a:p>
            <a:pPr algn="l"/>
            <a:r>
              <a:rPr lang="en-US" sz="2000" dirty="0" smtClean="0">
                <a:sym typeface="Wingdings" panose="05000000000000000000" pitchFamily="2" charset="2"/>
              </a:rPr>
              <a:t>K = 2  Bob and Sally   </a:t>
            </a:r>
            <a:r>
              <a:rPr lang="en-US" sz="2000" dirty="0">
                <a:sym typeface="Wingdings" panose="05000000000000000000" pitchFamily="2" charset="2"/>
              </a:rPr>
              <a:t>predicted rating = </a:t>
            </a:r>
            <a:r>
              <a:rPr lang="en-US" sz="2000" dirty="0" smtClean="0">
                <a:sym typeface="Wingdings" panose="05000000000000000000" pitchFamily="2" charset="2"/>
              </a:rPr>
              <a:t>(9 + 8)/2 = 8.5</a:t>
            </a:r>
            <a:endParaRPr lang="en-US" sz="2000" dirty="0">
              <a:sym typeface="Wingdings" panose="05000000000000000000" pitchFamily="2" charset="2"/>
            </a:endParaRPr>
          </a:p>
          <a:p>
            <a:pPr algn="l"/>
            <a:r>
              <a:rPr lang="en-US" sz="2000" dirty="0" smtClean="0"/>
              <a:t>K = 3 </a:t>
            </a:r>
            <a:r>
              <a:rPr lang="en-US" sz="2000" dirty="0" smtClean="0">
                <a:sym typeface="Wingdings" panose="05000000000000000000" pitchFamily="2" charset="2"/>
              </a:rPr>
              <a:t> Bob, Sally, Lynn  predicted rating = </a:t>
            </a:r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 smtClean="0">
                <a:sym typeface="Wingdings" panose="05000000000000000000" pitchFamily="2" charset="2"/>
              </a:rPr>
              <a:t>9+8+2))/3 = 6.3</a:t>
            </a:r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857313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CB80-87F7-44B3-8AB2-83D3BD28C31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3525" y="300038"/>
            <a:ext cx="8366125" cy="719137"/>
          </a:xfrm>
        </p:spPr>
        <p:txBody>
          <a:bodyPr/>
          <a:lstStyle/>
          <a:p>
            <a:r>
              <a:rPr lang="en-US" altLang="en-US" sz="2800"/>
              <a:t>Item-based Collaborative Filtering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08075"/>
            <a:ext cx="8181975" cy="5207000"/>
          </a:xfrm>
        </p:spPr>
        <p:txBody>
          <a:bodyPr/>
          <a:lstStyle/>
          <a:p>
            <a:r>
              <a:rPr lang="en-US" altLang="en-US" sz="2000"/>
              <a:t>Find similarities among the items based on ratings across users</a:t>
            </a:r>
          </a:p>
          <a:p>
            <a:pPr lvl="1"/>
            <a:r>
              <a:rPr lang="en-US" altLang="en-US" sz="1800"/>
              <a:t>Often measured based on a variation of Cosine measure</a:t>
            </a:r>
          </a:p>
          <a:p>
            <a:r>
              <a:rPr lang="en-US" altLang="en-US" sz="2000"/>
              <a:t>Prediction of item I for user </a:t>
            </a:r>
            <a:r>
              <a:rPr lang="en-US" altLang="en-US" sz="2000" i="1"/>
              <a:t>a</a:t>
            </a:r>
            <a:r>
              <a:rPr lang="en-US" altLang="en-US" sz="2000"/>
              <a:t> is based on the past ratings of user </a:t>
            </a:r>
            <a:r>
              <a:rPr lang="en-US" altLang="en-US" sz="2000" i="1"/>
              <a:t>a</a:t>
            </a:r>
            <a:r>
              <a:rPr lang="en-US" altLang="en-US" sz="2000"/>
              <a:t> on items similar to</a:t>
            </a:r>
            <a:r>
              <a:rPr lang="en-US" altLang="en-US" sz="2000" i="1"/>
              <a:t> i</a:t>
            </a:r>
            <a:r>
              <a:rPr lang="en-US" altLang="en-US" sz="2000"/>
              <a:t>.</a:t>
            </a:r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800"/>
          </a:p>
          <a:p>
            <a:r>
              <a:rPr lang="en-US" altLang="en-US" sz="1600"/>
              <a:t>Suppose:</a:t>
            </a:r>
          </a:p>
          <a:p>
            <a:endParaRPr lang="en-US" altLang="en-US" sz="800"/>
          </a:p>
          <a:p>
            <a:r>
              <a:rPr lang="en-US" altLang="en-US" sz="1600"/>
              <a:t>Predicted rating for Karen on Indep. Day will be 7, because she rated Star Wars 7</a:t>
            </a:r>
          </a:p>
          <a:p>
            <a:pPr lvl="1"/>
            <a:r>
              <a:rPr lang="en-US" altLang="en-US" sz="1600"/>
              <a:t>That is if we only use the most similar item</a:t>
            </a:r>
          </a:p>
          <a:p>
            <a:pPr lvl="1"/>
            <a:r>
              <a:rPr lang="en-US" altLang="en-US" sz="1600"/>
              <a:t>Otherwise, we can use the k-most similar items and again use a weighted average </a:t>
            </a:r>
          </a:p>
        </p:txBody>
      </p:sp>
      <p:graphicFrame>
        <p:nvGraphicFramePr>
          <p:cNvPr id="19046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5300" y="2713038"/>
          <a:ext cx="5503863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5" name="Worksheet" r:id="rId4" imgW="6753214" imgH="1971672" progId="Excel.Sheet.8">
                  <p:embed/>
                </p:oleObj>
              </mc:Choice>
              <mc:Fallback>
                <p:oleObj name="Worksheet" r:id="rId4" imgW="6753214" imgH="1971672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5152" b="39929"/>
                      <a:stretch>
                        <a:fillRect/>
                      </a:stretch>
                    </p:blipFill>
                    <p:spPr bwMode="auto">
                      <a:xfrm>
                        <a:off x="1765300" y="2713038"/>
                        <a:ext cx="5503863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9" name="Oval 5"/>
          <p:cNvSpPr>
            <a:spLocks noChangeArrowheads="1"/>
          </p:cNvSpPr>
          <p:nvPr/>
        </p:nvSpPr>
        <p:spPr bwMode="auto">
          <a:xfrm>
            <a:off x="6372225" y="2549525"/>
            <a:ext cx="619125" cy="1901825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470" name="Oval 6"/>
          <p:cNvSpPr>
            <a:spLocks noChangeArrowheads="1"/>
          </p:cNvSpPr>
          <p:nvPr/>
        </p:nvSpPr>
        <p:spPr bwMode="auto">
          <a:xfrm>
            <a:off x="2647950" y="2528888"/>
            <a:ext cx="619125" cy="1884362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471" name="Rectangle 7"/>
          <p:cNvSpPr>
            <a:spLocks noChangeArrowheads="1"/>
          </p:cNvSpPr>
          <p:nvPr/>
        </p:nvSpPr>
        <p:spPr bwMode="auto">
          <a:xfrm>
            <a:off x="1819275" y="4473575"/>
            <a:ext cx="7081838" cy="3143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400" b="1"/>
              <a:t>sim(Star Wars, Indep. Day) &gt; sim(Jur. Park, Indep. Day) &gt; sim(Termin., Indep. Day)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B3990-AC0F-4400-882F-4CE2632C001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3525" y="300038"/>
            <a:ext cx="8366125" cy="1143000"/>
          </a:xfrm>
        </p:spPr>
        <p:txBody>
          <a:bodyPr/>
          <a:lstStyle/>
          <a:p>
            <a:r>
              <a:rPr lang="en-US" altLang="en-US"/>
              <a:t>Item-Based Collaborative Filtering</a:t>
            </a:r>
          </a:p>
        </p:txBody>
      </p:sp>
      <p:graphicFrame>
        <p:nvGraphicFramePr>
          <p:cNvPr id="98308" name="Group 4"/>
          <p:cNvGraphicFramePr>
            <a:graphicFrameLocks noGrp="1"/>
          </p:cNvGraphicFramePr>
          <p:nvPr/>
        </p:nvGraphicFramePr>
        <p:xfrm>
          <a:off x="776288" y="1573213"/>
          <a:ext cx="7162800" cy="3473453"/>
        </p:xfrm>
        <a:graphic>
          <a:graphicData uri="http://schemas.openxmlformats.org/drawingml/2006/table">
            <a:tbl>
              <a:tblPr/>
              <a:tblGrid>
                <a:gridCol w="1047750"/>
                <a:gridCol w="1047750"/>
                <a:gridCol w="1047750"/>
                <a:gridCol w="1047750"/>
                <a:gridCol w="1047750"/>
                <a:gridCol w="1047750"/>
                <a:gridCol w="876300"/>
              </a:tblGrid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Item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B5595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 similarity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9B9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398" name="AutoShape 94"/>
          <p:cNvSpPr>
            <a:spLocks noChangeArrowheads="1"/>
          </p:cNvSpPr>
          <p:nvPr/>
        </p:nvSpPr>
        <p:spPr bwMode="auto">
          <a:xfrm>
            <a:off x="3817938" y="4100513"/>
            <a:ext cx="1828800" cy="1371600"/>
          </a:xfrm>
          <a:prstGeom prst="leftArrowCallout">
            <a:avLst>
              <a:gd name="adj1" fmla="val 25000"/>
              <a:gd name="adj2" fmla="val 25000"/>
              <a:gd name="adj3" fmla="val 22222"/>
              <a:gd name="adj4" fmla="val 66667"/>
            </a:avLst>
          </a:prstGeom>
          <a:gradFill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/>
              <a:t>Best</a:t>
            </a:r>
            <a:br>
              <a:rPr lang="en-US" altLang="en-US" sz="1800"/>
            </a:br>
            <a:r>
              <a:rPr lang="en-US" altLang="en-US" sz="1800"/>
              <a:t>match</a:t>
            </a:r>
          </a:p>
        </p:txBody>
      </p:sp>
      <p:sp>
        <p:nvSpPr>
          <p:cNvPr id="98399" name="AutoShape 95"/>
          <p:cNvSpPr>
            <a:spLocks noChangeArrowheads="1"/>
          </p:cNvSpPr>
          <p:nvPr/>
        </p:nvSpPr>
        <p:spPr bwMode="auto">
          <a:xfrm>
            <a:off x="3790950" y="1382713"/>
            <a:ext cx="1828800" cy="1371600"/>
          </a:xfrm>
          <a:prstGeom prst="leftArrowCallout">
            <a:avLst>
              <a:gd name="adj1" fmla="val 25000"/>
              <a:gd name="adj2" fmla="val 25000"/>
              <a:gd name="adj3" fmla="val 22222"/>
              <a:gd name="adj4" fmla="val 66667"/>
            </a:avLst>
          </a:prstGeom>
          <a:gradFill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gamma/>
                  <a:shade val="46275"/>
                  <a:invGamma/>
                  <a:alpha val="8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/>
              <a:t>Prediction</a:t>
            </a:r>
          </a:p>
          <a:p>
            <a:pPr algn="ctr" eaLnBrk="0" hangingPunct="0"/>
            <a:r>
              <a:rPr lang="en-US" altLang="en-US" sz="4000">
                <a:sym typeface="Wingdings" pitchFamily="2" charset="2"/>
              </a:rPr>
              <a:t>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98" grpId="0" animBg="1"/>
      <p:bldP spid="983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928BF-0E92-4B3F-9053-5627E8491DE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3525" y="300038"/>
            <a:ext cx="8366125" cy="773112"/>
          </a:xfrm>
        </p:spPr>
        <p:txBody>
          <a:bodyPr/>
          <a:lstStyle/>
          <a:p>
            <a:r>
              <a:rPr lang="en-US" altLang="en-US"/>
              <a:t>Content-Based Recommenders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6813"/>
            <a:ext cx="8229600" cy="4964112"/>
          </a:xfrm>
        </p:spPr>
        <p:txBody>
          <a:bodyPr/>
          <a:lstStyle/>
          <a:p>
            <a:r>
              <a:rPr lang="en-US" altLang="en-US" sz="2400" dirty="0"/>
              <a:t>Predictions for unseen (target) items are computed based on their similarity (in terms of content) to items in the user profile.</a:t>
            </a:r>
          </a:p>
          <a:p>
            <a:r>
              <a:rPr lang="en-US" altLang="en-US" sz="2400" dirty="0"/>
              <a:t>E.g., </a:t>
            </a:r>
            <a:r>
              <a:rPr lang="en-US" altLang="en-US" sz="2400" dirty="0" smtClean="0"/>
              <a:t>suppose user </a:t>
            </a:r>
            <a:r>
              <a:rPr lang="en-US" altLang="en-US" sz="2400" dirty="0"/>
              <a:t>profile </a:t>
            </a:r>
            <a:r>
              <a:rPr lang="en-US" altLang="en-US" sz="2400" dirty="0" smtClean="0"/>
              <a:t>contains</a:t>
            </a: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800" dirty="0"/>
          </a:p>
          <a:p>
            <a:endParaRPr lang="en-US" altLang="en-US" sz="1600" dirty="0"/>
          </a:p>
          <a:p>
            <a:pPr>
              <a:buFont typeface="Wingdings" pitchFamily="2" charset="2"/>
              <a:buNone/>
            </a:pPr>
            <a:r>
              <a:rPr lang="en-US" altLang="en-US" sz="2000" dirty="0"/>
              <a:t>	recommend highly:                 and recommend “mildly”:  </a:t>
            </a:r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</p:txBody>
      </p:sp>
      <p:pic>
        <p:nvPicPr>
          <p:cNvPr id="180228" name="Picture 4" descr="The Sixth Sense">
            <a:hlinkClick r:id="rId3" tooltip="The Sixth S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2947988"/>
            <a:ext cx="10350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229" name="Picture 5" descr="Die Hard: With a Vengeance">
            <a:hlinkClick r:id="rId5" tooltip="Die Hard: With a Vengeanc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2959100"/>
            <a:ext cx="987425" cy="153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230" name="Picture 6" descr="The Jackal">
            <a:hlinkClick r:id="rId7" tooltip="The Jackal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88" y="2955925"/>
            <a:ext cx="1062037" cy="15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231" name="Picture 7" descr="Hostage">
            <a:hlinkClick r:id="rId9" tooltip="Hostag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8" y="4613275"/>
            <a:ext cx="849312" cy="15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232" name="Picture 8" descr="Signs">
            <a:hlinkClick r:id="rId11" tooltip="Signs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538" y="4583113"/>
            <a:ext cx="1076325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233" name="Picture 9" descr="Twelve Monkeys">
            <a:hlinkClick r:id="rId13" tooltip="Twelve Monkeys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2970213"/>
            <a:ext cx="1030287" cy="150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2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1BFD6-FA4C-4C5A-B1AD-2CB194A1F16D}" type="slidenum">
              <a:rPr lang="en-US"/>
              <a:pPr/>
              <a:t>2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3525" y="300038"/>
            <a:ext cx="8366125" cy="817562"/>
          </a:xfrm>
        </p:spPr>
        <p:txBody>
          <a:bodyPr/>
          <a:lstStyle/>
          <a:p>
            <a:r>
              <a:rPr lang="en-US" dirty="0" smtClean="0"/>
              <a:t>Personalization</a:t>
            </a:r>
            <a:endParaRPr 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201270"/>
            <a:ext cx="8720138" cy="5002213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smtClean="0"/>
              <a:t>Problem</a:t>
            </a:r>
            <a:endParaRPr lang="en-US" sz="800" b="1" dirty="0"/>
          </a:p>
          <a:p>
            <a:pPr lvl="1"/>
            <a:r>
              <a:rPr lang="en-US" dirty="0"/>
              <a:t>Dynamically serve customized content </a:t>
            </a:r>
            <a:r>
              <a:rPr lang="en-US" dirty="0" smtClean="0"/>
              <a:t>(books, movies, pages</a:t>
            </a:r>
            <a:r>
              <a:rPr lang="en-US" dirty="0"/>
              <a:t>, products, </a:t>
            </a:r>
            <a:r>
              <a:rPr lang="en-US" dirty="0" smtClean="0"/>
              <a:t>etc</a:t>
            </a:r>
            <a:r>
              <a:rPr lang="en-US" dirty="0"/>
              <a:t>.) to users based on their </a:t>
            </a:r>
            <a:r>
              <a:rPr lang="en-US" dirty="0" smtClean="0"/>
              <a:t>predicted preferences</a:t>
            </a:r>
            <a:endParaRPr lang="en-US" sz="1200" b="1" dirty="0"/>
          </a:p>
          <a:p>
            <a:r>
              <a:rPr lang="en-US" b="1" dirty="0" smtClean="0"/>
              <a:t>Why we need it?</a:t>
            </a:r>
          </a:p>
          <a:p>
            <a:pPr lvl="1"/>
            <a:r>
              <a:rPr lang="en-US" sz="2200" dirty="0" smtClean="0"/>
              <a:t>Information spaces are becoming much more complex for user to navigate (huge online repositories, social networks, mobile applications, blogs, ….)</a:t>
            </a:r>
          </a:p>
          <a:p>
            <a:pPr lvl="1"/>
            <a:r>
              <a:rPr lang="en-US" sz="2200" dirty="0" smtClean="0"/>
              <a:t>For businesses: need to grow customer loyalty / increase sales</a:t>
            </a:r>
          </a:p>
          <a:p>
            <a:pPr lvl="2"/>
            <a:r>
              <a:rPr lang="en-US" sz="2000" dirty="0" smtClean="0">
                <a:solidFill>
                  <a:schemeClr val="tx2"/>
                </a:solidFill>
                <a:cs typeface="Arial" charset="0"/>
              </a:rPr>
              <a:t>Amazon </a:t>
            </a:r>
            <a:r>
              <a:rPr lang="en-US" sz="2000" dirty="0" smtClean="0">
                <a:solidFill>
                  <a:schemeClr val="tx2"/>
                </a:solidFill>
                <a:cs typeface="Arial" charset="0"/>
                <a:sym typeface="Wingdings" panose="05000000000000000000" pitchFamily="2" charset="2"/>
              </a:rPr>
              <a:t> 35%+ sales from recommendations</a:t>
            </a:r>
          </a:p>
          <a:p>
            <a:pPr lvl="2"/>
            <a:r>
              <a:rPr lang="en-US" sz="2000" dirty="0" smtClean="0">
                <a:solidFill>
                  <a:schemeClr val="tx2"/>
                </a:solidFill>
                <a:cs typeface="Arial" charset="0"/>
                <a:sym typeface="Wingdings" panose="05000000000000000000" pitchFamily="2" charset="2"/>
              </a:rPr>
              <a:t>Netflix  80%+ of movie selections based on personalization</a:t>
            </a:r>
          </a:p>
          <a:p>
            <a:pPr lvl="2"/>
            <a:r>
              <a:rPr lang="en-US" sz="2000" dirty="0" smtClean="0"/>
              <a:t>Facebook </a:t>
            </a:r>
            <a:r>
              <a:rPr lang="en-US" sz="2000" dirty="0" smtClean="0">
                <a:sym typeface="Wingdings" panose="05000000000000000000" pitchFamily="2" charset="2"/>
              </a:rPr>
              <a:t> 90% of user feeds are personalized</a:t>
            </a:r>
            <a:endParaRPr lang="en-US" sz="2000" dirty="0" smtClean="0"/>
          </a:p>
          <a:p>
            <a:pPr lvl="2"/>
            <a:endParaRPr lang="en-US" sz="18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7382190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2B976-5823-4B79-A210-A11EF0799A5D}" type="slidenum">
              <a:rPr lang="en-US" altLang="en-US"/>
              <a:pPr/>
              <a:t>3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70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263525" y="300038"/>
            <a:ext cx="8366125" cy="1143000"/>
          </a:xfrm>
        </p:spPr>
        <p:txBody>
          <a:bodyPr/>
          <a:lstStyle/>
          <a:p>
            <a:r>
              <a:rPr lang="en-US" altLang="en-US" dirty="0"/>
              <a:t>Common </a:t>
            </a:r>
            <a:r>
              <a:rPr lang="en-US" altLang="en-US" dirty="0" smtClean="0"/>
              <a:t>Approaches</a:t>
            </a:r>
            <a:endParaRPr lang="en-US" altLang="en-US" dirty="0"/>
          </a:p>
        </p:txBody>
      </p:sp>
      <p:sp>
        <p:nvSpPr>
          <p:cNvPr id="7014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07459"/>
            <a:ext cx="8229600" cy="4688541"/>
          </a:xfrm>
        </p:spPr>
        <p:txBody>
          <a:bodyPr/>
          <a:lstStyle/>
          <a:p>
            <a:r>
              <a:rPr lang="en-US" altLang="en-US" sz="2400" dirty="0"/>
              <a:t>Collaborative Filtering</a:t>
            </a:r>
          </a:p>
          <a:p>
            <a:pPr lvl="1"/>
            <a:r>
              <a:rPr lang="en-US" altLang="en-US" sz="1800" dirty="0"/>
              <a:t>Give recommendations to a user based on preferences of “similar” users</a:t>
            </a:r>
          </a:p>
          <a:p>
            <a:pPr lvl="1"/>
            <a:r>
              <a:rPr lang="en-US" altLang="en-US" sz="1800" dirty="0"/>
              <a:t>Preferences on items may be explicit or </a:t>
            </a:r>
            <a:r>
              <a:rPr lang="en-US" altLang="en-US" sz="1800" dirty="0" smtClean="0"/>
              <a:t>implicit</a:t>
            </a:r>
          </a:p>
          <a:p>
            <a:pPr lvl="1"/>
            <a:r>
              <a:rPr lang="en-US" altLang="en-US" sz="1800" dirty="0" smtClean="0"/>
              <a:t>Usually in the form of a rating</a:t>
            </a:r>
          </a:p>
          <a:p>
            <a:pPr lvl="1"/>
            <a:endParaRPr lang="en-US" altLang="en-US" sz="1800" dirty="0"/>
          </a:p>
          <a:p>
            <a:r>
              <a:rPr lang="en-US" altLang="en-US" sz="2400" dirty="0"/>
              <a:t>Content-Based Filtering</a:t>
            </a:r>
          </a:p>
          <a:p>
            <a:pPr lvl="1"/>
            <a:r>
              <a:rPr lang="en-US" altLang="en-US" sz="1800" dirty="0"/>
              <a:t>Give recommendations to a user based on items with “similar” content in the user’s profile</a:t>
            </a:r>
          </a:p>
          <a:p>
            <a:endParaRPr lang="en-US" altLang="en-US" sz="1800" dirty="0" smtClean="0">
              <a:sym typeface="Wingdings" pitchFamily="2" charset="2"/>
            </a:endParaRPr>
          </a:p>
          <a:p>
            <a:r>
              <a:rPr lang="en-US" altLang="en-US" sz="2200" dirty="0" smtClean="0">
                <a:sym typeface="Wingdings" pitchFamily="2" charset="2"/>
              </a:rPr>
              <a:t>Hybrid Approaches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4221892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EAB4-0BA7-40DA-891A-8940A2353BA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525" y="300038"/>
            <a:ext cx="8366125" cy="1143000"/>
          </a:xfrm>
        </p:spPr>
        <p:txBody>
          <a:bodyPr/>
          <a:lstStyle/>
          <a:p>
            <a:r>
              <a:rPr lang="en-US" altLang="en-US"/>
              <a:t>Content-Based Recommenders</a:t>
            </a:r>
            <a:br>
              <a:rPr lang="en-US" altLang="en-US"/>
            </a:br>
            <a:r>
              <a:rPr lang="en-US" altLang="en-US"/>
              <a:t>   </a:t>
            </a:r>
            <a:r>
              <a:rPr lang="en-US" altLang="en-US" sz="2400"/>
              <a:t>:: more examples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5725"/>
            <a:ext cx="8229600" cy="4775200"/>
          </a:xfrm>
        </p:spPr>
        <p:txBody>
          <a:bodyPr/>
          <a:lstStyle/>
          <a:p>
            <a:r>
              <a:rPr lang="en-US" altLang="en-US"/>
              <a:t>Music recommendations</a:t>
            </a:r>
          </a:p>
          <a:p>
            <a:r>
              <a:rPr lang="en-US" altLang="en-US"/>
              <a:t>Play list generation</a:t>
            </a:r>
          </a:p>
        </p:txBody>
      </p:sp>
      <p:pic>
        <p:nvPicPr>
          <p:cNvPr id="312324" name="Picture 4">
            <a:hlinkClick r:id="rId3"/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573338"/>
            <a:ext cx="6632575" cy="28527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3067050" y="5635625"/>
            <a:ext cx="2693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/>
              <a:t>Example: </a:t>
            </a:r>
            <a:r>
              <a:rPr lang="en-US" altLang="en-US" sz="2400">
                <a:hlinkClick r:id="rId3"/>
              </a:rPr>
              <a:t>Pandora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8293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10B4F-CA92-46B2-84E7-AFA05FB0906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title"/>
          </p:nvPr>
        </p:nvSpPr>
        <p:spPr>
          <a:xfrm>
            <a:off x="372688" y="128867"/>
            <a:ext cx="7704512" cy="1143000"/>
          </a:xfrm>
        </p:spPr>
        <p:txBody>
          <a:bodyPr/>
          <a:lstStyle/>
          <a:p>
            <a:r>
              <a:rPr lang="en-US" altLang="en-US" dirty="0"/>
              <a:t>Collaborative Recommender Systems</a:t>
            </a:r>
          </a:p>
        </p:txBody>
      </p:sp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4" y="2198217"/>
            <a:ext cx="7010400" cy="382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6"/>
          <a:stretch/>
        </p:blipFill>
        <p:spPr bwMode="auto">
          <a:xfrm>
            <a:off x="403410" y="1202683"/>
            <a:ext cx="8471647" cy="86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10B4F-CA92-46B2-84E7-AFA05FB09067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6" y="86548"/>
            <a:ext cx="8606119" cy="667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21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10B4F-CA92-46B2-84E7-AFA05FB0906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title"/>
          </p:nvPr>
        </p:nvSpPr>
        <p:spPr>
          <a:xfrm>
            <a:off x="372688" y="128867"/>
            <a:ext cx="7704512" cy="1143000"/>
          </a:xfrm>
        </p:spPr>
        <p:txBody>
          <a:bodyPr/>
          <a:lstStyle/>
          <a:p>
            <a:r>
              <a:rPr lang="en-US" altLang="en-US" dirty="0"/>
              <a:t>Collaborative Recommender Systems</a:t>
            </a:r>
          </a:p>
        </p:txBody>
      </p:sp>
      <p:pic>
        <p:nvPicPr>
          <p:cNvPr id="1914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6"/>
          <a:stretch/>
        </p:blipFill>
        <p:spPr bwMode="auto">
          <a:xfrm>
            <a:off x="403410" y="1202682"/>
            <a:ext cx="8471647" cy="86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7" y="2063745"/>
            <a:ext cx="7807118" cy="410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1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2857-2C23-4878-BB09-5186133996B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130175"/>
            <a:ext cx="7848600" cy="469900"/>
          </a:xfrm>
        </p:spPr>
        <p:txBody>
          <a:bodyPr/>
          <a:lstStyle/>
          <a:p>
            <a:r>
              <a:rPr lang="en-US" altLang="en-US" sz="2400" dirty="0"/>
              <a:t>Collaborative Recommender Systems</a:t>
            </a:r>
          </a:p>
        </p:txBody>
      </p:sp>
      <p:pic>
        <p:nvPicPr>
          <p:cNvPr id="258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6213" y="660400"/>
            <a:ext cx="7346950" cy="5421313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58052" name="AutoShape 4"/>
          <p:cNvSpPr>
            <a:spLocks noChangeArrowheads="1"/>
          </p:cNvSpPr>
          <p:nvPr/>
        </p:nvSpPr>
        <p:spPr bwMode="auto">
          <a:xfrm>
            <a:off x="474663" y="5548313"/>
            <a:ext cx="960437" cy="179387"/>
          </a:xfrm>
          <a:prstGeom prst="rightArrow">
            <a:avLst>
              <a:gd name="adj1" fmla="val 50000"/>
              <a:gd name="adj2" fmla="val 133850"/>
            </a:avLst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1066800" y="4984750"/>
            <a:ext cx="6759575" cy="1381125"/>
          </a:xfrm>
          <a:prstGeom prst="ellipse">
            <a:avLst/>
          </a:prstGeom>
          <a:noFill/>
          <a:ln w="9525" algn="ctr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C1A4-DE3A-4C6A-92B3-D6BEA7AFBF64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19251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5" y="1358862"/>
            <a:ext cx="8157882" cy="458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72688" y="128867"/>
            <a:ext cx="7704512" cy="1143000"/>
          </a:xfrm>
        </p:spPr>
        <p:txBody>
          <a:bodyPr/>
          <a:lstStyle/>
          <a:p>
            <a:r>
              <a:rPr lang="en-US" altLang="en-US" dirty="0"/>
              <a:t>Collaborative Recommender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4573</TotalTime>
  <Words>620</Words>
  <Application>Microsoft Office PowerPoint</Application>
  <PresentationFormat>On-screen Show (4:3)</PresentationFormat>
  <Paragraphs>168</Paragraphs>
  <Slides>15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Watermark</vt:lpstr>
      <vt:lpstr>Worksheet</vt:lpstr>
      <vt:lpstr>Microsoft Excel 97-2003 Worksheet</vt:lpstr>
      <vt:lpstr>Personalization &amp; Recommender Systems</vt:lpstr>
      <vt:lpstr>Personalization</vt:lpstr>
      <vt:lpstr>Common Approaches</vt:lpstr>
      <vt:lpstr>Content-Based Recommenders    :: more examples</vt:lpstr>
      <vt:lpstr>Collaborative Recommender Systems</vt:lpstr>
      <vt:lpstr>PowerPoint Presentation</vt:lpstr>
      <vt:lpstr>Collaborative Recommender Systems</vt:lpstr>
      <vt:lpstr>Collaborative Recommender Systems</vt:lpstr>
      <vt:lpstr>Collaborative Recommender Systems</vt:lpstr>
      <vt:lpstr>KNN In Collaborative Filtering</vt:lpstr>
      <vt:lpstr>Correlation as Similarity</vt:lpstr>
      <vt:lpstr>KNN In Collaborative Filtering</vt:lpstr>
      <vt:lpstr>Item-based Collaborative Filtering</vt:lpstr>
      <vt:lpstr>Item-Based Collaborative Filtering</vt:lpstr>
      <vt:lpstr>Content-Based Recommenders</vt:lpstr>
    </vt:vector>
  </TitlesOfParts>
  <Company>DePaul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Limited Knowledge Profile Injection Attacks in Collaborative Filtering Systems</dc:title>
  <dc:creator>CTI</dc:creator>
  <cp:lastModifiedBy>Bamshad Mobasher</cp:lastModifiedBy>
  <cp:revision>138</cp:revision>
  <dcterms:created xsi:type="dcterms:W3CDTF">2005-07-10T04:18:14Z</dcterms:created>
  <dcterms:modified xsi:type="dcterms:W3CDTF">2018-06-28T01:04:47Z</dcterms:modified>
</cp:coreProperties>
</file>