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339" r:id="rId2"/>
    <p:sldId id="340" r:id="rId3"/>
    <p:sldId id="358" r:id="rId4"/>
    <p:sldId id="362" r:id="rId5"/>
    <p:sldId id="341" r:id="rId6"/>
    <p:sldId id="258" r:id="rId7"/>
    <p:sldId id="346" r:id="rId8"/>
    <p:sldId id="316" r:id="rId9"/>
    <p:sldId id="351" r:id="rId10"/>
    <p:sldId id="360" r:id="rId11"/>
    <p:sldId id="361" r:id="rId12"/>
    <p:sldId id="355" r:id="rId13"/>
    <p:sldId id="354" r:id="rId14"/>
    <p:sldId id="365" r:id="rId15"/>
    <p:sldId id="366" r:id="rId16"/>
    <p:sldId id="308" r:id="rId17"/>
    <p:sldId id="353" r:id="rId18"/>
    <p:sldId id="33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5F5F5F"/>
    <a:srgbClr val="DFDFDF"/>
    <a:srgbClr val="D9D9D9"/>
    <a:srgbClr val="CCECFF"/>
    <a:srgbClr val="99CCFF"/>
    <a:srgbClr val="FFFF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94666" autoAdjust="0"/>
  </p:normalViewPr>
  <p:slideViewPr>
    <p:cSldViewPr snapToGrid="0">
      <p:cViewPr varScale="1">
        <p:scale>
          <a:sx n="102" d="100"/>
          <a:sy n="102" d="100"/>
        </p:scale>
        <p:origin x="1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262C50-B9BF-4F73-8DD9-D1965439F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746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18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168C42-2C09-45DC-8F85-F65FC045413D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D1D74-DFF5-4C8A-9E38-1CB78D71CD09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6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9AFB97-2BFA-4140-8117-C62646FABD54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28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662AC1-6252-4697-B585-164CE3004A34}" type="slidenum">
              <a:rPr lang="en-US" altLang="en-US" sz="1200" smtClean="0">
                <a:ea typeface="ＭＳ Ｐゴシック" pitchFamily="34" charset="-128"/>
              </a:rPr>
              <a:pPr/>
              <a:t>5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B4CE01-073A-4049-AB3A-D66313D6833C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8A53A6-DF2A-4D91-A7D8-A6C6064A0AF1}" type="slidenum">
              <a:rPr lang="en-US" altLang="en-US" sz="1200" smtClean="0">
                <a:ea typeface="ＭＳ Ｐゴシック" pitchFamily="34" charset="-128"/>
              </a:rPr>
              <a:pPr/>
              <a:t>7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F307A-25E4-404F-808C-93AB581C8FAD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34D66C-FA13-4C1D-84CD-FC72B9204116}" type="slidenum">
              <a:rPr lang="en-US" altLang="en-US" sz="1200" smtClean="0">
                <a:ea typeface="ＭＳ Ｐゴシック" pitchFamily="34" charset="-128"/>
              </a:rPr>
              <a:pPr/>
              <a:t>9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94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32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1FE81-F3C2-4533-96AE-4C59AAD54B22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FF884-32A2-4F78-8620-C08FAEDE27E0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94D0A-1AB7-42E2-B514-F8CC2AEA482D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3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24E72-97A9-4282-9903-7C2BDB6BC2A7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0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860F-3D61-4B3F-BAD1-90B7A17C1DE6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FE11F-ADF1-43D0-9912-147997282F9F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E3825-10C5-4E8C-89EF-474889ECD566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4459-E5D0-4687-ABE8-3CEDE2E19C97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CBD6-BF60-4BD1-846D-AD69A01C9928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8D933-3CED-443E-AFB3-D2E4530EFCB5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6BC8-55BF-4F26-AB8F-D3F29ABD5FEE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2CD26-E2AA-4C3C-973B-5466064DC633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BA75C40-77E7-41C7-B636-093237F08D54}" type="slidenum">
              <a:rPr lang="en-US" altLang="en-US"/>
              <a:pPr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685800" y="2167001"/>
            <a:ext cx="7772400" cy="1470025"/>
          </a:xfrm>
        </p:spPr>
        <p:txBody>
          <a:bodyPr/>
          <a:lstStyle/>
          <a:p>
            <a:r>
              <a:rPr lang="en-US" altLang="en-US" sz="4800" dirty="0"/>
              <a:t>Distance-Based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T-Shirt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803" y="1261872"/>
            <a:ext cx="5330952" cy="65976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/>
              <a:t>Monica: height = 161cm  weight = 61kg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0860F-3D61-4B3F-BAD1-90B7A17C1DE6}" type="slidenum">
              <a:rPr lang="en-US" altLang="en-US" smtClean="0"/>
              <a:pPr>
                <a:defRPr/>
              </a:pPr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5" y="1261872"/>
            <a:ext cx="2838283" cy="507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165158" y="2080956"/>
            <a:ext cx="5750242" cy="4059748"/>
            <a:chOff x="3165158" y="2080956"/>
            <a:chExt cx="5750242" cy="405974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158" y="2080956"/>
              <a:ext cx="5750242" cy="405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 bwMode="auto">
            <a:xfrm flipV="1">
              <a:off x="5742432" y="3800985"/>
              <a:ext cx="137160" cy="624713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742432" y="4294893"/>
              <a:ext cx="6383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Monica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70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568" y="1261872"/>
            <a:ext cx="4425696" cy="9966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 Euclidean distance to Monica (</a:t>
            </a:r>
            <a:r>
              <a:rPr lang="en-US" sz="2000" b="0" dirty="0"/>
              <a:t>height = 161  weight = 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0860F-3D61-4B3F-BAD1-90B7A17C1DE6}" type="slidenum">
              <a:rPr lang="en-US" altLang="en-US" smtClean="0"/>
              <a:pPr>
                <a:defRPr/>
              </a:pPr>
              <a:t>11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140903"/>
            <a:ext cx="3236976" cy="513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7448" y="2829061"/>
            <a:ext cx="3400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C33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5 Nearest Neighbors to Monica</a:t>
            </a:r>
          </a:p>
          <a:p>
            <a:r>
              <a:rPr lang="en-US" sz="2000" dirty="0"/>
              <a:t>(using Euclidean Distance)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3685032" y="2578608"/>
            <a:ext cx="1042416" cy="604396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 flipV="1">
            <a:off x="3685032" y="2829062"/>
            <a:ext cx="1042416" cy="353942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5" idx="1"/>
          </p:cNvCxnSpPr>
          <p:nvPr/>
        </p:nvCxnSpPr>
        <p:spPr bwMode="auto">
          <a:xfrm flipH="1" flipV="1">
            <a:off x="3685032" y="3029116"/>
            <a:ext cx="1042416" cy="15388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5" idx="1"/>
          </p:cNvCxnSpPr>
          <p:nvPr/>
        </p:nvCxnSpPr>
        <p:spPr bwMode="auto">
          <a:xfrm flipH="1">
            <a:off x="3685032" y="3183004"/>
            <a:ext cx="1042416" cy="13626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5" idx="1"/>
          </p:cNvCxnSpPr>
          <p:nvPr/>
        </p:nvCxnSpPr>
        <p:spPr bwMode="auto">
          <a:xfrm flipH="1">
            <a:off x="3685032" y="3183004"/>
            <a:ext cx="1042416" cy="39230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88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Nearest Neighbor Classifiers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Basic idea:</a:t>
            </a:r>
          </a:p>
          <a:p>
            <a:pPr lvl="1"/>
            <a:r>
              <a:rPr lang="en-US" altLang="zh-CN" sz="2000">
                <a:ea typeface="SimSun" pitchFamily="2" charset="-122"/>
              </a:rPr>
              <a:t>If it walks like a duck, quacks like a duck, then it’s probably a duck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1025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1C6103-5A77-4102-B352-87EF25EDED6D}" type="slidenum">
              <a:rPr lang="zh-CN" altLang="en-US" sz="1200" smtClean="0">
                <a:solidFill>
                  <a:schemeClr val="accent2"/>
                </a:solidFill>
                <a:ea typeface="SimSun" pitchFamily="2" charset="-122"/>
              </a:rPr>
              <a:pPr/>
              <a:t>12</a:t>
            </a:fld>
            <a:endParaRPr lang="en-US" altLang="zh-CN" sz="1200">
              <a:solidFill>
                <a:schemeClr val="accent2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392363"/>
            <a:ext cx="8259763" cy="3429000"/>
            <a:chOff x="192" y="1776"/>
            <a:chExt cx="5203" cy="2160"/>
          </a:xfrm>
        </p:grpSpPr>
        <p:pic>
          <p:nvPicPr>
            <p:cNvPr id="27667" name="Picture 5" descr="j034580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" y="2283"/>
              <a:ext cx="53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8" name="Picture 6" descr="j023958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" y="2756"/>
              <a:ext cx="73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9" name="Picture 7" descr="j03503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2094"/>
              <a:ext cx="4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0" name="Picture 8" descr="j03306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3087"/>
              <a:ext cx="37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1" name="Picture 9" descr="j035038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2" name="Picture 10" descr="j035035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2567"/>
              <a:ext cx="733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3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4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11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Training Records</a:t>
              </a:r>
            </a:p>
          </p:txBody>
        </p:sp>
        <p:sp>
          <p:nvSpPr>
            <p:cNvPr id="27675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2620963"/>
            <a:ext cx="4572000" cy="2286000"/>
            <a:chOff x="1680" y="1920"/>
            <a:chExt cx="2880" cy="1440"/>
          </a:xfrm>
        </p:grpSpPr>
        <p:sp>
          <p:nvSpPr>
            <p:cNvPr id="27660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10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Compute Distance</a:t>
              </a:r>
            </a:p>
          </p:txBody>
        </p:sp>
        <p:grpSp>
          <p:nvGrpSpPr>
            <p:cNvPr id="27661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27662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144963"/>
            <a:ext cx="4011613" cy="1735137"/>
            <a:chOff x="2544" y="2880"/>
            <a:chExt cx="2527" cy="1093"/>
          </a:xfrm>
        </p:grpSpPr>
        <p:sp>
          <p:nvSpPr>
            <p:cNvPr id="27656" name="Text Box 23"/>
            <p:cNvSpPr txBox="1">
              <a:spLocks noChangeArrowheads="1"/>
            </p:cNvSpPr>
            <p:nvPr/>
          </p:nvSpPr>
          <p:spPr bwMode="auto">
            <a:xfrm>
              <a:off x="3239" y="3450"/>
              <a:ext cx="183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Choose k of the “nearest” records</a:t>
              </a:r>
            </a:p>
          </p:txBody>
        </p:sp>
        <p:grpSp>
          <p:nvGrpSpPr>
            <p:cNvPr id="27657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7658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K</a:t>
            </a:r>
            <a:r>
              <a:rPr lang="en-US" altLang="en-US"/>
              <a:t>-Nearest-Neighbor Strategy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19456" y="1161288"/>
            <a:ext cx="5093208" cy="4953000"/>
          </a:xfrm>
        </p:spPr>
        <p:txBody>
          <a:bodyPr/>
          <a:lstStyle/>
          <a:p>
            <a:r>
              <a:rPr lang="en-US" altLang="en-US" dirty="0"/>
              <a:t>Given object </a:t>
            </a:r>
            <a:r>
              <a:rPr lang="en-US" altLang="en-US" i="1" dirty="0"/>
              <a:t>x</a:t>
            </a:r>
            <a:r>
              <a:rPr lang="en-US" altLang="en-US" dirty="0"/>
              <a:t>, find the </a:t>
            </a:r>
            <a:r>
              <a:rPr lang="en-US" altLang="en-US" i="1" dirty="0"/>
              <a:t>k</a:t>
            </a:r>
            <a:r>
              <a:rPr lang="en-US" altLang="en-US" dirty="0"/>
              <a:t> most similar objects to </a:t>
            </a:r>
            <a:r>
              <a:rPr lang="en-US" altLang="en-US" i="1" dirty="0"/>
              <a:t>x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k</a:t>
            </a:r>
            <a:r>
              <a:rPr lang="en-US" altLang="en-US" dirty="0"/>
              <a:t> nearest neighbors</a:t>
            </a:r>
          </a:p>
          <a:p>
            <a:pPr lvl="1"/>
            <a:r>
              <a:rPr lang="en-US" altLang="en-US" dirty="0"/>
              <a:t>Variety of distance or similarity measures can be used to identify and rank neighbors</a:t>
            </a:r>
          </a:p>
          <a:p>
            <a:pPr lvl="1"/>
            <a:r>
              <a:rPr lang="en-US" altLang="en-US" dirty="0"/>
              <a:t>Note that this requires comparison between </a:t>
            </a:r>
            <a:r>
              <a:rPr lang="en-US" altLang="en-US" i="1" dirty="0"/>
              <a:t>x</a:t>
            </a:r>
            <a:r>
              <a:rPr lang="en-US" altLang="en-US" dirty="0"/>
              <a:t> and all objects in the database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Classification:</a:t>
            </a:r>
          </a:p>
          <a:p>
            <a:pPr lvl="1"/>
            <a:r>
              <a:rPr lang="en-US" altLang="en-US" dirty="0"/>
              <a:t>Find the class for each of the </a:t>
            </a:r>
            <a:r>
              <a:rPr lang="en-US" altLang="en-US" i="1" dirty="0"/>
              <a:t>k</a:t>
            </a:r>
            <a:r>
              <a:rPr lang="en-US" altLang="en-US" dirty="0"/>
              <a:t> neighbor</a:t>
            </a:r>
          </a:p>
          <a:p>
            <a:pPr lvl="1"/>
            <a:r>
              <a:rPr lang="en-US" altLang="en-US" dirty="0"/>
              <a:t>Determine the majority class among the neighbors </a:t>
            </a:r>
          </a:p>
          <a:p>
            <a:pPr lvl="1"/>
            <a:r>
              <a:rPr lang="en-US" altLang="en-US" dirty="0"/>
              <a:t>Could use weighted voting which means the closest neighbors count more</a:t>
            </a:r>
          </a:p>
          <a:p>
            <a:pPr lvl="1"/>
            <a:r>
              <a:rPr lang="en-US" altLang="en-US" dirty="0"/>
              <a:t>Assign the majority class to </a:t>
            </a:r>
            <a:r>
              <a:rPr lang="en-US" altLang="en-US" i="1" dirty="0"/>
              <a:t>x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83AB1B-36B7-4CB8-8CE2-F48B15185A35}" type="slidenum">
              <a:rPr lang="en-US" altLang="en-US" sz="1200" smtClean="0">
                <a:solidFill>
                  <a:schemeClr val="accent2"/>
                </a:solidFill>
              </a:rPr>
              <a:pPr/>
              <a:t>13</a:t>
            </a:fld>
            <a:endParaRPr lang="en-US" altLang="en-US" sz="1400" b="0"/>
          </a:p>
        </p:txBody>
      </p:sp>
      <p:pic>
        <p:nvPicPr>
          <p:cNvPr id="19458" name="Picture 2" descr="https://cdn-images-1.medium.com/max/800/1*4jGBG8GI-BJP0HRFqDb61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05" y="1810512"/>
            <a:ext cx="3316638" cy="32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84734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</a:rPr>
              <a:t>KNN in Information Retrieval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349885" y="5144629"/>
            <a:ext cx="28194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Occurrence count of the index term in the document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 flipV="1">
            <a:off x="5139511" y="3999591"/>
            <a:ext cx="1050977" cy="114503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69009" y="2451828"/>
            <a:ext cx="3632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Index terms, Features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767" y="2913493"/>
            <a:ext cx="536487" cy="433237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19037"/>
              </p:ext>
            </p:extLst>
          </p:nvPr>
        </p:nvGraphicFramePr>
        <p:xfrm>
          <a:off x="575896" y="3384860"/>
          <a:ext cx="8229600" cy="1346352"/>
        </p:xfrm>
        <a:graphic>
          <a:graphicData uri="http://schemas.openxmlformats.org/drawingml/2006/table">
            <a:tbl>
              <a:tblPr/>
              <a:tblGrid>
                <a:gridCol w="166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2839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antony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brutus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caesar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calpurnia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cleopatra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mercy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worser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Antony &amp; Cleopatra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Julius Caesar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Tempest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Hamlet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Othello</a:t>
                      </a:r>
                    </a:p>
                  </a:txBody>
                  <a:tcPr marL="11032" marR="11032" marT="11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1032" marR="11032" marT="110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10691" y="5461871"/>
            <a:ext cx="221960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Documents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1709214" y="4747413"/>
            <a:ext cx="522260" cy="708112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5808" y="1271015"/>
            <a:ext cx="8658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Documents are represented as vectors of terms</a:t>
            </a:r>
          </a:p>
          <a:p>
            <a:r>
              <a:rPr lang="en-US" sz="2800" dirty="0">
                <a:latin typeface="+mj-lt"/>
              </a:rPr>
              <a:t>(Each doc is a data object with the terms as features)</a:t>
            </a:r>
          </a:p>
        </p:txBody>
      </p:sp>
    </p:spTree>
    <p:extLst>
      <p:ext uri="{BB962C8B-B14F-4D97-AF65-F5344CB8AC3E}">
        <p14:creationId xmlns:p14="http://schemas.microsoft.com/office/powerpoint/2010/main" val="370722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413"/>
            <a:ext cx="8229600" cy="609600"/>
          </a:xfrm>
        </p:spPr>
        <p:txBody>
          <a:bodyPr/>
          <a:lstStyle/>
          <a:p>
            <a:r>
              <a:rPr lang="en-US" altLang="en-US" sz="2800" dirty="0"/>
              <a:t>Documents &amp; Query in N-dimensional Space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1650" y="6456363"/>
            <a:ext cx="1905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34DFEF-D132-4F66-9141-DC50D39E3729}" type="slidenum">
              <a:rPr lang="en-US" altLang="en-US" sz="1200" smtClean="0">
                <a:solidFill>
                  <a:schemeClr val="accent2"/>
                </a:solidFill>
              </a:rPr>
              <a:pPr/>
              <a:t>15</a:t>
            </a:fld>
            <a:endParaRPr lang="en-US" altLang="en-US" sz="1200">
              <a:solidFill>
                <a:schemeClr val="accent2"/>
              </a:solidFill>
            </a:endParaRPr>
          </a:p>
        </p:txBody>
      </p:sp>
      <p:pic>
        <p:nvPicPr>
          <p:cNvPr id="24580" name="Picture 3" descr="RR-vs-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" y="1070420"/>
            <a:ext cx="4283202" cy="282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60781" y="4155440"/>
            <a:ext cx="7570216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 dirty="0"/>
              <a:t>Documents are represented as vectors in the term space</a:t>
            </a:r>
          </a:p>
          <a:p>
            <a:pPr lvl="1">
              <a:spcBef>
                <a:spcPct val="20000"/>
              </a:spcBef>
              <a:buClr>
                <a:srgbClr val="FF3300"/>
              </a:buClr>
              <a:buFont typeface="Marlett" pitchFamily="2" charset="2"/>
              <a:buChar char="4"/>
            </a:pPr>
            <a:r>
              <a:rPr lang="en-US" altLang="en-US" sz="1800" dirty="0"/>
              <a:t>Typically values in each dimension correspond to the frequency of the corresponding term in the document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 dirty="0"/>
              <a:t>A search query is also represented as vectors in the same vector-space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200" b="1" dirty="0"/>
              <a:t>Documents are ranked based on similarity to the </a:t>
            </a:r>
            <a:r>
              <a:rPr lang="en-US" altLang="en-US" sz="2200" b="1" dirty="0" err="1"/>
              <a:t>quert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7821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241EA1-9F4F-4F57-A0CC-C62467DA81E5}" type="slidenum">
              <a:rPr lang="en-US" altLang="en-US" sz="1200" smtClean="0">
                <a:solidFill>
                  <a:schemeClr val="accent2"/>
                </a:solidFill>
              </a:rPr>
              <a:pPr/>
              <a:t>16</a:t>
            </a:fld>
            <a:endParaRPr lang="en-US" altLang="en-US" sz="1400" b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77800"/>
            <a:ext cx="7772400" cy="673100"/>
          </a:xfrm>
        </p:spPr>
        <p:txBody>
          <a:bodyPr/>
          <a:lstStyle/>
          <a:p>
            <a:r>
              <a:rPr lang="en-US" altLang="en-US" dirty="0"/>
              <a:t>KNN For Recommendation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990600"/>
            <a:ext cx="8432800" cy="5181600"/>
          </a:xfrm>
        </p:spPr>
        <p:txBody>
          <a:bodyPr/>
          <a:lstStyle/>
          <a:p>
            <a:r>
              <a:rPr lang="en-US" altLang="en-US" dirty="0"/>
              <a:t>Collaborative Filtering Example</a:t>
            </a:r>
          </a:p>
          <a:p>
            <a:pPr lvl="1"/>
            <a:r>
              <a:rPr lang="en-US" altLang="en-US" dirty="0"/>
              <a:t>Ratings scale: 1 = “hate it”; 10 = “love it”</a:t>
            </a:r>
          </a:p>
          <a:p>
            <a:pPr lvl="1"/>
            <a:r>
              <a:rPr lang="en-US" altLang="en-US" dirty="0"/>
              <a:t>We have previous ratings of movies by Sally, Bob, Chris, and Lynn</a:t>
            </a:r>
          </a:p>
          <a:p>
            <a:pPr lvl="1"/>
            <a:r>
              <a:rPr lang="en-US" altLang="en-US" dirty="0"/>
              <a:t>Karen is a new user who has rated 3 movies, but has not yet seen “Independence Day”; should we recommend it to her?</a:t>
            </a:r>
          </a:p>
          <a:p>
            <a:pPr lvl="1"/>
            <a:r>
              <a:rPr lang="en-US" altLang="en-US" dirty="0"/>
              <a:t>Approach: use </a:t>
            </a:r>
            <a:r>
              <a:rPr lang="en-US" altLang="en-US" dirty="0" err="1"/>
              <a:t>kNN</a:t>
            </a:r>
            <a:r>
              <a:rPr lang="en-US" altLang="en-US" dirty="0"/>
              <a:t> to find similar users, then combine their ratings to get prediction for Karen.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301238" y="5781284"/>
            <a:ext cx="5181290" cy="46166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/>
              <a:t>Will Karen like “Independence Day?”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36249"/>
              </p:ext>
            </p:extLst>
          </p:nvPr>
        </p:nvGraphicFramePr>
        <p:xfrm>
          <a:off x="1466723" y="3563874"/>
          <a:ext cx="628808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Worksheet" r:id="rId4" imgW="3695827" imgH="1162186" progId="Excel.Sheet.8">
                  <p:embed/>
                </p:oleObj>
              </mc:Choice>
              <mc:Fallback>
                <p:oleObj name="Worksheet" r:id="rId4" imgW="3695827" imgH="116218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723" y="3563874"/>
                        <a:ext cx="6288088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as Similarity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r>
              <a:rPr lang="en-US" altLang="en-US"/>
              <a:t>In cases where there could be high mean variance across data objects (e.g., movie ratings), Pearson Correlation coefficient is the best option</a:t>
            </a:r>
          </a:p>
          <a:p>
            <a:r>
              <a:rPr lang="en-US" altLang="en-US"/>
              <a:t>Pearson Correlation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Often used in recommender systems based on Collaborative Filtering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2C92B-E230-450F-92D2-60875A718C9F}" type="slidenum">
              <a:rPr lang="en-US" altLang="en-US" sz="1200" smtClean="0">
                <a:solidFill>
                  <a:schemeClr val="accent2"/>
                </a:solidFill>
              </a:rPr>
              <a:pPr/>
              <a:t>17</a:t>
            </a:fld>
            <a:endParaRPr lang="en-US" altLang="en-US" sz="1400" b="0"/>
          </a:p>
        </p:txBody>
      </p:sp>
      <p:pic>
        <p:nvPicPr>
          <p:cNvPr id="25605" name="Picture 4" descr="http://facweb.cs.depaul.edu/mobasher/classes/csc478/Assignments/correl.gif"/>
          <p:cNvPicPr>
            <a:picLocks noChangeAspect="1" noChangeArrowheads="1"/>
          </p:cNvPicPr>
          <p:nvPr/>
        </p:nvPicPr>
        <p:blipFill>
          <a:blip r:embed="rId3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287713"/>
            <a:ext cx="3630612" cy="78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DBA66C-248C-408B-B335-222A3F8806A6}" type="slidenum">
              <a:rPr lang="en-US" altLang="en-US" sz="1200" smtClean="0">
                <a:solidFill>
                  <a:schemeClr val="accent2"/>
                </a:solidFill>
              </a:rPr>
              <a:pPr/>
              <a:t>18</a:t>
            </a:fld>
            <a:endParaRPr lang="en-US" altLang="en-US" sz="1400" b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66700" y="292100"/>
            <a:ext cx="844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b="1" dirty="0">
                <a:solidFill>
                  <a:schemeClr val="accent2"/>
                </a:solidFill>
              </a:rPr>
              <a:t>Collaborative Filtering</a:t>
            </a:r>
          </a:p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(Using </a:t>
            </a:r>
            <a:r>
              <a:rPr lang="en-US" altLang="en-US" b="1" i="1" dirty="0">
                <a:solidFill>
                  <a:schemeClr val="accent2"/>
                </a:solidFill>
              </a:rPr>
              <a:t>k</a:t>
            </a:r>
            <a:r>
              <a:rPr lang="en-US" altLang="en-US" b="1" dirty="0">
                <a:solidFill>
                  <a:schemeClr val="accent2"/>
                </a:solidFill>
              </a:rPr>
              <a:t> Nearest Neighbor)</a:t>
            </a:r>
            <a:endParaRPr lang="en-US" altLang="en-US" sz="3600" b="1" dirty="0">
              <a:solidFill>
                <a:srgbClr val="9933FF"/>
              </a:solidFill>
              <a:latin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37897"/>
              </p:ext>
            </p:extLst>
          </p:nvPr>
        </p:nvGraphicFramePr>
        <p:xfrm>
          <a:off x="826293" y="1551750"/>
          <a:ext cx="73263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Worksheet" r:id="rId4" imgW="4305325" imgH="1162186" progId="Excel.Sheet.8">
                  <p:embed/>
                </p:oleObj>
              </mc:Choice>
              <mc:Fallback>
                <p:oleObj name="Worksheet" r:id="rId4" imgW="4305325" imgH="1162186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" y="1551750"/>
                        <a:ext cx="73263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68880" y="3922776"/>
            <a:ext cx="3934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 Rating for Karen?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27" y="4498848"/>
            <a:ext cx="8121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</a:t>
            </a:r>
            <a:r>
              <a:rPr lang="en-US" dirty="0">
                <a:sym typeface="Wingdings" panose="05000000000000000000" pitchFamily="2" charset="2"/>
              </a:rPr>
              <a:t> Bob as neighbor  predicted rating = 8</a:t>
            </a:r>
          </a:p>
          <a:p>
            <a:r>
              <a:rPr lang="en-US" dirty="0">
                <a:sym typeface="Wingdings" panose="05000000000000000000" pitchFamily="2" charset="2"/>
              </a:rPr>
              <a:t>K = 2  Bob and Sally   predicted rating = (9 + 8)/2 = 8.5</a:t>
            </a:r>
          </a:p>
          <a:p>
            <a:r>
              <a:rPr lang="en-US" dirty="0"/>
              <a:t>K = 3 </a:t>
            </a:r>
            <a:r>
              <a:rPr lang="en-US" dirty="0">
                <a:sym typeface="Wingdings" panose="05000000000000000000" pitchFamily="2" charset="2"/>
              </a:rPr>
              <a:t> Bob, Sally, Lynn  predicted rating = (9+8+2))/3 = 6.3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or Similarity Measures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2075"/>
          </a:xfrm>
        </p:spPr>
        <p:txBody>
          <a:bodyPr/>
          <a:lstStyle/>
          <a:p>
            <a:r>
              <a:rPr lang="en-US" altLang="en-US" dirty="0"/>
              <a:t>Many machine learning and analytics tasks involve the comparison of objects and determining their similarities (or dissimilarities)</a:t>
            </a:r>
          </a:p>
          <a:p>
            <a:pPr lvl="1"/>
            <a:r>
              <a:rPr lang="en-US" altLang="en-US" dirty="0"/>
              <a:t>Clustering</a:t>
            </a:r>
          </a:p>
          <a:p>
            <a:pPr lvl="1"/>
            <a:r>
              <a:rPr lang="en-US" altLang="en-US" dirty="0"/>
              <a:t>Nearest-neighbor classification</a:t>
            </a:r>
          </a:p>
          <a:p>
            <a:pPr lvl="1"/>
            <a:r>
              <a:rPr lang="en-US" altLang="en-US" dirty="0"/>
              <a:t>Search and Retrieval</a:t>
            </a:r>
          </a:p>
          <a:p>
            <a:pPr lvl="1"/>
            <a:r>
              <a:rPr lang="en-US" altLang="en-US" dirty="0"/>
              <a:t>Correlation analysis</a:t>
            </a:r>
          </a:p>
          <a:p>
            <a:r>
              <a:rPr lang="en-US" altLang="en-US" dirty="0"/>
              <a:t>Many of todays real-world applications rely on the computation similarities or distances among objects</a:t>
            </a:r>
          </a:p>
          <a:p>
            <a:pPr lvl="1"/>
            <a:r>
              <a:rPr lang="en-US" altLang="en-US" dirty="0"/>
              <a:t>Personalization</a:t>
            </a:r>
          </a:p>
          <a:p>
            <a:pPr lvl="1"/>
            <a:r>
              <a:rPr lang="en-US" altLang="en-US" dirty="0"/>
              <a:t>Recommender systems</a:t>
            </a:r>
          </a:p>
          <a:p>
            <a:pPr lvl="1"/>
            <a:r>
              <a:rPr lang="en-US" altLang="en-US" dirty="0"/>
              <a:t>Document categorization</a:t>
            </a:r>
          </a:p>
          <a:p>
            <a:pPr lvl="1"/>
            <a:r>
              <a:rPr lang="en-US" altLang="en-US" dirty="0"/>
              <a:t>Search Engines</a:t>
            </a:r>
          </a:p>
          <a:p>
            <a:pPr lvl="1"/>
            <a:r>
              <a:rPr lang="en-US" altLang="en-US" dirty="0"/>
              <a:t>Target marketing</a:t>
            </a:r>
          </a:p>
          <a:p>
            <a:pPr lvl="1"/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FEB0EB-CE9A-400E-9BB4-8843D8300E2F}" type="slidenum">
              <a:rPr lang="en-US" altLang="en-US" sz="1200" smtClean="0">
                <a:solidFill>
                  <a:schemeClr val="accent2"/>
                </a:solidFill>
              </a:rPr>
              <a:pPr/>
              <a:t>2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196468"/>
            <a:ext cx="4261104" cy="4953000"/>
          </a:xfrm>
        </p:spPr>
        <p:txBody>
          <a:bodyPr/>
          <a:lstStyle/>
          <a:p>
            <a:r>
              <a:rPr lang="en-US" sz="2400" b="0" dirty="0"/>
              <a:t>Suppose we have height, weight and T-shirt size of some customers</a:t>
            </a:r>
            <a:br>
              <a:rPr lang="en-US" sz="2400" b="0" dirty="0"/>
            </a:br>
            <a:endParaRPr lang="en-US" sz="2400" b="0" dirty="0"/>
          </a:p>
          <a:p>
            <a:pPr lvl="1"/>
            <a:r>
              <a:rPr lang="en-US" sz="2000" b="0" dirty="0"/>
              <a:t>Want to predict the T-shirt size of a new customer given only height and weight information we have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New customer named “Monica” has height 161cm and weight 61kg.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0860F-3D61-4B3F-BAD1-90B7A17C1DE6}" type="slidenum">
              <a:rPr lang="en-US" altLang="en-US" smtClean="0"/>
              <a:pPr>
                <a:defRPr/>
              </a:pPr>
              <a:t>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09" y="1152141"/>
            <a:ext cx="2899614" cy="518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9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667" y="1421192"/>
            <a:ext cx="5330952" cy="65976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/>
              <a:t>Monica: height = 161cm  weight = 61kg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0860F-3D61-4B3F-BAD1-90B7A17C1DE6}" type="slidenum">
              <a:rPr lang="en-US" altLang="en-US" smtClean="0"/>
              <a:pPr>
                <a:defRPr/>
              </a:pPr>
              <a:t>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4" y="621792"/>
            <a:ext cx="2838283" cy="507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173939" y="2080956"/>
            <a:ext cx="5750242" cy="4059748"/>
            <a:chOff x="3156014" y="2080956"/>
            <a:chExt cx="5750242" cy="405974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14" y="2080956"/>
              <a:ext cx="5750242" cy="405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640002" y="4192473"/>
              <a:ext cx="6383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Monica</a:t>
              </a:r>
              <a:endParaRPr lang="en-US" sz="11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90528" y="4178554"/>
            <a:ext cx="1372494" cy="921739"/>
            <a:chOff x="5090528" y="4178554"/>
            <a:chExt cx="1372494" cy="921739"/>
          </a:xfrm>
        </p:grpSpPr>
        <p:sp>
          <p:nvSpPr>
            <p:cNvPr id="5" name="Rectangle 4"/>
            <p:cNvSpPr/>
            <p:nvPr/>
          </p:nvSpPr>
          <p:spPr bwMode="auto">
            <a:xfrm>
              <a:off x="5715320" y="4588216"/>
              <a:ext cx="471155" cy="5120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26105" y="4526765"/>
              <a:ext cx="256062" cy="2548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090528" y="4178554"/>
              <a:ext cx="645278" cy="2765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807503" y="4453853"/>
              <a:ext cx="655519" cy="3596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376079" y="4556266"/>
              <a:ext cx="256062" cy="2548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55595" y="4259261"/>
              <a:ext cx="256062" cy="2548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13911" y="1929266"/>
            <a:ext cx="606247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size T-Shirt should we recommend to Monica?</a:t>
            </a:r>
          </a:p>
        </p:txBody>
      </p:sp>
    </p:spTree>
    <p:extLst>
      <p:ext uri="{BB962C8B-B14F-4D97-AF65-F5344CB8AC3E}">
        <p14:creationId xmlns:p14="http://schemas.microsoft.com/office/powerpoint/2010/main" val="3307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 and Dissimilarity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Similarity</a:t>
            </a:r>
          </a:p>
          <a:p>
            <a:pPr lvl="1"/>
            <a:r>
              <a:rPr lang="en-US" altLang="en-US" sz="2000" dirty="0"/>
              <a:t>Numerical measure of how alike two data objects are</a:t>
            </a:r>
          </a:p>
          <a:p>
            <a:pPr lvl="1"/>
            <a:r>
              <a:rPr lang="en-US" altLang="en-US" sz="2000" dirty="0"/>
              <a:t>Value is higher when objects are more alike</a:t>
            </a:r>
          </a:p>
          <a:p>
            <a:pPr lvl="1"/>
            <a:r>
              <a:rPr lang="en-US" altLang="en-US" sz="2000" dirty="0"/>
              <a:t>Often falls in the range [0,1]</a:t>
            </a:r>
          </a:p>
          <a:p>
            <a:pPr lvl="1"/>
            <a:endParaRPr lang="en-US" altLang="en-US" sz="1400" dirty="0"/>
          </a:p>
          <a:p>
            <a:r>
              <a:rPr lang="en-US" altLang="en-US" sz="2400" dirty="0"/>
              <a:t>Dissimilarity (distance)</a:t>
            </a:r>
          </a:p>
          <a:p>
            <a:pPr lvl="1"/>
            <a:r>
              <a:rPr lang="en-US" altLang="en-US" sz="2000" dirty="0"/>
              <a:t>Numerical measure of how different two data objects are</a:t>
            </a:r>
          </a:p>
          <a:p>
            <a:pPr lvl="1"/>
            <a:r>
              <a:rPr lang="en-US" altLang="en-US" sz="2000" dirty="0"/>
              <a:t>Lower when objects are more alike</a:t>
            </a:r>
          </a:p>
          <a:p>
            <a:pPr lvl="1"/>
            <a:r>
              <a:rPr lang="en-US" altLang="en-US" sz="2000" dirty="0"/>
              <a:t>Minimum dissimilarity is often 0</a:t>
            </a:r>
          </a:p>
          <a:p>
            <a:pPr lvl="1"/>
            <a:r>
              <a:rPr lang="en-US" altLang="en-US" sz="2000" dirty="0"/>
              <a:t>Upper limit varies</a:t>
            </a:r>
          </a:p>
          <a:p>
            <a:pPr lvl="1"/>
            <a:endParaRPr lang="en-US" altLang="en-US" sz="1400" dirty="0"/>
          </a:p>
          <a:p>
            <a:r>
              <a:rPr lang="en-US" altLang="en-US" sz="2400" dirty="0"/>
              <a:t>Larger distance </a:t>
            </a:r>
            <a:r>
              <a:rPr lang="en-US" altLang="en-US" sz="2400" dirty="0">
                <a:sym typeface="Wingdings" panose="05000000000000000000" pitchFamily="2" charset="2"/>
              </a:rPr>
              <a:t> less similar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Smaller distance  more similar</a:t>
            </a:r>
            <a:endParaRPr lang="en-US" altLang="en-US" sz="2400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D46DA-3268-44DE-B27D-3BAD9949E9D5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 altLang="en-US" sz="1100" b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B473F4-8489-49EB-BDEF-E21E7264BA01}" type="slidenum">
              <a:rPr lang="en-US" altLang="en-US" sz="1200" smtClean="0">
                <a:solidFill>
                  <a:schemeClr val="accent2"/>
                </a:solidFill>
              </a:rPr>
              <a:pPr/>
              <a:t>6</a:t>
            </a:fld>
            <a:endParaRPr lang="en-US" altLang="en-US" sz="1400" b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3875"/>
          </a:xfrm>
        </p:spPr>
        <p:txBody>
          <a:bodyPr/>
          <a:lstStyle/>
          <a:p>
            <a:r>
              <a:rPr lang="en-US" altLang="en-US"/>
              <a:t>Distance or Similarity Measures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508"/>
            <a:ext cx="7924800" cy="172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Measuring Distance or Similarity</a:t>
            </a:r>
          </a:p>
          <a:p>
            <a:pPr lvl="1">
              <a:defRPr/>
            </a:pPr>
            <a:r>
              <a:rPr lang="en-US" altLang="en-US" dirty="0"/>
              <a:t>In order to group similar items, we need a way to measure the distance between objects </a:t>
            </a:r>
          </a:p>
          <a:p>
            <a:pPr lvl="1">
              <a:defRPr/>
            </a:pPr>
            <a:r>
              <a:rPr lang="en-US" altLang="en-US" dirty="0"/>
              <a:t>This requires the representation of objects as “feature vectors”</a:t>
            </a:r>
          </a:p>
          <a:p>
            <a:pPr marL="0" indent="0">
              <a:buFont typeface="Marlett" pitchFamily="2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97558"/>
              </p:ext>
            </p:extLst>
          </p:nvPr>
        </p:nvGraphicFramePr>
        <p:xfrm>
          <a:off x="519113" y="3535363"/>
          <a:ext cx="33940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Worksheet" r:id="rId4" imgW="2924245" imgH="1552541" progId="Excel.Sheet.8">
                  <p:embed/>
                </p:oleObj>
              </mc:Choice>
              <mc:Fallback>
                <p:oleObj name="Worksheet" r:id="rId4" imgW="2924245" imgH="155254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535363"/>
                        <a:ext cx="33940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43400" y="3486150"/>
          <a:ext cx="4343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Worksheet" r:id="rId6" imgW="2295986" imgH="981416" progId="Excel.Sheet.8">
                  <p:embed/>
                </p:oleObj>
              </mc:Choice>
              <mc:Fallback>
                <p:oleObj name="Worksheet" r:id="rId6" imgW="2295986" imgH="98141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86150"/>
                        <a:ext cx="4343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703263" y="2981325"/>
            <a:ext cx="3038011" cy="46166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An Customer Database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4391025" y="2943225"/>
            <a:ext cx="4295775" cy="4667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Term Frequencies for Documents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703263" y="5524500"/>
            <a:ext cx="285750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>
                <a:solidFill>
                  <a:srgbClr val="FF0701"/>
                </a:solidFill>
              </a:rPr>
              <a:t>Feature vector corresponding to </a:t>
            </a:r>
            <a:br>
              <a:rPr lang="en-US" altLang="en-US" sz="1600" dirty="0">
                <a:solidFill>
                  <a:srgbClr val="FF0701"/>
                </a:solidFill>
              </a:rPr>
            </a:br>
            <a:r>
              <a:rPr lang="en-US" altLang="en-US" sz="1600" dirty="0">
                <a:solidFill>
                  <a:srgbClr val="FF0701"/>
                </a:solidFill>
              </a:rPr>
              <a:t>Employee 2: &lt;M, 51, 64000.0&gt;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684713" y="5534025"/>
            <a:ext cx="3976687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0701"/>
                </a:solidFill>
              </a:rPr>
              <a:t>Feature vector corresponding to Document 4: </a:t>
            </a:r>
            <a:br>
              <a:rPr lang="en-US" altLang="en-US" sz="1600">
                <a:solidFill>
                  <a:srgbClr val="FF0701"/>
                </a:solidFill>
              </a:rPr>
            </a:br>
            <a:r>
              <a:rPr lang="en-US" altLang="en-US" sz="1600">
                <a:solidFill>
                  <a:srgbClr val="FF0701"/>
                </a:solidFill>
              </a:rPr>
              <a:t>&lt;0, 1, 0, 3, 0, 0&gt;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342900"/>
            <a:ext cx="8658225" cy="609600"/>
          </a:xfrm>
        </p:spPr>
        <p:txBody>
          <a:bodyPr/>
          <a:lstStyle/>
          <a:p>
            <a:r>
              <a:rPr lang="en-US" altLang="en-US" sz="3200" dirty="0"/>
              <a:t>Normalizing Numeric Data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103503"/>
            <a:ext cx="8242427" cy="1283081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When there are features with vastly different scales, we need to normalize (or rescale) the data so that all features have the same scale</a:t>
            </a:r>
          </a:p>
          <a:p>
            <a:endParaRPr lang="en-US" altLang="ja-JP" sz="1400" dirty="0">
              <a:ea typeface="ＭＳ Ｐゴシック" pitchFamily="34" charset="-128"/>
            </a:endParaRPr>
          </a:p>
          <a:p>
            <a:r>
              <a:rPr lang="en-US" altLang="ja-JP" dirty="0">
                <a:ea typeface="ＭＳ Ｐゴシック" pitchFamily="34" charset="-128"/>
              </a:rPr>
              <a:t>Min-Max Normalization</a:t>
            </a:r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071F5F-2C58-4596-80E2-F27401B35D6A}" type="slidenum">
              <a:rPr lang="en-US" altLang="en-US" sz="1100" b="0" smtClean="0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 altLang="en-US" sz="1100" b="0">
              <a:latin typeface="Tahoma" pitchFamily="34" charset="0"/>
              <a:ea typeface="ＭＳ Ｐゴシック" pitchFamily="34" charset="-128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4733"/>
              </p:ext>
            </p:extLst>
          </p:nvPr>
        </p:nvGraphicFramePr>
        <p:xfrm>
          <a:off x="892175" y="4256881"/>
          <a:ext cx="31892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Worksheet" r:id="rId4" imgW="2924276" imgH="1552629" progId="Excel.Sheet.8">
                  <p:embed/>
                </p:oleObj>
              </mc:Choice>
              <mc:Fallback>
                <p:oleObj name="Worksheet" r:id="rId4" imgW="2924276" imgH="1552629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256881"/>
                        <a:ext cx="318928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29997"/>
              </p:ext>
            </p:extLst>
          </p:nvPr>
        </p:nvGraphicFramePr>
        <p:xfrm>
          <a:off x="4984750" y="4234656"/>
          <a:ext cx="32226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Worksheet" r:id="rId6" imgW="2924075" imgH="1552626" progId="Excel.Sheet.8">
                  <p:embed/>
                </p:oleObj>
              </mc:Choice>
              <mc:Fallback>
                <p:oleObj name="Worksheet" r:id="rId6" imgW="2924075" imgH="1552626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234656"/>
                        <a:ext cx="32226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2851594" y="3831336"/>
            <a:ext cx="1065784" cy="414432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3560763" y="3831336"/>
            <a:ext cx="782637" cy="414432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7"/>
          <p:cNvSpPr>
            <a:spLocks noChangeShapeType="1"/>
          </p:cNvSpPr>
          <p:nvPr/>
        </p:nvSpPr>
        <p:spPr bwMode="auto">
          <a:xfrm>
            <a:off x="5404104" y="3831336"/>
            <a:ext cx="1258634" cy="382682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834063" y="3755183"/>
            <a:ext cx="1749425" cy="45883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8" name="Picture 20"/>
          <p:cNvPicPr>
            <a:picLocks noChangeAspect="1" noChangeArrowheads="1"/>
          </p:cNvPicPr>
          <p:nvPr/>
        </p:nvPicPr>
        <p:blipFill rotWithShape="1">
          <a:blip r:embed="rId8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9"/>
          <a:stretch/>
        </p:blipFill>
        <p:spPr bwMode="auto">
          <a:xfrm>
            <a:off x="3628454" y="3000565"/>
            <a:ext cx="2316734" cy="766763"/>
          </a:xfrm>
          <a:prstGeom prst="rect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4279392" y="4924044"/>
            <a:ext cx="576072" cy="374904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324E1-89D9-4745-9A4A-E3B50DEF1694}" type="slidenum">
              <a:rPr lang="en-US" altLang="en-US" sz="1200" smtClean="0">
                <a:solidFill>
                  <a:schemeClr val="accent2"/>
                </a:solidFill>
              </a:rPr>
              <a:pPr/>
              <a:t>8</a:t>
            </a:fld>
            <a:endParaRPr lang="en-US" altLang="en-US" sz="1400" b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9" y="403860"/>
            <a:ext cx="8229600" cy="523875"/>
          </a:xfrm>
        </p:spPr>
        <p:txBody>
          <a:bodyPr/>
          <a:lstStyle/>
          <a:p>
            <a:r>
              <a:rPr lang="en-US" altLang="en-US" sz="2800" dirty="0"/>
              <a:t>Common Distance Measures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74738"/>
            <a:ext cx="7924800" cy="4983162"/>
          </a:xfrm>
        </p:spPr>
        <p:txBody>
          <a:bodyPr/>
          <a:lstStyle/>
          <a:p>
            <a:r>
              <a:rPr lang="en-US" altLang="en-US" dirty="0"/>
              <a:t>Consider two vectors</a:t>
            </a:r>
          </a:p>
          <a:p>
            <a:pPr lvl="1"/>
            <a:r>
              <a:rPr lang="en-US" altLang="en-US" dirty="0"/>
              <a:t>Rows in the data matrix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Common Distance Measures:</a:t>
            </a:r>
          </a:p>
          <a:p>
            <a:endParaRPr lang="en-US" altLang="en-US" sz="400" dirty="0"/>
          </a:p>
          <a:p>
            <a:pPr lvl="1"/>
            <a:r>
              <a:rPr lang="en-US" altLang="en-US" dirty="0"/>
              <a:t>Manhattan distance: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  <a:p>
            <a:pPr lvl="1"/>
            <a:r>
              <a:rPr lang="en-US" altLang="en-US" dirty="0"/>
              <a:t>Euclidean distance:</a:t>
            </a:r>
          </a:p>
          <a:p>
            <a:pPr lvl="1"/>
            <a:endParaRPr lang="en-US" altLang="en-US" dirty="0"/>
          </a:p>
          <a:p>
            <a:pPr lvl="1"/>
            <a:endParaRPr lang="en-US" altLang="en-US" sz="2400" dirty="0"/>
          </a:p>
          <a:p>
            <a:pPr marL="457200" lvl="1" indent="0">
              <a:buNone/>
            </a:pPr>
            <a:endParaRPr lang="en-US" altLang="en-US" sz="1100" dirty="0"/>
          </a:p>
        </p:txBody>
      </p:sp>
      <p:pic>
        <p:nvPicPr>
          <p:cNvPr id="5127" name="Picture 1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2012061"/>
            <a:ext cx="1965325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16" descr="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59" y="2012060"/>
            <a:ext cx="1943100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17" descr="manhatt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3661601"/>
            <a:ext cx="4800600" cy="377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8" descr="eucl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985131"/>
            <a:ext cx="4435475" cy="5143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fld id="{B85F8CA5-0815-4768-A05D-69E92BB42B11}" type="slidenum">
              <a:rPr lang="en-US" altLang="en-US" sz="1200" b="0">
                <a:latin typeface="+mn-lt"/>
              </a:rPr>
              <a:pPr eaLnBrk="1" hangingPunct="1">
                <a:defRPr/>
              </a:pPr>
              <a:t>9</a:t>
            </a:fld>
            <a:endParaRPr lang="en-US" altLang="en-US" sz="1200" b="0">
              <a:latin typeface="+mn-lt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5413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itchFamily="34" charset="-128"/>
              </a:rPr>
              <a:t>Example: Distances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56450"/>
              </p:ext>
            </p:extLst>
          </p:nvPr>
        </p:nvGraphicFramePr>
        <p:xfrm>
          <a:off x="5653088" y="1354138"/>
          <a:ext cx="29479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Worksheet" r:id="rId4" imgW="1838280" imgH="857250" progId="Excel.Sheet.8">
                  <p:embed/>
                </p:oleObj>
              </mc:Choice>
              <mc:Fallback>
                <p:oleObj name="Worksheet" r:id="rId4" imgW="1838280" imgH="85725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354138"/>
                        <a:ext cx="29479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3935413" y="4542323"/>
            <a:ext cx="480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Euclidean: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Distance(x1, x2)  = </a:t>
            </a:r>
            <a:br>
              <a:rPr lang="en-US" altLang="en-US" sz="20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</a:br>
            <a:r>
              <a:rPr lang="en-US" altLang="en-US" sz="20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  SQRT(4 + 9)</a:t>
            </a:r>
            <a:r>
              <a:rPr lang="en-US" altLang="en-US" sz="14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= 3.61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2297113" y="1744663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>
                <a:latin typeface="Arial" pitchFamily="34" charset="0"/>
                <a:ea typeface="ＭＳ Ｐゴシック" pitchFamily="34" charset="-128"/>
              </a:rPr>
              <a:t>Data Matrix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06400" y="1487488"/>
          <a:ext cx="33067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SmartDraw" r:id="rId6" imgW="4379976" imgH="5551932" progId="">
                  <p:embed/>
                </p:oleObj>
              </mc:Choice>
              <mc:Fallback>
                <p:oleObj name="SmartDraw" r:id="rId6" imgW="4379976" imgH="555193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487488"/>
                        <a:ext cx="330676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3935413" y="3278039"/>
            <a:ext cx="4800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Manhattan: 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Distance(x1, x2) = 2 + 3 = 5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6715</TotalTime>
  <Words>812</Words>
  <Application>Microsoft Macintosh PowerPoint</Application>
  <PresentationFormat>On-screen Show (4:3)</PresentationFormat>
  <Paragraphs>201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Marlett</vt:lpstr>
      <vt:lpstr>Tahoma</vt:lpstr>
      <vt:lpstr>Times New Roman</vt:lpstr>
      <vt:lpstr>Blank Presentation</vt:lpstr>
      <vt:lpstr>Worksheet</vt:lpstr>
      <vt:lpstr>SmartDraw</vt:lpstr>
      <vt:lpstr>Distance-Based Methods</vt:lpstr>
      <vt:lpstr>Distance or Similarity Measures</vt:lpstr>
      <vt:lpstr>Example</vt:lpstr>
      <vt:lpstr>Example</vt:lpstr>
      <vt:lpstr>Similarity and Dissimilarity</vt:lpstr>
      <vt:lpstr>Distance or Similarity Measures</vt:lpstr>
      <vt:lpstr>Normalizing Numeric Data</vt:lpstr>
      <vt:lpstr>Common Distance Measures</vt:lpstr>
      <vt:lpstr>Example: Distances</vt:lpstr>
      <vt:lpstr>Back to T-Shirt Size Prediction</vt:lpstr>
      <vt:lpstr>Finding Nearest Neighbors</vt:lpstr>
      <vt:lpstr>Nearest Neighbor Classifiers</vt:lpstr>
      <vt:lpstr>K-Nearest-Neighbor Strategy</vt:lpstr>
      <vt:lpstr>KNN in Information Retrieval</vt:lpstr>
      <vt:lpstr>Documents &amp; Query in N-dimensional Space</vt:lpstr>
      <vt:lpstr>KNN For Recommendation</vt:lpstr>
      <vt:lpstr>Correlation as Similarity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Sonboli, Nasim</cp:lastModifiedBy>
  <cp:revision>308</cp:revision>
  <cp:lastPrinted>2001-05-09T08:05:31Z</cp:lastPrinted>
  <dcterms:created xsi:type="dcterms:W3CDTF">1999-03-29T20:01:23Z</dcterms:created>
  <dcterms:modified xsi:type="dcterms:W3CDTF">2019-03-01T03:06:20Z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