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D37A22-0783-48A9-9D2C-3BFCA4736AB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D08BA10E-5AC4-4C0A-9084-8D21DDA17378}">
      <dgm:prSet/>
      <dgm:spPr/>
      <dgm:t>
        <a:bodyPr/>
        <a:lstStyle/>
        <a:p>
          <a:pPr rtl="0"/>
          <a:r>
            <a:rPr lang="en-US" dirty="0" smtClean="0"/>
            <a:t>  </a:t>
          </a:r>
          <a:r>
            <a:rPr lang="en-US" baseline="0" dirty="0" smtClean="0">
              <a:latin typeface="Lucida Console" pitchFamily="49" charset="0"/>
            </a:rPr>
            <a:t>Entity-Relationship Diagram </a:t>
          </a:r>
          <a:endParaRPr lang="en-US" baseline="0" dirty="0">
            <a:latin typeface="Lucida Console" pitchFamily="49" charset="0"/>
          </a:endParaRPr>
        </a:p>
      </dgm:t>
    </dgm:pt>
    <dgm:pt modelId="{8D151588-579A-4F13-811B-BA7B795D6B12}" type="parTrans" cxnId="{C15B0173-6F61-4AC0-84BB-593222F93191}">
      <dgm:prSet/>
      <dgm:spPr/>
      <dgm:t>
        <a:bodyPr/>
        <a:lstStyle/>
        <a:p>
          <a:endParaRPr lang="en-US"/>
        </a:p>
      </dgm:t>
    </dgm:pt>
    <dgm:pt modelId="{E29BDE82-C31E-4C68-A43E-FD95496FDC7E}" type="sibTrans" cxnId="{C15B0173-6F61-4AC0-84BB-593222F93191}">
      <dgm:prSet/>
      <dgm:spPr/>
      <dgm:t>
        <a:bodyPr/>
        <a:lstStyle/>
        <a:p>
          <a:endParaRPr lang="en-US"/>
        </a:p>
      </dgm:t>
    </dgm:pt>
    <dgm:pt modelId="{06066329-E484-4987-8AE7-7D9830B31CCD}" type="pres">
      <dgm:prSet presAssocID="{C1D37A22-0783-48A9-9D2C-3BFCA4736ABA}" presName="linear" presStyleCnt="0">
        <dgm:presLayoutVars>
          <dgm:animLvl val="lvl"/>
          <dgm:resizeHandles val="exact"/>
        </dgm:presLayoutVars>
      </dgm:prSet>
      <dgm:spPr/>
      <dgm:t>
        <a:bodyPr/>
        <a:lstStyle/>
        <a:p>
          <a:endParaRPr lang="en-US"/>
        </a:p>
      </dgm:t>
    </dgm:pt>
    <dgm:pt modelId="{A67AD911-EAB0-43BA-A1AC-BE61DB34BE7E}" type="pres">
      <dgm:prSet presAssocID="{D08BA10E-5AC4-4C0A-9084-8D21DDA17378}" presName="parentText" presStyleLbl="node1" presStyleIdx="0" presStyleCnt="1" custLinFactNeighborX="6034" custLinFactNeighborY="-367">
        <dgm:presLayoutVars>
          <dgm:chMax val="0"/>
          <dgm:bulletEnabled val="1"/>
        </dgm:presLayoutVars>
      </dgm:prSet>
      <dgm:spPr/>
      <dgm:t>
        <a:bodyPr/>
        <a:lstStyle/>
        <a:p>
          <a:endParaRPr lang="en-US"/>
        </a:p>
      </dgm:t>
    </dgm:pt>
  </dgm:ptLst>
  <dgm:cxnLst>
    <dgm:cxn modelId="{E010F684-3010-49F1-966C-21AC5E9D49DC}" type="presOf" srcId="{C1D37A22-0783-48A9-9D2C-3BFCA4736ABA}" destId="{06066329-E484-4987-8AE7-7D9830B31CCD}" srcOrd="0" destOrd="0" presId="urn:microsoft.com/office/officeart/2005/8/layout/vList2"/>
    <dgm:cxn modelId="{C15B0173-6F61-4AC0-84BB-593222F93191}" srcId="{C1D37A22-0783-48A9-9D2C-3BFCA4736ABA}" destId="{D08BA10E-5AC4-4C0A-9084-8D21DDA17378}" srcOrd="0" destOrd="0" parTransId="{8D151588-579A-4F13-811B-BA7B795D6B12}" sibTransId="{E29BDE82-C31E-4C68-A43E-FD95496FDC7E}"/>
    <dgm:cxn modelId="{FA1182D9-31DE-4E6F-8BE0-53126CC5B84D}" type="presOf" srcId="{D08BA10E-5AC4-4C0A-9084-8D21DDA17378}" destId="{A67AD911-EAB0-43BA-A1AC-BE61DB34BE7E}" srcOrd="0" destOrd="0" presId="urn:microsoft.com/office/officeart/2005/8/layout/vList2"/>
    <dgm:cxn modelId="{831BBF4A-9CF2-4BF3-967E-0293A0B34CB7}" type="presParOf" srcId="{06066329-E484-4987-8AE7-7D9830B31CCD}" destId="{A67AD911-EAB0-43BA-A1AC-BE61DB34BE7E}"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5EC6C8BF-CD0D-4117-A6E0-2975CCA65E41}"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US"/>
        </a:p>
      </dgm:t>
    </dgm:pt>
    <dgm:pt modelId="{13E9DC75-39E8-4172-B483-96B1D794D6E2}">
      <dgm:prSet>
        <dgm:style>
          <a:lnRef idx="1">
            <a:schemeClr val="accent4"/>
          </a:lnRef>
          <a:fillRef idx="2">
            <a:schemeClr val="accent4"/>
          </a:fillRef>
          <a:effectRef idx="1">
            <a:schemeClr val="accent4"/>
          </a:effectRef>
          <a:fontRef idx="minor">
            <a:schemeClr val="dk1"/>
          </a:fontRef>
        </dgm:style>
      </dgm:prSet>
      <dgm:spPr/>
      <dgm:t>
        <a:bodyPr/>
        <a:lstStyle/>
        <a:p>
          <a:pPr rtl="0"/>
          <a:r>
            <a:rPr lang="en-US" b="1" cap="none" spc="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dgm:t>
    </dgm:pt>
    <dgm:pt modelId="{1BE10BFB-6E8F-4E82-8311-6C54C60D37A8}" type="parTrans" cxnId="{8828D6D4-430D-4EAD-8130-D0159BDC8222}">
      <dgm:prSet/>
      <dgm:spPr/>
      <dgm:t>
        <a:bodyPr/>
        <a:lstStyle/>
        <a:p>
          <a:endParaRPr lang="en-US"/>
        </a:p>
      </dgm:t>
    </dgm:pt>
    <dgm:pt modelId="{FC2EF46F-1A44-446E-95D3-F386F98E6F90}" type="sibTrans" cxnId="{8828D6D4-430D-4EAD-8130-D0159BDC8222}">
      <dgm:prSet/>
      <dgm:spPr/>
      <dgm:t>
        <a:bodyPr/>
        <a:lstStyle/>
        <a:p>
          <a:endParaRPr lang="en-US"/>
        </a:p>
      </dgm:t>
    </dgm:pt>
    <dgm:pt modelId="{9247C982-A194-4A24-BD3C-687B5AFA7B20}" type="pres">
      <dgm:prSet presAssocID="{5EC6C8BF-CD0D-4117-A6E0-2975CCA65E41}" presName="linear" presStyleCnt="0">
        <dgm:presLayoutVars>
          <dgm:animLvl val="lvl"/>
          <dgm:resizeHandles val="exact"/>
        </dgm:presLayoutVars>
      </dgm:prSet>
      <dgm:spPr/>
      <dgm:t>
        <a:bodyPr/>
        <a:lstStyle/>
        <a:p>
          <a:endParaRPr lang="en-US"/>
        </a:p>
      </dgm:t>
    </dgm:pt>
    <dgm:pt modelId="{FDBCEFC6-D545-48BF-AE03-E733F5558B97}" type="pres">
      <dgm:prSet presAssocID="{13E9DC75-39E8-4172-B483-96B1D794D6E2}" presName="parentText" presStyleLbl="node1" presStyleIdx="0" presStyleCnt="1">
        <dgm:presLayoutVars>
          <dgm:chMax val="0"/>
          <dgm:bulletEnabled val="1"/>
        </dgm:presLayoutVars>
      </dgm:prSet>
      <dgm:spPr/>
      <dgm:t>
        <a:bodyPr/>
        <a:lstStyle/>
        <a:p>
          <a:endParaRPr lang="en-US"/>
        </a:p>
      </dgm:t>
    </dgm:pt>
  </dgm:ptLst>
  <dgm:cxnLst>
    <dgm:cxn modelId="{8828D6D4-430D-4EAD-8130-D0159BDC8222}" srcId="{5EC6C8BF-CD0D-4117-A6E0-2975CCA65E41}" destId="{13E9DC75-39E8-4172-B483-96B1D794D6E2}" srcOrd="0" destOrd="0" parTransId="{1BE10BFB-6E8F-4E82-8311-6C54C60D37A8}" sibTransId="{FC2EF46F-1A44-446E-95D3-F386F98E6F90}"/>
    <dgm:cxn modelId="{2FB5F2E6-4C42-480C-B8D9-6BA7082BB004}" type="presOf" srcId="{5EC6C8BF-CD0D-4117-A6E0-2975CCA65E41}" destId="{9247C982-A194-4A24-BD3C-687B5AFA7B20}" srcOrd="0" destOrd="0" presId="urn:microsoft.com/office/officeart/2005/8/layout/vList2"/>
    <dgm:cxn modelId="{CC7777EB-E00B-4296-B7AB-93B488090928}" type="presOf" srcId="{13E9DC75-39E8-4172-B483-96B1D794D6E2}" destId="{FDBCEFC6-D545-48BF-AE03-E733F5558B97}" srcOrd="0" destOrd="0" presId="urn:microsoft.com/office/officeart/2005/8/layout/vList2"/>
    <dgm:cxn modelId="{4FD1CDBC-872F-49E3-9662-24761E4E6B7B}" type="presParOf" srcId="{9247C982-A194-4A24-BD3C-687B5AFA7B20}" destId="{FDBCEFC6-D545-48BF-AE03-E733F5558B97}"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419ED-39B6-4D61-8B05-FDDF107C29A9}" type="datetimeFigureOut">
              <a:rPr lang="en-US" smtClean="0"/>
              <a:pPr/>
              <a:t>4/16/2017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D47FC-070F-4DD1-BFB6-F4C2E55E9F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3AD47FC-070F-4DD1-BFB6-F4C2E55E9F2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brary_wall_books_shelf_abstract_hogh_contrast_hd-wallpaper-1253019.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685800" y="609601"/>
            <a:ext cx="7772400" cy="2362200"/>
          </a:xfrm>
          <a:noFill/>
          <a:ln>
            <a:solidFill>
              <a:schemeClr val="accent1"/>
            </a:solidFill>
          </a:ln>
        </p:spPr>
        <p:txBody>
          <a:bodyPr>
            <a:noAutofit/>
            <a:scene3d>
              <a:camera prst="orthographicFront"/>
              <a:lightRig rig="balanced" dir="t">
                <a:rot lat="0" lon="0" rev="2100000"/>
              </a:lightRig>
            </a:scene3d>
            <a:sp3d extrusionH="57150" prstMaterial="metal">
              <a:bevelT w="38100" h="25400"/>
              <a:contourClr>
                <a:schemeClr val="bg2"/>
              </a:contourClr>
            </a:sp3d>
          </a:bodyPr>
          <a:lstStyle/>
          <a:p>
            <a:r>
              <a:rPr lang="en-US" sz="4800" b="1" dirty="0" smtClean="0">
                <a:ln w="50800"/>
                <a:solidFill>
                  <a:schemeClr val="bg1">
                    <a:shade val="50000"/>
                  </a:schemeClr>
                </a:solidFill>
                <a:latin typeface="Cambria" pitchFamily="18" charset="0"/>
              </a:rPr>
              <a:t>Library Management System</a:t>
            </a:r>
            <a:endParaRPr lang="en-US" sz="4800" b="1" dirty="0">
              <a:ln w="50800"/>
              <a:solidFill>
                <a:schemeClr val="bg1">
                  <a:shade val="50000"/>
                </a:schemeClr>
              </a:solidFill>
              <a:latin typeface="Cambria" pitchFamily="18" charset="0"/>
            </a:endParaRPr>
          </a:p>
        </p:txBody>
      </p:sp>
      <p:sp>
        <p:nvSpPr>
          <p:cNvPr id="3" name="Subtitle 2"/>
          <p:cNvSpPr>
            <a:spLocks noGrp="1"/>
          </p:cNvSpPr>
          <p:nvPr>
            <p:ph type="subTitle" idx="1"/>
          </p:nvPr>
        </p:nvSpPr>
        <p:spPr>
          <a:xfrm>
            <a:off x="1371600" y="3810000"/>
            <a:ext cx="6400800" cy="1828800"/>
          </a:xfrm>
        </p:spPr>
        <p:txBody>
          <a:bodyPr>
            <a:normAutofit/>
          </a:bodyPr>
          <a:lstStyle/>
          <a:p>
            <a:r>
              <a:rPr lang="en-US" sz="1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Presented By</a:t>
            </a:r>
            <a:endParaRPr lang="en-US" sz="1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US" sz="1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Nasimul</a:t>
            </a:r>
            <a:r>
              <a:rPr lang="en-US" sz="1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Hasan</a:t>
            </a:r>
            <a:r>
              <a:rPr lang="en-US" sz="1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- 16-32415-2</a:t>
            </a:r>
          </a:p>
          <a:p>
            <a:r>
              <a:rPr lang="en-US" sz="1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Anim</a:t>
            </a:r>
            <a:r>
              <a:rPr lang="en-US" sz="1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Bhuiya</a:t>
            </a:r>
            <a:r>
              <a:rPr lang="en-US" sz="1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- 16-31114-1</a:t>
            </a:r>
          </a:p>
          <a:p>
            <a:r>
              <a:rPr lang="en-US" sz="1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Pritam</a:t>
            </a:r>
            <a:r>
              <a:rPr lang="en-US" sz="1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Saha</a:t>
            </a:r>
            <a:r>
              <a:rPr lang="en-US" sz="1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Keerthi</a:t>
            </a:r>
            <a:r>
              <a:rPr lang="en-US" sz="1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15-29742-2</a:t>
            </a:r>
            <a:endParaRPr lang="en-US" sz="1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US" sz="1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Salman</a:t>
            </a:r>
            <a:r>
              <a:rPr lang="en-US" sz="1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Al </a:t>
            </a:r>
            <a:r>
              <a:rPr lang="en-US" sz="1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Mamun</a:t>
            </a:r>
            <a:r>
              <a:rPr lang="en-US" sz="1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15-29726-2</a:t>
            </a:r>
          </a:p>
        </p:txBody>
      </p:sp>
      <p:sp>
        <p:nvSpPr>
          <p:cNvPr id="5" name="TextBox 4"/>
          <p:cNvSpPr txBox="1"/>
          <p:nvPr/>
        </p:nvSpPr>
        <p:spPr>
          <a:xfrm>
            <a:off x="1066800" y="3200400"/>
            <a:ext cx="6629400" cy="430887"/>
          </a:xfrm>
          <a:prstGeom prst="rect">
            <a:avLst/>
          </a:prstGeom>
          <a:noFill/>
        </p:spPr>
        <p:txBody>
          <a:bodyPr wrap="square" rtlCol="0">
            <a:spAutoFit/>
          </a:bodyPr>
          <a:lstStyle/>
          <a:p>
            <a:pPr algn="ctr"/>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Course Instructor: </a:t>
            </a:r>
            <a:r>
              <a:rPr lang="en-US"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Juena</a:t>
            </a:r>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Ahmed </a:t>
            </a:r>
            <a:r>
              <a:rPr lang="en-US"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Noshin</a:t>
            </a:r>
            <a:endParaRPr lang="en-US" sz="2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b7sX4F.jpg"/>
          <p:cNvPicPr>
            <a:picLocks noChangeAspect="1"/>
          </p:cNvPicPr>
          <p:nvPr/>
        </p:nvPicPr>
        <p:blipFill>
          <a:blip r:embed="rId3"/>
          <a:stretch>
            <a:fillRect/>
          </a:stretch>
        </p:blipFill>
        <p:spPr>
          <a:xfrm>
            <a:off x="0" y="0"/>
            <a:ext cx="9144000" cy="6858000"/>
          </a:xfrm>
          <a:prstGeom prst="rect">
            <a:avLst/>
          </a:prstGeom>
        </p:spPr>
      </p:pic>
      <p:sp>
        <p:nvSpPr>
          <p:cNvPr id="4" name="TextBox 3"/>
          <p:cNvSpPr txBox="1"/>
          <p:nvPr/>
        </p:nvSpPr>
        <p:spPr>
          <a:xfrm>
            <a:off x="304800" y="533400"/>
            <a:ext cx="8001000" cy="830997"/>
          </a:xfrm>
          <a:prstGeom prst="rect">
            <a:avLst/>
          </a:prstGeom>
          <a:noFill/>
        </p:spPr>
        <p:txBody>
          <a:bodyPr wrap="square" rtlCol="0">
            <a:spAutoFit/>
          </a:bodyPr>
          <a:lstStyle/>
          <a:p>
            <a:r>
              <a:rPr lang="en-US" sz="4400" dirty="0" smtClean="0"/>
              <a:t>   </a:t>
            </a:r>
            <a:r>
              <a:rPr lang="en-US" sz="4800" b="1" u="sng" dirty="0" smtClean="0">
                <a:solidFill>
                  <a:schemeClr val="tx1">
                    <a:lumMod val="95000"/>
                    <a:lumOff val="5000"/>
                  </a:schemeClr>
                </a:solidFill>
              </a:rPr>
              <a:t>Scenario</a:t>
            </a:r>
            <a:r>
              <a:rPr lang="en-US" sz="4800" u="sng" dirty="0" smtClean="0">
                <a:solidFill>
                  <a:schemeClr val="tx1">
                    <a:lumMod val="95000"/>
                    <a:lumOff val="5000"/>
                  </a:schemeClr>
                </a:solidFill>
              </a:rPr>
              <a:t>                    </a:t>
            </a:r>
            <a:endParaRPr lang="en-US" sz="4800" u="sng" dirty="0">
              <a:solidFill>
                <a:schemeClr val="tx1">
                  <a:lumMod val="95000"/>
                  <a:lumOff val="5000"/>
                </a:schemeClr>
              </a:solidFill>
            </a:endParaRPr>
          </a:p>
        </p:txBody>
      </p:sp>
      <p:sp>
        <p:nvSpPr>
          <p:cNvPr id="5" name="TextBox 4"/>
          <p:cNvSpPr txBox="1"/>
          <p:nvPr/>
        </p:nvSpPr>
        <p:spPr>
          <a:xfrm>
            <a:off x="685800" y="1524000"/>
            <a:ext cx="8001000" cy="4524315"/>
          </a:xfrm>
          <a:prstGeom prst="rect">
            <a:avLst/>
          </a:prstGeom>
          <a:noFill/>
        </p:spPr>
        <p:txBody>
          <a:bodyPr wrap="square" rtlCol="0">
            <a:spAutoFit/>
          </a:bodyPr>
          <a:lstStyle/>
          <a:p>
            <a:r>
              <a:rPr lang="en-US" sz="2400" dirty="0" smtClean="0"/>
              <a:t>A University Library  has a lot of books for their Students who can borrow books for their study. The books have a unique ID, name and others. The Students has a unique, name, address &amp; gender. The Students came from a department which have a unique ID. The students can borrow </a:t>
            </a:r>
            <a:r>
              <a:rPr lang="en-US" sz="2400" dirty="0" smtClean="0"/>
              <a:t>one or many </a:t>
            </a:r>
            <a:r>
              <a:rPr lang="en-US" sz="2400" dirty="0" smtClean="0"/>
              <a:t>book at a time from the library . The students have to issue the books in order to borrow </a:t>
            </a:r>
            <a:r>
              <a:rPr lang="en-US" sz="2400" dirty="0" smtClean="0"/>
              <a:t>them. Students </a:t>
            </a:r>
            <a:r>
              <a:rPr lang="en-US" sz="2400" dirty="0" smtClean="0"/>
              <a:t>c</a:t>
            </a:r>
            <a:r>
              <a:rPr lang="en-US" sz="2400" dirty="0" smtClean="0"/>
              <a:t>an </a:t>
            </a:r>
            <a:r>
              <a:rPr lang="en-US" sz="2400" dirty="0" smtClean="0"/>
              <a:t>i</a:t>
            </a:r>
            <a:r>
              <a:rPr lang="en-US" sz="2400" dirty="0" smtClean="0"/>
              <a:t>ssue </a:t>
            </a:r>
            <a:r>
              <a:rPr lang="en-US" sz="2400" dirty="0" smtClean="0"/>
              <a:t>o</a:t>
            </a:r>
            <a:r>
              <a:rPr lang="en-US" sz="2400" dirty="0" smtClean="0"/>
              <a:t>ne book at a time  </a:t>
            </a:r>
            <a:r>
              <a:rPr lang="en-US" sz="2400" dirty="0" smtClean="0"/>
              <a:t>The books has an issue date, return date. The students have to return the books before the expiry date. The library has some staff who can be identified by their unique staff ID. They manage the books on the library. </a:t>
            </a:r>
            <a:r>
              <a:rPr lang="en-US" sz="2400" dirty="0" smtClean="0"/>
              <a:t>One staff has to manage many books at </a:t>
            </a:r>
            <a:r>
              <a:rPr lang="en-US" sz="2400" smtClean="0"/>
              <a:t>a time.</a:t>
            </a:r>
            <a:endParaRPr lang="en-US" sz="2400"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ibraries.jpg"/>
          <p:cNvPicPr>
            <a:picLocks noChangeAspect="1"/>
          </p:cNvPicPr>
          <p:nvPr/>
        </p:nvPicPr>
        <p:blipFill>
          <a:blip r:embed="rId2"/>
          <a:stretch>
            <a:fillRect/>
          </a:stretch>
        </p:blipFill>
        <p:spPr>
          <a:xfrm>
            <a:off x="-561234" y="-1"/>
            <a:ext cx="10314834" cy="6890309"/>
          </a:xfrm>
          <a:prstGeom prst="rect">
            <a:avLst/>
          </a:prstGeom>
        </p:spPr>
      </p:pic>
      <p:graphicFrame>
        <p:nvGraphicFramePr>
          <p:cNvPr id="5" name="Diagram 4"/>
          <p:cNvGraphicFramePr/>
          <p:nvPr/>
        </p:nvGraphicFramePr>
        <p:xfrm>
          <a:off x="0" y="152401"/>
          <a:ext cx="9144000" cy="99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ddvg.jpg"/>
          <p:cNvPicPr>
            <a:picLocks noChangeAspect="1"/>
          </p:cNvPicPr>
          <p:nvPr/>
        </p:nvPicPr>
        <p:blipFill>
          <a:blip r:embed="rId7"/>
          <a:stretch>
            <a:fillRect/>
          </a:stretch>
        </p:blipFill>
        <p:spPr>
          <a:xfrm>
            <a:off x="152400" y="1295400"/>
            <a:ext cx="8991600" cy="5364392"/>
          </a:xfrm>
          <a:prstGeom prst="rect">
            <a:avLst/>
          </a:prstGeom>
        </p:spPr>
      </p:pic>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ladstudio_library_800x480.jpg"/>
          <p:cNvPicPr>
            <a:picLocks noChangeAspect="1"/>
          </p:cNvPicPr>
          <p:nvPr/>
        </p:nvPicPr>
        <p:blipFill>
          <a:blip r:embed="rId2"/>
          <a:stretch>
            <a:fillRect/>
          </a:stretch>
        </p:blipFill>
        <p:spPr>
          <a:xfrm>
            <a:off x="0" y="0"/>
            <a:ext cx="9144000" cy="6858000"/>
          </a:xfrm>
          <a:prstGeom prst="rect">
            <a:avLst/>
          </a:prstGeom>
        </p:spPr>
      </p:pic>
      <p:sp>
        <p:nvSpPr>
          <p:cNvPr id="2" name="TextBox 1"/>
          <p:cNvSpPr txBox="1"/>
          <p:nvPr/>
        </p:nvSpPr>
        <p:spPr>
          <a:xfrm>
            <a:off x="457200" y="228600"/>
            <a:ext cx="5486400" cy="5847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3200" b="1" dirty="0" smtClean="0">
                <a:latin typeface="Broadway" pitchFamily="82" charset="0"/>
              </a:rPr>
              <a:t>Normalization </a:t>
            </a:r>
            <a:endParaRPr lang="en-US" sz="3200" b="1" dirty="0">
              <a:latin typeface="Broadway" pitchFamily="82" charset="0"/>
            </a:endParaRPr>
          </a:p>
        </p:txBody>
      </p:sp>
      <p:sp>
        <p:nvSpPr>
          <p:cNvPr id="3" name="TextBox 2"/>
          <p:cNvSpPr txBox="1"/>
          <p:nvPr/>
        </p:nvSpPr>
        <p:spPr>
          <a:xfrm>
            <a:off x="457200" y="2286000"/>
            <a:ext cx="8305800"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u="sng" dirty="0" smtClean="0">
                <a:solidFill>
                  <a:schemeClr val="tx1">
                    <a:lumMod val="95000"/>
                    <a:lumOff val="5000"/>
                  </a:schemeClr>
                </a:solidFill>
              </a:rPr>
              <a:t>1NF Normalization</a:t>
            </a:r>
          </a:p>
          <a:p>
            <a:r>
              <a:rPr lang="en-US" sz="2000" dirty="0" smtClean="0">
                <a:solidFill>
                  <a:schemeClr val="tx1">
                    <a:lumMod val="95000"/>
                    <a:lumOff val="5000"/>
                  </a:schemeClr>
                </a:solidFill>
              </a:rPr>
              <a:t>Doesn’t Follow 1NF normalization as</a:t>
            </a:r>
          </a:p>
          <a:p>
            <a:pPr>
              <a:buFont typeface="Arial" pitchFamily="34" charset="0"/>
              <a:buChar char="•"/>
            </a:pPr>
            <a:r>
              <a:rPr lang="en-US" sz="2000" dirty="0" smtClean="0">
                <a:solidFill>
                  <a:schemeClr val="tx1">
                    <a:lumMod val="95000"/>
                    <a:lumOff val="5000"/>
                  </a:schemeClr>
                </a:solidFill>
              </a:rPr>
              <a:t>No Repeated </a:t>
            </a:r>
            <a:r>
              <a:rPr lang="en-US" sz="2000" dirty="0" err="1" smtClean="0">
                <a:solidFill>
                  <a:schemeClr val="tx1">
                    <a:lumMod val="95000"/>
                    <a:lumOff val="5000"/>
                  </a:schemeClr>
                </a:solidFill>
              </a:rPr>
              <a:t>Datas</a:t>
            </a:r>
            <a:endParaRPr lang="en-US" sz="2000" dirty="0">
              <a:solidFill>
                <a:schemeClr val="tx1">
                  <a:lumMod val="95000"/>
                  <a:lumOff val="5000"/>
                </a:schemeClr>
              </a:solidFill>
            </a:endParaRPr>
          </a:p>
        </p:txBody>
      </p:sp>
      <p:sp>
        <p:nvSpPr>
          <p:cNvPr id="4" name="TextBox 3"/>
          <p:cNvSpPr txBox="1"/>
          <p:nvPr/>
        </p:nvSpPr>
        <p:spPr>
          <a:xfrm>
            <a:off x="457200" y="990600"/>
            <a:ext cx="83058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u="sng" dirty="0" err="1" smtClean="0"/>
              <a:t>Book_ID</a:t>
            </a:r>
            <a:r>
              <a:rPr lang="en-US" dirty="0" smtClean="0"/>
              <a:t>, </a:t>
            </a:r>
            <a:r>
              <a:rPr lang="en-US" dirty="0" err="1" smtClean="0"/>
              <a:t>Book_Name</a:t>
            </a:r>
            <a:r>
              <a:rPr lang="en-US" dirty="0" smtClean="0"/>
              <a:t>, Author, Edition, </a:t>
            </a:r>
            <a:r>
              <a:rPr lang="en-US" u="sng" dirty="0" smtClean="0"/>
              <a:t>S_ID</a:t>
            </a:r>
            <a:r>
              <a:rPr lang="en-US" dirty="0" smtClean="0"/>
              <a:t>, </a:t>
            </a:r>
            <a:r>
              <a:rPr lang="en-US" dirty="0" err="1" smtClean="0"/>
              <a:t>S_name</a:t>
            </a:r>
            <a:r>
              <a:rPr lang="en-US" dirty="0" smtClean="0"/>
              <a:t>, </a:t>
            </a:r>
            <a:r>
              <a:rPr lang="en-US" dirty="0" err="1" smtClean="0"/>
              <a:t>S_Address</a:t>
            </a:r>
            <a:r>
              <a:rPr lang="en-US" dirty="0" smtClean="0"/>
              <a:t>, </a:t>
            </a:r>
            <a:r>
              <a:rPr lang="en-US" dirty="0" err="1" smtClean="0"/>
              <a:t>s_gender</a:t>
            </a:r>
            <a:r>
              <a:rPr lang="en-US" dirty="0" smtClean="0"/>
              <a:t>, </a:t>
            </a:r>
            <a:r>
              <a:rPr lang="en-US" dirty="0" err="1" smtClean="0"/>
              <a:t>D_Name</a:t>
            </a:r>
            <a:r>
              <a:rPr lang="en-US" dirty="0" smtClean="0"/>
              <a:t>, </a:t>
            </a:r>
            <a:r>
              <a:rPr lang="en-US" u="sng" dirty="0" err="1" smtClean="0"/>
              <a:t>D_id</a:t>
            </a:r>
            <a:r>
              <a:rPr lang="en-US" u="sng" dirty="0" smtClean="0"/>
              <a:t>, </a:t>
            </a:r>
            <a:r>
              <a:rPr lang="en-US" dirty="0" err="1" smtClean="0"/>
              <a:t>Issu_date</a:t>
            </a:r>
            <a:r>
              <a:rPr lang="en-US" dirty="0" smtClean="0"/>
              <a:t>, </a:t>
            </a:r>
            <a:r>
              <a:rPr lang="en-US" dirty="0" err="1" smtClean="0"/>
              <a:t>Return_date</a:t>
            </a:r>
            <a:r>
              <a:rPr lang="en-US" dirty="0" smtClean="0"/>
              <a:t>, </a:t>
            </a:r>
            <a:r>
              <a:rPr lang="en-US" dirty="0" err="1" smtClean="0"/>
              <a:t>Expiry_Date</a:t>
            </a:r>
            <a:r>
              <a:rPr lang="en-US" dirty="0" smtClean="0"/>
              <a:t>, </a:t>
            </a:r>
            <a:r>
              <a:rPr lang="en-US" u="sng" dirty="0" err="1" smtClean="0"/>
              <a:t>Issue_ID</a:t>
            </a:r>
            <a:r>
              <a:rPr lang="en-US" dirty="0" smtClean="0"/>
              <a:t>, </a:t>
            </a:r>
            <a:r>
              <a:rPr lang="en-US" dirty="0" err="1" smtClean="0"/>
              <a:t>Staff_name</a:t>
            </a:r>
            <a:r>
              <a:rPr lang="en-US" dirty="0" smtClean="0"/>
              <a:t>, </a:t>
            </a:r>
            <a:r>
              <a:rPr lang="en-US" u="sng" dirty="0" err="1" smtClean="0"/>
              <a:t>Staff_id</a:t>
            </a:r>
            <a:r>
              <a:rPr lang="en-US" dirty="0" smtClean="0"/>
              <a:t>, Designation, </a:t>
            </a:r>
            <a:r>
              <a:rPr lang="en-US" dirty="0" err="1" smtClean="0"/>
              <a:t>stf_address</a:t>
            </a:r>
            <a:r>
              <a:rPr lang="en-US" dirty="0" smtClean="0"/>
              <a:t>.</a:t>
            </a:r>
            <a:endParaRPr lang="en-US" u="sng" dirty="0"/>
          </a:p>
        </p:txBody>
      </p:sp>
      <p:sp>
        <p:nvSpPr>
          <p:cNvPr id="5" name="TextBox 4"/>
          <p:cNvSpPr txBox="1"/>
          <p:nvPr/>
        </p:nvSpPr>
        <p:spPr>
          <a:xfrm>
            <a:off x="533400" y="3581400"/>
            <a:ext cx="8229600" cy="258532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u="sng" dirty="0" smtClean="0"/>
              <a:t>2NF Normalization</a:t>
            </a:r>
          </a:p>
          <a:p>
            <a:endParaRPr lang="en-US" dirty="0" smtClean="0"/>
          </a:p>
          <a:p>
            <a:r>
              <a:rPr lang="en-US" dirty="0" smtClean="0"/>
              <a:t> After removing partial dependency , the end tables  are:</a:t>
            </a:r>
          </a:p>
          <a:p>
            <a:r>
              <a:rPr lang="en-US" dirty="0" smtClean="0"/>
              <a:t>Tab 1: </a:t>
            </a:r>
            <a:r>
              <a:rPr lang="en-US" u="sng" dirty="0" err="1" smtClean="0"/>
              <a:t>Book_ID</a:t>
            </a:r>
            <a:r>
              <a:rPr lang="en-US" u="sng" dirty="0" smtClean="0"/>
              <a:t>,</a:t>
            </a:r>
            <a:r>
              <a:rPr lang="en-US" dirty="0" smtClean="0"/>
              <a:t> </a:t>
            </a:r>
            <a:r>
              <a:rPr lang="en-US" dirty="0" err="1" smtClean="0"/>
              <a:t>Book_Name</a:t>
            </a:r>
            <a:r>
              <a:rPr lang="en-US" dirty="0" smtClean="0"/>
              <a:t>, Edition, Author.</a:t>
            </a:r>
          </a:p>
          <a:p>
            <a:r>
              <a:rPr lang="en-US" dirty="0" smtClean="0"/>
              <a:t>Tab 2: </a:t>
            </a:r>
            <a:r>
              <a:rPr lang="en-US" u="sng" dirty="0" smtClean="0"/>
              <a:t>S_ID</a:t>
            </a:r>
            <a:r>
              <a:rPr lang="en-US" dirty="0" smtClean="0"/>
              <a:t>, </a:t>
            </a:r>
            <a:r>
              <a:rPr lang="en-US" dirty="0" err="1" smtClean="0"/>
              <a:t>S_name</a:t>
            </a:r>
            <a:r>
              <a:rPr lang="en-US" dirty="0" smtClean="0"/>
              <a:t>, </a:t>
            </a:r>
            <a:r>
              <a:rPr lang="en-US" dirty="0" err="1" smtClean="0"/>
              <a:t>S_Address</a:t>
            </a:r>
            <a:r>
              <a:rPr lang="en-US" dirty="0" smtClean="0"/>
              <a:t>, </a:t>
            </a:r>
            <a:r>
              <a:rPr lang="en-US" dirty="0" err="1" smtClean="0"/>
              <a:t>s_gender</a:t>
            </a:r>
            <a:endParaRPr lang="en-US" dirty="0" smtClean="0"/>
          </a:p>
          <a:p>
            <a:r>
              <a:rPr lang="en-US" dirty="0" smtClean="0"/>
              <a:t>Tab 3: </a:t>
            </a:r>
            <a:r>
              <a:rPr lang="en-US" u="sng" dirty="0" err="1" smtClean="0"/>
              <a:t>D_id</a:t>
            </a:r>
            <a:r>
              <a:rPr lang="en-US" u="sng" dirty="0" smtClean="0"/>
              <a:t>, </a:t>
            </a:r>
            <a:r>
              <a:rPr lang="en-US" dirty="0" err="1" smtClean="0"/>
              <a:t>D_Name</a:t>
            </a:r>
            <a:r>
              <a:rPr lang="en-US" dirty="0" smtClean="0"/>
              <a:t>, </a:t>
            </a:r>
            <a:endParaRPr lang="en-US" u="sng" dirty="0" smtClean="0"/>
          </a:p>
          <a:p>
            <a:r>
              <a:rPr lang="en-US" dirty="0" smtClean="0"/>
              <a:t>Tab 4: </a:t>
            </a:r>
            <a:r>
              <a:rPr lang="en-US" u="sng" dirty="0" err="1" smtClean="0"/>
              <a:t>Issue_ID</a:t>
            </a:r>
            <a:r>
              <a:rPr lang="en-US" u="sng" dirty="0" smtClean="0"/>
              <a:t> ,</a:t>
            </a:r>
            <a:r>
              <a:rPr lang="en-US" dirty="0" err="1" smtClean="0"/>
              <a:t>Issu_date</a:t>
            </a:r>
            <a:r>
              <a:rPr lang="en-US" dirty="0" smtClean="0"/>
              <a:t>, </a:t>
            </a:r>
            <a:r>
              <a:rPr lang="en-US" dirty="0" err="1" smtClean="0"/>
              <a:t>Return_date</a:t>
            </a:r>
            <a:r>
              <a:rPr lang="en-US" dirty="0" smtClean="0"/>
              <a:t>, </a:t>
            </a:r>
            <a:r>
              <a:rPr lang="en-US" dirty="0" err="1" smtClean="0"/>
              <a:t>Expiry_Date</a:t>
            </a:r>
            <a:r>
              <a:rPr lang="en-US" dirty="0" smtClean="0"/>
              <a:t>, </a:t>
            </a:r>
          </a:p>
          <a:p>
            <a:r>
              <a:rPr lang="en-US" dirty="0" smtClean="0"/>
              <a:t>Tab 5 : , </a:t>
            </a:r>
            <a:r>
              <a:rPr lang="en-US" u="sng" dirty="0" err="1" smtClean="0"/>
              <a:t>Staff_id</a:t>
            </a:r>
            <a:r>
              <a:rPr lang="en-US" dirty="0" smtClean="0"/>
              <a:t>, </a:t>
            </a:r>
            <a:r>
              <a:rPr lang="en-US" dirty="0" err="1" smtClean="0"/>
              <a:t>Staff_nameDesignation</a:t>
            </a:r>
            <a:r>
              <a:rPr lang="en-US" dirty="0" smtClean="0"/>
              <a:t>, </a:t>
            </a:r>
            <a:r>
              <a:rPr lang="en-US" dirty="0" err="1" smtClean="0"/>
              <a:t>stf_address</a:t>
            </a:r>
            <a:r>
              <a:rPr lang="en-US" dirty="0" smtClean="0"/>
              <a:t>.</a:t>
            </a:r>
            <a:endParaRPr lang="en-US" u="sng" dirty="0" smtClean="0"/>
          </a:p>
          <a:p>
            <a:endParaRPr lang="en-US" dirty="0"/>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ladstudio_library_800x480.jpg"/>
          <p:cNvPicPr>
            <a:picLocks noChangeAspect="1"/>
          </p:cNvPicPr>
          <p:nvPr/>
        </p:nvPicPr>
        <p:blipFill>
          <a:blip r:embed="rId2"/>
          <a:stretch>
            <a:fillRect/>
          </a:stretch>
        </p:blipFill>
        <p:spPr>
          <a:xfrm>
            <a:off x="0" y="0"/>
            <a:ext cx="9144000" cy="7239000"/>
          </a:xfrm>
          <a:prstGeom prst="rect">
            <a:avLst/>
          </a:prstGeom>
        </p:spPr>
      </p:pic>
      <p:sp>
        <p:nvSpPr>
          <p:cNvPr id="2" name="TextBox 1"/>
          <p:cNvSpPr txBox="1"/>
          <p:nvPr/>
        </p:nvSpPr>
        <p:spPr>
          <a:xfrm>
            <a:off x="457200" y="228600"/>
            <a:ext cx="54864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b="1" dirty="0" smtClean="0">
                <a:latin typeface="Broadway" pitchFamily="82" charset="0"/>
              </a:rPr>
              <a:t>Normalization </a:t>
            </a:r>
            <a:endParaRPr lang="en-US" sz="3200" b="1" dirty="0">
              <a:latin typeface="Broadway" pitchFamily="82" charset="0"/>
            </a:endParaRPr>
          </a:p>
        </p:txBody>
      </p:sp>
      <p:sp>
        <p:nvSpPr>
          <p:cNvPr id="4" name="TextBox 3"/>
          <p:cNvSpPr txBox="1"/>
          <p:nvPr/>
        </p:nvSpPr>
        <p:spPr>
          <a:xfrm>
            <a:off x="457200" y="990600"/>
            <a:ext cx="8153400"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u="sng" dirty="0" err="1" smtClean="0"/>
              <a:t>Orignal</a:t>
            </a:r>
            <a:r>
              <a:rPr lang="en-US" u="sng" dirty="0" smtClean="0"/>
              <a:t> Table:</a:t>
            </a:r>
          </a:p>
          <a:p>
            <a:endParaRPr lang="en-US" u="sng" dirty="0" smtClean="0"/>
          </a:p>
          <a:p>
            <a:r>
              <a:rPr lang="en-US" u="sng" dirty="0" err="1" smtClean="0"/>
              <a:t>Book_ID</a:t>
            </a:r>
            <a:r>
              <a:rPr lang="en-US" dirty="0" smtClean="0"/>
              <a:t>, </a:t>
            </a:r>
            <a:r>
              <a:rPr lang="en-US" dirty="0" err="1" smtClean="0"/>
              <a:t>Book_Name</a:t>
            </a:r>
            <a:r>
              <a:rPr lang="en-US" dirty="0" smtClean="0"/>
              <a:t>, Author, Edition, </a:t>
            </a:r>
            <a:r>
              <a:rPr lang="en-US" u="sng" dirty="0" smtClean="0"/>
              <a:t>S_ID</a:t>
            </a:r>
            <a:r>
              <a:rPr lang="en-US" dirty="0" smtClean="0"/>
              <a:t>, </a:t>
            </a:r>
            <a:r>
              <a:rPr lang="en-US" dirty="0" err="1" smtClean="0"/>
              <a:t>S_name</a:t>
            </a:r>
            <a:r>
              <a:rPr lang="en-US" dirty="0" smtClean="0"/>
              <a:t>, </a:t>
            </a:r>
            <a:r>
              <a:rPr lang="en-US" dirty="0" err="1" smtClean="0"/>
              <a:t>S_Address</a:t>
            </a:r>
            <a:r>
              <a:rPr lang="en-US" dirty="0" smtClean="0"/>
              <a:t>, </a:t>
            </a:r>
            <a:r>
              <a:rPr lang="en-US" dirty="0" err="1" smtClean="0"/>
              <a:t>s_gender</a:t>
            </a:r>
            <a:r>
              <a:rPr lang="en-US" dirty="0" smtClean="0"/>
              <a:t>, </a:t>
            </a:r>
            <a:r>
              <a:rPr lang="en-US" dirty="0" err="1" smtClean="0"/>
              <a:t>D_Name</a:t>
            </a:r>
            <a:r>
              <a:rPr lang="en-US" dirty="0" smtClean="0"/>
              <a:t>, </a:t>
            </a:r>
            <a:r>
              <a:rPr lang="en-US" u="sng" dirty="0" err="1" smtClean="0"/>
              <a:t>D_id</a:t>
            </a:r>
            <a:r>
              <a:rPr lang="en-US" u="sng" dirty="0" smtClean="0"/>
              <a:t>, </a:t>
            </a:r>
            <a:r>
              <a:rPr lang="en-US" dirty="0" err="1" smtClean="0"/>
              <a:t>Issu_date</a:t>
            </a:r>
            <a:r>
              <a:rPr lang="en-US" dirty="0" smtClean="0"/>
              <a:t>, </a:t>
            </a:r>
            <a:r>
              <a:rPr lang="en-US" dirty="0" err="1" smtClean="0"/>
              <a:t>Return_date</a:t>
            </a:r>
            <a:r>
              <a:rPr lang="en-US" dirty="0" smtClean="0"/>
              <a:t>, </a:t>
            </a:r>
            <a:r>
              <a:rPr lang="en-US" dirty="0" err="1" smtClean="0"/>
              <a:t>Expiry_Date</a:t>
            </a:r>
            <a:r>
              <a:rPr lang="en-US" dirty="0" smtClean="0"/>
              <a:t>, </a:t>
            </a:r>
            <a:r>
              <a:rPr lang="en-US" u="sng" dirty="0" err="1" smtClean="0"/>
              <a:t>Issue_ID</a:t>
            </a:r>
            <a:r>
              <a:rPr lang="en-US" dirty="0" smtClean="0"/>
              <a:t>, </a:t>
            </a:r>
            <a:r>
              <a:rPr lang="en-US" dirty="0" err="1" smtClean="0"/>
              <a:t>Staff_name</a:t>
            </a:r>
            <a:r>
              <a:rPr lang="en-US" dirty="0" smtClean="0"/>
              <a:t>, </a:t>
            </a:r>
            <a:r>
              <a:rPr lang="en-US" u="sng" dirty="0" err="1" smtClean="0"/>
              <a:t>Staff_id</a:t>
            </a:r>
            <a:r>
              <a:rPr lang="en-US" dirty="0" smtClean="0"/>
              <a:t>, Designation, </a:t>
            </a:r>
            <a:r>
              <a:rPr lang="en-US" dirty="0" err="1" smtClean="0"/>
              <a:t>stf_address</a:t>
            </a:r>
            <a:r>
              <a:rPr lang="en-US" dirty="0" smtClean="0"/>
              <a:t>.</a:t>
            </a:r>
            <a:endParaRPr lang="en-US" u="sng" dirty="0"/>
          </a:p>
        </p:txBody>
      </p:sp>
      <p:sp>
        <p:nvSpPr>
          <p:cNvPr id="5" name="TextBox 4"/>
          <p:cNvSpPr txBox="1"/>
          <p:nvPr/>
        </p:nvSpPr>
        <p:spPr>
          <a:xfrm>
            <a:off x="533400" y="2667000"/>
            <a:ext cx="8077200"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u="sng" dirty="0" smtClean="0"/>
              <a:t>3NF Normalization</a:t>
            </a:r>
          </a:p>
          <a:p>
            <a:endParaRPr lang="en-US" u="sng" dirty="0" smtClean="0"/>
          </a:p>
          <a:p>
            <a:r>
              <a:rPr lang="en-US" dirty="0" smtClean="0"/>
              <a:t>Doesn’t follow 3NF as there is no Transitive Dependency.</a:t>
            </a:r>
          </a:p>
          <a:p>
            <a:endParaRPr lang="en-US" dirty="0"/>
          </a:p>
        </p:txBody>
      </p:sp>
      <p:sp>
        <p:nvSpPr>
          <p:cNvPr id="7" name="TextBox 6"/>
          <p:cNvSpPr txBox="1"/>
          <p:nvPr/>
        </p:nvSpPr>
        <p:spPr>
          <a:xfrm>
            <a:off x="609600" y="4267200"/>
            <a:ext cx="8001000"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u="sng" dirty="0" smtClean="0"/>
              <a:t>The End Tables</a:t>
            </a:r>
          </a:p>
          <a:p>
            <a:endParaRPr lang="en-US" dirty="0" smtClean="0"/>
          </a:p>
          <a:p>
            <a:r>
              <a:rPr lang="en-US" dirty="0" smtClean="0"/>
              <a:t>Books: </a:t>
            </a:r>
            <a:r>
              <a:rPr lang="en-US" u="sng" dirty="0" err="1" smtClean="0"/>
              <a:t>Book_ID</a:t>
            </a:r>
            <a:r>
              <a:rPr lang="en-US" u="sng" dirty="0" smtClean="0"/>
              <a:t>,</a:t>
            </a:r>
            <a:r>
              <a:rPr lang="en-US" dirty="0" smtClean="0"/>
              <a:t> </a:t>
            </a:r>
            <a:r>
              <a:rPr lang="en-US" dirty="0" err="1" smtClean="0"/>
              <a:t>Book_Name</a:t>
            </a:r>
            <a:r>
              <a:rPr lang="en-US" dirty="0" smtClean="0"/>
              <a:t>, Edition, Author.</a:t>
            </a:r>
          </a:p>
          <a:p>
            <a:r>
              <a:rPr lang="en-US" dirty="0" smtClean="0"/>
              <a:t>Student: </a:t>
            </a:r>
            <a:r>
              <a:rPr lang="en-US" u="sng" dirty="0" smtClean="0"/>
              <a:t>S_ID</a:t>
            </a:r>
            <a:r>
              <a:rPr lang="en-US" dirty="0" smtClean="0"/>
              <a:t>, </a:t>
            </a:r>
            <a:r>
              <a:rPr lang="en-US" dirty="0" err="1" smtClean="0"/>
              <a:t>S_name</a:t>
            </a:r>
            <a:r>
              <a:rPr lang="en-US" dirty="0" smtClean="0"/>
              <a:t>, </a:t>
            </a:r>
            <a:r>
              <a:rPr lang="en-US" dirty="0" err="1" smtClean="0"/>
              <a:t>S_Address</a:t>
            </a:r>
            <a:r>
              <a:rPr lang="en-US" dirty="0" smtClean="0"/>
              <a:t>, </a:t>
            </a:r>
            <a:r>
              <a:rPr lang="en-US" dirty="0" err="1" smtClean="0"/>
              <a:t>s_gender</a:t>
            </a:r>
            <a:endParaRPr lang="en-US" dirty="0" smtClean="0"/>
          </a:p>
          <a:p>
            <a:r>
              <a:rPr lang="en-US" dirty="0" smtClean="0"/>
              <a:t>Department: </a:t>
            </a:r>
            <a:r>
              <a:rPr lang="en-US" u="sng" dirty="0" err="1" smtClean="0"/>
              <a:t>D_id</a:t>
            </a:r>
            <a:r>
              <a:rPr lang="en-US" u="sng" dirty="0" smtClean="0"/>
              <a:t>, </a:t>
            </a:r>
            <a:r>
              <a:rPr lang="en-US" dirty="0" err="1" smtClean="0"/>
              <a:t>D_Name</a:t>
            </a:r>
            <a:r>
              <a:rPr lang="en-US" dirty="0" smtClean="0"/>
              <a:t>, </a:t>
            </a:r>
            <a:endParaRPr lang="en-US" u="sng" dirty="0" smtClean="0"/>
          </a:p>
          <a:p>
            <a:r>
              <a:rPr lang="en-US" dirty="0" smtClean="0"/>
              <a:t>Issue: </a:t>
            </a:r>
            <a:r>
              <a:rPr lang="en-US" u="sng" dirty="0" err="1" smtClean="0"/>
              <a:t>Issue_ID</a:t>
            </a:r>
            <a:r>
              <a:rPr lang="en-US" u="sng" dirty="0" smtClean="0"/>
              <a:t> ,</a:t>
            </a:r>
            <a:r>
              <a:rPr lang="en-US" dirty="0" err="1" smtClean="0"/>
              <a:t>Issu_date</a:t>
            </a:r>
            <a:r>
              <a:rPr lang="en-US" dirty="0" smtClean="0"/>
              <a:t>, </a:t>
            </a:r>
            <a:r>
              <a:rPr lang="en-US" dirty="0" err="1" smtClean="0"/>
              <a:t>Return_date</a:t>
            </a:r>
            <a:r>
              <a:rPr lang="en-US" dirty="0" smtClean="0"/>
              <a:t>, </a:t>
            </a:r>
            <a:r>
              <a:rPr lang="en-US" dirty="0" err="1" smtClean="0"/>
              <a:t>Expiry_Date</a:t>
            </a:r>
            <a:r>
              <a:rPr lang="en-US" dirty="0" smtClean="0"/>
              <a:t>, </a:t>
            </a:r>
          </a:p>
          <a:p>
            <a:r>
              <a:rPr lang="en-US" dirty="0" smtClean="0"/>
              <a:t>Staff : </a:t>
            </a:r>
            <a:r>
              <a:rPr lang="en-US" u="sng" dirty="0" err="1" smtClean="0"/>
              <a:t>Staff_id</a:t>
            </a:r>
            <a:r>
              <a:rPr lang="en-US" dirty="0" smtClean="0"/>
              <a:t>, </a:t>
            </a:r>
            <a:r>
              <a:rPr lang="en-US" dirty="0" err="1" smtClean="0"/>
              <a:t>Staff_nameDesignation</a:t>
            </a:r>
            <a:r>
              <a:rPr lang="en-US" dirty="0" smtClean="0"/>
              <a:t>, </a:t>
            </a:r>
            <a:r>
              <a:rPr lang="en-US" dirty="0" err="1" smtClean="0"/>
              <a:t>stf_address</a:t>
            </a:r>
            <a:r>
              <a:rPr lang="en-US" dirty="0" smtClean="0"/>
              <a:t>.</a:t>
            </a:r>
            <a:endParaRPr lang="en-US" u="sng" dirty="0" smtClean="0"/>
          </a:p>
          <a:p>
            <a:endParaRPr lang="en-US" dirty="0"/>
          </a:p>
        </p:txBody>
      </p:sp>
    </p:spTree>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ladstudio_library_800x480.jpg"/>
          <p:cNvPicPr>
            <a:picLocks noChangeAspect="1"/>
          </p:cNvPicPr>
          <p:nvPr/>
        </p:nvPicPr>
        <p:blipFill>
          <a:blip r:embed="rId2"/>
          <a:stretch>
            <a:fillRect/>
          </a:stretch>
        </p:blipFill>
        <p:spPr>
          <a:xfrm>
            <a:off x="0" y="0"/>
            <a:ext cx="9144000" cy="7162800"/>
          </a:xfrm>
          <a:prstGeom prst="rect">
            <a:avLst/>
          </a:prstGeom>
        </p:spPr>
      </p:pic>
      <p:graphicFrame>
        <p:nvGraphicFramePr>
          <p:cNvPr id="5" name="Diagram 4"/>
          <p:cNvGraphicFramePr/>
          <p:nvPr/>
        </p:nvGraphicFramePr>
        <p:xfrm>
          <a:off x="1371600" y="1676400"/>
          <a:ext cx="6629400" cy="3832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391</Words>
  <Application>Microsoft Office PowerPoint</Application>
  <PresentationFormat>On-screen Show (4:3)</PresentationFormat>
  <Paragraphs>39</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Library Management System</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Pritam Saha Keerthi</dc:creator>
  <cp:lastModifiedBy>Pritam Saha Keerthi</cp:lastModifiedBy>
  <cp:revision>32</cp:revision>
  <dcterms:created xsi:type="dcterms:W3CDTF">2006-08-16T00:00:00Z</dcterms:created>
  <dcterms:modified xsi:type="dcterms:W3CDTF">2017-04-16T09:26:41Z</dcterms:modified>
</cp:coreProperties>
</file>