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0" r:id="rId5"/>
    <p:sldId id="271" r:id="rId6"/>
    <p:sldId id="258" r:id="rId7"/>
    <p:sldId id="257" r:id="rId8"/>
    <p:sldId id="259" r:id="rId9"/>
    <p:sldId id="260" r:id="rId10"/>
    <p:sldId id="261" r:id="rId11"/>
    <p:sldId id="262" r:id="rId12"/>
    <p:sldId id="263" r:id="rId13"/>
    <p:sldId id="264" r:id="rId14"/>
    <p:sldId id="265" r:id="rId15"/>
    <p:sldId id="266" r:id="rId16"/>
    <p:sldId id="267" r:id="rId17"/>
    <p:sldId id="268"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docs.oracle.com/cd/E28280_01/doc.1111/e10223/09_policy_mgr.htm" TargetMode="External"/><Relationship Id="rId13" Type="http://schemas.openxmlformats.org/officeDocument/2006/relationships/hyperlink" Target="http://docs.oracle.com/cd/E28280_01/doc.1111/e10223/15_message.htm" TargetMode="External"/><Relationship Id="rId18" Type="http://schemas.openxmlformats.org/officeDocument/2006/relationships/hyperlink" Target="http://docs.oracle.com/cd/E28280_01/doc.1111/e10223/14_cep.htm" TargetMode="External"/><Relationship Id="rId3" Type="http://schemas.openxmlformats.org/officeDocument/2006/relationships/hyperlink" Target="http://docs.oracle.com/cd/E28280_01/doc.1111/e10223/03_mediator.htm" TargetMode="External"/><Relationship Id="rId7" Type="http://schemas.openxmlformats.org/officeDocument/2006/relationships/hyperlink" Target="http://docs.oracle.com/cd/E28280_01/doc.1111/e10223/08_business_rules.htm" TargetMode="External"/><Relationship Id="rId12" Type="http://schemas.openxmlformats.org/officeDocument/2006/relationships/hyperlink" Target="http://docs.oracle.com/cd/E28280_01/doc.1111/e10223/13_bam.htm" TargetMode="External"/><Relationship Id="rId17" Type="http://schemas.openxmlformats.org/officeDocument/2006/relationships/hyperlink" Target="http://docs.oracle.com/cd/E28280_01/doc.1111/e10223/04_osb.htm" TargetMode="External"/><Relationship Id="rId2" Type="http://schemas.openxmlformats.org/officeDocument/2006/relationships/hyperlink" Target="http://docs.oracle.com/cd/E28280_01/doc.1111/e10223/02_service_infrastructure.htm" TargetMode="External"/><Relationship Id="rId16" Type="http://schemas.openxmlformats.org/officeDocument/2006/relationships/hyperlink" Target="http://docs.oracle.com/cd/E28280_01/doc.1111/e10223/18_em.htm" TargetMode="External"/><Relationship Id="rId1" Type="http://schemas.openxmlformats.org/officeDocument/2006/relationships/slideLayout" Target="../slideLayouts/slideLayout2.xml"/><Relationship Id="rId6" Type="http://schemas.openxmlformats.org/officeDocument/2006/relationships/hyperlink" Target="http://docs.oracle.com/cd/E28280_01/doc.1111/e10223/07_mds.htm" TargetMode="External"/><Relationship Id="rId11" Type="http://schemas.openxmlformats.org/officeDocument/2006/relationships/hyperlink" Target="http://docs.oracle.com/cd/E28280_01/doc.1111/e10223/12_human_workflow.htm" TargetMode="External"/><Relationship Id="rId5" Type="http://schemas.openxmlformats.org/officeDocument/2006/relationships/hyperlink" Target="http://docs.oracle.com/cd/E28280_01/doc.1111/e10223/06_business_events.htm" TargetMode="External"/><Relationship Id="rId15" Type="http://schemas.openxmlformats.org/officeDocument/2006/relationships/hyperlink" Target="http://docs.oracle.com/cd/E28280_01/doc.1111/e10223/17_jdev.htm" TargetMode="External"/><Relationship Id="rId10" Type="http://schemas.openxmlformats.org/officeDocument/2006/relationships/hyperlink" Target="http://docs.oracle.com/cd/E28280_01/doc.1111/e10223/11_spring.htm" TargetMode="External"/><Relationship Id="rId4" Type="http://schemas.openxmlformats.org/officeDocument/2006/relationships/hyperlink" Target="http://docs.oracle.com/cd/E28280_01/doc.1111/e10223/05_adapters.htm" TargetMode="External"/><Relationship Id="rId9" Type="http://schemas.openxmlformats.org/officeDocument/2006/relationships/hyperlink" Target="http://docs.oracle.com/cd/E28280_01/doc.1111/e10223/10_bpel.htm" TargetMode="External"/><Relationship Id="rId14" Type="http://schemas.openxmlformats.org/officeDocument/2006/relationships/hyperlink" Target="http://docs.oracle.com/cd/E28280_01/doc.1111/e10223/16_b2b.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en-IN" dirty="0" smtClean="0"/>
              <a:t>What is SOA?</a:t>
            </a:r>
            <a:endParaRPr lang="en-IN" dirty="0"/>
          </a:p>
        </p:txBody>
      </p:sp>
      <p:sp>
        <p:nvSpPr>
          <p:cNvPr id="3" name="Subtitle 2"/>
          <p:cNvSpPr>
            <a:spLocks noGrp="1"/>
          </p:cNvSpPr>
          <p:nvPr>
            <p:ph type="subTitle" idx="1"/>
          </p:nvPr>
        </p:nvSpPr>
        <p:spPr>
          <a:xfrm>
            <a:off x="0" y="1524000"/>
            <a:ext cx="9144000" cy="5334000"/>
          </a:xfrm>
        </p:spPr>
        <p:txBody>
          <a:bodyPr>
            <a:normAutofit/>
          </a:bodyPr>
          <a:lstStyle/>
          <a:p>
            <a:r>
              <a:rPr lang="en-IN" dirty="0" smtClean="0">
                <a:solidFill>
                  <a:schemeClr val="tx1"/>
                </a:solidFill>
              </a:rPr>
              <a:t>A </a:t>
            </a:r>
            <a:r>
              <a:rPr lang="en-IN" b="1" dirty="0" smtClean="0">
                <a:solidFill>
                  <a:schemeClr val="tx1"/>
                </a:solidFill>
              </a:rPr>
              <a:t>service-oriented architecture</a:t>
            </a:r>
            <a:r>
              <a:rPr lang="en-IN" dirty="0" smtClean="0">
                <a:solidFill>
                  <a:schemeClr val="tx1"/>
                </a:solidFill>
              </a:rPr>
              <a:t> (</a:t>
            </a:r>
            <a:r>
              <a:rPr lang="en-IN" b="1" dirty="0" smtClean="0">
                <a:solidFill>
                  <a:schemeClr val="tx1"/>
                </a:solidFill>
              </a:rPr>
              <a:t>SOA</a:t>
            </a:r>
            <a:r>
              <a:rPr lang="en-IN" dirty="0" smtClean="0">
                <a:solidFill>
                  <a:schemeClr val="tx1"/>
                </a:solidFill>
              </a:rPr>
              <a:t>) is a style of software design where services are provided to the other components by application components, through a communication protocol over a network. </a:t>
            </a:r>
            <a:endParaRPr lang="en-IN"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Slide 22 www.edureka.co/java-j2ee-soa-trainingTwitter @edurekaIN, Facebook /edurekaIN, use #askEdureka for Questions&#10;SOA –..."/>
          <p:cNvPicPr>
            <a:picLocks noChangeAspect="1" noChangeArrowheads="1"/>
          </p:cNvPicPr>
          <p:nvPr/>
        </p:nvPicPr>
        <p:blipFill>
          <a:blip r:embed="rId2"/>
          <a:srcRect/>
          <a:stretch>
            <a:fillRect/>
          </a:stretch>
        </p:blipFill>
        <p:spPr bwMode="auto">
          <a:xfrm>
            <a:off x="228600" y="838200"/>
            <a:ext cx="8624184" cy="5410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SOA-Framework</a:t>
            </a:r>
            <a:endParaRPr lang="en-IN"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IN" b="1" dirty="0" smtClean="0"/>
              <a:t>Consumer Interface Layer </a:t>
            </a:r>
            <a:r>
              <a:rPr lang="en-IN" dirty="0" smtClean="0"/>
              <a:t>– This layer is used by the customers</a:t>
            </a:r>
          </a:p>
          <a:p>
            <a:r>
              <a:rPr lang="en-IN" b="1" dirty="0" smtClean="0"/>
              <a:t>Business Process Layer </a:t>
            </a:r>
            <a:r>
              <a:rPr lang="en-IN" dirty="0" smtClean="0"/>
              <a:t>– Provides the business Process flow. Also accommodates new changes in the business easily, hence this layer is provided</a:t>
            </a:r>
          </a:p>
          <a:p>
            <a:r>
              <a:rPr lang="en-IN" b="1" dirty="0" smtClean="0"/>
              <a:t>Service Layer </a:t>
            </a:r>
            <a:r>
              <a:rPr lang="en-IN" dirty="0" smtClean="0"/>
              <a:t>– Comprises of all the services provided in the enterprise</a:t>
            </a:r>
          </a:p>
          <a:p>
            <a:r>
              <a:rPr lang="en-IN" b="1" dirty="0" smtClean="0"/>
              <a:t>Component Layer </a:t>
            </a:r>
            <a:r>
              <a:rPr lang="en-IN" dirty="0" smtClean="0"/>
              <a:t>– This layer has the actual service to be provided.</a:t>
            </a:r>
          </a:p>
          <a:p>
            <a:r>
              <a:rPr lang="en-IN" b="1" dirty="0" smtClean="0"/>
              <a:t>Operational subsystem layer </a:t>
            </a:r>
            <a:r>
              <a:rPr lang="en-IN" dirty="0" smtClean="0"/>
              <a:t>– This layer contains the data model</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Principles of SOA</a:t>
            </a: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Service loose coupling </a:t>
            </a:r>
            <a:r>
              <a:rPr lang="en-IN" dirty="0" smtClean="0"/>
              <a:t>– Service does not have high dependency</a:t>
            </a:r>
          </a:p>
          <a:p>
            <a:r>
              <a:rPr lang="en-IN" b="1" dirty="0" smtClean="0"/>
              <a:t>Service abstraction </a:t>
            </a:r>
            <a:r>
              <a:rPr lang="en-IN" dirty="0" smtClean="0"/>
              <a:t>– Hides the implementation details</a:t>
            </a:r>
          </a:p>
          <a:p>
            <a:r>
              <a:rPr lang="en-IN" b="1" dirty="0" smtClean="0"/>
              <a:t>Service Reusability </a:t>
            </a:r>
            <a:r>
              <a:rPr lang="en-IN" dirty="0" smtClean="0"/>
              <a:t>– Services can be reused again and again without rewriting them</a:t>
            </a:r>
          </a:p>
          <a:p>
            <a:r>
              <a:rPr lang="en-IN" b="1" dirty="0" smtClean="0"/>
              <a:t>Service Statelessness </a:t>
            </a:r>
            <a:r>
              <a:rPr lang="en-IN" dirty="0" smtClean="0"/>
              <a:t>– Do not maintain the state to reduce the resource consumption</a:t>
            </a:r>
          </a:p>
          <a:p>
            <a:r>
              <a:rPr lang="en-IN" b="1" dirty="0" smtClean="0"/>
              <a:t>Service Discoverability </a:t>
            </a:r>
            <a:r>
              <a:rPr lang="en-IN" dirty="0" smtClean="0"/>
              <a:t>– Services can be registered and discovered from the service registry </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ORACLE SOA</a:t>
            </a:r>
            <a:endParaRPr lang="en-IN" dirty="0"/>
          </a:p>
        </p:txBody>
      </p:sp>
      <p:sp>
        <p:nvSpPr>
          <p:cNvPr id="3" name="Content Placeholder 2"/>
          <p:cNvSpPr>
            <a:spLocks noGrp="1"/>
          </p:cNvSpPr>
          <p:nvPr>
            <p:ph idx="1"/>
          </p:nvPr>
        </p:nvSpPr>
        <p:spPr/>
        <p:txBody>
          <a:bodyPr/>
          <a:lstStyle/>
          <a:p>
            <a:pPr>
              <a:buNone/>
            </a:pPr>
            <a:r>
              <a:rPr lang="en-IN" b="1" dirty="0" smtClean="0"/>
              <a:t>Oracle SOA</a:t>
            </a:r>
            <a:r>
              <a:rPr lang="en-IN" dirty="0" smtClean="0"/>
              <a:t> Suite provides a comprehensive suite of components for developing, securing, and monitoring service-oriented architecture (</a:t>
            </a:r>
            <a:r>
              <a:rPr lang="en-IN" b="1" dirty="0" smtClean="0"/>
              <a:t>SOA</a:t>
            </a:r>
            <a:r>
              <a:rPr lang="en-IN" dirty="0" smtClean="0"/>
              <a:t>). Service components (BPEL process, business rule, human task, spring, and mediator) are the building blocks that you use to construct a </a:t>
            </a:r>
            <a:r>
              <a:rPr lang="en-IN" b="1" dirty="0" smtClean="0"/>
              <a:t>SOA</a:t>
            </a:r>
            <a:r>
              <a:rPr lang="en-IN" dirty="0" smtClean="0"/>
              <a:t> composite application.</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Components of Oracle SOA Suite</a:t>
            </a:r>
            <a:endParaRPr lang="en-IN" dirty="0"/>
          </a:p>
        </p:txBody>
      </p:sp>
      <p:sp>
        <p:nvSpPr>
          <p:cNvPr id="3" name="Content Placeholder 2"/>
          <p:cNvSpPr>
            <a:spLocks noGrp="1"/>
          </p:cNvSpPr>
          <p:nvPr>
            <p:ph idx="1"/>
          </p:nvPr>
        </p:nvSpPr>
        <p:spPr>
          <a:xfrm>
            <a:off x="457200" y="1371600"/>
            <a:ext cx="8229600" cy="5181600"/>
          </a:xfrm>
        </p:spPr>
        <p:txBody>
          <a:bodyPr>
            <a:normAutofit fontScale="55000" lnSpcReduction="20000"/>
          </a:bodyPr>
          <a:lstStyle/>
          <a:p>
            <a:r>
              <a:rPr lang="en-IN" dirty="0" smtClean="0">
                <a:hlinkClick r:id="rId2"/>
              </a:rPr>
              <a:t>Service Infrastructure</a:t>
            </a:r>
            <a:endParaRPr lang="en-IN" dirty="0" smtClean="0"/>
          </a:p>
          <a:p>
            <a:r>
              <a:rPr lang="en-IN" dirty="0" smtClean="0">
                <a:hlinkClick r:id="rId3"/>
              </a:rPr>
              <a:t>Oracle Mediator</a:t>
            </a:r>
            <a:endParaRPr lang="en-IN" dirty="0" smtClean="0"/>
          </a:p>
          <a:p>
            <a:r>
              <a:rPr lang="en-IN" dirty="0" smtClean="0">
                <a:hlinkClick r:id="rId4"/>
              </a:rPr>
              <a:t>Oracle Adapters</a:t>
            </a:r>
            <a:endParaRPr lang="en-IN" dirty="0" smtClean="0"/>
          </a:p>
          <a:p>
            <a:r>
              <a:rPr lang="en-IN" dirty="0" smtClean="0">
                <a:hlinkClick r:id="rId5"/>
              </a:rPr>
              <a:t>Business Events and Events Delivery Network</a:t>
            </a:r>
            <a:endParaRPr lang="en-IN" dirty="0" smtClean="0"/>
          </a:p>
          <a:p>
            <a:r>
              <a:rPr lang="en-IN" dirty="0" smtClean="0">
                <a:hlinkClick r:id="rId6"/>
              </a:rPr>
              <a:t>Oracle Metadata Repository</a:t>
            </a:r>
            <a:endParaRPr lang="en-IN" dirty="0" smtClean="0"/>
          </a:p>
          <a:p>
            <a:r>
              <a:rPr lang="en-IN" dirty="0" smtClean="0">
                <a:hlinkClick r:id="rId7"/>
              </a:rPr>
              <a:t>Oracle Business Rules</a:t>
            </a:r>
            <a:endParaRPr lang="en-IN" dirty="0" smtClean="0"/>
          </a:p>
          <a:p>
            <a:r>
              <a:rPr lang="en-IN" dirty="0" smtClean="0">
                <a:hlinkClick r:id="rId8"/>
              </a:rPr>
              <a:t>Oracle WSM Policy Manager</a:t>
            </a:r>
            <a:endParaRPr lang="en-IN" dirty="0" smtClean="0"/>
          </a:p>
          <a:p>
            <a:r>
              <a:rPr lang="en-IN" dirty="0" smtClean="0">
                <a:hlinkClick r:id="rId9"/>
              </a:rPr>
              <a:t>Oracle BPEL Process Manager</a:t>
            </a:r>
            <a:endParaRPr lang="en-IN" dirty="0" smtClean="0"/>
          </a:p>
          <a:p>
            <a:r>
              <a:rPr lang="en-IN" dirty="0" smtClean="0">
                <a:hlinkClick r:id="rId10"/>
              </a:rPr>
              <a:t>Spring Context</a:t>
            </a:r>
            <a:endParaRPr lang="en-IN" dirty="0" smtClean="0"/>
          </a:p>
          <a:p>
            <a:r>
              <a:rPr lang="en-IN" dirty="0" smtClean="0">
                <a:hlinkClick r:id="rId11"/>
              </a:rPr>
              <a:t>Human Workflow</a:t>
            </a:r>
            <a:endParaRPr lang="en-IN" dirty="0" smtClean="0"/>
          </a:p>
          <a:p>
            <a:r>
              <a:rPr lang="en-IN" dirty="0" smtClean="0">
                <a:hlinkClick r:id="rId12"/>
              </a:rPr>
              <a:t>Oracle Business Activity Monitoring</a:t>
            </a:r>
            <a:endParaRPr lang="en-IN" dirty="0" smtClean="0"/>
          </a:p>
          <a:p>
            <a:r>
              <a:rPr lang="en-IN" dirty="0" smtClean="0">
                <a:hlinkClick r:id="rId13"/>
              </a:rPr>
              <a:t>Oracle User Messaging Service</a:t>
            </a:r>
            <a:endParaRPr lang="en-IN" dirty="0" smtClean="0"/>
          </a:p>
          <a:p>
            <a:r>
              <a:rPr lang="en-IN" dirty="0" smtClean="0">
                <a:hlinkClick r:id="rId14"/>
              </a:rPr>
              <a:t>Oracle B2B</a:t>
            </a:r>
            <a:endParaRPr lang="en-IN" dirty="0" smtClean="0"/>
          </a:p>
          <a:p>
            <a:r>
              <a:rPr lang="en-IN" dirty="0" smtClean="0">
                <a:hlinkClick r:id="rId15"/>
              </a:rPr>
              <a:t>Oracle </a:t>
            </a:r>
            <a:r>
              <a:rPr lang="en-IN" dirty="0" err="1" smtClean="0">
                <a:hlinkClick r:id="rId15"/>
              </a:rPr>
              <a:t>JDeveloper</a:t>
            </a:r>
            <a:endParaRPr lang="en-IN" dirty="0" smtClean="0"/>
          </a:p>
          <a:p>
            <a:r>
              <a:rPr lang="en-IN" dirty="0" smtClean="0">
                <a:hlinkClick r:id="rId16"/>
              </a:rPr>
              <a:t>Oracle Enterprise Manager</a:t>
            </a:r>
            <a:endParaRPr lang="en-IN" dirty="0" smtClean="0"/>
          </a:p>
          <a:p>
            <a:r>
              <a:rPr lang="en-IN" dirty="0" smtClean="0">
                <a:hlinkClick r:id="rId17"/>
              </a:rPr>
              <a:t>Oracle Service Bus</a:t>
            </a:r>
            <a:endParaRPr lang="en-IN" dirty="0" smtClean="0"/>
          </a:p>
          <a:p>
            <a:r>
              <a:rPr lang="en-IN" dirty="0" smtClean="0">
                <a:hlinkClick r:id="rId18"/>
              </a:rPr>
              <a:t>Oracle Complex Event Processing</a:t>
            </a:r>
            <a:endParaRPr lang="en-IN"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85000" lnSpcReduction="20000"/>
          </a:bodyPr>
          <a:lstStyle/>
          <a:p>
            <a:r>
              <a:rPr lang="en-IN" dirty="0" smtClean="0"/>
              <a:t>The Service Infrastructure provides the internal message routing infrastructure capabilities for connecting components and enabling data flow</a:t>
            </a:r>
          </a:p>
          <a:p>
            <a:r>
              <a:rPr lang="en-IN" dirty="0" smtClean="0"/>
              <a:t>Using Oracle Mediator, you create routing services and rules for them</a:t>
            </a:r>
          </a:p>
          <a:p>
            <a:r>
              <a:rPr lang="en-IN" dirty="0" smtClean="0"/>
              <a:t>Oracle Adapters use JCA technology to connect external systems to the Oracle SOA Suite</a:t>
            </a:r>
          </a:p>
          <a:p>
            <a:r>
              <a:rPr lang="en-IN" dirty="0" smtClean="0"/>
              <a:t>Business events are messages sent as the result of an occurrence or situation, such as a new order or completion of an order</a:t>
            </a:r>
          </a:p>
          <a:p>
            <a:r>
              <a:rPr lang="en-IN" dirty="0" smtClean="0"/>
              <a:t>The Oracle Metadata Repository (MDS) stores business events, </a:t>
            </a:r>
            <a:r>
              <a:rPr lang="en-IN" dirty="0" err="1" smtClean="0"/>
              <a:t>rulesets</a:t>
            </a:r>
            <a:r>
              <a:rPr lang="en-IN" dirty="0" smtClean="0"/>
              <a:t> for use by Oracle Business Rules, XSLT files for Oracle Service Bus and Oracle Mediator, XSD XML schema files for Oracle BPEL Process Manager, WSDL files, and metadata files for Complex Event Processing.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IN" dirty="0" smtClean="0"/>
              <a:t>Oracle Business Rules, initiated by a BPEL process service component, enable dynamic decisions at runtime allowing you to automate policies, constraints, computations, and reasoning while separating rule logic from underlying application code</a:t>
            </a:r>
          </a:p>
          <a:p>
            <a:r>
              <a:rPr lang="en-IN" dirty="0" smtClean="0"/>
              <a:t>Oracle WSM Policy Manager provides the infrastructure for enforcing global security and auditing policies in the Service Infrastructure</a:t>
            </a:r>
          </a:p>
          <a:p>
            <a:r>
              <a:rPr lang="en-IN" dirty="0" smtClean="0"/>
              <a:t>Oracle BPEL Process Manager provides the standard for assembling a set of discrete services into an end-to-end process flow, radically reducing the cost and complexity of process integration initiatives</a:t>
            </a:r>
          </a:p>
          <a:p>
            <a:r>
              <a:rPr lang="en-IN" dirty="0" smtClean="0"/>
              <a:t>Oracle SOA Suite provides support for the spring framework functionality of the </a:t>
            </a:r>
            <a:r>
              <a:rPr lang="en-IN" dirty="0" err="1" smtClean="0"/>
              <a:t>WebLogic</a:t>
            </a:r>
            <a:r>
              <a:rPr lang="en-IN" dirty="0" smtClean="0"/>
              <a:t> Service Component Architecture (SCA) of Oracle </a:t>
            </a:r>
            <a:r>
              <a:rPr lang="en-IN" dirty="0" err="1" smtClean="0"/>
              <a:t>WebLogic</a:t>
            </a:r>
            <a:r>
              <a:rPr lang="en-IN" dirty="0" smtClean="0"/>
              <a:t> Server</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10000"/>
          </a:bodyPr>
          <a:lstStyle/>
          <a:p>
            <a:r>
              <a:rPr lang="en-IN" dirty="0" smtClean="0"/>
              <a:t>Many end-to-end business processes require human interactions with the process. For example, humans may be needed for approvals, exception management, or performing activities required to advance the business process</a:t>
            </a:r>
          </a:p>
          <a:p>
            <a:r>
              <a:rPr lang="en-IN" dirty="0" smtClean="0"/>
              <a:t>Oracle Business Activity Monitoring (Oracle BAM) is a complete solution for building real-time operational dashboards and monitoring and alerting applications over the Web</a:t>
            </a:r>
          </a:p>
          <a:p>
            <a:r>
              <a:rPr lang="en-IN" dirty="0" smtClean="0"/>
              <a:t>Oracle User Messaging Service provides a common service responsible for sending out messages from applications to devices</a:t>
            </a:r>
          </a:p>
          <a:p>
            <a:r>
              <a:rPr lang="en-IN" dirty="0" smtClean="0"/>
              <a:t>Oracle B2B is an </a:t>
            </a:r>
            <a:r>
              <a:rPr lang="en-IN" dirty="0" err="1" smtClean="0"/>
              <a:t>eCommerce</a:t>
            </a:r>
            <a:r>
              <a:rPr lang="en-IN" dirty="0" smtClean="0"/>
              <a:t> gateway that enables the secure and reliable exchange of messages between an enterprise and its trading partners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r>
              <a:rPr lang="en-IN" dirty="0" smtClean="0"/>
              <a:t>Oracle </a:t>
            </a:r>
            <a:r>
              <a:rPr lang="en-IN" dirty="0" err="1" smtClean="0"/>
              <a:t>JDeveloper</a:t>
            </a:r>
            <a:r>
              <a:rPr lang="en-IN" dirty="0" smtClean="0"/>
              <a:t> is the development component of Oracle SOA Suite</a:t>
            </a:r>
          </a:p>
          <a:p>
            <a:r>
              <a:rPr lang="en-IN" dirty="0" smtClean="0"/>
              <a:t>You can configure, monitor, and manage your SOA composite application during run time from Oracle Enterprise Manager Fusion Middleware Control Console</a:t>
            </a:r>
          </a:p>
          <a:p>
            <a:r>
              <a:rPr lang="en-IN" dirty="0" smtClean="0"/>
              <a:t>Oracle Service Bus connects, mediates, and manages interactions between heterogeneous services, not just Web services, but also Java and </a:t>
            </a:r>
            <a:r>
              <a:rPr lang="en-IN" dirty="0" err="1" smtClean="0"/>
              <a:t>.Net</a:t>
            </a:r>
            <a:r>
              <a:rPr lang="en-IN" dirty="0" smtClean="0"/>
              <a:t>, messaging services and legacy endpoints</a:t>
            </a:r>
          </a:p>
          <a:p>
            <a:r>
              <a:rPr lang="en-IN" dirty="0" smtClean="0"/>
              <a:t>Oracle SOA Suite provides Oracle Complex Event Processing (Oracle CEP), a data management infrastructure that supports the notion of streams of structured data records together with stored relations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Service?</a:t>
            </a:r>
            <a:endParaRPr lang="en-IN" dirty="0"/>
          </a:p>
        </p:txBody>
      </p:sp>
      <p:sp>
        <p:nvSpPr>
          <p:cNvPr id="3" name="Content Placeholder 2"/>
          <p:cNvSpPr>
            <a:spLocks noGrp="1"/>
          </p:cNvSpPr>
          <p:nvPr>
            <p:ph idx="1"/>
          </p:nvPr>
        </p:nvSpPr>
        <p:spPr/>
        <p:txBody>
          <a:bodyPr>
            <a:normAutofit lnSpcReduction="10000"/>
          </a:bodyPr>
          <a:lstStyle/>
          <a:p>
            <a:r>
              <a:rPr lang="en-IN" dirty="0" smtClean="0"/>
              <a:t>A service is a package of closely related standardized functions which are called repeatedly in similar fashion and should therefore implemented by dedicated facility which is specific to perform them.</a:t>
            </a:r>
          </a:p>
          <a:p>
            <a:r>
              <a:rPr lang="en-IN" dirty="0" smtClean="0"/>
              <a:t>A service can be partitioned and have multiple service functions</a:t>
            </a:r>
          </a:p>
          <a:p>
            <a:r>
              <a:rPr lang="en-IN" dirty="0" smtClean="0"/>
              <a:t>The smallest subset within service functions are called service primitives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Anatomy of Service</a:t>
            </a:r>
            <a:endParaRPr lang="en-IN" dirty="0"/>
          </a:p>
        </p:txBody>
      </p:sp>
      <p:sp>
        <p:nvSpPr>
          <p:cNvPr id="5" name="Rectangle 4"/>
          <p:cNvSpPr/>
          <p:nvPr/>
        </p:nvSpPr>
        <p:spPr>
          <a:xfrm>
            <a:off x="1600200" y="2133600"/>
            <a:ext cx="5715000" cy="1447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a:t>
            </a:r>
            <a:endParaRPr lang="en-IN" dirty="0"/>
          </a:p>
        </p:txBody>
      </p:sp>
      <p:sp>
        <p:nvSpPr>
          <p:cNvPr id="6" name="TextBox 5"/>
          <p:cNvSpPr txBox="1"/>
          <p:nvPr/>
        </p:nvSpPr>
        <p:spPr>
          <a:xfrm>
            <a:off x="1752600" y="2362200"/>
            <a:ext cx="2133600"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3200" dirty="0" smtClean="0"/>
              <a:t>Service Interface</a:t>
            </a:r>
            <a:endParaRPr lang="en-IN" sz="3200" dirty="0"/>
          </a:p>
        </p:txBody>
      </p:sp>
      <p:sp>
        <p:nvSpPr>
          <p:cNvPr id="7" name="TextBox 6"/>
          <p:cNvSpPr txBox="1"/>
          <p:nvPr/>
        </p:nvSpPr>
        <p:spPr>
          <a:xfrm>
            <a:off x="4343400" y="2362200"/>
            <a:ext cx="2868349" cy="107721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3200" dirty="0" smtClean="0"/>
              <a:t>Service </a:t>
            </a:r>
            <a:endParaRPr lang="en-IN" sz="3200" dirty="0" smtClean="0"/>
          </a:p>
          <a:p>
            <a:r>
              <a:rPr lang="en-IN" sz="3200" dirty="0" smtClean="0"/>
              <a:t>Implementation</a:t>
            </a:r>
            <a:endParaRPr lang="en-IN" sz="3200" dirty="0" smtClean="0"/>
          </a:p>
        </p:txBody>
      </p:sp>
      <p:sp>
        <p:nvSpPr>
          <p:cNvPr id="8" name="TextBox 7"/>
          <p:cNvSpPr txBox="1"/>
          <p:nvPr/>
        </p:nvSpPr>
        <p:spPr>
          <a:xfrm>
            <a:off x="838200" y="3810000"/>
            <a:ext cx="3200400" cy="2585323"/>
          </a:xfrm>
          <a:prstGeom prst="rect">
            <a:avLst/>
          </a:prstGeom>
          <a:noFill/>
        </p:spPr>
        <p:txBody>
          <a:bodyPr wrap="square" rtlCol="0">
            <a:spAutoFit/>
          </a:bodyPr>
          <a:lstStyle/>
          <a:p>
            <a:r>
              <a:rPr lang="en-IN" dirty="0" smtClean="0"/>
              <a:t>Access layer between the service consumer and service provider.</a:t>
            </a:r>
          </a:p>
          <a:p>
            <a:r>
              <a:rPr lang="en-IN" dirty="0" smtClean="0"/>
              <a:t>It contains</a:t>
            </a:r>
          </a:p>
          <a:p>
            <a:pPr>
              <a:buFont typeface="Arial" pitchFamily="34" charset="0"/>
              <a:buChar char="•"/>
            </a:pPr>
            <a:r>
              <a:rPr lang="en-IN" dirty="0" smtClean="0"/>
              <a:t>Service Identity</a:t>
            </a:r>
          </a:p>
          <a:p>
            <a:pPr>
              <a:buFont typeface="Arial" pitchFamily="34" charset="0"/>
              <a:buChar char="•"/>
            </a:pPr>
            <a:r>
              <a:rPr lang="en-IN" dirty="0" smtClean="0"/>
              <a:t>Service input and output data info</a:t>
            </a:r>
          </a:p>
          <a:p>
            <a:pPr>
              <a:buFont typeface="Arial" pitchFamily="34" charset="0"/>
              <a:buChar char="•"/>
            </a:pPr>
            <a:r>
              <a:rPr lang="en-IN" dirty="0" smtClean="0"/>
              <a:t>Service purpose and function mediate</a:t>
            </a:r>
            <a:endParaRPr lang="en-IN" dirty="0"/>
          </a:p>
        </p:txBody>
      </p:sp>
      <p:sp>
        <p:nvSpPr>
          <p:cNvPr id="9" name="TextBox 8"/>
          <p:cNvSpPr txBox="1"/>
          <p:nvPr/>
        </p:nvSpPr>
        <p:spPr>
          <a:xfrm>
            <a:off x="5029200" y="3810000"/>
            <a:ext cx="3810000" cy="1754326"/>
          </a:xfrm>
          <a:prstGeom prst="rect">
            <a:avLst/>
          </a:prstGeom>
          <a:noFill/>
        </p:spPr>
        <p:txBody>
          <a:bodyPr wrap="square" rtlCol="0">
            <a:spAutoFit/>
          </a:bodyPr>
          <a:lstStyle/>
          <a:p>
            <a:r>
              <a:rPr lang="en-IN" dirty="0" smtClean="0"/>
              <a:t>Contains core functional or business logic of the service</a:t>
            </a:r>
          </a:p>
          <a:p>
            <a:r>
              <a:rPr lang="en-IN" dirty="0" smtClean="0"/>
              <a:t>The implementation should be totally transparent to the service consumer with no knowledge necessary about the implementation specifies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Web Service?</a:t>
            </a:r>
            <a:endParaRPr lang="en-IN" dirty="0"/>
          </a:p>
        </p:txBody>
      </p:sp>
      <p:sp>
        <p:nvSpPr>
          <p:cNvPr id="3" name="Content Placeholder 2"/>
          <p:cNvSpPr>
            <a:spLocks noGrp="1"/>
          </p:cNvSpPr>
          <p:nvPr>
            <p:ph idx="1"/>
          </p:nvPr>
        </p:nvSpPr>
        <p:spPr/>
        <p:txBody>
          <a:bodyPr/>
          <a:lstStyle/>
          <a:p>
            <a:pPr>
              <a:buNone/>
            </a:pPr>
            <a:r>
              <a:rPr lang="en-IN" dirty="0" smtClean="0"/>
              <a:t>A </a:t>
            </a:r>
            <a:r>
              <a:rPr lang="en-IN" b="1" dirty="0" smtClean="0"/>
              <a:t>web service</a:t>
            </a:r>
            <a:r>
              <a:rPr lang="en-IN" dirty="0" smtClean="0"/>
              <a:t> is any piece of software that makes itself available over the internet and uses a standardized XML messaging system. XML is used to encode all communications to a </a:t>
            </a:r>
            <a:r>
              <a:rPr lang="en-IN" b="1" dirty="0" smtClean="0"/>
              <a:t>web service</a:t>
            </a:r>
            <a:r>
              <a:rPr lang="en-IN" dirty="0" smtClean="0"/>
              <a:t>. For example, a client invokes a </a:t>
            </a:r>
            <a:r>
              <a:rPr lang="en-IN" b="1" dirty="0" smtClean="0"/>
              <a:t>web service</a:t>
            </a:r>
            <a:r>
              <a:rPr lang="en-IN" dirty="0" smtClean="0"/>
              <a:t> by sending an XML message, then waits for a corresponding XML response.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b="1" dirty="0" smtClean="0"/>
              <a:t>WSDL</a:t>
            </a:r>
            <a:endParaRPr lang="en-IN" dirty="0"/>
          </a:p>
        </p:txBody>
      </p:sp>
      <p:sp>
        <p:nvSpPr>
          <p:cNvPr id="3" name="Content Placeholder 2"/>
          <p:cNvSpPr>
            <a:spLocks noGrp="1"/>
          </p:cNvSpPr>
          <p:nvPr>
            <p:ph idx="1"/>
          </p:nvPr>
        </p:nvSpPr>
        <p:spPr/>
        <p:txBody>
          <a:bodyPr/>
          <a:lstStyle/>
          <a:p>
            <a:r>
              <a:rPr lang="en-IN" dirty="0" smtClean="0"/>
              <a:t>A </a:t>
            </a:r>
            <a:r>
              <a:rPr lang="en-IN" b="1" dirty="0" smtClean="0"/>
              <a:t>WSDL</a:t>
            </a:r>
            <a:r>
              <a:rPr lang="en-IN" dirty="0" smtClean="0"/>
              <a:t> is an XML document that describes a web service. It actually stands for Web Services Description Language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a:t>
            </a:r>
            <a:endParaRPr lang="en-IN" dirty="0"/>
          </a:p>
        </p:txBody>
      </p:sp>
      <p:sp>
        <p:nvSpPr>
          <p:cNvPr id="3" name="Content Placeholder 2"/>
          <p:cNvSpPr>
            <a:spLocks noGrp="1"/>
          </p:cNvSpPr>
          <p:nvPr>
            <p:ph idx="1"/>
          </p:nvPr>
        </p:nvSpPr>
        <p:spPr/>
        <p:txBody>
          <a:bodyPr/>
          <a:lstStyle/>
          <a:p>
            <a:pPr>
              <a:buNone/>
            </a:pPr>
            <a:r>
              <a:rPr lang="en-IN" dirty="0" smtClean="0"/>
              <a:t>An architecture based on reusable, well defined services implemented by IT companies.</a:t>
            </a:r>
          </a:p>
          <a:p>
            <a:r>
              <a:rPr lang="en-IN" dirty="0" smtClean="0"/>
              <a:t>Components are loosely coupled</a:t>
            </a:r>
          </a:p>
          <a:p>
            <a:r>
              <a:rPr lang="en-IN" dirty="0" smtClean="0"/>
              <a:t>Provide platform, technology and language independent.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SOA?</a:t>
            </a:r>
            <a:endParaRPr lang="en-IN" dirty="0"/>
          </a:p>
        </p:txBody>
      </p:sp>
      <p:sp>
        <p:nvSpPr>
          <p:cNvPr id="3" name="Content Placeholder 2"/>
          <p:cNvSpPr>
            <a:spLocks noGrp="1"/>
          </p:cNvSpPr>
          <p:nvPr>
            <p:ph idx="1"/>
          </p:nvPr>
        </p:nvSpPr>
        <p:spPr/>
        <p:txBody>
          <a:bodyPr/>
          <a:lstStyle/>
          <a:p>
            <a:r>
              <a:rPr lang="en-IN" dirty="0" smtClean="0"/>
              <a:t>SOA functionality is not depending on any vendor, product or application.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lide 20 www.edureka.co/java-j2ee-soa-trainingTwitter @edurekaIN, Facebook /edurekaIN, use #askEdureka for Questions&#10;SOA -..."/>
          <p:cNvPicPr>
            <a:picLocks noChangeAspect="1" noChangeArrowheads="1"/>
          </p:cNvPicPr>
          <p:nvPr/>
        </p:nvPicPr>
        <p:blipFill>
          <a:blip r:embed="rId2"/>
          <a:srcRect/>
          <a:stretch>
            <a:fillRect/>
          </a:stretch>
        </p:blipFill>
        <p:spPr bwMode="auto">
          <a:xfrm>
            <a:off x="533400" y="838200"/>
            <a:ext cx="8125170" cy="4572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Slide 21 www.edureka.co/java-j2ee-soa-trainingTwitter @edurekaIN, Facebook /edurekaIN, use #askEdureka for Questions&#10;SOA -..."/>
          <p:cNvPicPr>
            <a:picLocks noChangeAspect="1" noChangeArrowheads="1"/>
          </p:cNvPicPr>
          <p:nvPr/>
        </p:nvPicPr>
        <p:blipFill>
          <a:blip r:embed="rId2"/>
          <a:srcRect/>
          <a:stretch>
            <a:fillRect/>
          </a:stretch>
        </p:blipFill>
        <p:spPr bwMode="auto">
          <a:xfrm>
            <a:off x="0" y="1371600"/>
            <a:ext cx="9144000" cy="54864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780</Words>
  <Application>Microsoft Office PowerPoint</Application>
  <PresentationFormat>On-screen Show (4:3)</PresentationFormat>
  <Paragraphs>77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What is SOA?</vt:lpstr>
      <vt:lpstr>What is Service?</vt:lpstr>
      <vt:lpstr>Anatomy of Service</vt:lpstr>
      <vt:lpstr>What is Web Service?</vt:lpstr>
      <vt:lpstr>What is WSDL</vt:lpstr>
      <vt:lpstr>Definition</vt:lpstr>
      <vt:lpstr>Why SOA?</vt:lpstr>
      <vt:lpstr>Slide 8</vt:lpstr>
      <vt:lpstr>Slide 9</vt:lpstr>
      <vt:lpstr>Slide 10</vt:lpstr>
      <vt:lpstr>SOA-Framework</vt:lpstr>
      <vt:lpstr>Principles of SOA</vt:lpstr>
      <vt:lpstr>ORACLE SOA</vt:lpstr>
      <vt:lpstr>Components of Oracle SOA Suite</vt:lpstr>
      <vt:lpstr>Slide 15</vt:lpstr>
      <vt:lpstr>Slide 16</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SOA?</dc:title>
  <dc:creator>NASIRUDDIN SHAIK</dc:creator>
  <cp:lastModifiedBy>nasiruddin</cp:lastModifiedBy>
  <cp:revision>23</cp:revision>
  <dcterms:created xsi:type="dcterms:W3CDTF">2006-08-16T00:00:00Z</dcterms:created>
  <dcterms:modified xsi:type="dcterms:W3CDTF">2017-06-14T21:36:10Z</dcterms:modified>
</cp:coreProperties>
</file>