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handoutMasterIdLst>
    <p:handoutMasterId r:id="rId54"/>
  </p:handoutMasterIdLst>
  <p:sldIdLst>
    <p:sldId id="735" r:id="rId3"/>
    <p:sldId id="886" r:id="rId5"/>
    <p:sldId id="887" r:id="rId6"/>
    <p:sldId id="799" r:id="rId7"/>
    <p:sldId id="800" r:id="rId8"/>
    <p:sldId id="801" r:id="rId9"/>
    <p:sldId id="846" r:id="rId10"/>
    <p:sldId id="917" r:id="rId11"/>
    <p:sldId id="885" r:id="rId12"/>
    <p:sldId id="889" r:id="rId13"/>
    <p:sldId id="890" r:id="rId14"/>
    <p:sldId id="806" r:id="rId15"/>
    <p:sldId id="892" r:id="rId16"/>
    <p:sldId id="891" r:id="rId17"/>
    <p:sldId id="901" r:id="rId18"/>
    <p:sldId id="964" r:id="rId19"/>
    <p:sldId id="817" r:id="rId20"/>
    <p:sldId id="814" r:id="rId21"/>
    <p:sldId id="906" r:id="rId22"/>
    <p:sldId id="908" r:id="rId23"/>
    <p:sldId id="927" r:id="rId24"/>
    <p:sldId id="898" r:id="rId25"/>
    <p:sldId id="829" r:id="rId26"/>
    <p:sldId id="820" r:id="rId27"/>
    <p:sldId id="912" r:id="rId28"/>
    <p:sldId id="827" r:id="rId29"/>
    <p:sldId id="913" r:id="rId30"/>
    <p:sldId id="914" r:id="rId31"/>
    <p:sldId id="915" r:id="rId32"/>
    <p:sldId id="929" r:id="rId33"/>
    <p:sldId id="916" r:id="rId34"/>
    <p:sldId id="920" r:id="rId35"/>
    <p:sldId id="922" r:id="rId36"/>
    <p:sldId id="923" r:id="rId37"/>
    <p:sldId id="924" r:id="rId38"/>
    <p:sldId id="926" r:id="rId39"/>
    <p:sldId id="967" r:id="rId40"/>
    <p:sldId id="1004" r:id="rId41"/>
    <p:sldId id="1001" r:id="rId42"/>
    <p:sldId id="999" r:id="rId43"/>
    <p:sldId id="1000" r:id="rId44"/>
    <p:sldId id="1002" r:id="rId45"/>
    <p:sldId id="1003" r:id="rId46"/>
    <p:sldId id="831" r:id="rId47"/>
    <p:sldId id="828" r:id="rId48"/>
    <p:sldId id="910" r:id="rId49"/>
    <p:sldId id="909" r:id="rId50"/>
    <p:sldId id="911" r:id="rId51"/>
    <p:sldId id="1005" r:id="rId52"/>
    <p:sldId id="847" r:id="rId53"/>
  </p:sldIdLst>
  <p:sldSz cx="9144000" cy="6858000" type="screen4x3"/>
  <p:notesSz cx="7099300" cy="10234295"/>
  <p:defaultTextStyle>
    <a:defPPr>
      <a:defRPr lang="zh-CN"/>
    </a:defPPr>
    <a:lvl1pPr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1pPr>
    <a:lvl2pPr marL="457200"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2pPr>
    <a:lvl3pPr marL="914400"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3pPr>
    <a:lvl4pPr marL="1371600"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4pPr>
    <a:lvl5pPr marL="1828800"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5pPr>
    <a:lvl6pPr marL="2286000" algn="l" defTabSz="914400" rtl="0" eaLnBrk="1" latinLnBrk="0" hangingPunct="1">
      <a:defRPr sz="2400" kern="1200">
        <a:solidFill>
          <a:schemeClr val="tx2"/>
        </a:solidFill>
        <a:latin typeface="Arial" panose="02080604020202020204" pitchFamily="34" charset="0"/>
        <a:ea typeface="宋体" pitchFamily="2" charset="-122"/>
        <a:cs typeface="+mn-cs"/>
      </a:defRPr>
    </a:lvl6pPr>
    <a:lvl7pPr marL="2743200" algn="l" defTabSz="914400" rtl="0" eaLnBrk="1" latinLnBrk="0" hangingPunct="1">
      <a:defRPr sz="2400" kern="1200">
        <a:solidFill>
          <a:schemeClr val="tx2"/>
        </a:solidFill>
        <a:latin typeface="Arial" panose="02080604020202020204" pitchFamily="34" charset="0"/>
        <a:ea typeface="宋体" pitchFamily="2" charset="-122"/>
        <a:cs typeface="+mn-cs"/>
      </a:defRPr>
    </a:lvl7pPr>
    <a:lvl8pPr marL="3200400" algn="l" defTabSz="914400" rtl="0" eaLnBrk="1" latinLnBrk="0" hangingPunct="1">
      <a:defRPr sz="2400" kern="1200">
        <a:solidFill>
          <a:schemeClr val="tx2"/>
        </a:solidFill>
        <a:latin typeface="Arial" panose="02080604020202020204" pitchFamily="34" charset="0"/>
        <a:ea typeface="宋体" pitchFamily="2" charset="-122"/>
        <a:cs typeface="+mn-cs"/>
      </a:defRPr>
    </a:lvl8pPr>
    <a:lvl9pPr marL="3657600" algn="l" defTabSz="914400" rtl="0" eaLnBrk="1" latinLnBrk="0" hangingPunct="1">
      <a:defRPr sz="2400" kern="1200">
        <a:solidFill>
          <a:schemeClr val="tx2"/>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1D5"/>
    <a:srgbClr val="FDEFE8"/>
    <a:srgbClr val="D3B993"/>
    <a:srgbClr val="0C2349"/>
    <a:srgbClr val="F6F1EF"/>
    <a:srgbClr val="C00000"/>
    <a:srgbClr val="0067B2"/>
    <a:srgbClr val="CC0033"/>
    <a:srgbClr val="F7F7F7"/>
    <a:srgbClr val="188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00" autoAdjust="0"/>
    <p:restoredTop sz="95349" autoAdjust="0"/>
  </p:normalViewPr>
  <p:slideViewPr>
    <p:cSldViewPr snapToGrid="0" showGuides="1">
      <p:cViewPr>
        <p:scale>
          <a:sx n="75" d="100"/>
          <a:sy n="75" d="100"/>
        </p:scale>
        <p:origin x="1410" y="-30"/>
      </p:cViewPr>
      <p:guideLst>
        <p:guide pos="385"/>
        <p:guide pos="5466"/>
        <p:guide orient="horz" pos="5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4026" y="-120"/>
      </p:cViewPr>
      <p:guideLst>
        <p:guide orient="horz" pos="3475"/>
        <p:guide pos="2231"/>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dirty="0">
                <a:latin typeface="Arial" panose="02080604020202020204" pitchFamily="34" charset="0"/>
                <a:ea typeface="微软雅黑" panose="020B0503020204020204" pitchFamily="34"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atin typeface="Arial" panose="02080604020202020204" pitchFamily="34" charset="0"/>
                <a:ea typeface="微软雅黑" panose="020B0503020204020204" pitchFamily="34" charset="-122"/>
              </a:defRPr>
            </a:lvl1pPr>
          </a:lstStyle>
          <a:p>
            <a:pPr>
              <a:defRPr/>
            </a:pPr>
            <a:fld id="{83A91915-E571-4570-80B3-E65B02A79A95}" type="datetimeFigureOut">
              <a:rPr lang="zh-CN" altLang="en-US"/>
            </a:fld>
            <a:endParaRPr lang="zh-CN" altLang="en-US" dirty="0"/>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dirty="0">
                <a:latin typeface="Arial" panose="02080604020202020204" pitchFamily="34" charset="0"/>
                <a:ea typeface="微软雅黑" panose="020B0503020204020204" pitchFamily="34" charset="-122"/>
              </a:defRPr>
            </a:lvl1pPr>
          </a:lstStyle>
          <a:p>
            <a:pPr>
              <a:defRPr/>
            </a:pPr>
            <a:r>
              <a:rPr lang="zh-CN" altLang="en-US"/>
              <a:t>Tokyo Institute of Technology</a:t>
            </a: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a:defRPr sz="1300">
                <a:ea typeface="微软雅黑" panose="020B0503020204020204" pitchFamily="34" charset="-122"/>
              </a:defRPr>
            </a:lvl1pPr>
          </a:lstStyle>
          <a:p>
            <a:fld id="{E0BB458E-555F-42C7-BDA8-CA9357AC47B4}" type="slidenum">
              <a:rPr lang="zh-CN" altLang="en-US"/>
            </a:fld>
            <a:endParaRPr lang="zh-CN" alt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a:defRPr sz="1300" dirty="0">
                <a:solidFill>
                  <a:schemeClr val="tx1"/>
                </a:solidFill>
                <a:latin typeface="Arial" panose="02080604020202020204" pitchFamily="34" charset="0"/>
                <a:ea typeface="微软雅黑" panose="020B0503020204020204" pitchFamily="34" charset="-122"/>
              </a:defRPr>
            </a:lvl1pPr>
          </a:lstStyle>
          <a:p>
            <a:pPr>
              <a:defRPr/>
            </a:pPr>
            <a:endParaRPr lang="en-US" altLang="zh-CN"/>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sz="1300" dirty="0">
                <a:solidFill>
                  <a:schemeClr val="tx1"/>
                </a:solidFill>
                <a:latin typeface="Arial" panose="02080604020202020204" pitchFamily="34" charset="0"/>
                <a:ea typeface="微软雅黑" panose="020B0503020204020204" pitchFamily="34"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dirty="0" smtClean="0"/>
              <a:t>单击此处编辑母版文本样式</a:t>
            </a:r>
            <a:endParaRPr lang="zh-CN" altLang="en-US" noProof="0" dirty="0" smtClean="0"/>
          </a:p>
          <a:p>
            <a:pPr lvl="1"/>
            <a:r>
              <a:rPr lang="zh-CN" altLang="en-US" noProof="0" dirty="0" smtClean="0"/>
              <a:t>第二级</a:t>
            </a:r>
            <a:endParaRPr lang="zh-CN" altLang="en-US" noProof="0" dirty="0" smtClean="0"/>
          </a:p>
          <a:p>
            <a:pPr lvl="2"/>
            <a:r>
              <a:rPr lang="zh-CN" altLang="en-US" noProof="0" dirty="0" smtClean="0"/>
              <a:t>第三级</a:t>
            </a:r>
            <a:endParaRPr lang="zh-CN" altLang="en-US" noProof="0" dirty="0" smtClean="0"/>
          </a:p>
          <a:p>
            <a:pPr lvl="3"/>
            <a:r>
              <a:rPr lang="zh-CN" altLang="en-US" noProof="0" dirty="0" smtClean="0"/>
              <a:t>第四级</a:t>
            </a:r>
            <a:endParaRPr lang="zh-CN" altLang="en-US" noProof="0" dirty="0" smtClean="0"/>
          </a:p>
          <a:p>
            <a:pPr lvl="4"/>
            <a:r>
              <a:rPr lang="zh-CN" altLang="en-US" noProof="0" dirty="0" smtClean="0"/>
              <a:t>第五级</a:t>
            </a:r>
            <a:endParaRPr lang="zh-CN" altLang="en-US" noProof="0" dirty="0" smtClean="0"/>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a:defRPr sz="1300" dirty="0">
                <a:solidFill>
                  <a:schemeClr val="tx1"/>
                </a:solidFill>
                <a:latin typeface="Arial" panose="02080604020202020204" pitchFamily="34" charset="0"/>
                <a:ea typeface="微软雅黑" panose="020B0503020204020204" pitchFamily="34" charset="-122"/>
              </a:defRPr>
            </a:lvl1pPr>
          </a:lstStyle>
          <a:p>
            <a:pPr>
              <a:defRPr/>
            </a:pPr>
            <a:r>
              <a:rPr lang="en-US" altLang="zh-CN"/>
              <a:t>Tokyo Institute of Technology</a:t>
            </a:r>
            <a:endParaRPr lang="en-US" altLang="zh-CN"/>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a:defRPr sz="1300">
                <a:solidFill>
                  <a:schemeClr val="tx1"/>
                </a:solidFill>
                <a:ea typeface="微软雅黑" panose="020B0503020204020204" pitchFamily="34" charset="-122"/>
              </a:defRPr>
            </a:lvl1pPr>
          </a:lstStyle>
          <a:p>
            <a:fld id="{0B48A77E-79FB-4BFF-B1F0-CFD29F30865E}" type="slidenum">
              <a:rPr lang="en-US" altLang="zh-CN"/>
            </a:fld>
            <a:endParaRPr lang="en-US" altLang="zh-CN"/>
          </a:p>
        </p:txBody>
      </p:sp>
    </p:spTree>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my name is lijidong , come from Kobayashi lab, This is my presentation of master thesis, The title is Deep learning Based Semantics  Model for Software Defect Prediction. this master thesis is underdirected by professor Kabayshi.</a:t>
            </a:r>
            <a:endParaRPr lang="en-US" altLang="zh-CN" dirty="0"/>
          </a:p>
        </p:txBody>
      </p:sp>
      <p:sp>
        <p:nvSpPr>
          <p:cNvPr id="5" name="页脚占位符 4"/>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This is  overview of our proposed model, first we tokenize dataset of Java courpus and dataset source code into token sequences, for Java source code token sequences, we use them to pretrain a bert model. The pretrained mdoel will be used to embedd PROMISE dataset sequences.</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After we get the embeddings, we pass them into BiLSTM to learn tokens context sensitive representation, then use Gobal Max Pooling, Attention mechanism and Global Average Pooling method to generate three kind of features. finally, concatenate them and training them using logistics regression. use the trained model to predict new instances' defectiveness.</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 data preprocessing, we remove all comments. then, tokenize files into sequences, remove punctuation and String variable. for those tokens contains less informantion, such as import and package that also will be removed.</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why directly tokenize source code, we want to keep entire context information for source code, the two figures show the lengtho distribution of under two processed methods of whole dataset, full-token type is obviously longer than that of AST-node type. which will loss part of context information.</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why need BERT pretraining, to answer this question,  the first thing is that why we need pretraining, with pretraining, we can training tokens efficiently before experiment, besides, it can also relieve the problem that tokens  in training set disappeared in test set. </a:t>
            </a:r>
            <a:endParaRPr lang="en-US" altLang="zh-CN"/>
          </a:p>
          <a:p>
            <a:pPr marL="0" lvl="1"/>
            <a:r>
              <a:rPr lang="en-US" altLang="zh-CN"/>
              <a:t>Then why BERT pretraining, The first reason is that </a:t>
            </a:r>
            <a:r>
              <a:rPr lang="en-US" altLang="zh-CN" dirty="0">
                <a:latin typeface="微软雅黑" panose="020B0503020204020204" pitchFamily="34" charset="-122"/>
                <a:sym typeface="+mn-ea"/>
              </a:rPr>
              <a:t>No pretrained BERT model for Java accessible</a:t>
            </a:r>
            <a:endParaRPr lang="en-US" altLang="zh-CN" dirty="0">
              <a:latin typeface="微软雅黑" panose="020B0503020204020204" pitchFamily="34" charset="-122"/>
              <a:ea typeface="微软雅黑" panose="020B0503020204020204" pitchFamily="34" charset="-122"/>
            </a:endParaRPr>
          </a:p>
          <a:p>
            <a:pPr marL="0" lvl="1"/>
            <a:r>
              <a:rPr lang="en-US" altLang="zh-CN" dirty="0">
                <a:latin typeface="微软雅黑" panose="020B0503020204020204" pitchFamily="34" charset="-122"/>
                <a:ea typeface="微软雅黑" panose="020B0503020204020204" pitchFamily="34" charset="-122"/>
              </a:rPr>
              <a:t>The second reason is that it can capture position information</a:t>
            </a:r>
            <a:endParaRPr lang="en-US" altLang="zh-CN" dirty="0">
              <a:latin typeface="微软雅黑" panose="020B0503020204020204" pitchFamily="34" charset="-122"/>
              <a:ea typeface="微软雅黑" panose="020B0503020204020204" pitchFamily="34" charset="-122"/>
            </a:endParaRPr>
          </a:p>
          <a:p>
            <a:pPr marL="0" lvl="1"/>
            <a:r>
              <a:rPr lang="en-US" altLang="zh-CN" dirty="0">
                <a:latin typeface="微软雅黑" panose="020B0503020204020204" pitchFamily="34" charset="-122"/>
                <a:ea typeface="微软雅黑" panose="020B0503020204020204" pitchFamily="34" charset="-122"/>
              </a:rPr>
              <a:t>The third reason is that it can has strong token representataion ability,  token under different context can get different representation.</a:t>
            </a:r>
            <a:endParaRPr lang="en-US" altLang="zh-CN" dirty="0">
              <a:latin typeface="微软雅黑" panose="020B0503020204020204" pitchFamily="34" charset="-122"/>
              <a:ea typeface="微软雅黑" panose="020B0503020204020204" pitchFamily="34" charset="-122"/>
            </a:endParaRPr>
          </a:p>
          <a:p>
            <a:pPr marL="0" lvl="1"/>
            <a:endParaRPr lang="en-US" altLang="zh-CN" dirty="0">
              <a:latin typeface="微软雅黑" panose="020B0503020204020204" pitchFamily="34" charset="-122"/>
              <a:ea typeface="微软雅黑" panose="020B0503020204020204" pitchFamily="34" charset="-122"/>
            </a:endParaRPr>
          </a:p>
          <a:p>
            <a:pPr marL="0" lvl="1"/>
            <a:r>
              <a:rPr lang="en-US" altLang="zh-CN" dirty="0">
                <a:latin typeface="微软雅黑" panose="020B0503020204020204" pitchFamily="34" charset="-122"/>
                <a:ea typeface="微软雅黑" panose="020B0503020204020204" pitchFamily="34" charset="-122"/>
              </a:rPr>
              <a:t>The final reason is that  we want to do further research about BERT's application on programming language</a:t>
            </a:r>
            <a:endParaRPr lang="en-US" altLang="zh-CN" dirty="0">
              <a:latin typeface="微软雅黑" panose="020B0503020204020204" pitchFamily="34" charset="-122"/>
              <a:ea typeface="微软雅黑" panose="020B0503020204020204" pitchFamily="34" charset="-122"/>
            </a:endParaRPr>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Why, it can the contextual information,  and generate context sensitive represenation for tokens, can learn both forward and backward contextual information</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figures show how to extract information from hiddens. use vector u make dot production generate the weight distribution and then, each time of hiddens make scalar computation, then sum them to generate context vector. </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why need Attention, because that </a:t>
            </a:r>
            <a:r>
              <a:rPr lang="en-US" altLang="zh-CN" dirty="0">
                <a:latin typeface="微软雅黑" panose="020B0503020204020204" pitchFamily="34" charset="-122"/>
                <a:sym typeface="+mn-ea"/>
              </a:rPr>
              <a:t>Fixed length vector can not contain all information of the long sequence, andThe length of sequence depends on Java files. Besides, since we use full-token processing method, it will be long token sequence for each instance, Only BiLSTM is weaker to learn long distance sensitive representation, use Attention that can focus important tokens</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Why  we need global max pooling and global average pooling. </a:t>
            </a:r>
            <a:endParaRPr lang="en-US" altLang="zh-CN"/>
          </a:p>
          <a:p>
            <a:endParaRPr lang="en-US" altLang="zh-CN"/>
          </a:p>
          <a:p>
            <a:r>
              <a:rPr lang="en-US" altLang="zh-CN"/>
              <a:t>for global max pooling, it can extract  dominant features from a sequence and reduce complexity of model</a:t>
            </a:r>
            <a:endParaRPr lang="en-US" altLang="zh-CN"/>
          </a:p>
          <a:p>
            <a:endParaRPr lang="en-US" altLang="zh-CN"/>
          </a:p>
          <a:p>
            <a:r>
              <a:rPr lang="en-US" altLang="zh-CN"/>
              <a:t>for global Average pooling, it used to balance global max pooling, for too much dominant feature may ocurr overfitting problem,  by using global average pooling to generate no-domaint feature to prevent that problem. and it flect on our experiment only use global max pooling.</a:t>
            </a:r>
            <a:endParaRPr lang="en-US" altLang="zh-CN"/>
          </a:p>
          <a:p>
            <a:endParaRPr lang="en-US" altLang="zh-CN"/>
          </a:p>
          <a:p>
            <a:endParaRPr lang="en-US" altLang="zh-CN"/>
          </a:p>
          <a:p>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this presentation, our goals construct an effective deep learning software defect prediction model. w</a:t>
            </a:r>
            <a:endParaRPr lang="en-US" altLang="zh-CN"/>
          </a:p>
          <a:p>
            <a:endParaRPr lang="en-US" altLang="zh-CN"/>
          </a:p>
          <a:p>
            <a:r>
              <a:rPr lang="en-US" altLang="zh-CN"/>
              <a:t>our proposed method is BERT with fine-tuning model BERT+BAMA </a:t>
            </a:r>
            <a:endParaRPr lang="en-US" altLang="zh-CN"/>
          </a:p>
          <a:p>
            <a:endParaRPr lang="en-US" altLang="zh-CN"/>
          </a:p>
          <a:p>
            <a:r>
              <a:rPr lang="en-US" altLang="zh-CN"/>
              <a:t>To evaluate the model, we evaluate the model with four existing methods, besides, we also evaluate two embedding models</a:t>
            </a:r>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 answer the question we...</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SDP, there are two kind of software defect prediction one is WPDP, another is CPDP, for WPDP, the experiment conudct within a single project, select one version as test set, the others will be training set. In our WPDP experiment, we set latest version as test set in a project. for CPDP, it is inter project experiment, select one project as test set, others will be training set. In our experiment, every project will be test set in turn.</a:t>
            </a:r>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table is description of source project, thereby, we conduct experiment on 10 prejects, since the number of instance of most project is no more than 1000. This can limit the ability of deep leanring, also reflect that data augmentation is needed in SDP.  </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 answer RQ2, we conduced experiment by </a:t>
            </a:r>
            <a:r>
              <a:rPr lang="en-US" altLang="zh-CN" dirty="0" smtClean="0">
                <a:ln>
                  <a:noFill/>
                </a:ln>
                <a:solidFill>
                  <a:schemeClr val="tx2"/>
                </a:solidFill>
                <a:effectLst/>
                <a:latin typeface="微软雅黑" panose="020B0503020204020204" pitchFamily="34" charset="-122"/>
                <a:sym typeface="+mn-ea"/>
              </a:rPr>
              <a:t>Compare F1 score of BERT+BAMA with four baseline models in both WPDP and CPDP experiments on ten projects.</a:t>
            </a:r>
            <a:endParaRPr kumimoji="0" lang="en-US" altLang="zh-CN"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Here is parameter setting for deep learning model.  Apart from the embedd size that BERT+BAMA model is 64 different from that of BILSTM+ATT and TextCNN model. </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F1 scores of WPDP experiment shown in the table, BERT+BAMA achieve 6 highest scores in ten projects while other model achieve only two or one highest F1 score. </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 CPDP, the experiment also be like this that BERT+BAMA achieve 6 highest score, while other models only achieve one and two highest F1 score</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next is background and related work</a:t>
            </a:r>
            <a:endParaRPr lang="en-US" altLang="zh-CN"/>
          </a:p>
          <a:p>
            <a:r>
              <a:rPr lang="en-US" altLang="zh-CN"/>
              <a:t> Software defect prediction is technique that predict modules that most likely contain bug.  it use property of source code, ,machine learning.</a:t>
            </a:r>
            <a:endParaRPr lang="en-US" altLang="zh-CN"/>
          </a:p>
          <a:p>
            <a:r>
              <a:rPr lang="en-US" altLang="zh-CN"/>
              <a:t>The purpose of the research is that help code view and testing </a:t>
            </a:r>
            <a:endParaRPr lang="en-US" altLang="zh-CN"/>
          </a:p>
          <a:p>
            <a:r>
              <a:rPr lang="en-US" altLang="zh-CN"/>
              <a:t>large software can use it for quality assurance.</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Here is the experiment setting for RQ3, In this experiment , both two embedding mdoel did not adopt fine-tuning strategy, that mean the embedding weight will not changed  during experiments. and we use F1 score evaluate models</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results of RQ3 WPDP experime shown in the table,  For BiLSTM+ATT model,  BERT embedding achieve  0 highest F1 score during the training.  </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 CPDP experiment, especially TextCNN model, BERT based embedding method only achieve 1 highest F1 score.  </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the general procedure of machine learning SDP model can be shown in this figure. </a:t>
            </a:r>
            <a:endParaRPr lang="en-US" altLang="zh-CN"/>
          </a:p>
          <a:p>
            <a:r>
              <a:rPr lang="en-US" altLang="zh-CN"/>
              <a:t> First, we extract modules from history respository, use metrics to measure modules and generate features. use bug tracking system to label modules' defectiveness. </a:t>
            </a:r>
            <a:endParaRPr lang="en-US" altLang="zh-CN"/>
          </a:p>
          <a:p>
            <a:r>
              <a:rPr lang="en-US" altLang="zh-CN"/>
              <a:t> finally, use machine learning model to training the instances.</a:t>
            </a:r>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existing machine learning model SVM, Decision Tree, Ensemble learning. and the metrics are LOC, CK, Mood. </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however, traditional models have some problems, the first is that traditional models need to pre-define metrics and generate  features. That is time consuming. The second problem is that traditional metircs can not learn code dependency information.  that iis predefine metrics can only obtain statistical information of source code</a:t>
            </a:r>
            <a:endParaRPr lang="en-US" altLang="zh-CN"/>
          </a:p>
          <a:p>
            <a:endParaRPr lang="en-US" altLang="zh-CN"/>
          </a:p>
          <a:p>
            <a:r>
              <a:rPr lang="en-US" altLang="zh-CN"/>
              <a:t>so, what is semantics, In this study, the semantics is the information presented by code snippet</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Take these two pictures as an example, method bar and foo share same count of line. same varible, however, if use traidtional method, we can not identify that foo function has bug. When we tokenize them, the order is different. </a:t>
            </a:r>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 solve this problem,  deep learning based model are proposed by many researcheres. Existing representive deep learning method are Deep belief network (DBN), CNN and BiLSTM with attention mechanism. However, the existing models can not learn identical token's representation under different contexts.</a:t>
            </a:r>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 solve the problems of both traditional models and exsiting deep learning model, we proposed BERT+BAMA  model that can extract code dependency informantion and different token representation under different contexts.</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0" y="6126486"/>
            <a:ext cx="9143999" cy="731514"/>
            <a:chOff x="1" y="2947547"/>
            <a:chExt cx="9143999" cy="2827685"/>
          </a:xfrm>
        </p:grpSpPr>
        <p:sp>
          <p:nvSpPr>
            <p:cNvPr id="5" name="任意多边形 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chemeClr val="accent1">
                    <a:alpha val="90000"/>
                  </a:schemeClr>
                </a:gs>
                <a:gs pos="100000">
                  <a:schemeClr val="accent1">
                    <a:alpha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6" name="任意多边形 5"/>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26000">
                  <a:schemeClr val="bg1"/>
                </a:gs>
                <a:gs pos="100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rot="10800000">
            <a:off x="-7" y="-1"/>
            <a:ext cx="9144001" cy="1882013"/>
            <a:chOff x="1" y="2994858"/>
            <a:chExt cx="9144001" cy="3162457"/>
          </a:xfrm>
        </p:grpSpPr>
        <p:sp>
          <p:nvSpPr>
            <p:cNvPr id="8" name="任意多边形 7"/>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chemeClr val="accent1">
                    <a:alpha val="90000"/>
                  </a:schemeClr>
                </a:gs>
                <a:gs pos="100000">
                  <a:schemeClr val="accent1">
                    <a:alpha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9" name="任意多边形 8"/>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73000"/>
                    <a:lumOff val="27000"/>
                  </a:srgbClr>
                </a:gs>
                <a:gs pos="81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sp>
        <p:nvSpPr>
          <p:cNvPr id="11" name="文本框 10"/>
          <p:cNvSpPr txBox="1"/>
          <p:nvPr userDrawn="1"/>
        </p:nvSpPr>
        <p:spPr>
          <a:xfrm>
            <a:off x="8703044" y="651121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8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smtClean="0"/>
              <a:t>单击此处编辑母版标题样式</a:t>
            </a:r>
            <a:endParaRPr lang="zh-CN" altLang="en-US"/>
          </a:p>
        </p:txBody>
      </p:sp>
      <p:sp>
        <p:nvSpPr>
          <p:cNvPr id="17" name="矩形 16"/>
          <p:cNvSpPr/>
          <p:nvPr userDrawn="1"/>
        </p:nvSpPr>
        <p:spPr>
          <a:xfrm>
            <a:off x="453759" y="6511210"/>
            <a:ext cx="1609090" cy="213995"/>
          </a:xfrm>
          <a:prstGeom prst="rect">
            <a:avLst/>
          </a:prstGeom>
        </p:spPr>
        <p:txBody>
          <a:bodyPr wrap="none" lIns="0">
            <a:spAutoFit/>
          </a:bodyPr>
          <a:lstStyle/>
          <a:p>
            <a:r>
              <a:rPr lang="en-US" altLang="zh-CN" sz="800" b="1" kern="100" dirty="0" smtClean="0">
                <a:solidFill>
                  <a:schemeClr val="tx1">
                    <a:lumMod val="50000"/>
                    <a:lumOff val="50000"/>
                  </a:schemeClr>
                </a:solidFill>
                <a:latin typeface="微软雅黑" panose="020B0503020204020204" pitchFamily="34" charset="-122"/>
                <a:ea typeface="微软雅黑" panose="020B0503020204020204" pitchFamily="34" charset="-122"/>
              </a:rPr>
              <a:t>Tokyo Institute of Technology</a:t>
            </a:r>
            <a:endParaRPr lang="en-US" altLang="zh-CN" sz="800" b="1" kern="1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2072" y="438150"/>
            <a:ext cx="428959" cy="424869"/>
          </a:xfrm>
          <a:prstGeom prst="rect">
            <a:avLst/>
          </a:prstGeom>
        </p:spPr>
      </p:pic>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3">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Box 3"/>
          <p:cNvSpPr txBox="1">
            <a:spLocks noChangeArrowheads="1"/>
          </p:cNvSpPr>
          <p:nvPr userDrawn="1"/>
        </p:nvSpPr>
        <p:spPr bwMode="auto">
          <a:xfrm>
            <a:off x="2081213" y="2679700"/>
            <a:ext cx="550227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80604020202020204" pitchFamily="34" charset="0"/>
                <a:ea typeface="宋体" pitchFamily="2" charset="-122"/>
              </a:defRPr>
            </a:lvl1pPr>
            <a:lvl2pPr marL="742950" indent="-285750" algn="r" eaLnBrk="0" hangingPunct="0">
              <a:defRPr sz="2400">
                <a:solidFill>
                  <a:schemeClr val="tx2"/>
                </a:solidFill>
                <a:latin typeface="Arial" panose="02080604020202020204" pitchFamily="34" charset="0"/>
                <a:ea typeface="宋体" pitchFamily="2" charset="-122"/>
              </a:defRPr>
            </a:lvl2pPr>
            <a:lvl3pPr marL="1143000" indent="-228600" algn="r" eaLnBrk="0" hangingPunct="0">
              <a:defRPr sz="2400">
                <a:solidFill>
                  <a:schemeClr val="tx2"/>
                </a:solidFill>
                <a:latin typeface="Arial" panose="02080604020202020204" pitchFamily="34" charset="0"/>
                <a:ea typeface="宋体" pitchFamily="2" charset="-122"/>
              </a:defRPr>
            </a:lvl3pPr>
            <a:lvl4pPr marL="1600200" indent="-228600" algn="r" eaLnBrk="0" hangingPunct="0">
              <a:defRPr sz="2400">
                <a:solidFill>
                  <a:schemeClr val="tx2"/>
                </a:solidFill>
                <a:latin typeface="Arial" panose="02080604020202020204" pitchFamily="34" charset="0"/>
                <a:ea typeface="宋体" pitchFamily="2" charset="-122"/>
              </a:defRPr>
            </a:lvl4pPr>
            <a:lvl5pPr marL="2057400" indent="-228600" algn="r" eaLnBrk="0" hangingPunct="0">
              <a:defRPr sz="2400">
                <a:solidFill>
                  <a:schemeClr val="tx2"/>
                </a:solidFill>
                <a:latin typeface="Arial" panose="02080604020202020204" pitchFamily="34" charset="0"/>
                <a:ea typeface="宋体" pitchFamily="2" charset="-122"/>
              </a:defRPr>
            </a:lvl5pPr>
            <a:lvl6pPr marL="2514600" indent="-228600" algn="r" eaLnBrk="0" fontAlgn="base" hangingPunct="0">
              <a:spcBef>
                <a:spcPct val="0"/>
              </a:spcBef>
              <a:spcAft>
                <a:spcPct val="0"/>
              </a:spcAft>
              <a:defRPr sz="2400">
                <a:solidFill>
                  <a:schemeClr val="tx2"/>
                </a:solidFill>
                <a:latin typeface="Arial" panose="02080604020202020204" pitchFamily="34" charset="0"/>
                <a:ea typeface="宋体" pitchFamily="2" charset="-122"/>
              </a:defRPr>
            </a:lvl6pPr>
            <a:lvl7pPr marL="2971800" indent="-228600" algn="r" eaLnBrk="0" fontAlgn="base" hangingPunct="0">
              <a:spcBef>
                <a:spcPct val="0"/>
              </a:spcBef>
              <a:spcAft>
                <a:spcPct val="0"/>
              </a:spcAft>
              <a:defRPr sz="2400">
                <a:solidFill>
                  <a:schemeClr val="tx2"/>
                </a:solidFill>
                <a:latin typeface="Arial" panose="02080604020202020204" pitchFamily="34" charset="0"/>
                <a:ea typeface="宋体" pitchFamily="2" charset="-122"/>
              </a:defRPr>
            </a:lvl7pPr>
            <a:lvl8pPr marL="3429000" indent="-228600" algn="r" eaLnBrk="0" fontAlgn="base" hangingPunct="0">
              <a:spcBef>
                <a:spcPct val="0"/>
              </a:spcBef>
              <a:spcAft>
                <a:spcPct val="0"/>
              </a:spcAft>
              <a:defRPr sz="2400">
                <a:solidFill>
                  <a:schemeClr val="tx2"/>
                </a:solidFill>
                <a:latin typeface="Arial" panose="02080604020202020204" pitchFamily="34" charset="0"/>
                <a:ea typeface="宋体" pitchFamily="2" charset="-122"/>
              </a:defRPr>
            </a:lvl8pPr>
            <a:lvl9pPr marL="3886200" indent="-228600" algn="r" eaLnBrk="0" fontAlgn="base" hangingPunct="0">
              <a:spcBef>
                <a:spcPct val="0"/>
              </a:spcBef>
              <a:spcAft>
                <a:spcPct val="0"/>
              </a:spcAft>
              <a:defRPr sz="2400">
                <a:solidFill>
                  <a:schemeClr val="tx2"/>
                </a:solidFill>
                <a:latin typeface="Arial" panose="02080604020202020204" pitchFamily="34" charset="0"/>
                <a:ea typeface="宋体" pitchFamily="2" charset="-122"/>
              </a:defRPr>
            </a:lvl9pPr>
          </a:lstStyle>
          <a:p>
            <a:pPr algn="l" eaLnBrk="1" hangingPunct="1"/>
            <a:endParaRPr lang="zh-CN" altLang="en-US" sz="180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sldNum="0" hdr="0" dt="0"/>
  <p:txStyles>
    <p:titleStyle>
      <a:lvl1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80604020202020204" pitchFamily="34" charset="0"/>
          <a:ea typeface="宋体" pitchFamily="2" charset="-122"/>
        </a:defRPr>
      </a:lvl6pPr>
      <a:lvl7pPr marL="914400" algn="r" rtl="0" fontAlgn="base">
        <a:spcBef>
          <a:spcPct val="0"/>
        </a:spcBef>
        <a:spcAft>
          <a:spcPct val="0"/>
        </a:spcAft>
        <a:defRPr sz="2400">
          <a:solidFill>
            <a:schemeClr val="tx2"/>
          </a:solidFill>
          <a:latin typeface="Arial" panose="02080604020202020204" pitchFamily="34" charset="0"/>
          <a:ea typeface="宋体" pitchFamily="2" charset="-122"/>
        </a:defRPr>
      </a:lvl7pPr>
      <a:lvl8pPr marL="1371600" algn="r" rtl="0" fontAlgn="base">
        <a:spcBef>
          <a:spcPct val="0"/>
        </a:spcBef>
        <a:spcAft>
          <a:spcPct val="0"/>
        </a:spcAft>
        <a:defRPr sz="2400">
          <a:solidFill>
            <a:schemeClr val="tx2"/>
          </a:solidFill>
          <a:latin typeface="Arial" panose="02080604020202020204" pitchFamily="34" charset="0"/>
          <a:ea typeface="宋体" pitchFamily="2" charset="-122"/>
        </a:defRPr>
      </a:lvl8pPr>
      <a:lvl9pPr marL="1828800" algn="r" rtl="0" fontAlgn="base">
        <a:spcBef>
          <a:spcPct val="0"/>
        </a:spcBef>
        <a:spcAft>
          <a:spcPct val="0"/>
        </a:spcAft>
        <a:defRPr sz="2400">
          <a:solidFill>
            <a:schemeClr val="tx2"/>
          </a:solidFill>
          <a:latin typeface="Arial" panose="0208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7" Type="http://schemas.openxmlformats.org/officeDocument/2006/relationships/notesSlide" Target="../notesSlides/notesSlide16.xml"/><Relationship Id="rId16" Type="http://schemas.openxmlformats.org/officeDocument/2006/relationships/slideLayout" Target="../slideLayouts/slideLayout2.xml"/><Relationship Id="rId15" Type="http://schemas.openxmlformats.org/officeDocument/2006/relationships/image" Target="../media/image24.png"/><Relationship Id="rId14" Type="http://schemas.openxmlformats.org/officeDocument/2006/relationships/image" Target="../media/image23.png"/><Relationship Id="rId13" Type="http://schemas.openxmlformats.org/officeDocument/2006/relationships/image" Target="../media/image22.png"/><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5" Type="http://schemas.openxmlformats.org/officeDocument/2006/relationships/notesSlide" Target="../notesSlides/notesSlide23.xml"/><Relationship Id="rId14" Type="http://schemas.openxmlformats.org/officeDocument/2006/relationships/slideLayout" Target="../slideLayouts/slideLayout2.xml"/><Relationship Id="rId13" Type="http://schemas.openxmlformats.org/officeDocument/2006/relationships/image" Target="../media/image39.png"/><Relationship Id="rId12" Type="http://schemas.openxmlformats.org/officeDocument/2006/relationships/image" Target="../media/image38.png"/><Relationship Id="rId11" Type="http://schemas.openxmlformats.org/officeDocument/2006/relationships/image" Target="../media/image37.png"/><Relationship Id="rId10" Type="http://schemas.openxmlformats.org/officeDocument/2006/relationships/image" Target="../media/image36.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9.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52.png"/><Relationship Id="rId7" Type="http://schemas.openxmlformats.org/officeDocument/2006/relationships/image" Target="../media/image51.png"/><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3" Type="http://schemas.openxmlformats.org/officeDocument/2006/relationships/notesSlide" Target="../notesSlides/notesSlide38.xml"/><Relationship Id="rId12" Type="http://schemas.openxmlformats.org/officeDocument/2006/relationships/slideLayout" Target="../slideLayouts/slideLayout2.xml"/><Relationship Id="rId11" Type="http://schemas.openxmlformats.org/officeDocument/2006/relationships/image" Target="../media/image55.png"/><Relationship Id="rId10" Type="http://schemas.openxmlformats.org/officeDocument/2006/relationships/image" Target="../media/image54.png"/><Relationship Id="rId1"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42.xml.rels><?xml version="1.0" encoding="UTF-8" standalone="yes"?>
<Relationships xmlns="http://schemas.openxmlformats.org/package/2006/relationships"><Relationship Id="rId9" Type="http://schemas.openxmlformats.org/officeDocument/2006/relationships/image" Target="../media/image66.png"/><Relationship Id="rId8" Type="http://schemas.openxmlformats.org/officeDocument/2006/relationships/image" Target="../media/image65.png"/><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6" Type="http://schemas.openxmlformats.org/officeDocument/2006/relationships/notesSlide" Target="../notesSlides/notesSlide41.xml"/><Relationship Id="rId15" Type="http://schemas.openxmlformats.org/officeDocument/2006/relationships/slideLayout" Target="../slideLayouts/slideLayout2.xml"/><Relationship Id="rId14" Type="http://schemas.openxmlformats.org/officeDocument/2006/relationships/image" Target="../media/image71.png"/><Relationship Id="rId13" Type="http://schemas.openxmlformats.org/officeDocument/2006/relationships/image" Target="../media/image70.png"/><Relationship Id="rId12" Type="http://schemas.openxmlformats.org/officeDocument/2006/relationships/image" Target="../media/image69.png"/><Relationship Id="rId11" Type="http://schemas.openxmlformats.org/officeDocument/2006/relationships/image" Target="../media/image68.png"/><Relationship Id="rId10" Type="http://schemas.openxmlformats.org/officeDocument/2006/relationships/image" Target="../media/image67.png"/><Relationship Id="rId1" Type="http://schemas.openxmlformats.org/officeDocument/2006/relationships/image" Target="../media/image58.png"/></Relationships>
</file>

<file path=ppt/slides/_rels/slide43.xml.rels><?xml version="1.0" encoding="UTF-8" standalone="yes"?>
<Relationships xmlns="http://schemas.openxmlformats.org/package/2006/relationships"><Relationship Id="rId9" Type="http://schemas.openxmlformats.org/officeDocument/2006/relationships/image" Target="../media/image66.png"/><Relationship Id="rId8" Type="http://schemas.openxmlformats.org/officeDocument/2006/relationships/image" Target="../media/image65.png"/><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0" Type="http://schemas.openxmlformats.org/officeDocument/2006/relationships/notesSlide" Target="../notesSlides/notesSlide42.xml"/><Relationship Id="rId2" Type="http://schemas.openxmlformats.org/officeDocument/2006/relationships/image" Target="../media/image59.png"/><Relationship Id="rId19" Type="http://schemas.openxmlformats.org/officeDocument/2006/relationships/slideLayout" Target="../slideLayouts/slideLayout2.xml"/><Relationship Id="rId18" Type="http://schemas.openxmlformats.org/officeDocument/2006/relationships/image" Target="../media/image75.png"/><Relationship Id="rId17" Type="http://schemas.openxmlformats.org/officeDocument/2006/relationships/image" Target="../media/image74.png"/><Relationship Id="rId16" Type="http://schemas.openxmlformats.org/officeDocument/2006/relationships/image" Target="../media/image73.png"/><Relationship Id="rId15" Type="http://schemas.openxmlformats.org/officeDocument/2006/relationships/image" Target="../media/image72.png"/><Relationship Id="rId14" Type="http://schemas.openxmlformats.org/officeDocument/2006/relationships/image" Target="../media/image71.png"/><Relationship Id="rId13" Type="http://schemas.openxmlformats.org/officeDocument/2006/relationships/image" Target="../media/image70.png"/><Relationship Id="rId12" Type="http://schemas.openxmlformats.org/officeDocument/2006/relationships/image" Target="../media/image69.png"/><Relationship Id="rId11" Type="http://schemas.openxmlformats.org/officeDocument/2006/relationships/image" Target="../media/image68.png"/><Relationship Id="rId10" Type="http://schemas.openxmlformats.org/officeDocument/2006/relationships/image" Target="../media/image67.png"/><Relationship Id="rId1"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80.png"/><Relationship Id="rId1" Type="http://schemas.openxmlformats.org/officeDocument/2006/relationships/image" Target="../media/image7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3"/>
          <p:cNvSpPr txBox="1"/>
          <p:nvPr/>
        </p:nvSpPr>
        <p:spPr>
          <a:xfrm>
            <a:off x="593725" y="1446530"/>
            <a:ext cx="8117205" cy="1568450"/>
          </a:xfrm>
          <a:prstGeom prst="rect">
            <a:avLst/>
          </a:prstGeom>
        </p:spPr>
        <p:txBody>
          <a:bodyPr wrap="square">
            <a:spAutoFit/>
          </a:bodyPr>
          <a:lstStyle>
            <a:lvl1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80604020202020204" pitchFamily="34" charset="0"/>
                <a:ea typeface="宋体" pitchFamily="2" charset="-122"/>
              </a:defRPr>
            </a:lvl6pPr>
            <a:lvl7pPr marL="914400" algn="r" rtl="0" fontAlgn="base">
              <a:spcBef>
                <a:spcPct val="0"/>
              </a:spcBef>
              <a:spcAft>
                <a:spcPct val="0"/>
              </a:spcAft>
              <a:defRPr sz="2400">
                <a:solidFill>
                  <a:schemeClr val="tx2"/>
                </a:solidFill>
                <a:latin typeface="Arial" panose="02080604020202020204" pitchFamily="34" charset="0"/>
                <a:ea typeface="宋体" pitchFamily="2" charset="-122"/>
              </a:defRPr>
            </a:lvl7pPr>
            <a:lvl8pPr marL="1371600" algn="r" rtl="0" fontAlgn="base">
              <a:spcBef>
                <a:spcPct val="0"/>
              </a:spcBef>
              <a:spcAft>
                <a:spcPct val="0"/>
              </a:spcAft>
              <a:defRPr sz="2400">
                <a:solidFill>
                  <a:schemeClr val="tx2"/>
                </a:solidFill>
                <a:latin typeface="Arial" panose="02080604020202020204" pitchFamily="34" charset="0"/>
                <a:ea typeface="宋体" pitchFamily="2" charset="-122"/>
              </a:defRPr>
            </a:lvl8pPr>
            <a:lvl9pPr marL="1828800" algn="r" rtl="0" fontAlgn="base">
              <a:spcBef>
                <a:spcPct val="0"/>
              </a:spcBef>
              <a:spcAft>
                <a:spcPct val="0"/>
              </a:spcAft>
              <a:defRPr sz="2400">
                <a:solidFill>
                  <a:schemeClr val="tx2"/>
                </a:solidFill>
                <a:latin typeface="Arial" panose="02080604020202020204" pitchFamily="34" charset="0"/>
                <a:ea typeface="宋体" pitchFamily="2" charset="-122"/>
              </a:defRPr>
            </a:lvl9pPr>
          </a:lstStyle>
          <a:p>
            <a:pPr algn="ctr"/>
            <a:r>
              <a:rPr lang="en-US" altLang="zh-CN" sz="3200" kern="0" dirty="0">
                <a:solidFill>
                  <a:srgbClr val="0C2349"/>
                </a:solidFill>
              </a:rPr>
              <a:t>Deep Learning Based Semantics Model for Software Defect Prediction</a:t>
            </a:r>
            <a:endParaRPr lang="en-US" altLang="zh-CN" sz="3200" kern="0" dirty="0">
              <a:solidFill>
                <a:srgbClr val="0C2349"/>
              </a:solidFill>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37500" y="5579288"/>
            <a:ext cx="773532" cy="766157"/>
          </a:xfrm>
          <a:prstGeom prst="rect">
            <a:avLst/>
          </a:prstGeom>
        </p:spPr>
      </p:pic>
      <p:sp>
        <p:nvSpPr>
          <p:cNvPr id="3" name="文本框 2"/>
          <p:cNvSpPr txBox="1"/>
          <p:nvPr/>
        </p:nvSpPr>
        <p:spPr>
          <a:xfrm>
            <a:off x="2883535" y="3707765"/>
            <a:ext cx="3377565" cy="430530"/>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Defensor: LI JIDONG</a:t>
            </a:r>
            <a:endParaRPr lang="en-US" altLang="zh-CN" sz="1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883535" y="3192780"/>
            <a:ext cx="3377565" cy="430530"/>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Advisor: Prof. Kobayashi</a:t>
            </a:r>
            <a:endParaRPr lang="en-US" altLang="zh-CN"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883535" y="4230370"/>
            <a:ext cx="3377565" cy="430530"/>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17M38124</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22063">
        <p:fade/>
      </p:transition>
    </mc:Choice>
    <mc:Fallback>
      <p:transition spd="med" advTm="2206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Model (2)</a:t>
            </a:r>
            <a:endParaRPr lang="en-US" altLang="zh-CN" dirty="0"/>
          </a:p>
        </p:txBody>
      </p:sp>
      <p:sp>
        <p:nvSpPr>
          <p:cNvPr id="4" name="流程图: 多文档 3"/>
          <p:cNvSpPr/>
          <p:nvPr/>
        </p:nvSpPr>
        <p:spPr>
          <a:xfrm>
            <a:off x="1185545" y="1630680"/>
            <a:ext cx="949960" cy="540385"/>
          </a:xfrm>
          <a:prstGeom prst="flowChartMultidocument">
            <a:avLst/>
          </a:prstGeom>
          <a:solidFill>
            <a:schemeClr val="accent2"/>
          </a:solidFill>
          <a:ln w="9525" cap="flat" cmpd="sng" algn="ctr">
            <a:solidFill>
              <a:schemeClr val="accent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6" name="流程图: 文档 5"/>
          <p:cNvSpPr/>
          <p:nvPr/>
        </p:nvSpPr>
        <p:spPr>
          <a:xfrm>
            <a:off x="1220470" y="3267075"/>
            <a:ext cx="880110" cy="435610"/>
          </a:xfrm>
          <a:prstGeom prst="flowChartDocument">
            <a:avLst/>
          </a:prstGeom>
          <a:solidFill>
            <a:schemeClr val="tx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50" name="直接箭头连接符 49"/>
          <p:cNvCxnSpPr>
            <a:stCxn id="6" idx="3"/>
          </p:cNvCxnSpPr>
          <p:nvPr/>
        </p:nvCxnSpPr>
        <p:spPr>
          <a:xfrm>
            <a:off x="2100580" y="3484880"/>
            <a:ext cx="1272540" cy="0"/>
          </a:xfrm>
          <a:prstGeom prst="straightConnector1">
            <a:avLst/>
          </a:prstGeom>
          <a:noFill/>
          <a:ln w="9525" cap="flat" cmpd="sng" algn="ctr">
            <a:solidFill>
              <a:schemeClr val="tx1"/>
            </a:solidFill>
            <a:prstDash val="solid"/>
            <a:round/>
            <a:headEnd type="none" w="med" len="med"/>
            <a:tailEnd type="arrow" w="med" len="med"/>
          </a:ln>
        </p:spPr>
      </p:cxnSp>
      <p:sp>
        <p:nvSpPr>
          <p:cNvPr id="52" name="矩形 51"/>
          <p:cNvSpPr/>
          <p:nvPr/>
        </p:nvSpPr>
        <p:spPr>
          <a:xfrm>
            <a:off x="3525520" y="1524635"/>
            <a:ext cx="1716405" cy="168148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3" name="矩形 52"/>
          <p:cNvSpPr/>
          <p:nvPr/>
        </p:nvSpPr>
        <p:spPr>
          <a:xfrm>
            <a:off x="3411855" y="1630680"/>
            <a:ext cx="2065020" cy="212598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5" name="矩形 54"/>
          <p:cNvSpPr/>
          <p:nvPr/>
        </p:nvSpPr>
        <p:spPr>
          <a:xfrm>
            <a:off x="3498850" y="1785620"/>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int, a, b, c,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6" name="矩形 55"/>
          <p:cNvSpPr/>
          <p:nvPr/>
        </p:nvSpPr>
        <p:spPr>
          <a:xfrm>
            <a:off x="3515995" y="2171065"/>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public, class,...</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7" name="矩形 56"/>
          <p:cNvSpPr/>
          <p:nvPr/>
        </p:nvSpPr>
        <p:spPr>
          <a:xfrm>
            <a:off x="3515995" y="2562860"/>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private, int,...</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8" name="矩形 57"/>
          <p:cNvSpPr/>
          <p:nvPr/>
        </p:nvSpPr>
        <p:spPr>
          <a:xfrm>
            <a:off x="3515995" y="3354070"/>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for, int,i,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3503295" y="2824480"/>
            <a:ext cx="1882775" cy="278765"/>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cxnSp>
        <p:nvCxnSpPr>
          <p:cNvPr id="61" name="直接箭头连接符 60"/>
          <p:cNvCxnSpPr/>
          <p:nvPr/>
        </p:nvCxnSpPr>
        <p:spPr>
          <a:xfrm flipV="1">
            <a:off x="5494020" y="1911985"/>
            <a:ext cx="1036955" cy="8890"/>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63" name="矩形 62"/>
          <p:cNvSpPr/>
          <p:nvPr/>
        </p:nvSpPr>
        <p:spPr>
          <a:xfrm>
            <a:off x="6530975" y="1724025"/>
            <a:ext cx="862330" cy="357505"/>
          </a:xfrm>
          <a:prstGeom prst="rect">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BERT</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64" name="直接箭头连接符 63"/>
          <p:cNvCxnSpPr/>
          <p:nvPr/>
        </p:nvCxnSpPr>
        <p:spPr>
          <a:xfrm>
            <a:off x="5494020" y="3484880"/>
            <a:ext cx="1433830" cy="0"/>
          </a:xfrm>
          <a:prstGeom prst="straightConnector1">
            <a:avLst/>
          </a:prstGeom>
          <a:noFill/>
          <a:ln w="9525" cap="flat" cmpd="sng" algn="ctr">
            <a:solidFill>
              <a:schemeClr val="tx1"/>
            </a:solidFill>
            <a:prstDash val="solid"/>
            <a:round/>
            <a:headEnd type="none" w="med" len="med"/>
            <a:tailEnd type="arrow" w="med" len="med"/>
          </a:ln>
        </p:spPr>
      </p:cxnSp>
      <p:cxnSp>
        <p:nvCxnSpPr>
          <p:cNvPr id="66" name="直接箭头连接符 65"/>
          <p:cNvCxnSpPr>
            <a:stCxn id="63" idx="2"/>
          </p:cNvCxnSpPr>
          <p:nvPr/>
        </p:nvCxnSpPr>
        <p:spPr>
          <a:xfrm>
            <a:off x="6962140" y="2081530"/>
            <a:ext cx="635" cy="2083435"/>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67" name="文本框 66"/>
          <p:cNvSpPr txBox="1"/>
          <p:nvPr/>
        </p:nvSpPr>
        <p:spPr>
          <a:xfrm>
            <a:off x="5494020" y="2084070"/>
            <a:ext cx="1162050" cy="34861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pretrain</a:t>
            </a:r>
            <a:endParaRPr lang="en-US" altLang="zh-CN" sz="1800" dirty="0">
              <a:latin typeface="微软雅黑" panose="020B0503020204020204" pitchFamily="34" charset="-122"/>
              <a:ea typeface="微软雅黑" panose="020B0503020204020204" pitchFamily="34" charset="-122"/>
            </a:endParaRPr>
          </a:p>
        </p:txBody>
      </p:sp>
      <p:sp>
        <p:nvSpPr>
          <p:cNvPr id="68" name="文本框 67"/>
          <p:cNvSpPr txBox="1"/>
          <p:nvPr/>
        </p:nvSpPr>
        <p:spPr>
          <a:xfrm>
            <a:off x="5494020" y="3545840"/>
            <a:ext cx="1536700" cy="34861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embedding</a:t>
            </a:r>
            <a:endParaRPr lang="en-US" altLang="zh-CN" sz="1800" dirty="0">
              <a:latin typeface="微软雅黑" panose="020B0503020204020204" pitchFamily="34" charset="-122"/>
              <a:ea typeface="微软雅黑" panose="020B0503020204020204" pitchFamily="34" charset="-122"/>
            </a:endParaRPr>
          </a:p>
        </p:txBody>
      </p:sp>
      <p:sp>
        <p:nvSpPr>
          <p:cNvPr id="72" name="矩形 71"/>
          <p:cNvSpPr/>
          <p:nvPr/>
        </p:nvSpPr>
        <p:spPr>
          <a:xfrm>
            <a:off x="6043930" y="4069080"/>
            <a:ext cx="1716405" cy="168148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3" name="矩形 72"/>
          <p:cNvSpPr/>
          <p:nvPr/>
        </p:nvSpPr>
        <p:spPr>
          <a:xfrm>
            <a:off x="5930265" y="4175125"/>
            <a:ext cx="2065020" cy="212598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4" name="矩形 73"/>
          <p:cNvSpPr/>
          <p:nvPr/>
        </p:nvSpPr>
        <p:spPr>
          <a:xfrm>
            <a:off x="6017260" y="4330065"/>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0.2, 0.4, 0.5, ...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5" name="矩形 74"/>
          <p:cNvSpPr/>
          <p:nvPr/>
        </p:nvSpPr>
        <p:spPr>
          <a:xfrm>
            <a:off x="6034405" y="4715510"/>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0.1,0.3,0.6,...</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6" name="矩形 75"/>
          <p:cNvSpPr/>
          <p:nvPr/>
        </p:nvSpPr>
        <p:spPr>
          <a:xfrm>
            <a:off x="6034405" y="5107305"/>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0.2,0.4,0.7,...</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7" name="矩形 76"/>
          <p:cNvSpPr/>
          <p:nvPr/>
        </p:nvSpPr>
        <p:spPr>
          <a:xfrm>
            <a:off x="6034405" y="5898515"/>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0.2,0.3,0.6, ...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8" name="文本框 77"/>
          <p:cNvSpPr txBox="1"/>
          <p:nvPr/>
        </p:nvSpPr>
        <p:spPr>
          <a:xfrm>
            <a:off x="6021705" y="5368925"/>
            <a:ext cx="1882775" cy="278765"/>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
        <p:nvSpPr>
          <p:cNvPr id="79" name="文本框 78"/>
          <p:cNvSpPr txBox="1"/>
          <p:nvPr/>
        </p:nvSpPr>
        <p:spPr>
          <a:xfrm>
            <a:off x="765810" y="2273935"/>
            <a:ext cx="1790065" cy="34925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Java corpus</a:t>
            </a:r>
            <a:endParaRPr lang="en-US" altLang="zh-CN" sz="1800" dirty="0">
              <a:latin typeface="微软雅黑" panose="020B0503020204020204" pitchFamily="34" charset="-122"/>
              <a:ea typeface="微软雅黑" panose="020B0503020204020204" pitchFamily="34" charset="-122"/>
            </a:endParaRPr>
          </a:p>
        </p:txBody>
      </p:sp>
      <p:sp>
        <p:nvSpPr>
          <p:cNvPr id="80" name="文本框 79"/>
          <p:cNvSpPr txBox="1"/>
          <p:nvPr/>
        </p:nvSpPr>
        <p:spPr>
          <a:xfrm>
            <a:off x="1133475" y="3877310"/>
            <a:ext cx="967105" cy="287655"/>
          </a:xfrm>
          <a:prstGeom prst="rect">
            <a:avLst/>
          </a:prstGeom>
          <a:noFill/>
        </p:spPr>
        <p:txBody>
          <a:bodyPr wrap="square" rtlCol="0">
            <a:noAutofit/>
          </a:bodyPr>
          <a:p>
            <a:pPr algn="l"/>
            <a:endParaRPr lang="en-US" altLang="zh-CN" sz="1800" dirty="0">
              <a:latin typeface="微软雅黑" panose="020B0503020204020204" pitchFamily="34" charset="-122"/>
              <a:ea typeface="微软雅黑" panose="020B0503020204020204" pitchFamily="34" charset="-122"/>
            </a:endParaRPr>
          </a:p>
        </p:txBody>
      </p:sp>
      <p:sp>
        <p:nvSpPr>
          <p:cNvPr id="81" name="文本框 80"/>
          <p:cNvSpPr txBox="1"/>
          <p:nvPr/>
        </p:nvSpPr>
        <p:spPr>
          <a:xfrm>
            <a:off x="721995" y="3719830"/>
            <a:ext cx="1998980" cy="87185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PROMISE dataset source code</a:t>
            </a:r>
            <a:endParaRPr lang="en-US" altLang="zh-CN" sz="1800" dirty="0">
              <a:latin typeface="微软雅黑" panose="020B0503020204020204" pitchFamily="34" charset="-122"/>
              <a:ea typeface="微软雅黑" panose="020B0503020204020204" pitchFamily="34" charset="-122"/>
            </a:endParaRPr>
          </a:p>
        </p:txBody>
      </p:sp>
      <p:sp>
        <p:nvSpPr>
          <p:cNvPr id="82" name="文本框 81"/>
          <p:cNvSpPr txBox="1"/>
          <p:nvPr/>
        </p:nvSpPr>
        <p:spPr>
          <a:xfrm>
            <a:off x="3503295" y="3846830"/>
            <a:ext cx="2245995" cy="34925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token sequences</a:t>
            </a:r>
            <a:endParaRPr lang="en-US" altLang="zh-CN" sz="1800" dirty="0">
              <a:latin typeface="微软雅黑" panose="020B0503020204020204" pitchFamily="34" charset="-122"/>
              <a:ea typeface="微软雅黑" panose="020B0503020204020204" pitchFamily="34" charset="-122"/>
            </a:endParaRPr>
          </a:p>
        </p:txBody>
      </p:sp>
      <p:cxnSp>
        <p:nvCxnSpPr>
          <p:cNvPr id="83" name="直接箭头连接符 82"/>
          <p:cNvCxnSpPr/>
          <p:nvPr/>
        </p:nvCxnSpPr>
        <p:spPr>
          <a:xfrm>
            <a:off x="2135505" y="1846580"/>
            <a:ext cx="1272540" cy="0"/>
          </a:xfrm>
          <a:prstGeom prst="straightConnector1">
            <a:avLst/>
          </a:prstGeom>
          <a:noFill/>
          <a:ln w="9525" cap="flat" cmpd="sng" algn="ctr">
            <a:solidFill>
              <a:schemeClr val="tx1"/>
            </a:solidFill>
            <a:prstDash val="solid"/>
            <a:round/>
            <a:headEnd type="none" w="med" len="med"/>
            <a:tailEnd type="arrow" w="med" len="med"/>
          </a:ln>
        </p:spPr>
      </p:cxnSp>
      <p:sp>
        <p:nvSpPr>
          <p:cNvPr id="84" name="文本框 83"/>
          <p:cNvSpPr txBox="1"/>
          <p:nvPr/>
        </p:nvSpPr>
        <p:spPr>
          <a:xfrm>
            <a:off x="1133475" y="2623185"/>
            <a:ext cx="2565400" cy="3048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data preprocessing</a:t>
            </a:r>
            <a:endParaRPr lang="en-US" altLang="zh-CN" sz="1800" dirty="0">
              <a:latin typeface="微软雅黑" panose="020B0503020204020204" pitchFamily="34" charset="-122"/>
              <a:ea typeface="微软雅黑" panose="020B0503020204020204" pitchFamily="34" charset="-122"/>
            </a:endParaRPr>
          </a:p>
        </p:txBody>
      </p:sp>
      <p:cxnSp>
        <p:nvCxnSpPr>
          <p:cNvPr id="85" name="直接箭头连接符 84"/>
          <p:cNvCxnSpPr>
            <a:stCxn id="84" idx="0"/>
          </p:cNvCxnSpPr>
          <p:nvPr/>
        </p:nvCxnSpPr>
        <p:spPr>
          <a:xfrm flipV="1">
            <a:off x="2416175" y="1881505"/>
            <a:ext cx="120650" cy="74168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86" name="直接箭头连接符 85"/>
          <p:cNvCxnSpPr>
            <a:stCxn id="84" idx="2"/>
          </p:cNvCxnSpPr>
          <p:nvPr/>
        </p:nvCxnSpPr>
        <p:spPr>
          <a:xfrm>
            <a:off x="2416175" y="2927985"/>
            <a:ext cx="216535" cy="504825"/>
          </a:xfrm>
          <a:prstGeom prst="straightConnector1">
            <a:avLst/>
          </a:prstGeom>
          <a:noFill/>
          <a:ln w="12700" cap="flat" cmpd="sng" algn="ctr">
            <a:solidFill>
              <a:schemeClr val="accent1">
                <a:shade val="50000"/>
              </a:schemeClr>
            </a:solidFill>
            <a:prstDash val="solid"/>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med" p14:dur="700" advTm="30591">
        <p:fade/>
      </p:transition>
    </mc:Choice>
    <mc:Fallback>
      <p:transition spd="med" advTm="30591">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Model (3)</a:t>
            </a:r>
            <a:endParaRPr lang="en-US" altLang="zh-CN" dirty="0"/>
          </a:p>
        </p:txBody>
      </p:sp>
      <p:sp>
        <p:nvSpPr>
          <p:cNvPr id="5" name="矩形 4"/>
          <p:cNvSpPr/>
          <p:nvPr/>
        </p:nvSpPr>
        <p:spPr>
          <a:xfrm>
            <a:off x="1915160" y="3154045"/>
            <a:ext cx="1254760" cy="54991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BiLSTM</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15" name="直接箭头连接符 14"/>
          <p:cNvCxnSpPr>
            <a:stCxn id="73" idx="3"/>
            <a:endCxn id="5" idx="1"/>
          </p:cNvCxnSpPr>
          <p:nvPr/>
        </p:nvCxnSpPr>
        <p:spPr>
          <a:xfrm>
            <a:off x="1368425" y="3429000"/>
            <a:ext cx="546735"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16" name="矩形 15"/>
          <p:cNvSpPr/>
          <p:nvPr/>
        </p:nvSpPr>
        <p:spPr>
          <a:xfrm>
            <a:off x="3564890" y="2299970"/>
            <a:ext cx="2499995" cy="27876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Global Max Pooling</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7" name="矩形 16"/>
          <p:cNvSpPr/>
          <p:nvPr/>
        </p:nvSpPr>
        <p:spPr>
          <a:xfrm>
            <a:off x="3556635" y="3289300"/>
            <a:ext cx="2499995" cy="27876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Attention</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8" name="矩形 17"/>
          <p:cNvSpPr/>
          <p:nvPr/>
        </p:nvSpPr>
        <p:spPr>
          <a:xfrm>
            <a:off x="3564890" y="4204335"/>
            <a:ext cx="2499995" cy="27876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Global Avg Pooling</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stCxn id="5" idx="3"/>
            <a:endCxn id="16" idx="1"/>
          </p:cNvCxnSpPr>
          <p:nvPr/>
        </p:nvCxnSpPr>
        <p:spPr>
          <a:xfrm flipV="1">
            <a:off x="3169920" y="2439670"/>
            <a:ext cx="394970" cy="98933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0" name="直接箭头连接符 19"/>
          <p:cNvCxnSpPr>
            <a:stCxn id="5" idx="3"/>
            <a:endCxn id="17" idx="1"/>
          </p:cNvCxnSpPr>
          <p:nvPr/>
        </p:nvCxnSpPr>
        <p:spPr>
          <a:xfrm>
            <a:off x="3169920" y="3429000"/>
            <a:ext cx="386715"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1" name="直接箭头连接符 20"/>
          <p:cNvCxnSpPr>
            <a:stCxn id="5" idx="3"/>
            <a:endCxn id="18" idx="1"/>
          </p:cNvCxnSpPr>
          <p:nvPr/>
        </p:nvCxnSpPr>
        <p:spPr>
          <a:xfrm>
            <a:off x="3169920" y="3429000"/>
            <a:ext cx="394970" cy="915035"/>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22" name="矩形 21"/>
          <p:cNvSpPr/>
          <p:nvPr/>
        </p:nvSpPr>
        <p:spPr>
          <a:xfrm>
            <a:off x="113665" y="3154045"/>
            <a:ext cx="1619885" cy="54991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Embedding</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23" name="椭圆 22"/>
          <p:cNvSpPr/>
          <p:nvPr/>
        </p:nvSpPr>
        <p:spPr>
          <a:xfrm>
            <a:off x="6658610" y="3275965"/>
            <a:ext cx="278765" cy="295910"/>
          </a:xfrm>
          <a:prstGeom prst="ellipse">
            <a:avLst/>
          </a:prstGeom>
          <a:noFill/>
          <a:ln w="12700" cap="flat" cmpd="sng" algn="ctr">
            <a:solidFill>
              <a:schemeClr val="accent1">
                <a:shade val="50000"/>
              </a:schemeClr>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24" name="直接箭头连接符 23"/>
          <p:cNvCxnSpPr>
            <a:stCxn id="16" idx="3"/>
            <a:endCxn id="23" idx="2"/>
          </p:cNvCxnSpPr>
          <p:nvPr/>
        </p:nvCxnSpPr>
        <p:spPr>
          <a:xfrm>
            <a:off x="6064885" y="2439670"/>
            <a:ext cx="593725" cy="98425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5" name="直接箭头连接符 24"/>
          <p:cNvCxnSpPr>
            <a:stCxn id="17" idx="3"/>
          </p:cNvCxnSpPr>
          <p:nvPr/>
        </p:nvCxnSpPr>
        <p:spPr>
          <a:xfrm flipV="1">
            <a:off x="6056630" y="3415030"/>
            <a:ext cx="601980" cy="1397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7" name="直接箭头连接符 26"/>
          <p:cNvCxnSpPr>
            <a:stCxn id="18" idx="3"/>
            <a:endCxn id="23" idx="2"/>
          </p:cNvCxnSpPr>
          <p:nvPr/>
        </p:nvCxnSpPr>
        <p:spPr>
          <a:xfrm flipV="1">
            <a:off x="6064885" y="3423920"/>
            <a:ext cx="593725" cy="92011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8" name="直接连接符 27"/>
          <p:cNvCxnSpPr>
            <a:stCxn id="23" idx="0"/>
            <a:endCxn id="23" idx="4"/>
          </p:cNvCxnSpPr>
          <p:nvPr/>
        </p:nvCxnSpPr>
        <p:spPr>
          <a:xfrm>
            <a:off x="6798310" y="3275965"/>
            <a:ext cx="0" cy="295910"/>
          </a:xfrm>
          <a:prstGeom prst="line">
            <a:avLst/>
          </a:prstGeom>
          <a:noFill/>
          <a:ln w="12700" cap="flat" cmpd="sng" algn="ctr">
            <a:solidFill>
              <a:schemeClr val="accent1">
                <a:shade val="50000"/>
              </a:schemeClr>
            </a:solidFill>
            <a:prstDash val="solid"/>
            <a:round/>
            <a:headEnd type="none" w="med" len="med"/>
            <a:tailEnd type="none" w="med" len="med"/>
          </a:ln>
        </p:spPr>
      </p:cxnSp>
      <p:cxnSp>
        <p:nvCxnSpPr>
          <p:cNvPr id="29" name="直接连接符 28"/>
          <p:cNvCxnSpPr>
            <a:stCxn id="23" idx="6"/>
          </p:cNvCxnSpPr>
          <p:nvPr/>
        </p:nvCxnSpPr>
        <p:spPr>
          <a:xfrm flipH="1">
            <a:off x="6649720" y="3423920"/>
            <a:ext cx="287655" cy="0"/>
          </a:xfrm>
          <a:prstGeom prst="line">
            <a:avLst/>
          </a:prstGeom>
          <a:noFill/>
          <a:ln w="12700" cap="flat" cmpd="sng" algn="ctr">
            <a:solidFill>
              <a:schemeClr val="accent1">
                <a:shade val="50000"/>
              </a:schemeClr>
            </a:solidFill>
            <a:prstDash val="solid"/>
            <a:round/>
            <a:headEnd type="none" w="med" len="med"/>
            <a:tailEnd type="none" w="med" len="med"/>
          </a:ln>
        </p:spPr>
      </p:cxnSp>
      <p:sp>
        <p:nvSpPr>
          <p:cNvPr id="30" name="矩形 29"/>
          <p:cNvSpPr/>
          <p:nvPr/>
        </p:nvSpPr>
        <p:spPr>
          <a:xfrm>
            <a:off x="7421880" y="3147060"/>
            <a:ext cx="1390015" cy="55816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Logistic regression</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31" name="直接箭头连接符 30"/>
          <p:cNvCxnSpPr>
            <a:stCxn id="23" idx="6"/>
            <a:endCxn id="30" idx="1"/>
          </p:cNvCxnSpPr>
          <p:nvPr/>
        </p:nvCxnSpPr>
        <p:spPr>
          <a:xfrm>
            <a:off x="6937375" y="3423920"/>
            <a:ext cx="484505" cy="2540"/>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33" name="矩形 32"/>
          <p:cNvSpPr/>
          <p:nvPr/>
        </p:nvSpPr>
        <p:spPr>
          <a:xfrm>
            <a:off x="7539990" y="4483100"/>
            <a:ext cx="234950" cy="217805"/>
          </a:xfrm>
          <a:prstGeom prst="rect">
            <a:avLst/>
          </a:prstGeom>
          <a:solidFill>
            <a:schemeClr val="accent2"/>
          </a:solidFill>
          <a:ln w="12700" cap="flat" cmpd="sng" algn="ctr">
            <a:solidFill>
              <a:schemeClr val="accent1">
                <a:shade val="50000"/>
              </a:schemeClr>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4" name="矩形 33"/>
          <p:cNvSpPr/>
          <p:nvPr/>
        </p:nvSpPr>
        <p:spPr>
          <a:xfrm>
            <a:off x="8442325" y="4483100"/>
            <a:ext cx="234950" cy="217805"/>
          </a:xfrm>
          <a:prstGeom prst="rect">
            <a:avLst/>
          </a:prstGeom>
          <a:solidFill>
            <a:srgbClr val="C00000"/>
          </a:solidFill>
          <a:ln w="12700" cap="flat" cmpd="sng" algn="ctr">
            <a:solidFill>
              <a:schemeClr val="accent1">
                <a:shade val="50000"/>
              </a:schemeClr>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35" name="肘形连接符 34"/>
          <p:cNvCxnSpPr>
            <a:stCxn id="30" idx="2"/>
            <a:endCxn id="33" idx="0"/>
          </p:cNvCxnSpPr>
          <p:nvPr/>
        </p:nvCxnSpPr>
        <p:spPr>
          <a:xfrm rot="5400000">
            <a:off x="7498398" y="3864293"/>
            <a:ext cx="777875" cy="459740"/>
          </a:xfrm>
          <a:prstGeom prst="bentConnector3">
            <a:avLst>
              <a:gd name="adj1" fmla="val 50000"/>
            </a:avLst>
          </a:prstGeom>
          <a:noFill/>
          <a:ln w="12700" cap="flat" cmpd="sng" algn="ctr">
            <a:solidFill>
              <a:schemeClr val="accent1">
                <a:shade val="50000"/>
              </a:schemeClr>
            </a:solidFill>
            <a:prstDash val="solid"/>
            <a:round/>
            <a:headEnd type="none" w="med" len="med"/>
            <a:tailEnd type="arrow" w="med" len="med"/>
          </a:ln>
        </p:spPr>
      </p:cxnSp>
      <p:cxnSp>
        <p:nvCxnSpPr>
          <p:cNvPr id="36" name="肘形连接符 35"/>
          <p:cNvCxnSpPr>
            <a:stCxn id="30" idx="2"/>
            <a:endCxn id="34" idx="0"/>
          </p:cNvCxnSpPr>
          <p:nvPr/>
        </p:nvCxnSpPr>
        <p:spPr>
          <a:xfrm rot="5400000" flipV="1">
            <a:off x="7949565" y="3872865"/>
            <a:ext cx="777875" cy="442595"/>
          </a:xfrm>
          <a:prstGeom prst="bentConnector3">
            <a:avLst>
              <a:gd name="adj1" fmla="val 50041"/>
            </a:avLst>
          </a:prstGeom>
          <a:noFill/>
          <a:ln w="12700" cap="flat" cmpd="sng" algn="ctr">
            <a:solidFill>
              <a:schemeClr val="accent1">
                <a:shade val="50000"/>
              </a:schemeClr>
            </a:solidFill>
            <a:prstDash val="solid"/>
            <a:round/>
            <a:headEnd type="none" w="med" len="med"/>
            <a:tailEnd type="arrow" w="med" len="med"/>
          </a:ln>
        </p:spPr>
      </p:cxnSp>
      <p:sp>
        <p:nvSpPr>
          <p:cNvPr id="37" name="文本框 36"/>
          <p:cNvSpPr txBox="1"/>
          <p:nvPr/>
        </p:nvSpPr>
        <p:spPr>
          <a:xfrm>
            <a:off x="8036560" y="4774565"/>
            <a:ext cx="1045845" cy="2882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buggy</a:t>
            </a:r>
            <a:endParaRPr lang="en-US" altLang="zh-CN" sz="18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7134860" y="4774565"/>
            <a:ext cx="1045845" cy="2882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clean</a:t>
            </a:r>
            <a:endParaRPr lang="en-US" altLang="zh-CN" sz="1800" dirty="0">
              <a:latin typeface="微软雅黑" panose="020B0503020204020204" pitchFamily="34" charset="-122"/>
              <a:ea typeface="微软雅黑" panose="020B0503020204020204" pitchFamily="34" charset="-122"/>
            </a:endParaRPr>
          </a:p>
        </p:txBody>
      </p:sp>
      <p:cxnSp>
        <p:nvCxnSpPr>
          <p:cNvPr id="39" name="直接箭头连接符 38"/>
          <p:cNvCxnSpPr>
            <a:endCxn id="23" idx="0"/>
          </p:cNvCxnSpPr>
          <p:nvPr/>
        </p:nvCxnSpPr>
        <p:spPr>
          <a:xfrm>
            <a:off x="6388100" y="2230120"/>
            <a:ext cx="410210" cy="1045845"/>
          </a:xfrm>
          <a:prstGeom prst="straightConnector1">
            <a:avLst/>
          </a:prstGeom>
          <a:noFill/>
          <a:ln w="12700" cap="flat" cmpd="sng" algn="ctr">
            <a:solidFill>
              <a:schemeClr val="accent1">
                <a:shade val="50000"/>
              </a:schemeClr>
            </a:solidFill>
            <a:prstDash val="sysDot"/>
            <a:round/>
            <a:headEnd type="none" w="med" len="med"/>
            <a:tailEnd type="arrow" w="med" len="med"/>
          </a:ln>
        </p:spPr>
      </p:cxnSp>
      <p:sp>
        <p:nvSpPr>
          <p:cNvPr id="40" name="文本框 39"/>
          <p:cNvSpPr txBox="1"/>
          <p:nvPr/>
        </p:nvSpPr>
        <p:spPr>
          <a:xfrm>
            <a:off x="5948680" y="1525270"/>
            <a:ext cx="1890395" cy="71374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feature concatenation</a:t>
            </a:r>
            <a:endParaRPr lang="en-US" altLang="zh-CN" sz="1800" dirty="0">
              <a:latin typeface="微软雅黑" panose="020B0503020204020204" pitchFamily="34" charset="-122"/>
              <a:ea typeface="微软雅黑" panose="020B0503020204020204" pitchFamily="34" charset="-122"/>
            </a:endParaRPr>
          </a:p>
        </p:txBody>
      </p:sp>
      <p:sp>
        <p:nvSpPr>
          <p:cNvPr id="41" name="矩形 40"/>
          <p:cNvSpPr/>
          <p:nvPr/>
        </p:nvSpPr>
        <p:spPr>
          <a:xfrm>
            <a:off x="7489190" y="2164715"/>
            <a:ext cx="1254760" cy="54991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New instances</a:t>
            </a:r>
            <a:endParaRPr kumimoji="0" lang="en-US"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42" name="直接箭头连接符 41"/>
          <p:cNvCxnSpPr>
            <a:stCxn id="41" idx="2"/>
            <a:endCxn id="30" idx="0"/>
          </p:cNvCxnSpPr>
          <p:nvPr/>
        </p:nvCxnSpPr>
        <p:spPr>
          <a:xfrm>
            <a:off x="8116570" y="2714625"/>
            <a:ext cx="635" cy="432435"/>
          </a:xfrm>
          <a:prstGeom prst="straightConnector1">
            <a:avLst/>
          </a:prstGeom>
          <a:noFill/>
          <a:ln w="12700" cap="flat" cmpd="sng" algn="ctr">
            <a:solidFill>
              <a:schemeClr val="accent1">
                <a:shade val="50000"/>
              </a:schemeClr>
            </a:solidFill>
            <a:prstDash val="solid"/>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med" p14:dur="700" advTm="63177">
        <p:fade/>
      </p:transition>
    </mc:Choice>
    <mc:Fallback>
      <p:transition spd="med" advTm="63177">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Preprocessing</a:t>
            </a:r>
            <a:endParaRPr lang="en-US" altLang="zh-CN" dirty="0"/>
          </a:p>
        </p:txBody>
      </p:sp>
      <p:sp>
        <p:nvSpPr>
          <p:cNvPr id="3" name="文本框 2"/>
          <p:cNvSpPr txBox="1"/>
          <p:nvPr/>
        </p:nvSpPr>
        <p:spPr>
          <a:xfrm>
            <a:off x="1478915" y="1635125"/>
            <a:ext cx="6920865" cy="4373245"/>
          </a:xfrm>
          <a:prstGeom prst="rect">
            <a:avLst/>
          </a:prstGeom>
          <a:noFill/>
        </p:spPr>
        <p:txBody>
          <a:bodyPr wrap="square" rtlCol="0">
            <a:noAutofit/>
          </a:bodyPr>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For Java corpus and PROMISE[7] dataset source code </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Remove all comments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Directly tokenize files into sequences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Remove punctuation and “String” variable</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Remove “</a:t>
            </a:r>
            <a:r>
              <a:rPr lang="en-US" altLang="zh-CN" sz="1800" b="1" dirty="0">
                <a:latin typeface="微软雅黑" panose="020B0503020204020204" pitchFamily="34" charset="-122"/>
                <a:ea typeface="微软雅黑" panose="020B0503020204020204" pitchFamily="34" charset="-122"/>
              </a:rPr>
              <a:t>import</a:t>
            </a:r>
            <a:r>
              <a:rPr lang="en-US" altLang="zh-CN" sz="1800" dirty="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package</a:t>
            </a:r>
            <a:r>
              <a:rPr lang="en-US" altLang="zh-CN" sz="1800" dirty="0">
                <a:latin typeface="微软雅黑" panose="020B0503020204020204" pitchFamily="34" charset="-122"/>
                <a:ea typeface="微软雅黑" panose="020B0503020204020204" pitchFamily="34" charset="-122"/>
              </a:rPr>
              <a:t>” tokens</a:t>
            </a: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0" indent="0" algn="l">
              <a:buFont typeface="Arial" panose="02080604020202020204" pitchFamily="34" charset="0"/>
              <a:buNone/>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443355" y="5685790"/>
            <a:ext cx="6066790" cy="580390"/>
          </a:xfrm>
          <a:prstGeom prst="rect">
            <a:avLst/>
          </a:prstGeom>
          <a:noFill/>
        </p:spPr>
        <p:txBody>
          <a:bodyPr wrap="square" rtlCol="0">
            <a:noAutofit/>
          </a:bodyPr>
          <a:p>
            <a:pPr algn="l"/>
            <a:r>
              <a:rPr lang="zh-CN" altLang="en-US" sz="800" dirty="0">
                <a:latin typeface="微软雅黑" panose="020B0503020204020204" pitchFamily="34" charset="-122"/>
                <a:ea typeface="微软雅黑" panose="020B0503020204020204" pitchFamily="34" charset="-122"/>
              </a:rPr>
              <a:t>Marian Jureczko and Lech Madeyski.  Towards identifying software project clusterswith regard to defect prediction.  InProceedings of the 6th International Conferenceon Predictive Models in Software Engineering, pages 1–10, 2010.</a:t>
            </a:r>
            <a:endParaRPr lang="zh-CN" altLang="en-US" sz="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40005">
        <p:fade/>
      </p:transition>
    </mc:Choice>
    <mc:Fallback>
      <p:transition spd="med" advTm="400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Tokenization </a:t>
            </a:r>
            <a:endParaRPr lang="en-US" altLang="zh-CN" dirty="0"/>
          </a:p>
        </p:txBody>
      </p:sp>
      <p:sp>
        <p:nvSpPr>
          <p:cNvPr id="3" name="文本框 2"/>
          <p:cNvSpPr txBox="1"/>
          <p:nvPr/>
        </p:nvSpPr>
        <p:spPr>
          <a:xfrm>
            <a:off x="1478915" y="1635125"/>
            <a:ext cx="6920865" cy="4373245"/>
          </a:xfrm>
          <a:prstGeom prst="rect">
            <a:avLst/>
          </a:prstGeom>
          <a:noFill/>
        </p:spPr>
        <p:txBody>
          <a:bodyPr wrap="square" rtlCol="0">
            <a:noAutofit/>
          </a:bodyPr>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Retain entire context information for source code </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0" indent="0" algn="l">
              <a:buFont typeface="Arial" panose="02080604020202020204" pitchFamily="34" charset="0"/>
              <a:buNone/>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p:txBody>
      </p:sp>
      <p:pic>
        <p:nvPicPr>
          <p:cNvPr id="4" name="图片 3" descr="full-tokens"/>
          <p:cNvPicPr>
            <a:picLocks noChangeAspect="1"/>
          </p:cNvPicPr>
          <p:nvPr/>
        </p:nvPicPr>
        <p:blipFill>
          <a:blip r:embed="rId1"/>
          <a:stretch>
            <a:fillRect/>
          </a:stretch>
        </p:blipFill>
        <p:spPr>
          <a:xfrm>
            <a:off x="739140" y="2503170"/>
            <a:ext cx="3774440" cy="2830830"/>
          </a:xfrm>
          <a:prstGeom prst="rect">
            <a:avLst/>
          </a:prstGeom>
        </p:spPr>
      </p:pic>
      <p:sp>
        <p:nvSpPr>
          <p:cNvPr id="6" name="文本框 5"/>
          <p:cNvSpPr txBox="1"/>
          <p:nvPr/>
        </p:nvSpPr>
        <p:spPr>
          <a:xfrm>
            <a:off x="1872615" y="5430520"/>
            <a:ext cx="1506855" cy="3429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full-token</a:t>
            </a:r>
            <a:endParaRPr lang="en-US" altLang="zh-CN"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759450" y="5334000"/>
            <a:ext cx="1506855" cy="3429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AST-node</a:t>
            </a:r>
            <a:endParaRPr lang="en-US" altLang="zh-CN" sz="1800" dirty="0">
              <a:latin typeface="微软雅黑" panose="020B0503020204020204" pitchFamily="34" charset="-122"/>
              <a:ea typeface="微软雅黑" panose="020B0503020204020204" pitchFamily="34" charset="-122"/>
            </a:endParaRPr>
          </a:p>
        </p:txBody>
      </p:sp>
      <p:pic>
        <p:nvPicPr>
          <p:cNvPr id="9" name="图片 8" descr="ast_node_distribution (1)"/>
          <p:cNvPicPr>
            <a:picLocks noChangeAspect="1"/>
          </p:cNvPicPr>
          <p:nvPr/>
        </p:nvPicPr>
        <p:blipFill>
          <a:blip r:embed="rId2"/>
          <a:stretch>
            <a:fillRect/>
          </a:stretch>
        </p:blipFill>
        <p:spPr>
          <a:xfrm>
            <a:off x="4625340" y="2503170"/>
            <a:ext cx="3774440" cy="2830830"/>
          </a:xfrm>
          <a:prstGeom prst="rect">
            <a:avLst/>
          </a:prstGeom>
        </p:spPr>
      </p:pic>
      <p:sp>
        <p:nvSpPr>
          <p:cNvPr id="5" name="文本框 4"/>
          <p:cNvSpPr txBox="1"/>
          <p:nvPr/>
        </p:nvSpPr>
        <p:spPr>
          <a:xfrm>
            <a:off x="30480" y="6083300"/>
            <a:ext cx="7130415" cy="394335"/>
          </a:xfrm>
          <a:prstGeom prst="rect">
            <a:avLst/>
          </a:prstGeom>
          <a:noFill/>
        </p:spPr>
        <p:txBody>
          <a:bodyPr wrap="square" rtlCol="0">
            <a:noAutofit/>
          </a:bodyPr>
          <a:p>
            <a:pPr algn="l"/>
            <a:r>
              <a:rPr lang="en-US" altLang="zh-CN" sz="1400" dirty="0">
                <a:latin typeface="微软雅黑" panose="020B0503020204020204" pitchFamily="34" charset="-122"/>
                <a:ea typeface="微软雅黑" panose="020B0503020204020204" pitchFamily="34" charset="-122"/>
              </a:rPr>
              <a:t>full-token:Directly tokenize source code</a:t>
            </a:r>
            <a:endParaRPr lang="en-US" altLang="zh-CN"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AST-node: Parse source code into AST, then select specific nodes</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68348">
        <p:fade/>
      </p:transition>
    </mc:Choice>
    <mc:Fallback>
      <p:transition spd="med" advTm="68348">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BERT Pretraining</a:t>
            </a:r>
            <a:endParaRPr lang="en-US" altLang="zh-CN" dirty="0"/>
          </a:p>
        </p:txBody>
      </p:sp>
      <p:sp>
        <p:nvSpPr>
          <p:cNvPr id="11" name="文本框 10"/>
          <p:cNvSpPr txBox="1"/>
          <p:nvPr/>
        </p:nvSpPr>
        <p:spPr>
          <a:xfrm>
            <a:off x="1090295" y="1602740"/>
            <a:ext cx="6944995" cy="4549140"/>
          </a:xfrm>
          <a:prstGeom prst="rect">
            <a:avLst/>
          </a:prstGeom>
          <a:noFill/>
        </p:spPr>
        <p:txBody>
          <a:bodyPr wrap="square" rtlCol="0">
            <a:noAutofit/>
          </a:bodyPr>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Why pretraining</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Training tokens efficiently </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Try to relieve the problem that tokens disappeared in test set </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Why BERT pretraining[8]</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No pretrained BERT model for Java available</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Capture position information</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Strong token representation ability</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Future research on programming language</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090295" y="6038850"/>
            <a:ext cx="5463540" cy="758190"/>
          </a:xfrm>
          <a:prstGeom prst="rect">
            <a:avLst/>
          </a:prstGeom>
          <a:noFill/>
        </p:spPr>
        <p:txBody>
          <a:bodyPr wrap="square" rtlCol="0">
            <a:noAutofit/>
          </a:bodyPr>
          <a:p>
            <a:pPr algn="l"/>
            <a:r>
              <a:rPr lang="en-US" altLang="zh-CN" sz="800" dirty="0">
                <a:latin typeface="微软雅黑" panose="020B0503020204020204" pitchFamily="34" charset="-122"/>
                <a:ea typeface="微软雅黑" panose="020B0503020204020204" pitchFamily="34" charset="-122"/>
              </a:rPr>
              <a:t>[8]</a:t>
            </a:r>
            <a:r>
              <a:rPr lang="zh-CN" altLang="en-US" sz="800" dirty="0">
                <a:latin typeface="微软雅黑" panose="020B0503020204020204" pitchFamily="34" charset="-122"/>
                <a:ea typeface="微软雅黑" panose="020B0503020204020204" pitchFamily="34" charset="-122"/>
              </a:rPr>
              <a:t>acob  Devlin,  Ming-Wei  Chang,  Kenton  Lee,  and  Kristina  Toutanova.   Bert:  Pre-training  of  deep  bidirectional  transformers  for  language  understanding.arXivpreprint arXiv:1810.04805, 2018.</a:t>
            </a:r>
            <a:endParaRPr lang="zh-CN" altLang="en-US" sz="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64613">
        <p:fade/>
      </p:transition>
    </mc:Choice>
    <mc:Fallback>
      <p:transition spd="med" advTm="64613">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BiLSTM</a:t>
            </a:r>
            <a:endParaRPr lang="en-US" altLang="zh-CN" dirty="0"/>
          </a:p>
        </p:txBody>
      </p:sp>
      <p:sp>
        <p:nvSpPr>
          <p:cNvPr id="11" name="文本框 10"/>
          <p:cNvSpPr txBox="1"/>
          <p:nvPr/>
        </p:nvSpPr>
        <p:spPr>
          <a:xfrm>
            <a:off x="1569720" y="1942465"/>
            <a:ext cx="6944995" cy="4549140"/>
          </a:xfrm>
          <a:prstGeom prst="rect">
            <a:avLst/>
          </a:prstGeom>
          <a:noFill/>
        </p:spPr>
        <p:txBody>
          <a:bodyPr wrap="square" rtlCol="0">
            <a:noAutofit/>
          </a:bodyPr>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Learn the contextual information</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Generate context sensitive representation for tokens</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Learn both forward and backward contextual information</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80198">
        <p:fade/>
      </p:transition>
    </mc:Choice>
    <mc:Fallback>
      <p:transition spd="med" advTm="80198">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 Mechanism    </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5" name="矩形 4"/>
          <p:cNvSpPr/>
          <p:nvPr/>
        </p:nvSpPr>
        <p:spPr>
          <a:xfrm>
            <a:off x="4250690"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6" name="矩形 5"/>
          <p:cNvSpPr/>
          <p:nvPr/>
        </p:nvSpPr>
        <p:spPr>
          <a:xfrm>
            <a:off x="4997450"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6522085"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9" name="矩形 8"/>
          <p:cNvSpPr/>
          <p:nvPr/>
        </p:nvSpPr>
        <p:spPr>
          <a:xfrm>
            <a:off x="5770880"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7823200"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 name="文本框 10"/>
              <p:cNvSpPr txBox="1"/>
              <p:nvPr/>
            </p:nvSpPr>
            <p:spPr>
              <a:xfrm>
                <a:off x="4060761" y="5244401"/>
                <a:ext cx="52006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ℎ</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1</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4060761" y="5244401"/>
                <a:ext cx="520065" cy="368300"/>
              </a:xfrm>
              <a:prstGeom prst="rect">
                <a:avLst/>
              </a:prstGeom>
              <a:blipFill rotWithShape="1">
                <a:blip r:embed="rId1"/>
                <a:stretch>
                  <a:fillRect l="-110" t="-155" r="110"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4880546" y="5244401"/>
                <a:ext cx="4972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ℎ</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2</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4880546" y="5244401"/>
                <a:ext cx="497205" cy="368300"/>
              </a:xfrm>
              <a:prstGeom prst="rect">
                <a:avLst/>
              </a:prstGeom>
              <a:blipFill rotWithShape="1">
                <a:blip r:embed="rId2"/>
                <a:stretch>
                  <a:fillRect l="-115" t="-155" r="-907"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5653976" y="5244401"/>
                <a:ext cx="497205" cy="36893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ℎ</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3</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5653976" y="5244401"/>
                <a:ext cx="497205" cy="368935"/>
              </a:xfrm>
              <a:prstGeom prst="rect">
                <a:avLst/>
              </a:prstGeom>
              <a:blipFill rotWithShape="1">
                <a:blip r:embed="rId3"/>
                <a:stretch>
                  <a:fillRect l="-115" t="-155" r="-907"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6404546" y="5244401"/>
                <a:ext cx="4972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ℎ</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4</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4" name="文本框 13"/>
              <p:cNvSpPr txBox="1">
                <a:spLocks noRot="1" noChangeAspect="1" noMove="1" noResize="1" noEditPoints="1" noAdjustHandles="1" noChangeArrowheads="1" noChangeShapeType="1" noTextEdit="1"/>
              </p:cNvSpPr>
              <p:nvPr/>
            </p:nvSpPr>
            <p:spPr>
              <a:xfrm>
                <a:off x="6404546" y="5244401"/>
                <a:ext cx="497205" cy="368300"/>
              </a:xfrm>
              <a:prstGeom prst="rect">
                <a:avLst/>
              </a:prstGeom>
              <a:blipFill rotWithShape="1">
                <a:blip r:embed="rId4"/>
                <a:stretch>
                  <a:fillRect l="-115" t="-155" r="-907"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7723441" y="5244401"/>
                <a:ext cx="511810" cy="3708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𝑦</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7723441" y="5244401"/>
                <a:ext cx="511810" cy="370840"/>
              </a:xfrm>
              <a:prstGeom prst="rect">
                <a:avLst/>
              </a:prstGeom>
              <a:blipFill rotWithShape="1">
                <a:blip r:embed="rId5"/>
                <a:stretch>
                  <a:fillRect l="-112" t="-154" r="-2370"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3128010" y="3695065"/>
                <a:ext cx="685165" cy="44323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𝑢</m:t>
                      </m:r>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6" name="矩形 15"/>
              <p:cNvSpPr>
                <a:spLocks noRot="1" noChangeAspect="1" noMove="1" noResize="1" noEditPoints="1" noAdjustHandles="1" noChangeArrowheads="1" noChangeShapeType="1" noTextEdit="1"/>
              </p:cNvSpPr>
              <p:nvPr/>
            </p:nvSpPr>
            <p:spPr>
              <a:xfrm>
                <a:off x="3128010" y="3695065"/>
                <a:ext cx="685165" cy="443230"/>
              </a:xfrm>
              <a:prstGeom prst="rect">
                <a:avLst/>
              </a:prstGeom>
              <a:blipFill rotWithShape="1">
                <a:blip r:embed="rId6"/>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4059491" y="3176206"/>
                <a:ext cx="69342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1</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4059491" y="3176206"/>
                <a:ext cx="693420" cy="368300"/>
              </a:xfrm>
              <a:prstGeom prst="rect">
                <a:avLst/>
              </a:prstGeom>
              <a:blipFill rotWithShape="1">
                <a:blip r:embed="rId7"/>
                <a:stretch>
                  <a:fillRect l="-82" t="-155" r="82" b="155"/>
                </a:stretch>
              </a:blipFill>
            </p:spPr>
            <p:txBody>
              <a:bodyPr/>
              <a:lstStyle/>
              <a:p>
                <a:r>
                  <a:rPr lang="zh-CN" altLang="en-US">
                    <a:noFill/>
                  </a:rPr>
                  <a:t> </a:t>
                </a:r>
              </a:p>
            </p:txBody>
          </p:sp>
        </mc:Fallback>
      </mc:AlternateContent>
      <p:cxnSp>
        <p:nvCxnSpPr>
          <p:cNvPr id="20" name="直接箭头连接符 19"/>
          <p:cNvCxnSpPr>
            <a:stCxn id="19" idx="1"/>
          </p:cNvCxnSpPr>
          <p:nvPr/>
        </p:nvCxnSpPr>
        <p:spPr>
          <a:xfrm>
            <a:off x="4059555" y="3360420"/>
            <a:ext cx="97155" cy="19050"/>
          </a:xfrm>
          <a:prstGeom prst="straightConnector1">
            <a:avLst/>
          </a:prstGeom>
          <a:noFill/>
          <a:ln w="9525" cap="flat" cmpd="sng" algn="ctr">
            <a:noFill/>
            <a:prstDash val="solid"/>
            <a:round/>
            <a:headEnd type="none" w="med" len="med"/>
            <a:tailEnd type="arrow" w="med" len="med"/>
          </a:ln>
        </p:spPr>
      </p:cxnSp>
      <p:cxnSp>
        <p:nvCxnSpPr>
          <p:cNvPr id="21" name="直接箭头连接符 20"/>
          <p:cNvCxnSpPr/>
          <p:nvPr/>
        </p:nvCxnSpPr>
        <p:spPr>
          <a:xfrm>
            <a:off x="3813175" y="3916680"/>
            <a:ext cx="4544695" cy="0"/>
          </a:xfrm>
          <a:prstGeom prst="straightConnector1">
            <a:avLst/>
          </a:prstGeom>
          <a:ln>
            <a:prstDash val="sysDash"/>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2" name="文本框 21"/>
              <p:cNvSpPr txBox="1"/>
              <p:nvPr/>
            </p:nvSpPr>
            <p:spPr>
              <a:xfrm>
                <a:off x="6950646" y="4610671"/>
                <a:ext cx="81089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2" name="文本框 21"/>
              <p:cNvSpPr txBox="1">
                <a:spLocks noRot="1" noChangeAspect="1" noMove="1" noResize="1" noEditPoints="1" noAdjustHandles="1" noChangeArrowheads="1" noChangeShapeType="1" noTextEdit="1"/>
              </p:cNvSpPr>
              <p:nvPr/>
            </p:nvSpPr>
            <p:spPr>
              <a:xfrm>
                <a:off x="6950646" y="4610671"/>
                <a:ext cx="810895" cy="368300"/>
              </a:xfrm>
              <a:prstGeom prst="rect">
                <a:avLst/>
              </a:prstGeom>
              <a:blipFill rotWithShape="1">
                <a:blip r:embed="rId8"/>
                <a:stretch>
                  <a:fillRect l="-70" t="-155" r="-2749" b="155"/>
                </a:stretch>
              </a:blipFill>
            </p:spPr>
            <p:txBody>
              <a:bodyPr/>
              <a:lstStyle/>
              <a:p>
                <a:r>
                  <a:rPr lang="zh-CN" altLang="en-US">
                    <a:noFill/>
                  </a:rPr>
                  <a:t> </a:t>
                </a:r>
              </a:p>
            </p:txBody>
          </p:sp>
        </mc:Fallback>
      </mc:AlternateContent>
      <p:cxnSp>
        <p:nvCxnSpPr>
          <p:cNvPr id="23" name="直接箭头连接符 22"/>
          <p:cNvCxnSpPr>
            <a:stCxn id="5" idx="0"/>
            <a:endCxn id="19" idx="2"/>
          </p:cNvCxnSpPr>
          <p:nvPr/>
        </p:nvCxnSpPr>
        <p:spPr>
          <a:xfrm flipH="1" flipV="1">
            <a:off x="4406265" y="3544570"/>
            <a:ext cx="635" cy="719455"/>
          </a:xfrm>
          <a:prstGeom prst="straightConnector1">
            <a:avLst/>
          </a:prstGeom>
          <a:noFill/>
          <a:ln w="9525" cap="flat" cmpd="sng" algn="ctr">
            <a:solidFill>
              <a:schemeClr val="tx1"/>
            </a:solidFill>
            <a:prstDash val="solid"/>
            <a:round/>
            <a:headEnd type="none" w="med" len="med"/>
            <a:tailEnd type="arrow" w="med" len="med"/>
          </a:ln>
        </p:spPr>
      </p:cxnSp>
      <p:cxnSp>
        <p:nvCxnSpPr>
          <p:cNvPr id="24" name="直接箭头连接符 23"/>
          <p:cNvCxnSpPr/>
          <p:nvPr/>
        </p:nvCxnSpPr>
        <p:spPr>
          <a:xfrm flipH="1" flipV="1">
            <a:off x="5153660" y="3544570"/>
            <a:ext cx="635" cy="719455"/>
          </a:xfrm>
          <a:prstGeom prst="straightConnector1">
            <a:avLst/>
          </a:prstGeom>
          <a:noFill/>
          <a:ln w="9525" cap="flat" cmpd="sng" algn="ctr">
            <a:solidFill>
              <a:schemeClr val="tx1"/>
            </a:solidFill>
            <a:prstDash val="solid"/>
            <a:round/>
            <a:headEnd type="none" w="med" len="med"/>
            <a:tailEnd type="arrow" w="med" len="med"/>
          </a:ln>
        </p:spPr>
      </p:cxnSp>
      <p:cxnSp>
        <p:nvCxnSpPr>
          <p:cNvPr id="25" name="直接箭头连接符 24"/>
          <p:cNvCxnSpPr/>
          <p:nvPr/>
        </p:nvCxnSpPr>
        <p:spPr>
          <a:xfrm flipH="1" flipV="1">
            <a:off x="5926455" y="3544570"/>
            <a:ext cx="635" cy="719455"/>
          </a:xfrm>
          <a:prstGeom prst="straightConnector1">
            <a:avLst/>
          </a:prstGeom>
          <a:noFill/>
          <a:ln w="9525" cap="flat" cmpd="sng" algn="ctr">
            <a:solidFill>
              <a:schemeClr val="tx1"/>
            </a:solidFill>
            <a:prstDash val="solid"/>
            <a:round/>
            <a:headEnd type="none" w="med" len="med"/>
            <a:tailEnd type="arrow" w="med" len="med"/>
          </a:ln>
        </p:spPr>
      </p:cxnSp>
      <p:cxnSp>
        <p:nvCxnSpPr>
          <p:cNvPr id="26" name="直接箭头连接符 25"/>
          <p:cNvCxnSpPr/>
          <p:nvPr/>
        </p:nvCxnSpPr>
        <p:spPr>
          <a:xfrm flipH="1" flipV="1">
            <a:off x="6677025" y="3544570"/>
            <a:ext cx="635" cy="719455"/>
          </a:xfrm>
          <a:prstGeom prst="straightConnector1">
            <a:avLst/>
          </a:prstGeom>
          <a:noFill/>
          <a:ln w="9525" cap="flat" cmpd="sng" algn="ctr">
            <a:solidFill>
              <a:schemeClr val="tx1"/>
            </a:solidFill>
            <a:prstDash val="solid"/>
            <a:round/>
            <a:headEnd type="none" w="med" len="med"/>
            <a:tailEnd type="arrow" w="med" len="med"/>
          </a:ln>
        </p:spPr>
      </p:cxnSp>
      <p:cxnSp>
        <p:nvCxnSpPr>
          <p:cNvPr id="27" name="直接箭头连接符 26"/>
          <p:cNvCxnSpPr/>
          <p:nvPr/>
        </p:nvCxnSpPr>
        <p:spPr>
          <a:xfrm flipH="1" flipV="1">
            <a:off x="7978775" y="3544570"/>
            <a:ext cx="635" cy="719455"/>
          </a:xfrm>
          <a:prstGeom prst="straightConnector1">
            <a:avLst/>
          </a:prstGeom>
          <a:noFill/>
          <a:ln w="9525" cap="flat" cmpd="sng" algn="ctr">
            <a:solidFill>
              <a:schemeClr val="tx1"/>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28" name="文本框 27"/>
              <p:cNvSpPr txBox="1"/>
              <p:nvPr/>
            </p:nvSpPr>
            <p:spPr>
              <a:xfrm>
                <a:off x="4858321" y="3176206"/>
                <a:ext cx="5683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2</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8" name="文本框 27"/>
              <p:cNvSpPr txBox="1">
                <a:spLocks noRot="1" noChangeAspect="1" noMove="1" noResize="1" noEditPoints="1" noAdjustHandles="1" noChangeArrowheads="1" noChangeShapeType="1" noTextEdit="1"/>
              </p:cNvSpPr>
              <p:nvPr/>
            </p:nvSpPr>
            <p:spPr>
              <a:xfrm>
                <a:off x="4858321" y="3176206"/>
                <a:ext cx="568325" cy="368300"/>
              </a:xfrm>
              <a:prstGeom prst="rect">
                <a:avLst/>
              </a:prstGeom>
              <a:blipFill rotWithShape="1">
                <a:blip r:embed="rId9"/>
                <a:stretch>
                  <a:fillRect l="-100" t="-155" r="100"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5653976" y="3176206"/>
                <a:ext cx="509270" cy="36893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3</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9" name="文本框 28"/>
              <p:cNvSpPr txBox="1">
                <a:spLocks noRot="1" noChangeAspect="1" noMove="1" noResize="1" noEditPoints="1" noAdjustHandles="1" noChangeArrowheads="1" noChangeShapeType="1" noTextEdit="1"/>
              </p:cNvSpPr>
              <p:nvPr/>
            </p:nvSpPr>
            <p:spPr>
              <a:xfrm>
                <a:off x="5653976" y="3176206"/>
                <a:ext cx="509270" cy="368935"/>
              </a:xfrm>
              <a:prstGeom prst="rect">
                <a:avLst/>
              </a:prstGeom>
              <a:blipFill rotWithShape="1">
                <a:blip r:embed="rId10"/>
                <a:stretch>
                  <a:fillRect l="-112" t="-155" r="-2132"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6403911" y="3176206"/>
                <a:ext cx="5461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4</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0" name="文本框 29"/>
              <p:cNvSpPr txBox="1">
                <a:spLocks noRot="1" noChangeAspect="1" noMove="1" noResize="1" noEditPoints="1" noAdjustHandles="1" noChangeArrowheads="1" noChangeShapeType="1" noTextEdit="1"/>
              </p:cNvSpPr>
              <p:nvPr/>
            </p:nvSpPr>
            <p:spPr>
              <a:xfrm>
                <a:off x="6403911" y="3176206"/>
                <a:ext cx="546100" cy="368300"/>
              </a:xfrm>
              <a:prstGeom prst="rect">
                <a:avLst/>
              </a:prstGeom>
              <a:blipFill rotWithShape="1">
                <a:blip r:embed="rId11"/>
                <a:stretch>
                  <a:fillRect l="-105" t="-155" r="105"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7686611" y="3176206"/>
                <a:ext cx="54864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1" name="文本框 30"/>
              <p:cNvSpPr txBox="1">
                <a:spLocks noRot="1" noChangeAspect="1" noMove="1" noResize="1" noEditPoints="1" noAdjustHandles="1" noChangeArrowheads="1" noChangeShapeType="1" noTextEdit="1"/>
              </p:cNvSpPr>
              <p:nvPr/>
            </p:nvSpPr>
            <p:spPr>
              <a:xfrm>
                <a:off x="7686611" y="3176206"/>
                <a:ext cx="548640" cy="368300"/>
              </a:xfrm>
              <a:prstGeom prst="rect">
                <a:avLst/>
              </a:prstGeom>
              <a:blipFill rotWithShape="1">
                <a:blip r:embed="rId12"/>
                <a:stretch>
                  <a:fillRect l="-104" t="-155" r="104" b="155"/>
                </a:stretch>
              </a:blipFill>
            </p:spPr>
            <p:txBody>
              <a:bodyPr/>
              <a:lstStyle/>
              <a:p>
                <a:r>
                  <a:rPr lang="zh-CN" altLang="en-US">
                    <a:noFill/>
                  </a:rPr>
                  <a:t> </a:t>
                </a:r>
              </a:p>
            </p:txBody>
          </p:sp>
        </mc:Fallback>
      </mc:AlternateContent>
      <p:sp>
        <p:nvSpPr>
          <p:cNvPr id="35" name="椭圆 34"/>
          <p:cNvSpPr/>
          <p:nvPr/>
        </p:nvSpPr>
        <p:spPr>
          <a:xfrm>
            <a:off x="6170930" y="2668905"/>
            <a:ext cx="309245" cy="300355"/>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36" name="直接连接符 35"/>
          <p:cNvCxnSpPr>
            <a:stCxn id="35" idx="2"/>
            <a:endCxn id="35" idx="6"/>
          </p:cNvCxnSpPr>
          <p:nvPr/>
        </p:nvCxnSpPr>
        <p:spPr>
          <a:xfrm>
            <a:off x="6170930" y="2819400"/>
            <a:ext cx="30924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0"/>
            <a:endCxn id="35" idx="4"/>
          </p:cNvCxnSpPr>
          <p:nvPr/>
        </p:nvCxnSpPr>
        <p:spPr>
          <a:xfrm>
            <a:off x="6325870" y="2668905"/>
            <a:ext cx="0" cy="3003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5" idx="0"/>
            <a:endCxn id="35" idx="4"/>
          </p:cNvCxnSpPr>
          <p:nvPr/>
        </p:nvCxnSpPr>
        <p:spPr>
          <a:xfrm flipV="1">
            <a:off x="4406900" y="2969260"/>
            <a:ext cx="1918970" cy="129476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6" idx="0"/>
          </p:cNvCxnSpPr>
          <p:nvPr/>
        </p:nvCxnSpPr>
        <p:spPr>
          <a:xfrm flipV="1">
            <a:off x="5153660" y="3062605"/>
            <a:ext cx="1101725" cy="120142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5946140" y="2987675"/>
            <a:ext cx="356235" cy="126492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42" name="直接箭头连接符 41"/>
          <p:cNvCxnSpPr>
            <a:stCxn id="7" idx="0"/>
          </p:cNvCxnSpPr>
          <p:nvPr/>
        </p:nvCxnSpPr>
        <p:spPr>
          <a:xfrm flipH="1" flipV="1">
            <a:off x="6311900" y="3013075"/>
            <a:ext cx="366395" cy="12509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0" idx="0"/>
          </p:cNvCxnSpPr>
          <p:nvPr/>
        </p:nvCxnSpPr>
        <p:spPr>
          <a:xfrm flipH="1" flipV="1">
            <a:off x="6364605" y="3039745"/>
            <a:ext cx="1614805" cy="122428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a:endCxn id="29" idx="0"/>
          </p:cNvCxnSpPr>
          <p:nvPr/>
        </p:nvCxnSpPr>
        <p:spPr>
          <a:xfrm flipV="1">
            <a:off x="4562475" y="3176270"/>
            <a:ext cx="1346200" cy="146050"/>
          </a:xfrm>
          <a:prstGeom prst="straightConnector1">
            <a:avLst/>
          </a:prstGeom>
          <a:ln w="12700" cmpd="sng">
            <a:solidFill>
              <a:schemeClr val="accent1">
                <a:shade val="50000"/>
              </a:schemeClr>
            </a:solidFill>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a:off x="5366385" y="3446145"/>
            <a:ext cx="433070" cy="61595"/>
          </a:xfrm>
          <a:prstGeom prst="straightConnector1">
            <a:avLst/>
          </a:prstGeom>
          <a:noFill/>
          <a:ln w="12700" cap="flat" cmpd="sng" algn="ctr">
            <a:solidFill>
              <a:schemeClr val="accent1">
                <a:shade val="50000"/>
              </a:schemeClr>
            </a:solidFill>
            <a:prstDash val="sysDot"/>
            <a:round/>
            <a:headEnd type="none" w="med" len="med"/>
            <a:tailEnd type="arrow" w="med" len="med"/>
          </a:ln>
        </p:spPr>
      </p:cxnSp>
      <p:cxnSp>
        <p:nvCxnSpPr>
          <p:cNvPr id="46" name="直接箭头连接符 45"/>
          <p:cNvCxnSpPr>
            <a:endCxn id="29" idx="3"/>
          </p:cNvCxnSpPr>
          <p:nvPr/>
        </p:nvCxnSpPr>
        <p:spPr>
          <a:xfrm flipV="1">
            <a:off x="6029325" y="3361055"/>
            <a:ext cx="133985" cy="59055"/>
          </a:xfrm>
          <a:prstGeom prst="straightConnector1">
            <a:avLst/>
          </a:prstGeom>
          <a:noFill/>
          <a:ln w="12700" cap="flat" cmpd="sng" algn="ctr">
            <a:solidFill>
              <a:schemeClr val="accent1">
                <a:shade val="50000"/>
              </a:schemeClr>
            </a:solidFill>
            <a:prstDash val="sysDot"/>
            <a:round/>
            <a:headEnd type="none" w="med" len="med"/>
            <a:tailEnd type="arrow" w="med" len="med"/>
          </a:ln>
        </p:spPr>
      </p:cxnSp>
      <p:cxnSp>
        <p:nvCxnSpPr>
          <p:cNvPr id="47" name="直接箭头连接符 46"/>
          <p:cNvCxnSpPr/>
          <p:nvPr/>
        </p:nvCxnSpPr>
        <p:spPr>
          <a:xfrm flipH="1" flipV="1">
            <a:off x="6400165" y="3234055"/>
            <a:ext cx="141605" cy="52705"/>
          </a:xfrm>
          <a:prstGeom prst="straightConnector1">
            <a:avLst/>
          </a:prstGeom>
          <a:noFill/>
          <a:ln w="12700" cap="flat" cmpd="sng" algn="ctr">
            <a:solidFill>
              <a:schemeClr val="accent1">
                <a:shade val="50000"/>
              </a:schemeClr>
            </a:solidFill>
            <a:prstDash val="sysDot"/>
            <a:round/>
            <a:headEnd type="none" w="med" len="med"/>
            <a:tailEnd type="arrow" w="med" len="med"/>
          </a:ln>
        </p:spPr>
      </p:cxnSp>
      <p:cxnSp>
        <p:nvCxnSpPr>
          <p:cNvPr id="48" name="直接箭头连接符 47"/>
          <p:cNvCxnSpPr>
            <a:stCxn id="31" idx="1"/>
            <a:endCxn id="30" idx="0"/>
          </p:cNvCxnSpPr>
          <p:nvPr/>
        </p:nvCxnSpPr>
        <p:spPr>
          <a:xfrm flipH="1" flipV="1">
            <a:off x="6677025" y="3176270"/>
            <a:ext cx="1009650" cy="184150"/>
          </a:xfrm>
          <a:prstGeom prst="straightConnector1">
            <a:avLst/>
          </a:prstGeom>
          <a:noFill/>
          <a:ln w="12700" cap="flat" cmpd="sng" algn="ctr">
            <a:solidFill>
              <a:schemeClr val="accent1">
                <a:shade val="50000"/>
              </a:schemeClr>
            </a:solidFill>
            <a:prstDash val="sysDot"/>
            <a:round/>
            <a:headEnd type="none" w="med" len="med"/>
            <a:tailEnd type="arrow" w="med" len="med"/>
          </a:ln>
        </p:spPr>
      </p:cxnSp>
      <mc:AlternateContent xmlns:mc="http://schemas.openxmlformats.org/markup-compatibility/2006">
        <mc:Choice xmlns:a14="http://schemas.microsoft.com/office/drawing/2010/main" Requires="a14">
          <p:sp>
            <p:nvSpPr>
              <p:cNvPr id="49" name="矩形 48"/>
              <p:cNvSpPr/>
              <p:nvPr/>
            </p:nvSpPr>
            <p:spPr>
              <a:xfrm>
                <a:off x="6163310" y="1640205"/>
                <a:ext cx="311785" cy="916305"/>
              </a:xfrm>
              <a:prstGeom prst="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𝑐</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49" name="矩形 48"/>
              <p:cNvSpPr>
                <a:spLocks noRot="1" noChangeAspect="1" noMove="1" noResize="1" noEditPoints="1" noAdjustHandles="1" noChangeArrowheads="1" noChangeShapeType="1" noTextEdit="1"/>
              </p:cNvSpPr>
              <p:nvPr/>
            </p:nvSpPr>
            <p:spPr>
              <a:xfrm>
                <a:off x="6163310" y="1640205"/>
                <a:ext cx="311785" cy="916305"/>
              </a:xfrm>
              <a:prstGeom prst="rect">
                <a:avLst/>
              </a:prstGeom>
              <a:blipFill rotWithShape="1">
                <a:blip r:embed="rId13"/>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3" name="文本框 2"/>
          <p:cNvSpPr txBox="1"/>
          <p:nvPr/>
        </p:nvSpPr>
        <p:spPr>
          <a:xfrm>
            <a:off x="6522085" y="1841500"/>
            <a:ext cx="2183130" cy="51371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context vector</a:t>
            </a:r>
            <a:endParaRPr lang="en-US" altLang="zh-CN" sz="1800" dirty="0">
              <a:latin typeface="微软雅黑" panose="020B0503020204020204" pitchFamily="34" charset="-122"/>
              <a:ea typeface="微软雅黑" panose="020B0503020204020204" pitchFamily="34" charset="-122"/>
            </a:endParaRPr>
          </a:p>
        </p:txBody>
      </p:sp>
      <p:sp>
        <p:nvSpPr>
          <p:cNvPr id="4" name="矩形 3"/>
          <p:cNvSpPr/>
          <p:nvPr/>
        </p:nvSpPr>
        <p:spPr>
          <a:xfrm>
            <a:off x="603885" y="2217420"/>
            <a:ext cx="1922780" cy="60198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hidden states</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8" name="矩形 17"/>
              <p:cNvSpPr/>
              <p:nvPr/>
            </p:nvSpPr>
            <p:spPr>
              <a:xfrm>
                <a:off x="610870" y="3383915"/>
                <a:ext cx="1922780" cy="60198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weight distribution </a:t>
                </a:r>
                <a14:m>
                  <m:oMath xmlns:m="http://schemas.openxmlformats.org/officeDocument/2006/math">
                    <m:r>
                      <a:rPr kumimoji="0" lang="en-US" altLang="zh-CN" sz="180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𝛼</m:t>
                    </m:r>
                  </m:oMath>
                </a14:m>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mc:Choice>
        <mc:Fallback>
          <p:sp>
            <p:nvSpPr>
              <p:cNvPr id="18" name="矩形 17"/>
              <p:cNvSpPr>
                <a:spLocks noRot="1" noChangeAspect="1" noMove="1" noResize="1" noEditPoints="1" noAdjustHandles="1" noChangeArrowheads="1" noChangeShapeType="1" noTextEdit="1"/>
              </p:cNvSpPr>
              <p:nvPr/>
            </p:nvSpPr>
            <p:spPr>
              <a:xfrm>
                <a:off x="610870" y="3383915"/>
                <a:ext cx="1922780" cy="601980"/>
              </a:xfrm>
              <a:prstGeom prst="rect">
                <a:avLst/>
              </a:prstGeom>
              <a:blipFill rotWithShape="1">
                <a:blip r:embed="rId14"/>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cxnSp>
        <p:nvCxnSpPr>
          <p:cNvPr id="32" name="直接箭头连接符 31"/>
          <p:cNvCxnSpPr>
            <a:endCxn id="33" idx="0"/>
          </p:cNvCxnSpPr>
          <p:nvPr/>
        </p:nvCxnSpPr>
        <p:spPr>
          <a:xfrm>
            <a:off x="1565910" y="3985895"/>
            <a:ext cx="6985" cy="820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矩形 32"/>
          <p:cNvSpPr/>
          <p:nvPr/>
        </p:nvSpPr>
        <p:spPr>
          <a:xfrm>
            <a:off x="611505" y="4806315"/>
            <a:ext cx="1922780" cy="64008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context vector</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34" name="肘形连接符 33"/>
          <p:cNvCxnSpPr>
            <a:stCxn id="4" idx="3"/>
          </p:cNvCxnSpPr>
          <p:nvPr/>
        </p:nvCxnSpPr>
        <p:spPr>
          <a:xfrm flipH="1">
            <a:off x="1578610" y="2518410"/>
            <a:ext cx="948055" cy="1724025"/>
          </a:xfrm>
          <a:prstGeom prst="bentConnector4">
            <a:avLst>
              <a:gd name="adj1" fmla="val -25117"/>
              <a:gd name="adj2" fmla="val 9963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2804160" y="2601595"/>
            <a:ext cx="2076450" cy="46101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scalar computation</a:t>
            </a:r>
            <a:endParaRPr lang="en-US" altLang="zh-CN" sz="1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1" name="文本框 50"/>
              <p:cNvSpPr txBox="1"/>
              <p:nvPr/>
            </p:nvSpPr>
            <p:spPr>
              <a:xfrm>
                <a:off x="871855" y="2861945"/>
                <a:ext cx="693420" cy="460375"/>
              </a:xfrm>
              <a:prstGeom prst="rect">
                <a:avLst/>
              </a:prstGeom>
              <a:noFill/>
            </p:spPr>
            <p:txBody>
              <a:bodyPr wrap="square" rtlCol="0" anchor="t">
                <a:spAutoFit/>
              </a:bodyPr>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b="0" i="1" u="none" strike="noStrike" cap="none" normalizeH="0" baseline="0" dirty="0" smtClean="0">
                          <a:ln>
                            <a:noFill/>
                          </a:ln>
                          <a:solidFill>
                            <a:schemeClr val="tx1">
                              <a:lumMod val="95000"/>
                              <a:lumOff val="5000"/>
                            </a:schemeClr>
                          </a:solidFill>
                          <a:effectLst/>
                          <a:latin typeface="DejaVu Math TeX Gyre" panose="02000503000000000000" charset="0"/>
                          <a:ea typeface="微软雅黑" panose="020B0503020204020204" pitchFamily="34" charset="-122"/>
                          <a:cs typeface="DejaVu Math TeX Gyre" panose="02000503000000000000" charset="0"/>
                        </a:rPr>
                        <m:t>𝑢</m:t>
                      </m:r>
                    </m:oMath>
                  </m:oMathPara>
                </a14:m>
                <a:endParaRPr kumimoji="0" lang="en-US" altLang="zh-CN" b="0" i="1" u="none" strike="noStrike" cap="none" normalizeH="0" baseline="0" dirty="0" smtClean="0">
                  <a:ln>
                    <a:noFill/>
                  </a:ln>
                  <a:solidFill>
                    <a:schemeClr val="tx1">
                      <a:lumMod val="95000"/>
                      <a:lumOff val="5000"/>
                    </a:schemeClr>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51" name="文本框 50"/>
              <p:cNvSpPr txBox="1">
                <a:spLocks noRot="1" noChangeAspect="1" noMove="1" noResize="1" noEditPoints="1" noAdjustHandles="1" noChangeArrowheads="1" noChangeShapeType="1" noTextEdit="1"/>
              </p:cNvSpPr>
              <p:nvPr/>
            </p:nvSpPr>
            <p:spPr>
              <a:xfrm>
                <a:off x="871855" y="2861945"/>
                <a:ext cx="693420" cy="460375"/>
              </a:xfrm>
              <a:prstGeom prst="rect">
                <a:avLst/>
              </a:prstGeom>
              <a:blipFill rotWithShape="1">
                <a:blip r:embed="rId15"/>
                <a:stretch>
                  <a:fillRect/>
                </a:stretch>
              </a:blipFill>
            </p:spPr>
            <p:txBody>
              <a:bodyPr/>
              <a:lstStyle/>
              <a:p>
                <a:r>
                  <a:rPr lang="zh-CN" altLang="en-US">
                    <a:noFill/>
                  </a:rPr>
                  <a:t> </a:t>
                </a:r>
              </a:p>
            </p:txBody>
          </p:sp>
        </mc:Fallback>
      </mc:AlternateContent>
      <p:cxnSp>
        <p:nvCxnSpPr>
          <p:cNvPr id="52" name="直接箭头连接符 51"/>
          <p:cNvCxnSpPr>
            <a:stCxn id="4" idx="2"/>
            <a:endCxn id="18" idx="0"/>
          </p:cNvCxnSpPr>
          <p:nvPr/>
        </p:nvCxnSpPr>
        <p:spPr>
          <a:xfrm>
            <a:off x="1565275" y="2819400"/>
            <a:ext cx="6985" cy="56451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3" name="文本框 52"/>
          <p:cNvSpPr txBox="1"/>
          <p:nvPr/>
        </p:nvSpPr>
        <p:spPr>
          <a:xfrm>
            <a:off x="1578610" y="4396105"/>
            <a:ext cx="1153795" cy="41021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sum</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8742">
        <p:fade/>
      </p:transition>
    </mc:Choice>
    <mc:Fallback>
      <p:transition spd="med" advTm="38742">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Attention  </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22" name="文本框 21"/>
              <p:cNvSpPr txBox="1"/>
              <p:nvPr/>
            </p:nvSpPr>
            <p:spPr>
              <a:xfrm>
                <a:off x="537146" y="3724846"/>
                <a:ext cx="4473575" cy="645160"/>
              </a:xfrm>
              <a:prstGeom prst="rect">
                <a:avLst/>
              </a:prstGeom>
              <a:noFill/>
              <a:ln>
                <a:solidFill>
                  <a:schemeClr val="tx1"/>
                </a:solidFill>
              </a:ln>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𝑝𝑢𝑏𝑙𝑖𝑐</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𝑐𝑙𝑎𝑠𝑠</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𝐷𝑒𝑚𝑜</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𝑝𝑢𝑏𝑙𝑖𝑐</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𝑣𝑜𝑖𝑑</m:t>
                      </m:r>
                    </m:oMath>
                  </m:oMathPara>
                </a14:m>
                <a:endParaRPr lang="en-US" altLang="zh-CN" sz="1800" i="1" dirty="0">
                  <a:latin typeface="DejaVu Math TeX Gyre" panose="02000503000000000000" charset="0"/>
                  <a:ea typeface="微软雅黑" panose="020B0503020204020204" pitchFamily="34" charset="-122"/>
                  <a:cs typeface="DejaVu Math TeX Gyre" panose="02000503000000000000" charset="0"/>
                </a:endParaRPr>
              </a:p>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𝑓𝑜𝑜</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2" name="文本框 21"/>
              <p:cNvSpPr txBox="1">
                <a:spLocks noRot="1" noChangeAspect="1" noMove="1" noResize="1" noEditPoints="1" noAdjustHandles="1" noChangeArrowheads="1" noChangeShapeType="1" noTextEdit="1"/>
              </p:cNvSpPr>
              <p:nvPr/>
            </p:nvSpPr>
            <p:spPr>
              <a:xfrm>
                <a:off x="537146" y="3724846"/>
                <a:ext cx="4473575" cy="645160"/>
              </a:xfrm>
              <a:prstGeom prst="rect">
                <a:avLst/>
              </a:prstGeom>
              <a:blipFill rotWithShape="1">
                <a:blip r:embed="rId1"/>
                <a:stretch>
                  <a:fillRect l="-112" t="-777" r="-101" b="-699"/>
                </a:stretch>
              </a:blipFill>
              <a:ln>
                <a:solidFill>
                  <a:schemeClr val="tx1"/>
                </a:solidFill>
              </a:ln>
            </p:spPr>
            <p:txBody>
              <a:bodyPr/>
              <a:lstStyle/>
              <a:p>
                <a:r>
                  <a:rPr lang="zh-CN" altLang="en-US">
                    <a:noFill/>
                  </a:rPr>
                  <a:t> </a:t>
                </a:r>
              </a:p>
            </p:txBody>
          </p:sp>
        </mc:Fallback>
      </mc:AlternateContent>
      <p:cxnSp>
        <p:nvCxnSpPr>
          <p:cNvPr id="23" name="直接箭头连接符 22"/>
          <p:cNvCxnSpPr>
            <a:stCxn id="22" idx="3"/>
          </p:cNvCxnSpPr>
          <p:nvPr/>
        </p:nvCxnSpPr>
        <p:spPr>
          <a:xfrm>
            <a:off x="5010785" y="4047490"/>
            <a:ext cx="46482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5435600" y="3721100"/>
            <a:ext cx="956945" cy="654685"/>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25" name="矩形 24"/>
          <p:cNvSpPr/>
          <p:nvPr/>
        </p:nvSpPr>
        <p:spPr>
          <a:xfrm>
            <a:off x="5455920" y="3831590"/>
            <a:ext cx="1158240" cy="42291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BiLSTM</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6" name="文本框 25"/>
              <p:cNvSpPr txBox="1"/>
              <p:nvPr/>
            </p:nvSpPr>
            <p:spPr>
              <a:xfrm>
                <a:off x="1879536" y="4711636"/>
                <a:ext cx="3131185" cy="368300"/>
              </a:xfrm>
              <a:prstGeom prst="rect">
                <a:avLst/>
              </a:prstGeom>
              <a:noFill/>
              <a:ln>
                <a:solidFill>
                  <a:schemeClr val="tx1"/>
                </a:solidFill>
              </a:ln>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𝑣𝑜𝑖𝑑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𝑓𝑜𝑜</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6" name="文本框 25"/>
              <p:cNvSpPr txBox="1">
                <a:spLocks noRot="1" noChangeAspect="1" noMove="1" noResize="1" noEditPoints="1" noAdjustHandles="1" noChangeArrowheads="1" noChangeShapeType="1" noTextEdit="1"/>
              </p:cNvSpPr>
              <p:nvPr/>
            </p:nvSpPr>
            <p:spPr>
              <a:xfrm>
                <a:off x="1879536" y="4711636"/>
                <a:ext cx="3131185" cy="368300"/>
              </a:xfrm>
              <a:prstGeom prst="rect">
                <a:avLst/>
              </a:prstGeom>
              <a:blipFill rotWithShape="1">
                <a:blip r:embed="rId2"/>
                <a:stretch>
                  <a:fillRect l="-160" t="-1362" r="-144" b="-1224"/>
                </a:stretch>
              </a:blipFill>
              <a:ln>
                <a:solidFill>
                  <a:schemeClr val="tx1"/>
                </a:solidFill>
              </a:ln>
            </p:spPr>
            <p:txBody>
              <a:bodyPr/>
              <a:lstStyle/>
              <a:p>
                <a:r>
                  <a:rPr lang="zh-CN" altLang="en-US">
                    <a:noFill/>
                  </a:rPr>
                  <a:t> </a:t>
                </a:r>
              </a:p>
            </p:txBody>
          </p:sp>
        </mc:Fallback>
      </mc:AlternateContent>
      <p:cxnSp>
        <p:nvCxnSpPr>
          <p:cNvPr id="27" name="直接箭头连接符 26"/>
          <p:cNvCxnSpPr>
            <a:stCxn id="26" idx="3"/>
          </p:cNvCxnSpPr>
          <p:nvPr/>
        </p:nvCxnSpPr>
        <p:spPr>
          <a:xfrm>
            <a:off x="5010785" y="4895850"/>
            <a:ext cx="47498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5485765" y="4684395"/>
            <a:ext cx="1128395" cy="42291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BiLSTM</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29" name="直接箭头连接符 28"/>
          <p:cNvCxnSpPr>
            <a:stCxn id="25" idx="3"/>
          </p:cNvCxnSpPr>
          <p:nvPr/>
        </p:nvCxnSpPr>
        <p:spPr>
          <a:xfrm>
            <a:off x="6614160" y="4043045"/>
            <a:ext cx="191135" cy="0"/>
          </a:xfrm>
          <a:prstGeom prst="straightConnector1">
            <a:avLst/>
          </a:prstGeom>
          <a:no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614160" y="4895850"/>
            <a:ext cx="191135" cy="0"/>
          </a:xfrm>
          <a:prstGeom prst="straightConnector1">
            <a:avLst/>
          </a:prstGeom>
          <a:noFill/>
          <a:ln w="9525" cap="flat" cmpd="sng" algn="ctr">
            <a:solidFill>
              <a:schemeClr val="tx1"/>
            </a:solidFill>
            <a:prstDash val="solid"/>
            <a:round/>
            <a:headEnd type="none" w="med" len="med"/>
            <a:tailEnd type="arrow" w="med" len="med"/>
          </a:ln>
        </p:spPr>
      </p:cxnSp>
      <p:sp>
        <p:nvSpPr>
          <p:cNvPr id="34" name="圆角矩形 33"/>
          <p:cNvSpPr/>
          <p:nvPr/>
        </p:nvSpPr>
        <p:spPr>
          <a:xfrm>
            <a:off x="6855460" y="3821430"/>
            <a:ext cx="1409700" cy="4635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5" name="椭圆 34"/>
          <p:cNvSpPr/>
          <p:nvPr/>
        </p:nvSpPr>
        <p:spPr>
          <a:xfrm>
            <a:off x="6965950" y="3942715"/>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6" name="椭圆 35"/>
          <p:cNvSpPr/>
          <p:nvPr/>
        </p:nvSpPr>
        <p:spPr>
          <a:xfrm>
            <a:off x="7301230" y="3942715"/>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7" name="椭圆 36"/>
          <p:cNvSpPr/>
          <p:nvPr/>
        </p:nvSpPr>
        <p:spPr>
          <a:xfrm>
            <a:off x="7636510" y="3942715"/>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9" name="椭圆 38"/>
          <p:cNvSpPr/>
          <p:nvPr/>
        </p:nvSpPr>
        <p:spPr>
          <a:xfrm>
            <a:off x="7948295" y="3942715"/>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5" name="圆角矩形 44"/>
          <p:cNvSpPr/>
          <p:nvPr/>
        </p:nvSpPr>
        <p:spPr>
          <a:xfrm>
            <a:off x="6855460" y="4667885"/>
            <a:ext cx="1409700" cy="4635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6" name="椭圆 45"/>
          <p:cNvSpPr/>
          <p:nvPr/>
        </p:nvSpPr>
        <p:spPr>
          <a:xfrm>
            <a:off x="6965950" y="4789170"/>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7" name="椭圆 46"/>
          <p:cNvSpPr/>
          <p:nvPr/>
        </p:nvSpPr>
        <p:spPr>
          <a:xfrm>
            <a:off x="7301230" y="4789170"/>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8" name="椭圆 47"/>
          <p:cNvSpPr/>
          <p:nvPr/>
        </p:nvSpPr>
        <p:spPr>
          <a:xfrm>
            <a:off x="7636510" y="4789170"/>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9" name="椭圆 48"/>
          <p:cNvSpPr/>
          <p:nvPr/>
        </p:nvSpPr>
        <p:spPr>
          <a:xfrm>
            <a:off x="7948295" y="4789170"/>
            <a:ext cx="241935" cy="251460"/>
          </a:xfrm>
          <a:prstGeom prst="ellipse">
            <a:avLst/>
          </a:prstGeom>
          <a:solidFill>
            <a:schemeClr val="accent2"/>
          </a:solidFill>
          <a:ln w="9525" cap="flat" cmpd="sng" algn="ctr">
            <a:solidFill>
              <a:schemeClr val="bg1">
                <a:lumMod val="95000"/>
              </a:schemeClr>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1464945" y="1942465"/>
            <a:ext cx="6701155" cy="150812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Fixed length vector can not contain all information of the long sequence </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The length of sequence depends on Java files</a:t>
            </a:r>
            <a:endParaRPr lang="en-US" altLang="zh-CN" sz="1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6711950" y="3337560"/>
            <a:ext cx="2090420" cy="38354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context vector</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3025">
        <p:fade/>
      </p:transition>
    </mc:Choice>
    <mc:Fallback>
      <p:transition spd="med" advTm="3302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Global Max Pooling and Global Average Pooling    </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6" name="文本框 5"/>
          <p:cNvSpPr txBox="1"/>
          <p:nvPr/>
        </p:nvSpPr>
        <p:spPr>
          <a:xfrm>
            <a:off x="1254125" y="1663700"/>
            <a:ext cx="7337425" cy="451421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Global Max Pooling</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Extract dominant features </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Reduce complexity of model</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Global Average Pooling</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Balance Global Max Pooling to prevent overfiting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64926">
        <p:fade/>
      </p:transition>
    </mc:Choice>
    <mc:Fallback>
      <p:transition spd="med" advTm="64926">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Research Questions</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1195070" y="1637665"/>
            <a:ext cx="7475855" cy="457581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RQ1</a:t>
            </a:r>
            <a:r>
              <a:rPr lang="en-US" altLang="zh-CN" sz="1800" dirty="0">
                <a:solidFill>
                  <a:schemeClr val="tx2"/>
                </a:solidFill>
                <a:latin typeface="微软雅黑" panose="020B0503020204020204" pitchFamily="34" charset="-122"/>
                <a:ea typeface="微软雅黑" panose="020B0503020204020204" pitchFamily="34" charset="-122"/>
              </a:rPr>
              <a:t>:Can data augmentation improve the performance of deep learning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RQ2</a:t>
            </a:r>
            <a:r>
              <a:rPr lang="en-US" altLang="zh-CN" sz="1800" dirty="0">
                <a:solidFill>
                  <a:schemeClr val="tx2"/>
                </a:solidFill>
                <a:latin typeface="微软雅黑" panose="020B0503020204020204" pitchFamily="34" charset="-122"/>
                <a:ea typeface="微软雅黑" panose="020B0503020204020204" pitchFamily="34" charset="-122"/>
              </a:rPr>
              <a:t>:Can our model outperform other models, including traditional metrics based models and deep learning 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RQ3</a:t>
            </a:r>
            <a:r>
              <a:rPr lang="en-US" altLang="zh-CN" sz="1800" dirty="0">
                <a:solidFill>
                  <a:schemeClr val="tx2"/>
                </a:solidFill>
                <a:latin typeface="微软雅黑" panose="020B0503020204020204" pitchFamily="34" charset="-122"/>
                <a:ea typeface="微软雅黑" panose="020B0503020204020204" pitchFamily="34" charset="-122"/>
              </a:rPr>
              <a:t>:Can embedding with our pretrained BERT model outperform Word2vec model?</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RQ4</a:t>
            </a:r>
            <a:r>
              <a:rPr lang="en-US" altLang="zh-CN" sz="1800" dirty="0">
                <a:solidFill>
                  <a:schemeClr val="tx2"/>
                </a:solidFill>
                <a:latin typeface="微软雅黑" panose="020B0503020204020204" pitchFamily="34" charset="-122"/>
                <a:ea typeface="微软雅黑" panose="020B0503020204020204" pitchFamily="34" charset="-122"/>
              </a:rPr>
              <a:t>:Which data preprocessing method is better for software defect prediction?</a:t>
            </a: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29485">
        <p:fade/>
      </p:transition>
    </mc:Choice>
    <mc:Fallback>
      <p:transition spd="med" advTm="2948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a:t>
            </a:r>
            <a:endParaRPr lang="en-US" altLang="zh-CN" dirty="0"/>
          </a:p>
        </p:txBody>
      </p:sp>
      <p:sp>
        <p:nvSpPr>
          <p:cNvPr id="5" name="文本框 4"/>
          <p:cNvSpPr txBox="1"/>
          <p:nvPr/>
        </p:nvSpPr>
        <p:spPr>
          <a:xfrm>
            <a:off x="1296035" y="1657985"/>
            <a:ext cx="7295515" cy="4135120"/>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Goal</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Construct an effective deep learning software defect prediction model</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Proposal</a:t>
            </a:r>
            <a:endParaRPr lang="en-US" altLang="zh-CN" sz="1800" dirty="0">
              <a:latin typeface="微软雅黑" panose="020B0503020204020204" pitchFamily="34" charset="-122"/>
              <a:ea typeface="微软雅黑" panose="020B0503020204020204" pitchFamily="34" charset="-122"/>
            </a:endParaRPr>
          </a:p>
          <a:p>
            <a:pPr marL="0" lvl="0"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BERT with fine-tuning model </a:t>
            </a:r>
            <a:r>
              <a:rPr lang="en-US" altLang="zh-CN" sz="1800" b="1" dirty="0">
                <a:latin typeface="微软雅黑" panose="020B0503020204020204" pitchFamily="34" charset="-122"/>
                <a:ea typeface="微软雅黑" panose="020B0503020204020204" pitchFamily="34" charset="-122"/>
              </a:rPr>
              <a:t>BERT+BAMA</a:t>
            </a:r>
            <a:endParaRPr lang="en-US" altLang="zh-CN" sz="1800" b="1"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Evaluation</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Evaluate </a:t>
            </a:r>
            <a:r>
              <a:rPr lang="en-US" altLang="zh-CN" sz="1800" b="1" dirty="0">
                <a:latin typeface="微软雅黑" panose="020B0503020204020204" pitchFamily="34" charset="-122"/>
                <a:ea typeface="微软雅黑" panose="020B0503020204020204" pitchFamily="34" charset="-122"/>
              </a:rPr>
              <a:t>BERT+BAMA </a:t>
            </a:r>
            <a:r>
              <a:rPr lang="en-US" altLang="zh-CN" sz="1800" dirty="0">
                <a:latin typeface="微软雅黑" panose="020B0503020204020204" pitchFamily="34" charset="-122"/>
                <a:ea typeface="微软雅黑" panose="020B0503020204020204" pitchFamily="34" charset="-122"/>
              </a:rPr>
              <a:t>with four exsiting methods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Evaluate two embedding models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40806">
        <p:fade/>
      </p:transition>
    </mc:Choice>
    <mc:Fallback>
      <p:transition spd="med" advTm="40806">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Research Questions</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1195070" y="1637665"/>
            <a:ext cx="7475855" cy="457581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RQ1</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data augmentation improve the performance of deep learning models?</a:t>
            </a:r>
            <a:endParaRPr lang="en-US" altLang="zh-CN" sz="1800" dirty="0">
              <a:solidFill>
                <a:schemeClr val="tx2">
                  <a:alpha val="3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RQ2</a:t>
            </a:r>
            <a:r>
              <a:rPr lang="en-US" altLang="zh-CN" sz="1800" dirty="0">
                <a:solidFill>
                  <a:schemeClr val="tx2"/>
                </a:solidFill>
                <a:latin typeface="微软雅黑" panose="020B0503020204020204" pitchFamily="34" charset="-122"/>
                <a:ea typeface="微软雅黑" panose="020B0503020204020204" pitchFamily="34" charset="-122"/>
              </a:rPr>
              <a:t>:Can our model outperform other models, including traditional metrics based models and deep learning 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RQ3</a:t>
            </a:r>
            <a:r>
              <a:rPr lang="en-US" altLang="zh-CN" sz="1800" dirty="0">
                <a:solidFill>
                  <a:schemeClr val="tx2"/>
                </a:solidFill>
                <a:latin typeface="微软雅黑" panose="020B0503020204020204" pitchFamily="34" charset="-122"/>
                <a:ea typeface="微软雅黑" panose="020B0503020204020204" pitchFamily="34" charset="-122"/>
              </a:rPr>
              <a:t>:Can embedding with our pretrained BERT model outperform Word2vec model?</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RQ4</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:Which data preprocessing method is better for software defect prediction?</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10130">
        <p:fade/>
      </p:transition>
    </mc:Choice>
    <mc:Fallback>
      <p:transition spd="med" advTm="1013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Approach Overview</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749300" y="1485900"/>
            <a:ext cx="8486140" cy="4575810"/>
          </a:xfrm>
          <a:prstGeom prst="rect">
            <a:avLst/>
          </a:prstGeom>
          <a:noFill/>
        </p:spPr>
        <p:txBody>
          <a:bodyPr wrap="square" rtlCol="0">
            <a:noAutofit/>
          </a:bodyPr>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solidFill>
                  <a:schemeClr val="tx2"/>
                </a:solidFill>
                <a:latin typeface="微软雅黑" panose="020B0503020204020204" pitchFamily="34" charset="-122"/>
                <a:ea typeface="微软雅黑" panose="020B0503020204020204" pitchFamily="34" charset="-122"/>
              </a:rPr>
              <a:t>Approach</a:t>
            </a: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solidFill>
                  <a:schemeClr val="tx2"/>
                </a:solidFill>
                <a:latin typeface="微软雅黑" panose="020B0503020204020204" pitchFamily="34" charset="-122"/>
                <a:ea typeface="微软雅黑" panose="020B0503020204020204" pitchFamily="34" charset="-122"/>
              </a:rPr>
              <a:t>Implement two baseline features and four baseline models </a:t>
            </a: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solidFill>
                  <a:schemeClr val="tx2"/>
                </a:solidFill>
                <a:latin typeface="微软雅黑" panose="020B0503020204020204" pitchFamily="34" charset="-122"/>
                <a:ea typeface="微软雅黑" panose="020B0503020204020204" pitchFamily="34" charset="-122"/>
              </a:rPr>
              <a:t>Conduct Within-Project Software Defect Predict (WPDP) experiment </a:t>
            </a: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solidFill>
                  <a:schemeClr val="tx2"/>
                </a:solidFill>
                <a:latin typeface="微软雅黑" panose="020B0503020204020204" pitchFamily="34" charset="-122"/>
                <a:ea typeface="微软雅黑" panose="020B0503020204020204" pitchFamily="34" charset="-122"/>
              </a:rPr>
              <a:t>Conduct Cross-Project Software Defect Prediction (CPDP) experiment</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gn="l">
              <a:buFont typeface="Arial" panose="02080604020202020204" pitchFamily="34" charset="0"/>
              <a:buNone/>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15511">
        <p:fade/>
      </p:transition>
    </mc:Choice>
    <mc:Fallback>
      <p:transition spd="med" advTm="15511">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Two Baseline Features and Four Baseline Models</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785495" y="1637665"/>
            <a:ext cx="8007985" cy="441515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Two baseline features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Token: </a:t>
            </a:r>
            <a:r>
              <a:rPr lang="en-US" altLang="zh-CN" sz="1800" dirty="0">
                <a:latin typeface="微软雅黑" panose="020B0503020204020204" pitchFamily="34" charset="-122"/>
                <a:ea typeface="微软雅黑" panose="020B0503020204020204" pitchFamily="34" charset="-122"/>
                <a:sym typeface="+mn-ea"/>
              </a:rPr>
              <a:t>Convert tokens sequence into index sequences </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Stat: </a:t>
            </a:r>
            <a:r>
              <a:rPr lang="en-US" altLang="zh-CN" sz="1800" dirty="0">
                <a:latin typeface="微软雅黑" panose="020B0503020204020204" pitchFamily="34" charset="-122"/>
                <a:ea typeface="微软雅黑" panose="020B0503020204020204" pitchFamily="34" charset="-122"/>
                <a:sym typeface="+mn-ea"/>
              </a:rPr>
              <a:t> Features from PROMISE dataset</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sym typeface="+mn-ea"/>
              </a:rPr>
              <a:t>Four baseline methods</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BiLSTM+ATT: </a:t>
            </a:r>
            <a:r>
              <a:rPr lang="en-US" altLang="zh-CN" sz="1800" dirty="0">
                <a:latin typeface="微软雅黑" panose="020B0503020204020204" pitchFamily="34" charset="-122"/>
                <a:ea typeface="微软雅黑" panose="020B0503020204020204" pitchFamily="34" charset="-122"/>
                <a:sym typeface="+mn-ea"/>
              </a:rPr>
              <a:t>Word2vec embedding based model with attention</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TextCNN: </a:t>
            </a:r>
            <a:r>
              <a:rPr lang="en-US" altLang="zh-CN" sz="1800" dirty="0">
                <a:latin typeface="微软雅黑" panose="020B0503020204020204" pitchFamily="34" charset="-122"/>
                <a:ea typeface="微软雅黑" panose="020B0503020204020204" pitchFamily="34" charset="-122"/>
                <a:sym typeface="+mn-ea"/>
              </a:rPr>
              <a:t>Word2vec embedding based model </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Token+LR: Token</a:t>
            </a:r>
            <a:r>
              <a:rPr lang="en-US" altLang="zh-CN" sz="1800" dirty="0">
                <a:latin typeface="微软雅黑" panose="020B0503020204020204" pitchFamily="34" charset="-122"/>
                <a:ea typeface="微软雅黑" panose="020B0503020204020204" pitchFamily="34" charset="-122"/>
                <a:sym typeface="+mn-ea"/>
              </a:rPr>
              <a:t> feature with logistic regression</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Stat+LR: Stat </a:t>
            </a:r>
            <a:r>
              <a:rPr lang="en-US" altLang="zh-CN" sz="1800" dirty="0">
                <a:latin typeface="微软雅黑" panose="020B0503020204020204" pitchFamily="34" charset="-122"/>
                <a:ea typeface="微软雅黑" panose="020B0503020204020204" pitchFamily="34" charset="-122"/>
                <a:sym typeface="+mn-ea"/>
              </a:rPr>
              <a:t>feature with logistic regression</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52914">
        <p:fade/>
      </p:transition>
    </mc:Choice>
    <mc:Fallback>
      <p:transition spd="med" advTm="52914">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WPDP and CPDP</a:t>
            </a:r>
            <a:endParaRPr lang="en-US" altLang="zh-CN" dirty="0"/>
          </a:p>
        </p:txBody>
      </p:sp>
      <p:sp>
        <p:nvSpPr>
          <p:cNvPr id="38" name="文本框 37"/>
          <p:cNvSpPr txBox="1"/>
          <p:nvPr/>
        </p:nvSpPr>
        <p:spPr>
          <a:xfrm>
            <a:off x="2275840" y="1398270"/>
            <a:ext cx="52203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WPDP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3" name="圆角矩形 2"/>
              <p:cNvSpPr/>
              <p:nvPr/>
            </p:nvSpPr>
            <p:spPr>
              <a:xfrm>
                <a:off x="1513840" y="2633980"/>
                <a:ext cx="4445000" cy="602615"/>
              </a:xfrm>
              <a:prstGeom prst="round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oMath>
                  </m:oMathPara>
                </a14:m>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3" name="圆角矩形 2"/>
              <p:cNvSpPr>
                <a:spLocks noRot="1" noChangeAspect="1" noMove="1" noResize="1" noEditPoints="1" noAdjustHandles="1" noChangeArrowheads="1" noChangeShapeType="1" noTextEdit="1"/>
              </p:cNvSpPr>
              <p:nvPr/>
            </p:nvSpPr>
            <p:spPr>
              <a:xfrm>
                <a:off x="1513840" y="2633980"/>
                <a:ext cx="4445000" cy="602615"/>
              </a:xfrm>
              <a:prstGeom prst="round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1741170" y="2757805"/>
                <a:ext cx="65468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6" name="矩形 5"/>
              <p:cNvSpPr>
                <a:spLocks noRot="1" noChangeAspect="1" noMove="1" noResize="1" noEditPoints="1" noAdjustHandles="1" noChangeArrowheads="1" noChangeShapeType="1" noTextEdit="1"/>
              </p:cNvSpPr>
              <p:nvPr/>
            </p:nvSpPr>
            <p:spPr>
              <a:xfrm>
                <a:off x="1741170" y="2757805"/>
                <a:ext cx="654685" cy="346075"/>
              </a:xfrm>
              <a:prstGeom prst="rect">
                <a:avLst/>
              </a:prstGeom>
              <a:blipFill rotWithShape="1">
                <a:blip r:embed="rId2"/>
                <a:stretch>
                  <a:fillRect r="-1746"/>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2508250" y="275780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7" name="矩形 6"/>
              <p:cNvSpPr>
                <a:spLocks noRot="1" noChangeAspect="1" noMove="1" noResize="1" noEditPoints="1" noAdjustHandles="1" noChangeArrowheads="1" noChangeShapeType="1" noTextEdit="1"/>
              </p:cNvSpPr>
              <p:nvPr/>
            </p:nvSpPr>
            <p:spPr>
              <a:xfrm>
                <a:off x="2508250" y="2757805"/>
                <a:ext cx="850265" cy="346075"/>
              </a:xfrm>
              <a:prstGeom prst="rect">
                <a:avLst/>
              </a:prstGeom>
              <a:blipFill rotWithShape="1">
                <a:blip r:embed="rId3"/>
                <a:stretch>
                  <a:fillRect r="-2166"/>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733800" y="275780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9" name="矩形 8"/>
              <p:cNvSpPr>
                <a:spLocks noRot="1" noChangeAspect="1" noMove="1" noResize="1" noEditPoints="1" noAdjustHandles="1" noChangeArrowheads="1" noChangeShapeType="1" noTextEdit="1"/>
              </p:cNvSpPr>
              <p:nvPr/>
            </p:nvSpPr>
            <p:spPr>
              <a:xfrm>
                <a:off x="3733800" y="2757805"/>
                <a:ext cx="850265" cy="346075"/>
              </a:xfrm>
              <a:prstGeom prst="rect">
                <a:avLst/>
              </a:prstGeom>
              <a:blipFill rotWithShape="1">
                <a:blip r:embed="rId4"/>
                <a:stretch>
                  <a:fillRect r="-2166"/>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4940300" y="275780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0" name="矩形 9"/>
              <p:cNvSpPr>
                <a:spLocks noRot="1" noChangeAspect="1" noMove="1" noResize="1" noEditPoints="1" noAdjustHandles="1" noChangeArrowheads="1" noChangeShapeType="1" noTextEdit="1"/>
              </p:cNvSpPr>
              <p:nvPr/>
            </p:nvSpPr>
            <p:spPr>
              <a:xfrm>
                <a:off x="4940300" y="2757805"/>
                <a:ext cx="850265" cy="346075"/>
              </a:xfrm>
              <a:prstGeom prst="rect">
                <a:avLst/>
              </a:prstGeom>
              <a:blipFill rotWithShape="1">
                <a:blip r:embed="rId5"/>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11" name="圆角矩形 10"/>
          <p:cNvSpPr/>
          <p:nvPr/>
        </p:nvSpPr>
        <p:spPr>
          <a:xfrm>
            <a:off x="6355080" y="2636520"/>
            <a:ext cx="1141095" cy="589280"/>
          </a:xfrm>
          <a:prstGeom prst="round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11"/>
              <p:cNvSpPr/>
              <p:nvPr/>
            </p:nvSpPr>
            <p:spPr>
              <a:xfrm>
                <a:off x="6598285" y="2758440"/>
                <a:ext cx="65468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2" name="矩形 11"/>
              <p:cNvSpPr>
                <a:spLocks noRot="1" noChangeAspect="1" noMove="1" noResize="1" noEditPoints="1" noAdjustHandles="1" noChangeArrowheads="1" noChangeShapeType="1" noTextEdit="1"/>
              </p:cNvSpPr>
              <p:nvPr/>
            </p:nvSpPr>
            <p:spPr>
              <a:xfrm>
                <a:off x="6598285" y="2758440"/>
                <a:ext cx="654685" cy="346075"/>
              </a:xfrm>
              <a:prstGeom prst="rect">
                <a:avLst/>
              </a:prstGeom>
              <a:blipFill rotWithShape="1">
                <a:blip r:embed="rId6"/>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13" name="文本框 12"/>
          <p:cNvSpPr txBox="1"/>
          <p:nvPr/>
        </p:nvSpPr>
        <p:spPr>
          <a:xfrm>
            <a:off x="3168650" y="2148840"/>
            <a:ext cx="1631950" cy="412115"/>
          </a:xfrm>
          <a:prstGeom prst="rect">
            <a:avLst/>
          </a:prstGeom>
          <a:noFill/>
        </p:spPr>
        <p:txBody>
          <a:bodyPr wrap="square" rtlCol="0">
            <a:noAutofit/>
          </a:bodyPr>
          <a:p>
            <a:pPr algn="l"/>
            <a:r>
              <a:rPr lang="en-US" altLang="zh-CN" sz="1800" dirty="0">
                <a:latin typeface="+mj-ea"/>
                <a:ea typeface="+mj-ea"/>
                <a:cs typeface="Bitstream Vera Serif" panose="02060603050605020204" charset="0"/>
              </a:rPr>
              <a:t>training set</a:t>
            </a:r>
            <a:endParaRPr lang="en-US" altLang="zh-CN" sz="1800" dirty="0">
              <a:latin typeface="+mj-ea"/>
              <a:ea typeface="+mj-ea"/>
              <a:cs typeface="Bitstream Vera Serif" panose="02060603050605020204" charset="0"/>
            </a:endParaRPr>
          </a:p>
        </p:txBody>
      </p:sp>
      <p:sp>
        <p:nvSpPr>
          <p:cNvPr id="14" name="文本框 13"/>
          <p:cNvSpPr txBox="1"/>
          <p:nvPr/>
        </p:nvSpPr>
        <p:spPr>
          <a:xfrm>
            <a:off x="6355080" y="2148840"/>
            <a:ext cx="1141730" cy="412115"/>
          </a:xfrm>
          <a:prstGeom prst="rect">
            <a:avLst/>
          </a:prstGeom>
          <a:noFill/>
        </p:spPr>
        <p:txBody>
          <a:bodyPr wrap="square" rtlCol="0">
            <a:noAutofit/>
          </a:bodyPr>
          <a:p>
            <a:pPr algn="l"/>
            <a:r>
              <a:rPr lang="en-US" altLang="zh-CN" sz="1800" dirty="0">
                <a:latin typeface="+mj-ea"/>
                <a:ea typeface="+mj-ea"/>
                <a:cs typeface="Bitstream Vera Serif" panose="02060603050605020204" charset="0"/>
              </a:rPr>
              <a:t>test set</a:t>
            </a:r>
            <a:endParaRPr lang="en-US" altLang="zh-CN" sz="1800" dirty="0">
              <a:latin typeface="+mj-ea"/>
              <a:ea typeface="+mj-ea"/>
              <a:cs typeface="Bitstream Vera Serif" panose="02060603050605020204" charset="0"/>
            </a:endParaRPr>
          </a:p>
        </p:txBody>
      </p:sp>
      <mc:AlternateContent xmlns:mc="http://schemas.openxmlformats.org/markup-compatibility/2006">
        <mc:Choice xmlns:a14="http://schemas.microsoft.com/office/drawing/2010/main" Requires="a14">
          <p:sp>
            <p:nvSpPr>
              <p:cNvPr id="15" name="圆角矩形 14"/>
              <p:cNvSpPr/>
              <p:nvPr/>
            </p:nvSpPr>
            <p:spPr>
              <a:xfrm>
                <a:off x="1513840" y="4973320"/>
                <a:ext cx="4444365" cy="592455"/>
              </a:xfrm>
              <a:prstGeom prst="round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oMath>
                  </m:oMathPara>
                </a14:m>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5" name="圆角矩形 14"/>
              <p:cNvSpPr>
                <a:spLocks noRot="1" noChangeAspect="1" noMove="1" noResize="1" noEditPoints="1" noAdjustHandles="1" noChangeArrowheads="1" noChangeShapeType="1" noTextEdit="1"/>
              </p:cNvSpPr>
              <p:nvPr/>
            </p:nvSpPr>
            <p:spPr>
              <a:xfrm>
                <a:off x="1513840" y="4973320"/>
                <a:ext cx="4444365" cy="592455"/>
              </a:xfrm>
              <a:prstGeom prst="roundRect">
                <a:avLst/>
              </a:prstGeom>
              <a:blipFill rotWithShape="1">
                <a:blip r:embed="rId7"/>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1741170" y="5097145"/>
                <a:ext cx="65468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6" name="矩形 15"/>
              <p:cNvSpPr>
                <a:spLocks noRot="1" noChangeAspect="1" noMove="1" noResize="1" noEditPoints="1" noAdjustHandles="1" noChangeArrowheads="1" noChangeShapeType="1" noTextEdit="1"/>
              </p:cNvSpPr>
              <p:nvPr/>
            </p:nvSpPr>
            <p:spPr>
              <a:xfrm>
                <a:off x="1741170" y="5097145"/>
                <a:ext cx="654685" cy="346075"/>
              </a:xfrm>
              <a:prstGeom prst="rect">
                <a:avLst/>
              </a:prstGeom>
              <a:blipFill rotWithShape="1">
                <a:blip r:embed="rId8"/>
                <a:stretch>
                  <a:fillRect r="-4268"/>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2508250" y="509714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7" name="矩形 16"/>
              <p:cNvSpPr>
                <a:spLocks noRot="1" noChangeAspect="1" noMove="1" noResize="1" noEditPoints="1" noAdjustHandles="1" noChangeArrowheads="1" noChangeShapeType="1" noTextEdit="1"/>
              </p:cNvSpPr>
              <p:nvPr/>
            </p:nvSpPr>
            <p:spPr>
              <a:xfrm>
                <a:off x="2508250" y="5097145"/>
                <a:ext cx="850265" cy="346075"/>
              </a:xfrm>
              <a:prstGeom prst="rect">
                <a:avLst/>
              </a:prstGeom>
              <a:blipFill rotWithShape="1">
                <a:blip r:embed="rId9"/>
                <a:stretch>
                  <a:fillRect r="-4108"/>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3733800" y="509714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8" name="矩形 17"/>
              <p:cNvSpPr>
                <a:spLocks noRot="1" noChangeAspect="1" noMove="1" noResize="1" noEditPoints="1" noAdjustHandles="1" noChangeArrowheads="1" noChangeShapeType="1" noTextEdit="1"/>
              </p:cNvSpPr>
              <p:nvPr/>
            </p:nvSpPr>
            <p:spPr>
              <a:xfrm>
                <a:off x="3733800" y="5097145"/>
                <a:ext cx="850265" cy="346075"/>
              </a:xfrm>
              <a:prstGeom prst="rect">
                <a:avLst/>
              </a:prstGeom>
              <a:blipFill rotWithShape="1">
                <a:blip r:embed="rId10"/>
                <a:stretch>
                  <a:fillRect r="-4108"/>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p:cNvSpPr/>
              <p:nvPr/>
            </p:nvSpPr>
            <p:spPr>
              <a:xfrm>
                <a:off x="4940300" y="509714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9" name="矩形 18"/>
              <p:cNvSpPr>
                <a:spLocks noRot="1" noChangeAspect="1" noMove="1" noResize="1" noEditPoints="1" noAdjustHandles="1" noChangeArrowheads="1" noChangeShapeType="1" noTextEdit="1"/>
              </p:cNvSpPr>
              <p:nvPr/>
            </p:nvSpPr>
            <p:spPr>
              <a:xfrm>
                <a:off x="4940300" y="5097145"/>
                <a:ext cx="850265" cy="346075"/>
              </a:xfrm>
              <a:prstGeom prst="rect">
                <a:avLst/>
              </a:prstGeom>
              <a:blipFill rotWithShape="1">
                <a:blip r:embed="rId1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20" name="圆角矩形 19"/>
          <p:cNvSpPr/>
          <p:nvPr/>
        </p:nvSpPr>
        <p:spPr>
          <a:xfrm>
            <a:off x="6355080" y="4975860"/>
            <a:ext cx="1141095" cy="589280"/>
          </a:xfrm>
          <a:prstGeom prst="round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1" name="矩形 20"/>
              <p:cNvSpPr/>
              <p:nvPr/>
            </p:nvSpPr>
            <p:spPr>
              <a:xfrm>
                <a:off x="6598285" y="5097780"/>
                <a:ext cx="65468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21" name="矩形 20"/>
              <p:cNvSpPr>
                <a:spLocks noRot="1" noChangeAspect="1" noMove="1" noResize="1" noEditPoints="1" noAdjustHandles="1" noChangeArrowheads="1" noChangeShapeType="1" noTextEdit="1"/>
              </p:cNvSpPr>
              <p:nvPr/>
            </p:nvSpPr>
            <p:spPr>
              <a:xfrm>
                <a:off x="6598285" y="5097780"/>
                <a:ext cx="654685" cy="346075"/>
              </a:xfrm>
              <a:prstGeom prst="rect">
                <a:avLst/>
              </a:prstGeom>
              <a:blipFill rotWithShape="1">
                <a:blip r:embed="rId12"/>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22" name="文本框 21"/>
          <p:cNvSpPr txBox="1"/>
          <p:nvPr/>
        </p:nvSpPr>
        <p:spPr>
          <a:xfrm>
            <a:off x="3168650" y="4488180"/>
            <a:ext cx="1600200" cy="412115"/>
          </a:xfrm>
          <a:prstGeom prst="rect">
            <a:avLst/>
          </a:prstGeom>
          <a:noFill/>
        </p:spPr>
        <p:txBody>
          <a:bodyPr wrap="square" rtlCol="0">
            <a:noAutofit/>
          </a:bodyPr>
          <a:p>
            <a:pPr algn="l"/>
            <a:r>
              <a:rPr lang="en-US" altLang="zh-CN" sz="1800" dirty="0">
                <a:latin typeface="+mj-ea"/>
                <a:ea typeface="+mj-ea"/>
                <a:cs typeface="Bitstream Vera Serif" panose="02060603050605020204" charset="0"/>
              </a:rPr>
              <a:t>training set</a:t>
            </a:r>
            <a:endParaRPr lang="en-US" altLang="zh-CN" sz="1800" dirty="0">
              <a:latin typeface="+mj-ea"/>
              <a:ea typeface="+mj-ea"/>
              <a:cs typeface="Bitstream Vera Serif" panose="02060603050605020204" charset="0"/>
            </a:endParaRPr>
          </a:p>
        </p:txBody>
      </p:sp>
      <p:sp>
        <p:nvSpPr>
          <p:cNvPr id="23" name="文本框 22"/>
          <p:cNvSpPr txBox="1"/>
          <p:nvPr/>
        </p:nvSpPr>
        <p:spPr>
          <a:xfrm>
            <a:off x="6355080" y="4488180"/>
            <a:ext cx="1141730" cy="412115"/>
          </a:xfrm>
          <a:prstGeom prst="rect">
            <a:avLst/>
          </a:prstGeom>
          <a:noFill/>
        </p:spPr>
        <p:txBody>
          <a:bodyPr wrap="square" rtlCol="0">
            <a:noAutofit/>
          </a:bodyPr>
          <a:p>
            <a:pPr algn="l"/>
            <a:r>
              <a:rPr lang="en-US" altLang="zh-CN" sz="1800" dirty="0">
                <a:latin typeface="+mj-ea"/>
                <a:ea typeface="+mj-ea"/>
                <a:cs typeface="Bitstream Vera Serif" panose="02060603050605020204" charset="0"/>
              </a:rPr>
              <a:t>test set</a:t>
            </a:r>
            <a:endParaRPr lang="en-US" altLang="zh-CN" sz="1800" dirty="0">
              <a:latin typeface="+mj-ea"/>
              <a:ea typeface="+mj-ea"/>
              <a:cs typeface="Bitstream Vera Serif" panose="02060603050605020204" charset="0"/>
            </a:endParaRPr>
          </a:p>
        </p:txBody>
      </p:sp>
      <p:sp>
        <p:nvSpPr>
          <p:cNvPr id="24" name="文本框 23"/>
          <p:cNvSpPr txBox="1"/>
          <p:nvPr/>
        </p:nvSpPr>
        <p:spPr>
          <a:xfrm>
            <a:off x="2219960" y="3849370"/>
            <a:ext cx="52203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CPDP </a:t>
            </a:r>
            <a:endParaRPr lang="en-US" altLang="zh-CN" sz="18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6" name="文本框 25"/>
              <p:cNvSpPr txBox="1"/>
              <p:nvPr/>
            </p:nvSpPr>
            <p:spPr>
              <a:xfrm>
                <a:off x="3995420" y="2758440"/>
                <a:ext cx="150876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6" name="文本框 25"/>
              <p:cNvSpPr txBox="1">
                <a:spLocks noRot="1" noChangeAspect="1" noMove="1" noResize="1" noEditPoints="1" noAdjustHandles="1" noChangeArrowheads="1" noChangeShapeType="1" noTextEdit="1"/>
              </p:cNvSpPr>
              <p:nvPr/>
            </p:nvSpPr>
            <p:spPr>
              <a:xfrm>
                <a:off x="3995420" y="2758440"/>
                <a:ext cx="1508760" cy="368300"/>
              </a:xfrm>
              <a:prstGeom prst="rect">
                <a:avLst/>
              </a:prstGeom>
              <a:blipFill rotWithShape="1">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p:cNvSpPr txBox="1"/>
              <p:nvPr/>
            </p:nvSpPr>
            <p:spPr>
              <a:xfrm>
                <a:off x="3995420" y="5074920"/>
                <a:ext cx="150876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7" name="文本框 26"/>
              <p:cNvSpPr txBox="1">
                <a:spLocks noRot="1" noChangeAspect="1" noMove="1" noResize="1" noEditPoints="1" noAdjustHandles="1" noChangeArrowheads="1" noChangeShapeType="1" noTextEdit="1"/>
              </p:cNvSpPr>
              <p:nvPr/>
            </p:nvSpPr>
            <p:spPr>
              <a:xfrm>
                <a:off x="3995420" y="5074920"/>
                <a:ext cx="1508760" cy="368300"/>
              </a:xfrm>
              <a:prstGeom prst="rect">
                <a:avLst/>
              </a:prstGeom>
              <a:blipFill rotWithShape="1">
                <a:blip r:embed="rId1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advTm="38918">
        <p:fade/>
      </p:transition>
    </mc:Choice>
    <mc:Fallback>
      <p:transition spd="med" advTm="38918">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Dataset    </a:t>
            </a:r>
            <a:endParaRPr lang="en-US" altLang="zh-CN" dirty="0"/>
          </a:p>
        </p:txBody>
      </p:sp>
      <p:sp>
        <p:nvSpPr>
          <p:cNvPr id="38" name="文本框 37"/>
          <p:cNvSpPr txBox="1"/>
          <p:nvPr/>
        </p:nvSpPr>
        <p:spPr>
          <a:xfrm>
            <a:off x="2312035" y="144018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Dataset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1371600" y="1524000"/>
          <a:ext cx="6906260" cy="4450080"/>
        </p:xfrm>
        <a:graphic>
          <a:graphicData uri="http://schemas.openxmlformats.org/drawingml/2006/table">
            <a:tbl>
              <a:tblPr firstRow="1" bandRow="1">
                <a:tableStyleId>{5C22544A-7EE6-4342-B048-85BDC9FD1C3A}</a:tableStyleId>
              </a:tblPr>
              <a:tblGrid>
                <a:gridCol w="1280160"/>
                <a:gridCol w="2078990"/>
                <a:gridCol w="1021715"/>
                <a:gridCol w="1209675"/>
                <a:gridCol w="1315720"/>
              </a:tblGrid>
              <a:tr h="381000">
                <a:tc>
                  <a:txBody>
                    <a:bodyPr/>
                    <a:p>
                      <a:pPr>
                        <a:buNone/>
                      </a:pPr>
                      <a:r>
                        <a:rPr lang="en-US" altLang="zh-CN"/>
                        <a:t>project</a:t>
                      </a:r>
                      <a:endParaRPr lang="en-US" altLang="zh-CN"/>
                    </a:p>
                  </a:txBody>
                  <a:tcPr/>
                </a:tc>
                <a:tc>
                  <a:txBody>
                    <a:bodyPr/>
                    <a:p>
                      <a:pPr>
                        <a:buNone/>
                      </a:pPr>
                      <a:r>
                        <a:rPr lang="en-US" altLang="zh-CN"/>
                        <a:t>version </a:t>
                      </a:r>
                      <a:endParaRPr lang="en-US" altLang="zh-CN"/>
                    </a:p>
                  </a:txBody>
                  <a:tcPr/>
                </a:tc>
                <a:tc>
                  <a:txBody>
                    <a:bodyPr/>
                    <a:p>
                      <a:pPr>
                        <a:buNone/>
                      </a:pPr>
                      <a:r>
                        <a:rPr lang="en-US" altLang="zh-CN"/>
                        <a:t>#avg </a:t>
                      </a:r>
                      <a:endParaRPr lang="en-US" altLang="zh-CN"/>
                    </a:p>
                  </a:txBody>
                  <a:tcPr/>
                </a:tc>
                <a:tc>
                  <a:txBody>
                    <a:bodyPr/>
                    <a:p>
                      <a:pPr>
                        <a:buNone/>
                      </a:pPr>
                      <a:r>
                        <a:rPr lang="en-US" altLang="zh-CN"/>
                        <a:t>#avg(p)</a:t>
                      </a:r>
                      <a:endParaRPr lang="en-US" altLang="zh-CN"/>
                    </a:p>
                  </a:txBody>
                  <a:tcPr/>
                </a:tc>
                <a:tc>
                  <a:txBody>
                    <a:bodyPr/>
                    <a:p>
                      <a:pPr>
                        <a:buNone/>
                      </a:pPr>
                      <a:r>
                        <a:rPr lang="en-US" altLang="zh-CN"/>
                        <a:t>df</a:t>
                      </a:r>
                      <a:endParaRPr lang="en-US" altLang="zh-CN"/>
                    </a:p>
                  </a:txBody>
                  <a:tcPr/>
                </a:tc>
              </a:tr>
              <a:tr h="381000">
                <a:tc>
                  <a:txBody>
                    <a:bodyPr/>
                    <a:p>
                      <a:pPr>
                        <a:buNone/>
                      </a:pPr>
                      <a:r>
                        <a:rPr lang="en-US" altLang="zh-CN"/>
                        <a:t>ant </a:t>
                      </a:r>
                      <a:endParaRPr lang="en-US" altLang="zh-CN"/>
                    </a:p>
                  </a:txBody>
                  <a:tcPr/>
                </a:tc>
                <a:tc>
                  <a:txBody>
                    <a:bodyPr/>
                    <a:p>
                      <a:pPr>
                        <a:buNone/>
                      </a:pPr>
                      <a:r>
                        <a:rPr lang="en-US" altLang="zh-CN"/>
                        <a:t>1.3~1.7</a:t>
                      </a:r>
                      <a:endParaRPr lang="en-US" altLang="zh-CN"/>
                    </a:p>
                  </a:txBody>
                  <a:tcPr/>
                </a:tc>
                <a:tc>
                  <a:txBody>
                    <a:bodyPr/>
                    <a:p>
                      <a:pPr>
                        <a:buNone/>
                      </a:pPr>
                      <a:r>
                        <a:rPr lang="en-US" altLang="zh-CN"/>
                        <a:t>338</a:t>
                      </a:r>
                      <a:endParaRPr lang="en-US" altLang="zh-CN"/>
                    </a:p>
                  </a:txBody>
                  <a:tcPr/>
                </a:tc>
                <a:tc>
                  <a:txBody>
                    <a:bodyPr/>
                    <a:p>
                      <a:pPr>
                        <a:buNone/>
                      </a:pPr>
                      <a:r>
                        <a:rPr lang="en-US" altLang="zh-CN"/>
                        <a:t>307</a:t>
                      </a:r>
                      <a:endParaRPr lang="en-US" altLang="zh-CN"/>
                    </a:p>
                  </a:txBody>
                  <a:tcPr/>
                </a:tc>
                <a:tc>
                  <a:txBody>
                    <a:bodyPr/>
                    <a:p>
                      <a:pPr>
                        <a:buNone/>
                      </a:pPr>
                      <a:r>
                        <a:rPr lang="en-US" altLang="zh-CN"/>
                        <a:t>0.23</a:t>
                      </a:r>
                      <a:endParaRPr lang="en-US" altLang="zh-CN"/>
                    </a:p>
                  </a:txBody>
                  <a:tcPr/>
                </a:tc>
              </a:tr>
              <a:tr h="381000">
                <a:tc>
                  <a:txBody>
                    <a:bodyPr/>
                    <a:p>
                      <a:pPr>
                        <a:buNone/>
                      </a:pPr>
                      <a:r>
                        <a:rPr lang="en-US" altLang="zh-CN">
                          <a:solidFill>
                            <a:schemeClr val="tx1">
                              <a:lumMod val="95000"/>
                              <a:lumOff val="5000"/>
                            </a:schemeClr>
                          </a:solidFill>
                        </a:rPr>
                        <a:t>camel</a:t>
                      </a:r>
                      <a:endParaRPr lang="en-US" altLang="zh-CN">
                        <a:solidFill>
                          <a:schemeClr val="tx1">
                            <a:lumMod val="95000"/>
                            <a:lumOff val="5000"/>
                          </a:schemeClr>
                        </a:solidFill>
                      </a:endParaRPr>
                    </a:p>
                  </a:txBody>
                  <a:tcPr/>
                </a:tc>
                <a:tc>
                  <a:txBody>
                    <a:bodyPr/>
                    <a:p>
                      <a:pPr>
                        <a:buNone/>
                      </a:pPr>
                      <a:r>
                        <a:rPr lang="en-US" altLang="zh-CN"/>
                        <a:t>1.2,1.4,1.6</a:t>
                      </a:r>
                      <a:endParaRPr lang="en-US" altLang="zh-CN"/>
                    </a:p>
                  </a:txBody>
                  <a:tcPr/>
                </a:tc>
                <a:tc>
                  <a:txBody>
                    <a:bodyPr/>
                    <a:p>
                      <a:pPr>
                        <a:buNone/>
                      </a:pPr>
                      <a:r>
                        <a:rPr lang="en-US" altLang="zh-CN"/>
                        <a:t>815</a:t>
                      </a:r>
                      <a:endParaRPr lang="en-US" altLang="zh-CN"/>
                    </a:p>
                  </a:txBody>
                  <a:tcPr/>
                </a:tc>
                <a:tc>
                  <a:txBody>
                    <a:bodyPr/>
                    <a:p>
                      <a:pPr>
                        <a:buNone/>
                      </a:pPr>
                      <a:r>
                        <a:rPr lang="en-US" altLang="zh-CN"/>
                        <a:t>367</a:t>
                      </a:r>
                      <a:endParaRPr lang="en-US" altLang="zh-CN"/>
                    </a:p>
                  </a:txBody>
                  <a:tcPr/>
                </a:tc>
                <a:tc>
                  <a:txBody>
                    <a:bodyPr/>
                    <a:p>
                      <a:pPr>
                        <a:buNone/>
                      </a:pPr>
                      <a:r>
                        <a:rPr lang="en-US" altLang="zh-CN"/>
                        <a:t>0.45</a:t>
                      </a:r>
                      <a:endParaRPr lang="en-US" altLang="zh-CN"/>
                    </a:p>
                  </a:txBody>
                  <a:tcPr/>
                </a:tc>
              </a:tr>
              <a:tr h="381000">
                <a:tc>
                  <a:txBody>
                    <a:bodyPr/>
                    <a:p>
                      <a:pPr>
                        <a:buNone/>
                      </a:pPr>
                      <a:r>
                        <a:rPr lang="en-US" altLang="zh-CN"/>
                        <a:t>jvy</a:t>
                      </a:r>
                      <a:endParaRPr lang="en-US" altLang="zh-CN"/>
                    </a:p>
                  </a:txBody>
                  <a:tcPr/>
                </a:tc>
                <a:tc>
                  <a:txBody>
                    <a:bodyPr/>
                    <a:p>
                      <a:pPr>
                        <a:buNone/>
                      </a:pPr>
                      <a:r>
                        <a:rPr lang="en-US" altLang="zh-CN"/>
                        <a:t>1.1,1.4</a:t>
                      </a:r>
                      <a:endParaRPr lang="en-US" altLang="zh-CN"/>
                    </a:p>
                  </a:txBody>
                  <a:tcPr/>
                </a:tc>
                <a:tc>
                  <a:txBody>
                    <a:bodyPr/>
                    <a:p>
                      <a:pPr>
                        <a:buNone/>
                      </a:pPr>
                      <a:r>
                        <a:rPr lang="en-US" altLang="zh-CN"/>
                        <a:t>176</a:t>
                      </a:r>
                      <a:endParaRPr lang="en-US" altLang="zh-CN"/>
                    </a:p>
                  </a:txBody>
                  <a:tcPr/>
                </a:tc>
                <a:tc>
                  <a:txBody>
                    <a:bodyPr/>
                    <a:p>
                      <a:pPr>
                        <a:buNone/>
                      </a:pPr>
                      <a:r>
                        <a:rPr lang="en-US" altLang="zh-CN"/>
                        <a:t>151</a:t>
                      </a:r>
                      <a:endParaRPr lang="en-US" altLang="zh-CN"/>
                    </a:p>
                  </a:txBody>
                  <a:tcPr/>
                </a:tc>
                <a:tc>
                  <a:txBody>
                    <a:bodyPr/>
                    <a:p>
                      <a:pPr>
                        <a:buNone/>
                      </a:pPr>
                      <a:r>
                        <a:rPr lang="en-US" altLang="zh-CN"/>
                        <a:t>0.32</a:t>
                      </a:r>
                      <a:endParaRPr lang="en-US" altLang="zh-CN"/>
                    </a:p>
                  </a:txBody>
                  <a:tcPr/>
                </a:tc>
              </a:tr>
              <a:tr h="381000">
                <a:tc>
                  <a:txBody>
                    <a:bodyPr/>
                    <a:p>
                      <a:pPr>
                        <a:buNone/>
                      </a:pPr>
                      <a:r>
                        <a:rPr lang="en-US" altLang="zh-CN">
                          <a:solidFill>
                            <a:schemeClr val="tx1">
                              <a:lumMod val="95000"/>
                              <a:lumOff val="5000"/>
                            </a:schemeClr>
                          </a:solidFill>
                        </a:rPr>
                        <a:t>jedit</a:t>
                      </a:r>
                      <a:endParaRPr lang="en-US" altLang="zh-CN">
                        <a:solidFill>
                          <a:schemeClr val="tx1">
                            <a:lumMod val="95000"/>
                            <a:lumOff val="5000"/>
                          </a:schemeClr>
                        </a:solidFill>
                      </a:endParaRPr>
                    </a:p>
                  </a:txBody>
                  <a:tcPr/>
                </a:tc>
                <a:tc>
                  <a:txBody>
                    <a:bodyPr/>
                    <a:p>
                      <a:pPr>
                        <a:buNone/>
                      </a:pPr>
                      <a:r>
                        <a:rPr lang="en-US" altLang="zh-CN"/>
                        <a:t>3.2,4.1~4.3</a:t>
                      </a:r>
                      <a:endParaRPr lang="en-US" altLang="zh-CN"/>
                    </a:p>
                  </a:txBody>
                  <a:tcPr/>
                </a:tc>
                <a:tc>
                  <a:txBody>
                    <a:bodyPr/>
                    <a:p>
                      <a:pPr>
                        <a:buNone/>
                      </a:pPr>
                      <a:r>
                        <a:rPr lang="en-US" altLang="zh-CN"/>
                        <a:t>360</a:t>
                      </a:r>
                      <a:endParaRPr lang="en-US" altLang="zh-CN"/>
                    </a:p>
                  </a:txBody>
                  <a:tcPr/>
                </a:tc>
                <a:tc>
                  <a:txBody>
                    <a:bodyPr/>
                    <a:p>
                      <a:pPr>
                        <a:buNone/>
                      </a:pPr>
                      <a:r>
                        <a:rPr lang="en-US" altLang="zh-CN"/>
                        <a:t>325</a:t>
                      </a:r>
                      <a:endParaRPr lang="en-US" altLang="zh-CN"/>
                    </a:p>
                  </a:txBody>
                  <a:tcPr/>
                </a:tc>
                <a:tc>
                  <a:txBody>
                    <a:bodyPr/>
                    <a:p>
                      <a:pPr>
                        <a:buNone/>
                      </a:pPr>
                      <a:r>
                        <a:rPr lang="en-US" altLang="zh-CN"/>
                        <a:t>0.17</a:t>
                      </a:r>
                      <a:endParaRPr lang="en-US" altLang="zh-CN"/>
                    </a:p>
                  </a:txBody>
                  <a:tcPr/>
                </a:tc>
              </a:tr>
              <a:tr h="381000">
                <a:tc>
                  <a:txBody>
                    <a:bodyPr/>
                    <a:p>
                      <a:pPr>
                        <a:buNone/>
                      </a:pPr>
                      <a:r>
                        <a:rPr lang="en-US" altLang="zh-CN"/>
                        <a:t>lucene</a:t>
                      </a:r>
                      <a:endParaRPr lang="en-US" altLang="zh-CN"/>
                    </a:p>
                  </a:txBody>
                  <a:tcPr/>
                </a:tc>
                <a:tc>
                  <a:txBody>
                    <a:bodyPr/>
                    <a:p>
                      <a:pPr>
                        <a:buNone/>
                      </a:pPr>
                      <a:r>
                        <a:rPr lang="en-US" altLang="zh-CN"/>
                        <a:t>2.2,2.4</a:t>
                      </a:r>
                      <a:endParaRPr lang="en-US" altLang="zh-CN"/>
                    </a:p>
                  </a:txBody>
                  <a:tcPr/>
                </a:tc>
                <a:tc>
                  <a:txBody>
                    <a:bodyPr/>
                    <a:p>
                      <a:pPr>
                        <a:buNone/>
                      </a:pPr>
                      <a:r>
                        <a:rPr lang="en-US" altLang="zh-CN"/>
                        <a:t>293</a:t>
                      </a:r>
                      <a:endParaRPr lang="en-US" altLang="zh-CN"/>
                    </a:p>
                  </a:txBody>
                  <a:tcPr/>
                </a:tc>
                <a:tc>
                  <a:txBody>
                    <a:bodyPr/>
                    <a:p>
                      <a:pPr>
                        <a:buNone/>
                      </a:pPr>
                      <a:r>
                        <a:rPr lang="en-US" altLang="zh-CN"/>
                        <a:t>265</a:t>
                      </a:r>
                      <a:endParaRPr lang="en-US" altLang="zh-CN"/>
                    </a:p>
                  </a:txBody>
                  <a:tcPr/>
                </a:tc>
                <a:tc>
                  <a:txBody>
                    <a:bodyPr/>
                    <a:p>
                      <a:pPr>
                        <a:buNone/>
                      </a:pPr>
                      <a:r>
                        <a:rPr lang="en-US" altLang="zh-CN"/>
                        <a:t>0.62</a:t>
                      </a:r>
                      <a:endParaRPr lang="en-US" altLang="zh-CN"/>
                    </a:p>
                  </a:txBody>
                  <a:tcPr/>
                </a:tc>
              </a:tr>
              <a:tr h="381000">
                <a:tc>
                  <a:txBody>
                    <a:bodyPr/>
                    <a:p>
                      <a:pPr>
                        <a:buNone/>
                      </a:pPr>
                      <a:r>
                        <a:rPr lang="en-US" altLang="zh-CN"/>
                        <a:t>poi</a:t>
                      </a:r>
                      <a:endParaRPr lang="en-US" altLang="zh-CN"/>
                    </a:p>
                  </a:txBody>
                  <a:tcPr/>
                </a:tc>
                <a:tc>
                  <a:txBody>
                    <a:bodyPr/>
                    <a:p>
                      <a:pPr>
                        <a:buNone/>
                      </a:pPr>
                      <a:r>
                        <a:rPr lang="en-US" altLang="zh-CN"/>
                        <a:t>1.5,2.0,2.5</a:t>
                      </a:r>
                      <a:endParaRPr lang="en-US" altLang="zh-CN"/>
                    </a:p>
                  </a:txBody>
                  <a:tcPr/>
                </a:tc>
                <a:tc>
                  <a:txBody>
                    <a:bodyPr/>
                    <a:p>
                      <a:pPr>
                        <a:buNone/>
                      </a:pPr>
                      <a:r>
                        <a:rPr lang="en-US" altLang="zh-CN"/>
                        <a:t>312</a:t>
                      </a:r>
                      <a:endParaRPr lang="en-US" altLang="zh-CN"/>
                    </a:p>
                  </a:txBody>
                  <a:tcPr/>
                </a:tc>
                <a:tc>
                  <a:txBody>
                    <a:bodyPr/>
                    <a:p>
                      <a:pPr>
                        <a:buNone/>
                      </a:pPr>
                      <a:r>
                        <a:rPr lang="en-US" altLang="zh-CN"/>
                        <a:t>279</a:t>
                      </a:r>
                      <a:endParaRPr lang="en-US" altLang="zh-CN"/>
                    </a:p>
                  </a:txBody>
                  <a:tcPr/>
                </a:tc>
                <a:tc>
                  <a:txBody>
                    <a:bodyPr/>
                    <a:p>
                      <a:pPr>
                        <a:buNone/>
                      </a:pPr>
                      <a:r>
                        <a:rPr lang="en-US" altLang="zh-CN"/>
                        <a:t>0.50</a:t>
                      </a:r>
                      <a:endParaRPr lang="en-US" altLang="zh-CN"/>
                    </a:p>
                  </a:txBody>
                  <a:tcPr/>
                </a:tc>
              </a:tr>
              <a:tr h="381000">
                <a:tc>
                  <a:txBody>
                    <a:bodyPr/>
                    <a:p>
                      <a:pPr>
                        <a:buNone/>
                      </a:pPr>
                      <a:r>
                        <a:rPr lang="en-US" altLang="zh-CN"/>
                        <a:t>synapse</a:t>
                      </a:r>
                      <a:endParaRPr lang="en-US" altLang="zh-CN"/>
                    </a:p>
                  </a:txBody>
                  <a:tcPr/>
                </a:tc>
                <a:tc>
                  <a:txBody>
                    <a:bodyPr/>
                    <a:p>
                      <a:pPr>
                        <a:buNone/>
                      </a:pPr>
                      <a:r>
                        <a:rPr lang="en-US" altLang="zh-CN"/>
                        <a:t>1.1,1.2</a:t>
                      </a:r>
                      <a:endParaRPr lang="en-US" altLang="zh-CN"/>
                    </a:p>
                  </a:txBody>
                  <a:tcPr/>
                </a:tc>
                <a:tc>
                  <a:txBody>
                    <a:bodyPr/>
                    <a:p>
                      <a:pPr>
                        <a:buNone/>
                      </a:pPr>
                      <a:r>
                        <a:rPr lang="en-US" altLang="zh-CN"/>
                        <a:t>239</a:t>
                      </a:r>
                      <a:endParaRPr lang="en-US" altLang="zh-CN"/>
                    </a:p>
                  </a:txBody>
                  <a:tcPr/>
                </a:tc>
                <a:tc>
                  <a:txBody>
                    <a:bodyPr/>
                    <a:p>
                      <a:pPr>
                        <a:buNone/>
                      </a:pPr>
                      <a:r>
                        <a:rPr lang="en-US" altLang="zh-CN"/>
                        <a:t>212</a:t>
                      </a:r>
                      <a:endParaRPr lang="en-US" altLang="zh-CN"/>
                    </a:p>
                  </a:txBody>
                  <a:tcPr/>
                </a:tc>
                <a:tc>
                  <a:txBody>
                    <a:bodyPr/>
                    <a:p>
                      <a:pPr>
                        <a:buNone/>
                      </a:pPr>
                      <a:r>
                        <a:rPr lang="en-US" altLang="zh-CN"/>
                        <a:t>0.33</a:t>
                      </a:r>
                      <a:endParaRPr lang="en-US" altLang="zh-CN"/>
                    </a:p>
                  </a:txBody>
                  <a:tcPr/>
                </a:tc>
              </a:tr>
              <a:tr h="381000">
                <a:tc>
                  <a:txBody>
                    <a:bodyPr/>
                    <a:p>
                      <a:pPr>
                        <a:buNone/>
                      </a:pPr>
                      <a:r>
                        <a:rPr lang="en-US" altLang="zh-CN"/>
                        <a:t>velocity</a:t>
                      </a:r>
                      <a:endParaRPr lang="en-US" altLang="zh-CN"/>
                    </a:p>
                  </a:txBody>
                  <a:tcPr/>
                </a:tc>
                <a:tc>
                  <a:txBody>
                    <a:bodyPr/>
                    <a:p>
                      <a:pPr>
                        <a:buNone/>
                      </a:pPr>
                      <a:r>
                        <a:rPr lang="en-US" altLang="zh-CN"/>
                        <a:t>1.4.1,1.6.1</a:t>
                      </a:r>
                      <a:endParaRPr lang="en-US" altLang="zh-CN"/>
                    </a:p>
                  </a:txBody>
                  <a:tcPr/>
                </a:tc>
                <a:tc>
                  <a:txBody>
                    <a:bodyPr/>
                    <a:p>
                      <a:pPr>
                        <a:buNone/>
                      </a:pPr>
                      <a:r>
                        <a:rPr lang="en-US" altLang="zh-CN"/>
                        <a:t>213</a:t>
                      </a:r>
                      <a:endParaRPr lang="en-US" altLang="zh-CN"/>
                    </a:p>
                  </a:txBody>
                  <a:tcPr/>
                </a:tc>
                <a:tc>
                  <a:txBody>
                    <a:bodyPr/>
                    <a:p>
                      <a:pPr>
                        <a:buNone/>
                      </a:pPr>
                      <a:r>
                        <a:rPr lang="en-US" altLang="zh-CN"/>
                        <a:t>182</a:t>
                      </a:r>
                      <a:endParaRPr lang="en-US" altLang="zh-CN"/>
                    </a:p>
                  </a:txBody>
                  <a:tcPr/>
                </a:tc>
                <a:tc>
                  <a:txBody>
                    <a:bodyPr/>
                    <a:p>
                      <a:pPr>
                        <a:buNone/>
                      </a:pPr>
                      <a:r>
                        <a:rPr lang="en-US" altLang="zh-CN"/>
                        <a:t>0.59</a:t>
                      </a:r>
                      <a:endParaRPr lang="en-US" altLang="zh-CN"/>
                    </a:p>
                  </a:txBody>
                  <a:tcPr/>
                </a:tc>
              </a:tr>
              <a:tr h="381000">
                <a:tc>
                  <a:txBody>
                    <a:bodyPr/>
                    <a:p>
                      <a:pPr>
                        <a:buNone/>
                      </a:pPr>
                      <a:r>
                        <a:rPr lang="en-US" altLang="zh-CN">
                          <a:solidFill>
                            <a:srgbClr val="FF0000"/>
                          </a:solidFill>
                        </a:rPr>
                        <a:t>xalan</a:t>
                      </a:r>
                      <a:endParaRPr lang="en-US" altLang="zh-CN">
                        <a:solidFill>
                          <a:srgbClr val="FF0000"/>
                        </a:solidFill>
                      </a:endParaRPr>
                    </a:p>
                  </a:txBody>
                  <a:tcPr/>
                </a:tc>
                <a:tc>
                  <a:txBody>
                    <a:bodyPr/>
                    <a:p>
                      <a:pPr>
                        <a:buNone/>
                      </a:pPr>
                      <a:r>
                        <a:rPr lang="en-US" altLang="zh-CN"/>
                        <a:t>2.4~2.7</a:t>
                      </a:r>
                      <a:endParaRPr lang="en-US" altLang="zh-CN"/>
                    </a:p>
                  </a:txBody>
                  <a:tcPr/>
                </a:tc>
                <a:tc>
                  <a:txBody>
                    <a:bodyPr/>
                    <a:p>
                      <a:pPr>
                        <a:buNone/>
                      </a:pPr>
                      <a:r>
                        <a:rPr lang="en-US" altLang="zh-CN"/>
                        <a:t>830</a:t>
                      </a:r>
                      <a:endParaRPr lang="en-US" altLang="zh-CN"/>
                    </a:p>
                  </a:txBody>
                  <a:tcPr/>
                </a:tc>
                <a:tc>
                  <a:txBody>
                    <a:bodyPr/>
                    <a:p>
                      <a:pPr>
                        <a:buNone/>
                      </a:pPr>
                      <a:r>
                        <a:rPr lang="en-US" altLang="zh-CN"/>
                        <a:t>739</a:t>
                      </a:r>
                      <a:endParaRPr lang="en-US" altLang="zh-CN"/>
                    </a:p>
                  </a:txBody>
                  <a:tcPr/>
                </a:tc>
                <a:tc>
                  <a:txBody>
                    <a:bodyPr/>
                    <a:p>
                      <a:pPr>
                        <a:buNone/>
                      </a:pPr>
                      <a:r>
                        <a:rPr lang="en-US" altLang="zh-CN"/>
                        <a:t>0.58</a:t>
                      </a:r>
                      <a:endParaRPr lang="en-US" altLang="zh-CN"/>
                    </a:p>
                  </a:txBody>
                  <a:tcPr/>
                </a:tc>
              </a:tr>
              <a:tr h="381000">
                <a:tc>
                  <a:txBody>
                    <a:bodyPr/>
                    <a:p>
                      <a:pPr>
                        <a:buNone/>
                      </a:pPr>
                      <a:r>
                        <a:rPr lang="en-US" altLang="zh-CN"/>
                        <a:t>xerces</a:t>
                      </a:r>
                      <a:endParaRPr lang="en-US" altLang="zh-CN"/>
                    </a:p>
                  </a:txBody>
                  <a:tcPr/>
                </a:tc>
                <a:tc>
                  <a:txBody>
                    <a:bodyPr/>
                    <a:p>
                      <a:pPr>
                        <a:buNone/>
                      </a:pPr>
                      <a:r>
                        <a:rPr lang="en-US" altLang="zh-CN"/>
                        <a:t>1.2.0,1.3.0,1.4.4</a:t>
                      </a:r>
                      <a:endParaRPr lang="en-US" altLang="zh-CN"/>
                    </a:p>
                  </a:txBody>
                  <a:tcPr/>
                </a:tc>
                <a:tc>
                  <a:txBody>
                    <a:bodyPr/>
                    <a:p>
                      <a:pPr>
                        <a:buNone/>
                      </a:pPr>
                      <a:r>
                        <a:rPr lang="en-US" altLang="zh-CN"/>
                        <a:t>410</a:t>
                      </a:r>
                      <a:endParaRPr lang="en-US" altLang="zh-CN"/>
                    </a:p>
                  </a:txBody>
                  <a:tcPr/>
                </a:tc>
                <a:tc>
                  <a:txBody>
                    <a:bodyPr/>
                    <a:p>
                      <a:pPr>
                        <a:buNone/>
                      </a:pPr>
                      <a:r>
                        <a:rPr lang="en-US" altLang="zh-CN"/>
                        <a:t>224</a:t>
                      </a:r>
                      <a:endParaRPr lang="en-US" altLang="zh-CN"/>
                    </a:p>
                  </a:txBody>
                  <a:tcPr/>
                </a:tc>
                <a:tc>
                  <a:txBody>
                    <a:bodyPr/>
                    <a:p>
                      <a:pPr>
                        <a:buNone/>
                      </a:pPr>
                      <a:r>
                        <a:rPr lang="en-US" altLang="zh-CN"/>
                        <a:t>0.36</a:t>
                      </a:r>
                      <a:endParaRPr lang="en-US" altLang="zh-CN"/>
                    </a:p>
                  </a:txBody>
                  <a:tcPr/>
                </a:tc>
              </a:tr>
            </a:tbl>
          </a:graphicData>
        </a:graphic>
      </p:graphicFrame>
      <p:sp>
        <p:nvSpPr>
          <p:cNvPr id="5" name="文本框 4"/>
          <p:cNvSpPr txBox="1"/>
          <p:nvPr/>
        </p:nvSpPr>
        <p:spPr>
          <a:xfrm>
            <a:off x="3621405" y="1175385"/>
            <a:ext cx="2871470" cy="309245"/>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rPr>
              <a:t>PROMISE dataset</a:t>
            </a:r>
            <a:endParaRPr lang="en-US" altLang="zh-CN" sz="18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27330" y="5899150"/>
            <a:ext cx="4403725" cy="618490"/>
          </a:xfrm>
          <a:prstGeom prst="rect">
            <a:avLst/>
          </a:prstGeom>
          <a:noFill/>
        </p:spPr>
        <p:txBody>
          <a:bodyPr wrap="square" rtlCol="0">
            <a:noAutofit/>
          </a:bodyPr>
          <a:p>
            <a:pPr algn="l"/>
            <a:r>
              <a:rPr lang="en-US" altLang="zh-CN" sz="1200" dirty="0">
                <a:latin typeface="微软雅黑" panose="020B0503020204020204" pitchFamily="34" charset="-122"/>
                <a:ea typeface="微软雅黑" panose="020B0503020204020204" pitchFamily="34" charset="-122"/>
              </a:rPr>
              <a:t>#avg: Number of instance of orginal dataset</a:t>
            </a:r>
            <a:endParaRPr lang="en-US" altLang="zh-CN" sz="1200" dirty="0">
              <a:latin typeface="微软雅黑" panose="020B0503020204020204" pitchFamily="34" charset="-122"/>
              <a:ea typeface="微软雅黑" panose="020B0503020204020204" pitchFamily="34" charset="-122"/>
            </a:endParaRPr>
          </a:p>
          <a:p>
            <a:pPr algn="l"/>
            <a:r>
              <a:rPr lang="en-US" altLang="zh-CN" sz="1200" dirty="0">
                <a:latin typeface="微软雅黑" panose="020B0503020204020204" pitchFamily="34" charset="-122"/>
                <a:ea typeface="微软雅黑" panose="020B0503020204020204" pitchFamily="34" charset="-122"/>
              </a:rPr>
              <a:t>#avg(p): Number of instance of processed dataset</a:t>
            </a:r>
            <a:endParaRPr lang="en-US" altLang="zh-CN" sz="1200" dirty="0">
              <a:latin typeface="微软雅黑" panose="020B0503020204020204" pitchFamily="34" charset="-122"/>
              <a:ea typeface="微软雅黑" panose="020B0503020204020204" pitchFamily="34" charset="-122"/>
            </a:endParaRPr>
          </a:p>
          <a:p>
            <a:pPr algn="l"/>
            <a:r>
              <a:rPr lang="en-US" altLang="zh-CN" sz="1200" dirty="0">
                <a:latin typeface="微软雅黑" panose="020B0503020204020204" pitchFamily="34" charset="-122"/>
                <a:ea typeface="微软雅黑" panose="020B0503020204020204" pitchFamily="34" charset="-122"/>
              </a:rPr>
              <a:t>df: defect rate of each project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18475">
        <p:fade/>
      </p:transition>
    </mc:Choice>
    <mc:Fallback>
      <p:transition spd="med" advTm="18475">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Design for RQ2</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3" name="文本框 2"/>
          <p:cNvSpPr txBox="1"/>
          <p:nvPr/>
        </p:nvSpPr>
        <p:spPr>
          <a:xfrm>
            <a:off x="1195070" y="1637665"/>
            <a:ext cx="7475855" cy="457581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RQ1</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data augmentation improve the performance of deep learning models?</a:t>
            </a:r>
            <a:endParaRPr lang="en-US" altLang="zh-CN" sz="1800" dirty="0">
              <a:solidFill>
                <a:schemeClr val="tx2">
                  <a:alpha val="3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RQ2</a:t>
            </a:r>
            <a:r>
              <a:rPr lang="en-US" altLang="zh-CN" sz="1800" dirty="0">
                <a:solidFill>
                  <a:schemeClr val="tx2"/>
                </a:solidFill>
                <a:latin typeface="微软雅黑" panose="020B0503020204020204" pitchFamily="34" charset="-122"/>
                <a:ea typeface="微软雅黑" panose="020B0503020204020204" pitchFamily="34" charset="-122"/>
              </a:rPr>
              <a:t>:Can our model outperform other models, including traditional metricsbased models and deep learning-based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RQ3</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inputs embedding with our pretrainedBERTmodel outperformWord2vecmodel?</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RQ4</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:Which data preprocessing method is better for software defect prediction?</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136140" y="3449955"/>
            <a:ext cx="5280660" cy="1107440"/>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Compare F1 score of BERT+BAMA with four baseline models in both WPDP and CPDP experiments on ten projects</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20667">
        <p:fade/>
      </p:transition>
    </mc:Choice>
    <mc:Fallback>
      <p:transition spd="med" advTm="2066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a:t>
            </a:r>
            <a:r>
              <a:rPr lang="en-US" altLang="zh-CN" dirty="0">
                <a:sym typeface="+mn-ea"/>
              </a:rPr>
              <a:t>Experiment for RQ2</a:t>
            </a:r>
            <a:br>
              <a:rPr lang="en-US" altLang="zh-CN" dirty="0"/>
            </a:br>
            <a:endParaRPr lang="en-US" altLang="zh-CN" dirty="0"/>
          </a:p>
        </p:txBody>
      </p:sp>
      <p:sp>
        <p:nvSpPr>
          <p:cNvPr id="38" name="文本框 37"/>
          <p:cNvSpPr txBox="1"/>
          <p:nvPr/>
        </p:nvSpPr>
        <p:spPr>
          <a:xfrm>
            <a:off x="2326005" y="139827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Parameter settings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3" name="表格 2"/>
          <p:cNvGraphicFramePr/>
          <p:nvPr/>
        </p:nvGraphicFramePr>
        <p:xfrm>
          <a:off x="1020445" y="1853565"/>
          <a:ext cx="7439660" cy="4077335"/>
        </p:xfrm>
        <a:graphic>
          <a:graphicData uri="http://schemas.openxmlformats.org/drawingml/2006/table">
            <a:tbl>
              <a:tblPr firstRow="1" bandRow="1">
                <a:tableStyleId>{5C22544A-7EE6-4342-B048-85BDC9FD1C3A}</a:tableStyleId>
              </a:tblPr>
              <a:tblGrid>
                <a:gridCol w="1860550"/>
                <a:gridCol w="1919605"/>
                <a:gridCol w="1900555"/>
                <a:gridCol w="1758950"/>
              </a:tblGrid>
              <a:tr h="376555">
                <a:tc>
                  <a:txBody>
                    <a:bodyPr/>
                    <a:p>
                      <a:pPr algn="ctr">
                        <a:buNone/>
                      </a:pPr>
                      <a:r>
                        <a:rPr lang="en-US" altLang="zh-CN"/>
                        <a:t>Parameters</a:t>
                      </a:r>
                      <a:endParaRPr lang="en-US" altLang="zh-CN"/>
                    </a:p>
                  </a:txBody>
                  <a:tcPr/>
                </a:tc>
                <a:tc>
                  <a:txBody>
                    <a:bodyPr/>
                    <a:p>
                      <a:pPr algn="ctr">
                        <a:buNone/>
                      </a:pPr>
                      <a:r>
                        <a:rPr lang="en-US" altLang="zh-CN"/>
                        <a:t>BERT+BAMA</a:t>
                      </a:r>
                      <a:endParaRPr lang="en-US" altLang="zh-CN"/>
                    </a:p>
                  </a:txBody>
                  <a:tcPr/>
                </a:tc>
                <a:tc>
                  <a:txBody>
                    <a:bodyPr/>
                    <a:p>
                      <a:pPr algn="ctr">
                        <a:buNone/>
                      </a:pPr>
                      <a:r>
                        <a:rPr lang="en-US" altLang="zh-CN"/>
                        <a:t>BiLSTM+ATT</a:t>
                      </a:r>
                      <a:endParaRPr lang="en-US" altLang="zh-CN"/>
                    </a:p>
                  </a:txBody>
                  <a:tcPr/>
                </a:tc>
                <a:tc>
                  <a:txBody>
                    <a:bodyPr/>
                    <a:p>
                      <a:pPr algn="ctr">
                        <a:buNone/>
                      </a:pPr>
                      <a:r>
                        <a:rPr lang="en-US" altLang="zh-CN"/>
                        <a:t>TextCNN</a:t>
                      </a:r>
                      <a:endParaRPr lang="en-US" altLang="zh-CN"/>
                    </a:p>
                  </a:txBody>
                  <a:tcPr/>
                </a:tc>
              </a:tr>
              <a:tr h="367030">
                <a:tc>
                  <a:txBody>
                    <a:bodyPr/>
                    <a:p>
                      <a:pPr algn="ctr">
                        <a:buNone/>
                      </a:pPr>
                      <a:r>
                        <a:rPr lang="en-US" altLang="zh-CN"/>
                        <a:t>embedd size </a:t>
                      </a:r>
                      <a:endParaRPr lang="en-US" altLang="zh-CN"/>
                    </a:p>
                  </a:txBody>
                  <a:tcPr/>
                </a:tc>
                <a:tc>
                  <a:txBody>
                    <a:bodyPr/>
                    <a:p>
                      <a:pPr algn="ctr">
                        <a:buNone/>
                      </a:pPr>
                      <a:r>
                        <a:rPr lang="en-US" altLang="zh-CN">
                          <a:solidFill>
                            <a:srgbClr val="FF0000"/>
                          </a:solidFill>
                        </a:rPr>
                        <a:t>64</a:t>
                      </a:r>
                      <a:endParaRPr lang="en-US" altLang="zh-CN">
                        <a:solidFill>
                          <a:srgbClr val="FF0000"/>
                        </a:solidFill>
                      </a:endParaRPr>
                    </a:p>
                  </a:txBody>
                  <a:tcPr/>
                </a:tc>
                <a:tc>
                  <a:txBody>
                    <a:bodyPr/>
                    <a:p>
                      <a:pPr algn="ctr">
                        <a:buNone/>
                      </a:pPr>
                      <a:r>
                        <a:rPr lang="en-US" altLang="zh-CN"/>
                        <a:t>300</a:t>
                      </a:r>
                      <a:endParaRPr lang="en-US" altLang="zh-CN"/>
                    </a:p>
                  </a:txBody>
                  <a:tcPr/>
                </a:tc>
                <a:tc>
                  <a:txBody>
                    <a:bodyPr/>
                    <a:p>
                      <a:pPr algn="ctr">
                        <a:buNone/>
                      </a:pPr>
                      <a:r>
                        <a:rPr lang="en-US" altLang="zh-CN"/>
                        <a:t>300</a:t>
                      </a:r>
                      <a:endParaRPr lang="en-US" altLang="zh-CN"/>
                    </a:p>
                  </a:txBody>
                  <a:tcPr/>
                </a:tc>
              </a:tr>
              <a:tr h="367665">
                <a:tc>
                  <a:txBody>
                    <a:bodyPr/>
                    <a:p>
                      <a:pPr algn="ctr">
                        <a:buNone/>
                      </a:pPr>
                      <a:r>
                        <a:rPr lang="en-US" altLang="zh-CN"/>
                        <a:t>input length</a:t>
                      </a:r>
                      <a:endParaRPr lang="en-US" altLang="zh-CN"/>
                    </a:p>
                  </a:txBody>
                  <a:tcPr/>
                </a:tc>
                <a:tc>
                  <a:txBody>
                    <a:bodyPr/>
                    <a:p>
                      <a:pPr algn="ctr">
                        <a:buNone/>
                      </a:pPr>
                      <a:r>
                        <a:rPr lang="en-US" altLang="zh-CN"/>
                        <a:t>512 </a:t>
                      </a:r>
                      <a:endParaRPr lang="en-US" altLang="zh-CN"/>
                    </a:p>
                  </a:txBody>
                  <a:tcPr/>
                </a:tc>
                <a:tc>
                  <a:txBody>
                    <a:bodyPr/>
                    <a:p>
                      <a:pPr algn="ctr">
                        <a:buNone/>
                      </a:pPr>
                      <a:r>
                        <a:rPr lang="en-US" altLang="zh-CN"/>
                        <a:t>512</a:t>
                      </a:r>
                      <a:endParaRPr lang="en-US" altLang="zh-CN"/>
                    </a:p>
                  </a:txBody>
                  <a:tcPr/>
                </a:tc>
                <a:tc>
                  <a:txBody>
                    <a:bodyPr/>
                    <a:p>
                      <a:pPr algn="ctr">
                        <a:buNone/>
                      </a:pPr>
                      <a:r>
                        <a:rPr lang="en-US" altLang="zh-CN"/>
                        <a:t>512</a:t>
                      </a:r>
                      <a:endParaRPr lang="en-US" altLang="zh-CN"/>
                    </a:p>
                  </a:txBody>
                  <a:tcPr/>
                </a:tc>
              </a:tr>
              <a:tr h="367030">
                <a:tc>
                  <a:txBody>
                    <a:bodyPr/>
                    <a:p>
                      <a:pPr algn="ctr">
                        <a:buNone/>
                      </a:pPr>
                      <a:r>
                        <a:rPr lang="en-US" altLang="zh-CN"/>
                        <a:t>vocab size </a:t>
                      </a:r>
                      <a:endParaRPr lang="en-US" altLang="zh-CN"/>
                    </a:p>
                  </a:txBody>
                  <a:tcPr/>
                </a:tc>
                <a:tc>
                  <a:txBody>
                    <a:bodyPr/>
                    <a:p>
                      <a:pPr algn="ctr">
                        <a:buNone/>
                      </a:pPr>
                      <a:r>
                        <a:rPr lang="en-US" altLang="zh-CN"/>
                        <a:t>100,000</a:t>
                      </a:r>
                      <a:endParaRPr lang="en-US" altLang="zh-CN"/>
                    </a:p>
                  </a:txBody>
                  <a:tcPr/>
                </a:tc>
                <a:tc>
                  <a:txBody>
                    <a:bodyPr/>
                    <a:p>
                      <a:pPr algn="ctr">
                        <a:buNone/>
                      </a:pPr>
                      <a:r>
                        <a:rPr lang="en-US" altLang="zh-CN"/>
                        <a:t>100,000</a:t>
                      </a:r>
                      <a:endParaRPr lang="en-US" altLang="zh-CN"/>
                    </a:p>
                  </a:txBody>
                  <a:tcPr/>
                </a:tc>
                <a:tc>
                  <a:txBody>
                    <a:bodyPr/>
                    <a:p>
                      <a:pPr algn="ctr">
                        <a:buNone/>
                      </a:pPr>
                      <a:r>
                        <a:rPr lang="en-US" altLang="zh-CN"/>
                        <a:t>100,000</a:t>
                      </a:r>
                      <a:endParaRPr lang="en-US" altLang="zh-CN"/>
                    </a:p>
                  </a:txBody>
                  <a:tcPr/>
                </a:tc>
              </a:tr>
              <a:tr h="366395">
                <a:tc>
                  <a:txBody>
                    <a:bodyPr/>
                    <a:p>
                      <a:pPr algn="ctr">
                        <a:buNone/>
                      </a:pPr>
                      <a:r>
                        <a:rPr lang="en-US" altLang="zh-CN"/>
                        <a:t>optimizer </a:t>
                      </a:r>
                      <a:endParaRPr lang="en-US" altLang="zh-CN"/>
                    </a:p>
                  </a:txBody>
                  <a:tcPr/>
                </a:tc>
                <a:tc>
                  <a:txBody>
                    <a:bodyPr/>
                    <a:p>
                      <a:pPr algn="ctr">
                        <a:buNone/>
                      </a:pPr>
                      <a:r>
                        <a:rPr lang="en-US" altLang="zh-CN"/>
                        <a:t>Adam </a:t>
                      </a:r>
                      <a:endParaRPr lang="en-US" altLang="zh-CN"/>
                    </a:p>
                  </a:txBody>
                  <a:tcPr/>
                </a:tc>
                <a:tc>
                  <a:txBody>
                    <a:bodyPr/>
                    <a:p>
                      <a:pPr algn="ctr">
                        <a:buNone/>
                      </a:pPr>
                      <a:r>
                        <a:rPr lang="en-US" altLang="zh-CN"/>
                        <a:t>Adam</a:t>
                      </a:r>
                      <a:endParaRPr lang="en-US" altLang="zh-CN"/>
                    </a:p>
                  </a:txBody>
                  <a:tcPr/>
                </a:tc>
                <a:tc>
                  <a:txBody>
                    <a:bodyPr/>
                    <a:p>
                      <a:pPr algn="ctr">
                        <a:buNone/>
                      </a:pPr>
                      <a:r>
                        <a:rPr lang="en-US" altLang="zh-CN"/>
                        <a:t>Adam</a:t>
                      </a:r>
                      <a:endParaRPr lang="en-US" altLang="zh-CN"/>
                    </a:p>
                  </a:txBody>
                  <a:tcPr/>
                </a:tc>
              </a:tr>
              <a:tr h="367665">
                <a:tc>
                  <a:txBody>
                    <a:bodyPr/>
                    <a:p>
                      <a:pPr algn="ctr">
                        <a:buNone/>
                      </a:pPr>
                      <a:r>
                        <a:rPr lang="en-US" altLang="zh-CN"/>
                        <a:t>learning rate</a:t>
                      </a:r>
                      <a:endParaRPr lang="en-US" altLang="zh-CN"/>
                    </a:p>
                  </a:txBody>
                  <a:tcPr/>
                </a:tc>
                <a:tc>
                  <a:txBody>
                    <a:bodyPr/>
                    <a:p>
                      <a:pPr algn="ctr">
                        <a:buNone/>
                      </a:pPr>
                      <a:r>
                        <a:rPr lang="en-US" altLang="zh-CN"/>
                        <a:t>0.005</a:t>
                      </a:r>
                      <a:endParaRPr lang="en-US" altLang="zh-CN"/>
                    </a:p>
                  </a:txBody>
                  <a:tcPr/>
                </a:tc>
                <a:tc>
                  <a:txBody>
                    <a:bodyPr/>
                    <a:p>
                      <a:pPr algn="ctr">
                        <a:buNone/>
                      </a:pPr>
                      <a:r>
                        <a:rPr lang="en-US" altLang="zh-CN"/>
                        <a:t>0.005</a:t>
                      </a:r>
                      <a:endParaRPr lang="en-US" altLang="zh-CN"/>
                    </a:p>
                  </a:txBody>
                  <a:tcPr/>
                </a:tc>
                <a:tc>
                  <a:txBody>
                    <a:bodyPr/>
                    <a:p>
                      <a:pPr algn="ctr">
                        <a:buNone/>
                      </a:pPr>
                      <a:r>
                        <a:rPr lang="en-US" altLang="zh-CN"/>
                        <a:t>0.005</a:t>
                      </a:r>
                      <a:endParaRPr lang="en-US" altLang="zh-CN"/>
                    </a:p>
                  </a:txBody>
                  <a:tcPr/>
                </a:tc>
              </a:tr>
              <a:tr h="367665">
                <a:tc>
                  <a:txBody>
                    <a:bodyPr/>
                    <a:p>
                      <a:pPr algn="ctr">
                        <a:buNone/>
                      </a:pPr>
                      <a:r>
                        <a:rPr lang="en-US" altLang="zh-CN"/>
                        <a:t>epoches </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5</a:t>
                      </a:r>
                      <a:endParaRPr lang="en-US" altLang="zh-CN"/>
                    </a:p>
                  </a:txBody>
                  <a:tcPr/>
                </a:tc>
              </a:tr>
              <a:tr h="367665">
                <a:tc>
                  <a:txBody>
                    <a:bodyPr/>
                    <a:p>
                      <a:pPr algn="ctr">
                        <a:buNone/>
                      </a:pPr>
                      <a:r>
                        <a:rPr lang="en-US" altLang="zh-CN"/>
                        <a:t>hidden size </a:t>
                      </a:r>
                      <a:endParaRPr lang="en-US" altLang="zh-CN"/>
                    </a:p>
                  </a:txBody>
                  <a:tcPr/>
                </a:tc>
                <a:tc>
                  <a:txBody>
                    <a:bodyPr/>
                    <a:p>
                      <a:pPr algn="ctr">
                        <a:buNone/>
                      </a:pPr>
                      <a:r>
                        <a:rPr lang="en-US" altLang="zh-CN"/>
                        <a:t>64</a:t>
                      </a:r>
                      <a:endParaRPr lang="en-US" altLang="zh-CN"/>
                    </a:p>
                  </a:txBody>
                  <a:tcPr/>
                </a:tc>
                <a:tc>
                  <a:txBody>
                    <a:bodyPr/>
                    <a:p>
                      <a:pPr algn="ctr">
                        <a:buNone/>
                      </a:pPr>
                      <a:r>
                        <a:rPr lang="en-US" altLang="zh-CN"/>
                        <a:t>64</a:t>
                      </a:r>
                      <a:endParaRPr lang="en-US" altLang="zh-CN"/>
                    </a:p>
                  </a:txBody>
                  <a:tcPr/>
                </a:tc>
                <a:tc>
                  <a:txBody>
                    <a:bodyPr/>
                    <a:p>
                      <a:pPr algn="ctr">
                        <a:buNone/>
                      </a:pPr>
                      <a:r>
                        <a:rPr lang="en-US" altLang="zh-CN"/>
                        <a:t>-</a:t>
                      </a:r>
                      <a:endParaRPr lang="en-US" altLang="zh-CN"/>
                    </a:p>
                  </a:txBody>
                  <a:tcPr/>
                </a:tc>
              </a:tr>
              <a:tr h="367030">
                <a:tc>
                  <a:txBody>
                    <a:bodyPr/>
                    <a:p>
                      <a:pPr algn="ctr">
                        <a:buNone/>
                      </a:pPr>
                      <a:r>
                        <a:rPr lang="en-US" altLang="zh-CN"/>
                        <a:t>filter size </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2,3,4</a:t>
                      </a:r>
                      <a:endParaRPr lang="en-US" altLang="zh-CN"/>
                    </a:p>
                  </a:txBody>
                  <a:tcPr/>
                </a:tc>
              </a:tr>
              <a:tr h="367030">
                <a:tc>
                  <a:txBody>
                    <a:bodyPr/>
                    <a:p>
                      <a:pPr algn="ctr">
                        <a:buNone/>
                      </a:pPr>
                      <a:r>
                        <a:rPr lang="en-US" altLang="zh-CN"/>
                        <a:t>number filter</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32</a:t>
                      </a:r>
                      <a:endParaRPr lang="en-US" altLang="zh-CN"/>
                    </a:p>
                  </a:txBody>
                  <a:tcPr/>
                </a:tc>
              </a:tr>
              <a:tr h="395605">
                <a:tc>
                  <a:txBody>
                    <a:bodyPr/>
                    <a:p>
                      <a:pPr algn="ctr">
                        <a:buNone/>
                      </a:pPr>
                      <a:r>
                        <a:rPr lang="en-US" altLang="zh-CN"/>
                        <a:t>loss function</a:t>
                      </a:r>
                      <a:endParaRPr lang="en-US" altLang="zh-CN"/>
                    </a:p>
                  </a:txBody>
                  <a:tcPr/>
                </a:tc>
                <a:tc>
                  <a:txBody>
                    <a:bodyPr/>
                    <a:p>
                      <a:pPr algn="ctr">
                        <a:buNone/>
                      </a:pPr>
                      <a:r>
                        <a:rPr lang="en-US" altLang="zh-CN"/>
                        <a:t>cross entropy</a:t>
                      </a:r>
                      <a:endParaRPr lang="en-US" altLang="zh-CN"/>
                    </a:p>
                  </a:txBody>
                  <a:tcPr/>
                </a:tc>
                <a:tc>
                  <a:txBody>
                    <a:bodyPr/>
                    <a:p>
                      <a:pPr algn="ctr">
                        <a:buNone/>
                      </a:pPr>
                      <a:r>
                        <a:rPr lang="en-US" altLang="zh-CN"/>
                        <a:t>cross entropy</a:t>
                      </a:r>
                      <a:endParaRPr lang="en-US" altLang="zh-CN"/>
                    </a:p>
                  </a:txBody>
                  <a:tcPr/>
                </a:tc>
                <a:tc>
                  <a:txBody>
                    <a:bodyPr/>
                    <a:p>
                      <a:pPr algn="ctr">
                        <a:buNone/>
                      </a:pPr>
                      <a:r>
                        <a:rPr lang="en-US" altLang="zh-CN"/>
                        <a:t>cross entropy</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Tm="28813">
        <p:fade/>
      </p:transition>
    </mc:Choice>
    <mc:Fallback>
      <p:transition spd="med" advTm="28813">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mn-ea"/>
              </a:rPr>
              <a:t>Results for RQ2(1)</a:t>
            </a:r>
            <a:br>
              <a:rPr lang="en-US" altLang="zh-CN" dirty="0"/>
            </a:br>
            <a:endParaRPr lang="en-US" altLang="zh-CN" dirty="0"/>
          </a:p>
        </p:txBody>
      </p:sp>
      <p:sp>
        <p:nvSpPr>
          <p:cNvPr id="38" name="文本框 37"/>
          <p:cNvSpPr txBox="1"/>
          <p:nvPr/>
        </p:nvSpPr>
        <p:spPr>
          <a:xfrm>
            <a:off x="2326005" y="139827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F1 score of WPDP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751840" y="1777365"/>
          <a:ext cx="7640320" cy="4473575"/>
        </p:xfrm>
        <a:graphic>
          <a:graphicData uri="http://schemas.openxmlformats.org/drawingml/2006/table">
            <a:tbl>
              <a:tblPr firstRow="1" bandRow="1">
                <a:tableStyleId>{5C22544A-7EE6-4342-B048-85BDC9FD1C3A}</a:tableStyleId>
              </a:tblPr>
              <a:tblGrid>
                <a:gridCol w="1482725"/>
                <a:gridCol w="1153795"/>
                <a:gridCol w="1408430"/>
                <a:gridCol w="1336675"/>
                <a:gridCol w="1255395"/>
                <a:gridCol w="1003300"/>
              </a:tblGrid>
              <a:tr h="663575">
                <a:tc>
                  <a:txBody>
                    <a:bodyPr/>
                    <a:p>
                      <a:pPr algn="ctr">
                        <a:buNone/>
                      </a:pPr>
                      <a:r>
                        <a:rPr lang="en-US" altLang="zh-CN"/>
                        <a:t>Project</a:t>
                      </a:r>
                      <a:endParaRPr lang="en-US" altLang="zh-CN"/>
                    </a:p>
                  </a:txBody>
                  <a:tcPr/>
                </a:tc>
                <a:tc>
                  <a:txBody>
                    <a:bodyPr/>
                    <a:p>
                      <a:pPr algn="ctr">
                        <a:buNone/>
                      </a:pPr>
                      <a:r>
                        <a:rPr lang="en-US" altLang="zh-CN"/>
                        <a:t>BERT+</a:t>
                      </a:r>
                      <a:endParaRPr lang="en-US" altLang="zh-CN"/>
                    </a:p>
                    <a:p>
                      <a:pPr algn="ctr">
                        <a:buNone/>
                      </a:pPr>
                      <a:r>
                        <a:rPr lang="en-US" altLang="zh-CN"/>
                        <a:t>BAMA</a:t>
                      </a:r>
                      <a:endParaRPr lang="en-US" altLang="zh-CN"/>
                    </a:p>
                  </a:txBody>
                  <a:tcPr/>
                </a:tc>
                <a:tc>
                  <a:txBody>
                    <a:bodyPr/>
                    <a:p>
                      <a:pPr algn="ctr">
                        <a:buNone/>
                      </a:pPr>
                      <a:r>
                        <a:rPr lang="en-US" altLang="zh-CN"/>
                        <a:t>BiLSTM+ATT</a:t>
                      </a:r>
                      <a:endParaRPr lang="en-US" altLang="zh-CN"/>
                    </a:p>
                  </a:txBody>
                  <a:tcPr/>
                </a:tc>
                <a:tc>
                  <a:txBody>
                    <a:bodyPr/>
                    <a:p>
                      <a:pPr algn="ctr">
                        <a:buNone/>
                      </a:pPr>
                      <a:r>
                        <a:rPr lang="en-US" altLang="zh-CN"/>
                        <a:t>TextCNN</a:t>
                      </a:r>
                      <a:endParaRPr lang="en-US" altLang="zh-CN"/>
                    </a:p>
                  </a:txBody>
                  <a:tcPr/>
                </a:tc>
                <a:tc>
                  <a:txBody>
                    <a:bodyPr/>
                    <a:p>
                      <a:pPr algn="ctr">
                        <a:buNone/>
                      </a:pPr>
                      <a:r>
                        <a:rPr lang="en-US" altLang="zh-CN"/>
                        <a:t>Token+LR</a:t>
                      </a:r>
                      <a:endParaRPr lang="en-US" altLang="zh-CN"/>
                    </a:p>
                  </a:txBody>
                  <a:tcPr/>
                </a:tc>
                <a:tc>
                  <a:txBody>
                    <a:bodyPr/>
                    <a:p>
                      <a:pPr algn="ctr">
                        <a:buNone/>
                      </a:pPr>
                      <a:r>
                        <a:rPr lang="en-US" altLang="zh-CN"/>
                        <a:t>Stat+LR</a:t>
                      </a:r>
                      <a:endParaRPr lang="en-US" altLang="zh-CN"/>
                    </a:p>
                  </a:txBody>
                  <a:tcPr/>
                </a:tc>
              </a:tr>
              <a:tr h="381000">
                <a:tc>
                  <a:txBody>
                    <a:bodyPr/>
                    <a:p>
                      <a:pPr algn="ctr">
                        <a:buNone/>
                      </a:pPr>
                      <a:r>
                        <a:rPr lang="en-US" altLang="zh-CN"/>
                        <a:t>xecers</a:t>
                      </a:r>
                      <a:endParaRPr lang="en-US" altLang="zh-CN"/>
                    </a:p>
                  </a:txBody>
                  <a:tcPr/>
                </a:tc>
                <a:tc>
                  <a:txBody>
                    <a:bodyPr/>
                    <a:p>
                      <a:pPr algn="ctr">
                        <a:buNone/>
                      </a:pPr>
                      <a:r>
                        <a:rPr lang="en-US" altLang="zh-CN"/>
                        <a:t>0.20</a:t>
                      </a:r>
                      <a:endParaRPr lang="en-US" altLang="zh-CN"/>
                    </a:p>
                  </a:txBody>
                  <a:tcPr/>
                </a:tc>
                <a:tc>
                  <a:txBody>
                    <a:bodyPr/>
                    <a:p>
                      <a:pPr algn="ctr">
                        <a:buNone/>
                      </a:pPr>
                      <a:r>
                        <a:rPr lang="en-US" altLang="zh-CN"/>
                        <a:t>0.07</a:t>
                      </a:r>
                      <a:endParaRPr lang="en-US" altLang="zh-CN"/>
                    </a:p>
                  </a:txBody>
                  <a:tcPr/>
                </a:tc>
                <a:tc>
                  <a:txBody>
                    <a:bodyPr/>
                    <a:p>
                      <a:pPr algn="ctr">
                        <a:buNone/>
                      </a:pPr>
                      <a:r>
                        <a:rPr lang="en-US" altLang="zh-CN"/>
                        <a:t>0.39</a:t>
                      </a:r>
                      <a:endParaRPr lang="en-US" altLang="zh-CN"/>
                    </a:p>
                  </a:txBody>
                  <a:tcPr/>
                </a:tc>
                <a:tc>
                  <a:txBody>
                    <a:bodyPr/>
                    <a:p>
                      <a:pPr algn="ctr">
                        <a:buNone/>
                      </a:pPr>
                      <a:r>
                        <a:rPr lang="en-US" altLang="zh-CN" b="1"/>
                        <a:t>0.46</a:t>
                      </a:r>
                      <a:endParaRPr lang="en-US" altLang="zh-CN" b="1"/>
                    </a:p>
                  </a:txBody>
                  <a:tcPr/>
                </a:tc>
                <a:tc>
                  <a:txBody>
                    <a:bodyPr/>
                    <a:p>
                      <a:pPr algn="ctr">
                        <a:buNone/>
                      </a:pPr>
                      <a:r>
                        <a:rPr lang="en-US" altLang="zh-CN"/>
                        <a:t>0.21</a:t>
                      </a:r>
                      <a:endParaRPr lang="en-US" altLang="zh-CN"/>
                    </a:p>
                  </a:txBody>
                  <a:tcPr/>
                </a:tc>
              </a:tr>
              <a:tr h="381000">
                <a:tc>
                  <a:txBody>
                    <a:bodyPr/>
                    <a:p>
                      <a:pPr algn="ctr">
                        <a:buNone/>
                      </a:pPr>
                      <a:r>
                        <a:rPr lang="en-US" altLang="zh-CN"/>
                        <a:t>synapse</a:t>
                      </a:r>
                      <a:endParaRPr lang="en-US" altLang="zh-CN"/>
                    </a:p>
                  </a:txBody>
                  <a:tcPr/>
                </a:tc>
                <a:tc>
                  <a:txBody>
                    <a:bodyPr/>
                    <a:p>
                      <a:pPr algn="ctr">
                        <a:buNone/>
                      </a:pPr>
                      <a:r>
                        <a:rPr lang="en-US" altLang="zh-CN" b="1"/>
                        <a:t>0.52</a:t>
                      </a:r>
                      <a:endParaRPr lang="en-US" altLang="zh-CN" b="1"/>
                    </a:p>
                  </a:txBody>
                  <a:tcPr/>
                </a:tc>
                <a:tc>
                  <a:txBody>
                    <a:bodyPr/>
                    <a:p>
                      <a:pPr algn="ctr">
                        <a:buNone/>
                      </a:pPr>
                      <a:r>
                        <a:rPr lang="en-US" altLang="zh-CN"/>
                        <a:t>0.37</a:t>
                      </a:r>
                      <a:endParaRPr lang="en-US" altLang="zh-CN"/>
                    </a:p>
                  </a:txBody>
                  <a:tcPr/>
                </a:tc>
                <a:tc>
                  <a:txBody>
                    <a:bodyPr/>
                    <a:p>
                      <a:pPr algn="ctr">
                        <a:buNone/>
                      </a:pPr>
                      <a:r>
                        <a:rPr lang="en-US" altLang="zh-CN"/>
                        <a:t>0.48</a:t>
                      </a:r>
                      <a:endParaRPr lang="en-US" altLang="zh-CN"/>
                    </a:p>
                  </a:txBody>
                  <a:tcPr/>
                </a:tc>
                <a:tc>
                  <a:txBody>
                    <a:bodyPr/>
                    <a:p>
                      <a:pPr algn="ctr">
                        <a:buNone/>
                      </a:pPr>
                      <a:r>
                        <a:rPr lang="en-US" altLang="zh-CN"/>
                        <a:t>0.45</a:t>
                      </a:r>
                      <a:endParaRPr lang="en-US" altLang="zh-CN"/>
                    </a:p>
                  </a:txBody>
                  <a:tcPr/>
                </a:tc>
                <a:tc>
                  <a:txBody>
                    <a:bodyPr/>
                    <a:p>
                      <a:pPr algn="ctr">
                        <a:buNone/>
                      </a:pPr>
                      <a:r>
                        <a:rPr lang="en-US" altLang="zh-CN"/>
                        <a:t>0.48</a:t>
                      </a:r>
                      <a:endParaRPr lang="en-US" altLang="zh-CN"/>
                    </a:p>
                  </a:txBody>
                  <a:tcPr/>
                </a:tc>
              </a:tr>
              <a:tr h="381000">
                <a:tc>
                  <a:txBody>
                    <a:bodyPr/>
                    <a:p>
                      <a:pPr algn="ctr">
                        <a:buNone/>
                      </a:pPr>
                      <a:r>
                        <a:rPr lang="en-US" altLang="zh-CN"/>
                        <a:t>xalan</a:t>
                      </a:r>
                      <a:endParaRPr lang="en-US" altLang="zh-CN"/>
                    </a:p>
                  </a:txBody>
                  <a:tcPr/>
                </a:tc>
                <a:tc>
                  <a:txBody>
                    <a:bodyPr/>
                    <a:p>
                      <a:pPr algn="ctr">
                        <a:buNone/>
                      </a:pPr>
                      <a:r>
                        <a:rPr lang="en-US" altLang="zh-CN"/>
                        <a:t>0.36</a:t>
                      </a:r>
                      <a:endParaRPr lang="en-US" altLang="zh-CN"/>
                    </a:p>
                  </a:txBody>
                  <a:tcPr/>
                </a:tc>
                <a:tc>
                  <a:txBody>
                    <a:bodyPr/>
                    <a:p>
                      <a:pPr algn="ctr">
                        <a:buNone/>
                      </a:pPr>
                      <a:r>
                        <a:rPr lang="en-US" altLang="zh-CN" b="1"/>
                        <a:t>0.55</a:t>
                      </a:r>
                      <a:endParaRPr lang="en-US" altLang="zh-CN" b="1"/>
                    </a:p>
                  </a:txBody>
                  <a:tcPr/>
                </a:tc>
                <a:tc>
                  <a:txBody>
                    <a:bodyPr/>
                    <a:p>
                      <a:pPr algn="ctr">
                        <a:buNone/>
                      </a:pPr>
                      <a:r>
                        <a:rPr lang="en-US" altLang="zh-CN"/>
                        <a:t>0.51</a:t>
                      </a:r>
                      <a:endParaRPr lang="en-US" altLang="zh-CN"/>
                    </a:p>
                  </a:txBody>
                  <a:tcPr/>
                </a:tc>
                <a:tc>
                  <a:txBody>
                    <a:bodyPr/>
                    <a:p>
                      <a:pPr algn="ctr">
                        <a:buNone/>
                      </a:pPr>
                      <a:r>
                        <a:rPr lang="en-US" altLang="zh-CN"/>
                        <a:t>0.36</a:t>
                      </a:r>
                      <a:endParaRPr lang="en-US" altLang="zh-CN"/>
                    </a:p>
                  </a:txBody>
                  <a:tcPr/>
                </a:tc>
                <a:tc>
                  <a:txBody>
                    <a:bodyPr/>
                    <a:p>
                      <a:pPr algn="ctr">
                        <a:buNone/>
                      </a:pPr>
                      <a:r>
                        <a:rPr lang="en-US" altLang="zh-CN"/>
                        <a:t>0.39</a:t>
                      </a:r>
                      <a:endParaRPr lang="en-US" altLang="zh-CN"/>
                    </a:p>
                  </a:txBody>
                  <a:tcPr/>
                </a:tc>
              </a:tr>
              <a:tr h="381000">
                <a:tc>
                  <a:txBody>
                    <a:bodyPr/>
                    <a:p>
                      <a:pPr algn="ctr">
                        <a:buNone/>
                      </a:pPr>
                      <a:r>
                        <a:rPr lang="en-US" altLang="zh-CN"/>
                        <a:t>camel</a:t>
                      </a:r>
                      <a:endParaRPr lang="en-US" altLang="zh-CN"/>
                    </a:p>
                  </a:txBody>
                  <a:tcPr/>
                </a:tc>
                <a:tc>
                  <a:txBody>
                    <a:bodyPr/>
                    <a:p>
                      <a:pPr algn="ctr">
                        <a:buNone/>
                      </a:pPr>
                      <a:r>
                        <a:rPr lang="en-US" altLang="zh-CN"/>
                        <a:t>0.48</a:t>
                      </a:r>
                      <a:endParaRPr lang="en-US" altLang="zh-CN"/>
                    </a:p>
                  </a:txBody>
                  <a:tcPr/>
                </a:tc>
                <a:tc>
                  <a:txBody>
                    <a:bodyPr/>
                    <a:p>
                      <a:pPr algn="ctr">
                        <a:buNone/>
                      </a:pPr>
                      <a:r>
                        <a:rPr lang="en-US" altLang="zh-CN"/>
                        <a:t>0.49</a:t>
                      </a:r>
                      <a:endParaRPr lang="en-US" altLang="zh-CN"/>
                    </a:p>
                  </a:txBody>
                  <a:tcPr/>
                </a:tc>
                <a:tc>
                  <a:txBody>
                    <a:bodyPr/>
                    <a:p>
                      <a:pPr algn="ctr">
                        <a:buNone/>
                      </a:pPr>
                      <a:r>
                        <a:rPr lang="en-US" altLang="zh-CN"/>
                        <a:t>0.50</a:t>
                      </a:r>
                      <a:endParaRPr lang="en-US" altLang="zh-CN"/>
                    </a:p>
                  </a:txBody>
                  <a:tcPr/>
                </a:tc>
                <a:tc>
                  <a:txBody>
                    <a:bodyPr/>
                    <a:p>
                      <a:pPr algn="ctr">
                        <a:buNone/>
                      </a:pPr>
                      <a:r>
                        <a:rPr lang="en-US" altLang="zh-CN" b="1"/>
                        <a:t>0.51</a:t>
                      </a:r>
                      <a:endParaRPr lang="en-US" altLang="zh-CN" b="1"/>
                    </a:p>
                  </a:txBody>
                  <a:tcPr/>
                </a:tc>
                <a:tc>
                  <a:txBody>
                    <a:bodyPr/>
                    <a:p>
                      <a:pPr algn="ctr">
                        <a:buNone/>
                      </a:pPr>
                      <a:r>
                        <a:rPr lang="en-US" altLang="zh-CN"/>
                        <a:t>0.46</a:t>
                      </a:r>
                      <a:endParaRPr lang="en-US" altLang="zh-CN"/>
                    </a:p>
                  </a:txBody>
                  <a:tcPr/>
                </a:tc>
              </a:tr>
              <a:tr h="381000">
                <a:tc>
                  <a:txBody>
                    <a:bodyPr/>
                    <a:p>
                      <a:pPr algn="ctr">
                        <a:buNone/>
                      </a:pPr>
                      <a:r>
                        <a:rPr lang="en-US" altLang="zh-CN"/>
                        <a:t>ivy</a:t>
                      </a:r>
                      <a:endParaRPr lang="en-US" altLang="zh-CN"/>
                    </a:p>
                  </a:txBody>
                  <a:tcPr/>
                </a:tc>
                <a:tc>
                  <a:txBody>
                    <a:bodyPr/>
                    <a:p>
                      <a:pPr algn="ctr">
                        <a:buNone/>
                      </a:pPr>
                      <a:r>
                        <a:rPr lang="en-US" altLang="zh-CN" b="1"/>
                        <a:t>0.23</a:t>
                      </a:r>
                      <a:endParaRPr lang="en-US" altLang="zh-CN" b="1"/>
                    </a:p>
                  </a:txBody>
                  <a:tcPr/>
                </a:tc>
                <a:tc>
                  <a:txBody>
                    <a:bodyPr/>
                    <a:p>
                      <a:pPr algn="ctr">
                        <a:buNone/>
                      </a:pPr>
                      <a:r>
                        <a:rPr lang="en-US" altLang="zh-CN"/>
                        <a:t>0.20</a:t>
                      </a:r>
                      <a:endParaRPr lang="en-US" altLang="zh-CN"/>
                    </a:p>
                  </a:txBody>
                  <a:tcPr/>
                </a:tc>
                <a:tc>
                  <a:txBody>
                    <a:bodyPr/>
                    <a:p>
                      <a:pPr algn="ctr">
                        <a:buNone/>
                      </a:pPr>
                      <a:r>
                        <a:rPr lang="en-US" altLang="zh-CN"/>
                        <a:t>0.21</a:t>
                      </a:r>
                      <a:endParaRPr lang="en-US" altLang="zh-CN"/>
                    </a:p>
                  </a:txBody>
                  <a:tcPr/>
                </a:tc>
                <a:tc>
                  <a:txBody>
                    <a:bodyPr/>
                    <a:p>
                      <a:pPr algn="ctr">
                        <a:buNone/>
                      </a:pPr>
                      <a:r>
                        <a:rPr lang="en-US" altLang="zh-CN"/>
                        <a:t>0.13</a:t>
                      </a:r>
                      <a:endParaRPr lang="en-US" altLang="zh-CN"/>
                    </a:p>
                  </a:txBody>
                  <a:tcPr/>
                </a:tc>
                <a:tc>
                  <a:txBody>
                    <a:bodyPr/>
                    <a:p>
                      <a:pPr algn="ctr">
                        <a:buNone/>
                      </a:pPr>
                      <a:r>
                        <a:rPr lang="en-US" altLang="zh-CN"/>
                        <a:t>0.20</a:t>
                      </a:r>
                      <a:endParaRPr lang="en-US" altLang="zh-CN"/>
                    </a:p>
                  </a:txBody>
                  <a:tcPr/>
                </a:tc>
              </a:tr>
              <a:tr h="381000">
                <a:tc>
                  <a:txBody>
                    <a:bodyPr/>
                    <a:p>
                      <a:pPr algn="ctr">
                        <a:buNone/>
                      </a:pPr>
                      <a:r>
                        <a:rPr lang="en-US" altLang="zh-CN"/>
                        <a:t>velocity</a:t>
                      </a:r>
                      <a:endParaRPr lang="en-US" altLang="zh-CN"/>
                    </a:p>
                  </a:txBody>
                  <a:tcPr/>
                </a:tc>
                <a:tc>
                  <a:txBody>
                    <a:bodyPr/>
                    <a:p>
                      <a:pPr algn="ctr">
                        <a:buNone/>
                      </a:pPr>
                      <a:r>
                        <a:rPr lang="en-US" altLang="zh-CN" b="1"/>
                        <a:t>0.65</a:t>
                      </a:r>
                      <a:endParaRPr lang="en-US" altLang="zh-CN" b="1"/>
                    </a:p>
                  </a:txBody>
                  <a:tcPr/>
                </a:tc>
                <a:tc>
                  <a:txBody>
                    <a:bodyPr/>
                    <a:p>
                      <a:pPr algn="ctr">
                        <a:buNone/>
                      </a:pPr>
                      <a:r>
                        <a:rPr lang="en-US" altLang="zh-CN"/>
                        <a:t>0.53</a:t>
                      </a:r>
                      <a:endParaRPr lang="en-US" altLang="zh-CN"/>
                    </a:p>
                  </a:txBody>
                  <a:tcPr/>
                </a:tc>
                <a:tc>
                  <a:txBody>
                    <a:bodyPr/>
                    <a:p>
                      <a:pPr algn="ctr">
                        <a:buNone/>
                      </a:pPr>
                      <a:r>
                        <a:rPr lang="en-US" altLang="zh-CN"/>
                        <a:t>0.43</a:t>
                      </a:r>
                      <a:endParaRPr lang="en-US" altLang="zh-CN"/>
                    </a:p>
                  </a:txBody>
                  <a:tcPr/>
                </a:tc>
                <a:tc>
                  <a:txBody>
                    <a:bodyPr/>
                    <a:p>
                      <a:pPr algn="ctr">
                        <a:buNone/>
                      </a:pPr>
                      <a:r>
                        <a:rPr lang="en-US" altLang="zh-CN"/>
                        <a:t>0.57</a:t>
                      </a:r>
                      <a:endParaRPr lang="en-US" altLang="zh-CN"/>
                    </a:p>
                  </a:txBody>
                  <a:tcPr/>
                </a:tc>
                <a:tc>
                  <a:txBody>
                    <a:bodyPr/>
                    <a:p>
                      <a:pPr algn="ctr">
                        <a:buNone/>
                      </a:pPr>
                      <a:r>
                        <a:rPr lang="en-US" altLang="zh-CN"/>
                        <a:t>0.64</a:t>
                      </a:r>
                      <a:endParaRPr lang="en-US" altLang="zh-CN"/>
                    </a:p>
                  </a:txBody>
                  <a:tcPr/>
                </a:tc>
              </a:tr>
              <a:tr h="381000">
                <a:tc>
                  <a:txBody>
                    <a:bodyPr/>
                    <a:p>
                      <a:pPr algn="ctr">
                        <a:buNone/>
                      </a:pPr>
                      <a:r>
                        <a:rPr lang="en-US" altLang="zh-CN"/>
                        <a:t>ant</a:t>
                      </a:r>
                      <a:endParaRPr lang="en-US" altLang="zh-CN"/>
                    </a:p>
                  </a:txBody>
                  <a:tcPr/>
                </a:tc>
                <a:tc>
                  <a:txBody>
                    <a:bodyPr/>
                    <a:p>
                      <a:pPr algn="ctr">
                        <a:buNone/>
                      </a:pPr>
                      <a:r>
                        <a:rPr lang="en-US" altLang="zh-CN"/>
                        <a:t>0.48</a:t>
                      </a:r>
                      <a:endParaRPr lang="en-US" altLang="zh-CN"/>
                    </a:p>
                  </a:txBody>
                  <a:tcPr/>
                </a:tc>
                <a:tc>
                  <a:txBody>
                    <a:bodyPr/>
                    <a:p>
                      <a:pPr algn="ctr">
                        <a:buNone/>
                      </a:pPr>
                      <a:r>
                        <a:rPr lang="en-US" altLang="zh-CN"/>
                        <a:t>0.35</a:t>
                      </a:r>
                      <a:endParaRPr lang="en-US" altLang="zh-CN"/>
                    </a:p>
                  </a:txBody>
                  <a:tcPr/>
                </a:tc>
                <a:tc>
                  <a:txBody>
                    <a:bodyPr/>
                    <a:p>
                      <a:pPr algn="ctr">
                        <a:buNone/>
                      </a:pPr>
                      <a:r>
                        <a:rPr lang="en-US" altLang="zh-CN"/>
                        <a:t>0.42</a:t>
                      </a:r>
                      <a:endParaRPr lang="en-US" altLang="zh-CN"/>
                    </a:p>
                  </a:txBody>
                  <a:tcPr/>
                </a:tc>
                <a:tc>
                  <a:txBody>
                    <a:bodyPr/>
                    <a:p>
                      <a:pPr algn="ctr">
                        <a:buNone/>
                      </a:pPr>
                      <a:r>
                        <a:rPr lang="en-US" altLang="zh-CN"/>
                        <a:t>0.23</a:t>
                      </a:r>
                      <a:endParaRPr lang="en-US" altLang="zh-CN"/>
                    </a:p>
                  </a:txBody>
                  <a:tcPr/>
                </a:tc>
                <a:tc>
                  <a:txBody>
                    <a:bodyPr/>
                    <a:p>
                      <a:pPr algn="ctr">
                        <a:buNone/>
                      </a:pPr>
                      <a:r>
                        <a:rPr lang="en-US" altLang="zh-CN" b="1"/>
                        <a:t>0.54</a:t>
                      </a:r>
                      <a:endParaRPr lang="en-US" altLang="zh-CN" b="1"/>
                    </a:p>
                  </a:txBody>
                  <a:tcPr/>
                </a:tc>
              </a:tr>
              <a:tr h="381000">
                <a:tc>
                  <a:txBody>
                    <a:bodyPr/>
                    <a:p>
                      <a:pPr algn="ctr">
                        <a:buNone/>
                      </a:pPr>
                      <a:r>
                        <a:rPr lang="en-US" altLang="zh-CN"/>
                        <a:t>poi</a:t>
                      </a:r>
                      <a:endParaRPr lang="en-US" altLang="zh-CN"/>
                    </a:p>
                  </a:txBody>
                  <a:tcPr/>
                </a:tc>
                <a:tc>
                  <a:txBody>
                    <a:bodyPr/>
                    <a:p>
                      <a:pPr algn="ctr">
                        <a:buNone/>
                      </a:pPr>
                      <a:r>
                        <a:rPr lang="en-US" altLang="zh-CN" b="1"/>
                        <a:t>0.67</a:t>
                      </a:r>
                      <a:endParaRPr lang="en-US" altLang="zh-CN" b="1"/>
                    </a:p>
                  </a:txBody>
                  <a:tcPr/>
                </a:tc>
                <a:tc>
                  <a:txBody>
                    <a:bodyPr/>
                    <a:p>
                      <a:pPr algn="ctr">
                        <a:buNone/>
                      </a:pPr>
                      <a:r>
                        <a:rPr lang="en-US" altLang="zh-CN"/>
                        <a:t>0.18</a:t>
                      </a:r>
                      <a:endParaRPr lang="en-US" altLang="zh-CN"/>
                    </a:p>
                  </a:txBody>
                  <a:tcPr/>
                </a:tc>
                <a:tc>
                  <a:txBody>
                    <a:bodyPr/>
                    <a:p>
                      <a:pPr algn="ctr">
                        <a:buNone/>
                      </a:pPr>
                      <a:r>
                        <a:rPr lang="en-US" altLang="zh-CN"/>
                        <a:t>0.52</a:t>
                      </a:r>
                      <a:endParaRPr lang="en-US" altLang="zh-CN"/>
                    </a:p>
                  </a:txBody>
                  <a:tcPr/>
                </a:tc>
                <a:tc>
                  <a:txBody>
                    <a:bodyPr/>
                    <a:p>
                      <a:pPr algn="ctr">
                        <a:buNone/>
                      </a:pPr>
                      <a:r>
                        <a:rPr lang="en-US" altLang="zh-CN">
                          <a:solidFill>
                            <a:srgbClr val="FF0000"/>
                          </a:solidFill>
                        </a:rPr>
                        <a:t>0.0</a:t>
                      </a:r>
                      <a:endParaRPr lang="en-US" altLang="zh-CN">
                        <a:solidFill>
                          <a:srgbClr val="FF0000"/>
                        </a:solidFill>
                      </a:endParaRPr>
                    </a:p>
                  </a:txBody>
                  <a:tcPr/>
                </a:tc>
                <a:tc>
                  <a:txBody>
                    <a:bodyPr/>
                    <a:p>
                      <a:pPr algn="ctr">
                        <a:buNone/>
                      </a:pPr>
                      <a:r>
                        <a:rPr lang="en-US" altLang="zh-CN"/>
                        <a:t>0.12</a:t>
                      </a:r>
                      <a:endParaRPr lang="en-US" altLang="zh-CN"/>
                    </a:p>
                  </a:txBody>
                  <a:tcPr/>
                </a:tc>
              </a:tr>
              <a:tr h="381000">
                <a:tc>
                  <a:txBody>
                    <a:bodyPr/>
                    <a:p>
                      <a:pPr algn="ctr">
                        <a:buNone/>
                      </a:pPr>
                      <a:r>
                        <a:rPr lang="en-US" altLang="zh-CN"/>
                        <a:t>lucene</a:t>
                      </a:r>
                      <a:endParaRPr lang="en-US" altLang="zh-CN"/>
                    </a:p>
                  </a:txBody>
                  <a:tcPr/>
                </a:tc>
                <a:tc>
                  <a:txBody>
                    <a:bodyPr/>
                    <a:p>
                      <a:pPr algn="ctr">
                        <a:buNone/>
                      </a:pPr>
                      <a:r>
                        <a:rPr lang="en-US" altLang="zh-CN" b="1"/>
                        <a:t>0.77</a:t>
                      </a:r>
                      <a:endParaRPr lang="en-US" altLang="zh-CN" b="1"/>
                    </a:p>
                  </a:txBody>
                  <a:tcPr/>
                </a:tc>
                <a:tc>
                  <a:txBody>
                    <a:bodyPr/>
                    <a:p>
                      <a:pPr algn="ctr">
                        <a:buNone/>
                      </a:pPr>
                      <a:r>
                        <a:rPr lang="en-US" altLang="zh-CN"/>
                        <a:t>0.74</a:t>
                      </a:r>
                      <a:endParaRPr lang="en-US" altLang="zh-CN"/>
                    </a:p>
                  </a:txBody>
                  <a:tcPr/>
                </a:tc>
                <a:tc>
                  <a:txBody>
                    <a:bodyPr/>
                    <a:p>
                      <a:pPr algn="ctr">
                        <a:buNone/>
                      </a:pPr>
                      <a:r>
                        <a:rPr lang="en-US" altLang="zh-CN"/>
                        <a:t>0.73</a:t>
                      </a:r>
                      <a:endParaRPr lang="en-US" altLang="zh-CN"/>
                    </a:p>
                  </a:txBody>
                  <a:tcPr/>
                </a:tc>
                <a:tc>
                  <a:txBody>
                    <a:bodyPr/>
                    <a:p>
                      <a:pPr algn="ctr">
                        <a:buNone/>
                      </a:pPr>
                      <a:r>
                        <a:rPr lang="en-US" altLang="zh-CN"/>
                        <a:t>0.76</a:t>
                      </a:r>
                      <a:endParaRPr lang="en-US" altLang="zh-CN"/>
                    </a:p>
                  </a:txBody>
                  <a:tcPr/>
                </a:tc>
                <a:tc>
                  <a:txBody>
                    <a:bodyPr/>
                    <a:p>
                      <a:pPr algn="ctr">
                        <a:buNone/>
                      </a:pPr>
                      <a:r>
                        <a:rPr lang="en-US" altLang="zh-CN"/>
                        <a:t>0.73</a:t>
                      </a:r>
                      <a:endParaRPr lang="en-US" altLang="zh-CN"/>
                    </a:p>
                  </a:txBody>
                  <a:tcPr/>
                </a:tc>
              </a:tr>
              <a:tr h="381000">
                <a:tc>
                  <a:txBody>
                    <a:bodyPr/>
                    <a:p>
                      <a:pPr algn="ctr">
                        <a:buNone/>
                      </a:pPr>
                      <a:r>
                        <a:rPr lang="en-US" altLang="zh-CN"/>
                        <a:t>jedit</a:t>
                      </a:r>
                      <a:endParaRPr lang="en-US" altLang="zh-CN"/>
                    </a:p>
                  </a:txBody>
                  <a:tcPr/>
                </a:tc>
                <a:tc>
                  <a:txBody>
                    <a:bodyPr/>
                    <a:p>
                      <a:pPr algn="ctr">
                        <a:buNone/>
                      </a:pPr>
                      <a:r>
                        <a:rPr lang="en-US" altLang="zh-CN" b="1"/>
                        <a:t>0.10</a:t>
                      </a:r>
                      <a:endParaRPr lang="en-US" altLang="zh-CN" b="1"/>
                    </a:p>
                  </a:txBody>
                  <a:tcPr/>
                </a:tc>
                <a:tc>
                  <a:txBody>
                    <a:bodyPr/>
                    <a:p>
                      <a:pPr algn="ctr">
                        <a:buNone/>
                      </a:pPr>
                      <a:r>
                        <a:rPr lang="en-US" altLang="zh-CN"/>
                        <a:t>0.10</a:t>
                      </a:r>
                      <a:endParaRPr lang="en-US" altLang="zh-CN"/>
                    </a:p>
                  </a:txBody>
                  <a:tcPr/>
                </a:tc>
                <a:tc>
                  <a:txBody>
                    <a:bodyPr/>
                    <a:p>
                      <a:pPr algn="ctr">
                        <a:buNone/>
                      </a:pPr>
                      <a:r>
                        <a:rPr lang="en-US" altLang="zh-CN"/>
                        <a:t>0.04</a:t>
                      </a:r>
                      <a:endParaRPr lang="en-US" altLang="zh-CN"/>
                    </a:p>
                  </a:txBody>
                  <a:tcPr/>
                </a:tc>
                <a:tc>
                  <a:txBody>
                    <a:bodyPr/>
                    <a:p>
                      <a:pPr algn="ctr">
                        <a:buNone/>
                      </a:pPr>
                      <a:r>
                        <a:rPr lang="en-US" altLang="zh-CN"/>
                        <a:t>0.09</a:t>
                      </a:r>
                      <a:endParaRPr lang="en-US" altLang="zh-CN"/>
                    </a:p>
                  </a:txBody>
                  <a:tcPr/>
                </a:tc>
                <a:tc>
                  <a:txBody>
                    <a:bodyPr/>
                    <a:p>
                      <a:pPr algn="ctr">
                        <a:buNone/>
                      </a:pPr>
                      <a:r>
                        <a:rPr lang="en-US" altLang="zh-CN"/>
                        <a:t>0.05</a:t>
                      </a:r>
                      <a:endParaRPr lang="en-US" altLang="zh-CN"/>
                    </a:p>
                  </a:txBody>
                  <a:tcPr/>
                </a:tc>
              </a:tr>
            </a:tbl>
          </a:graphicData>
        </a:graphic>
      </p:graphicFrame>
      <p:sp>
        <p:nvSpPr>
          <p:cNvPr id="5" name="椭圆 4"/>
          <p:cNvSpPr/>
          <p:nvPr/>
        </p:nvSpPr>
        <p:spPr>
          <a:xfrm>
            <a:off x="2240915" y="2047875"/>
            <a:ext cx="1080770" cy="4461510"/>
          </a:xfrm>
          <a:prstGeom prst="ellipse">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44119">
        <p:fade/>
      </p:transition>
    </mc:Choice>
    <mc:Fallback>
      <p:transition spd="med" advTm="44119">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Results</a:t>
            </a:r>
            <a:r>
              <a:rPr lang="en-US" altLang="zh-CN" dirty="0">
                <a:sym typeface="+mn-ea"/>
              </a:rPr>
              <a:t> for RQ2(2)</a:t>
            </a:r>
            <a:br>
              <a:rPr lang="en-US" altLang="zh-CN" dirty="0"/>
            </a:br>
            <a:endParaRPr lang="en-US" altLang="zh-CN" dirty="0"/>
          </a:p>
        </p:txBody>
      </p:sp>
      <p:sp>
        <p:nvSpPr>
          <p:cNvPr id="38" name="文本框 37"/>
          <p:cNvSpPr txBox="1"/>
          <p:nvPr/>
        </p:nvSpPr>
        <p:spPr>
          <a:xfrm>
            <a:off x="2326005" y="139827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F1 score of CPDP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751840" y="1777365"/>
          <a:ext cx="7640320" cy="4473575"/>
        </p:xfrm>
        <a:graphic>
          <a:graphicData uri="http://schemas.openxmlformats.org/drawingml/2006/table">
            <a:tbl>
              <a:tblPr firstRow="1" bandRow="1">
                <a:tableStyleId>{5C22544A-7EE6-4342-B048-85BDC9FD1C3A}</a:tableStyleId>
              </a:tblPr>
              <a:tblGrid>
                <a:gridCol w="1482725"/>
                <a:gridCol w="1153795"/>
                <a:gridCol w="1408430"/>
                <a:gridCol w="1336675"/>
                <a:gridCol w="1255395"/>
                <a:gridCol w="1003300"/>
              </a:tblGrid>
              <a:tr h="663575">
                <a:tc>
                  <a:txBody>
                    <a:bodyPr/>
                    <a:p>
                      <a:pPr algn="ctr">
                        <a:buNone/>
                      </a:pPr>
                      <a:r>
                        <a:rPr lang="en-US" altLang="zh-CN"/>
                        <a:t>Project</a:t>
                      </a:r>
                      <a:endParaRPr lang="en-US" altLang="zh-CN"/>
                    </a:p>
                  </a:txBody>
                  <a:tcPr/>
                </a:tc>
                <a:tc>
                  <a:txBody>
                    <a:bodyPr/>
                    <a:p>
                      <a:pPr algn="ctr">
                        <a:buNone/>
                      </a:pPr>
                      <a:r>
                        <a:rPr lang="en-US" altLang="zh-CN"/>
                        <a:t>BERT+</a:t>
                      </a:r>
                      <a:endParaRPr lang="en-US" altLang="zh-CN"/>
                    </a:p>
                    <a:p>
                      <a:pPr algn="ctr">
                        <a:buNone/>
                      </a:pPr>
                      <a:r>
                        <a:rPr lang="en-US" altLang="zh-CN"/>
                        <a:t>BAMA</a:t>
                      </a:r>
                      <a:endParaRPr lang="en-US" altLang="zh-CN"/>
                    </a:p>
                  </a:txBody>
                  <a:tcPr/>
                </a:tc>
                <a:tc>
                  <a:txBody>
                    <a:bodyPr/>
                    <a:p>
                      <a:pPr algn="ctr">
                        <a:buNone/>
                      </a:pPr>
                      <a:r>
                        <a:rPr lang="en-US" altLang="zh-CN"/>
                        <a:t>BiLSTM+ATT</a:t>
                      </a:r>
                      <a:endParaRPr lang="en-US" altLang="zh-CN"/>
                    </a:p>
                  </a:txBody>
                  <a:tcPr/>
                </a:tc>
                <a:tc>
                  <a:txBody>
                    <a:bodyPr/>
                    <a:p>
                      <a:pPr algn="ctr">
                        <a:buNone/>
                      </a:pPr>
                      <a:r>
                        <a:rPr lang="en-US" altLang="zh-CN"/>
                        <a:t>TextCNN</a:t>
                      </a:r>
                      <a:endParaRPr lang="en-US" altLang="zh-CN"/>
                    </a:p>
                  </a:txBody>
                  <a:tcPr/>
                </a:tc>
                <a:tc>
                  <a:txBody>
                    <a:bodyPr/>
                    <a:p>
                      <a:pPr algn="ctr">
                        <a:buNone/>
                      </a:pPr>
                      <a:r>
                        <a:rPr lang="en-US" altLang="zh-CN"/>
                        <a:t>Token+LR</a:t>
                      </a:r>
                      <a:endParaRPr lang="en-US" altLang="zh-CN"/>
                    </a:p>
                  </a:txBody>
                  <a:tcPr/>
                </a:tc>
                <a:tc>
                  <a:txBody>
                    <a:bodyPr/>
                    <a:p>
                      <a:pPr algn="ctr">
                        <a:buNone/>
                      </a:pPr>
                      <a:r>
                        <a:rPr lang="en-US" altLang="zh-CN"/>
                        <a:t>Stat+LR</a:t>
                      </a:r>
                      <a:endParaRPr lang="en-US" altLang="zh-CN"/>
                    </a:p>
                  </a:txBody>
                  <a:tcPr/>
                </a:tc>
              </a:tr>
              <a:tr h="381000">
                <a:tc>
                  <a:txBody>
                    <a:bodyPr/>
                    <a:p>
                      <a:pPr algn="ctr">
                        <a:buNone/>
                      </a:pPr>
                      <a:r>
                        <a:rPr lang="en-US" altLang="zh-CN"/>
                        <a:t>xecers</a:t>
                      </a:r>
                      <a:endParaRPr lang="en-US" altLang="zh-CN"/>
                    </a:p>
                  </a:txBody>
                  <a:tcPr/>
                </a:tc>
                <a:tc>
                  <a:txBody>
                    <a:bodyPr/>
                    <a:p>
                      <a:pPr algn="ctr">
                        <a:buNone/>
                      </a:pPr>
                      <a:r>
                        <a:rPr lang="en-US" altLang="zh-CN" b="1"/>
                        <a:t>0.39</a:t>
                      </a:r>
                      <a:endParaRPr lang="en-US" altLang="zh-CN" b="1"/>
                    </a:p>
                  </a:txBody>
                  <a:tcPr/>
                </a:tc>
                <a:tc>
                  <a:txBody>
                    <a:bodyPr/>
                    <a:p>
                      <a:pPr algn="ctr">
                        <a:buNone/>
                      </a:pPr>
                      <a:r>
                        <a:rPr lang="en-US" altLang="zh-CN"/>
                        <a:t>0.37</a:t>
                      </a:r>
                      <a:endParaRPr lang="en-US" altLang="zh-CN"/>
                    </a:p>
                  </a:txBody>
                  <a:tcPr/>
                </a:tc>
                <a:tc>
                  <a:txBody>
                    <a:bodyPr/>
                    <a:p>
                      <a:pPr algn="ctr">
                        <a:buNone/>
                      </a:pPr>
                      <a:r>
                        <a:rPr lang="en-US" altLang="zh-CN"/>
                        <a:t>0.38</a:t>
                      </a:r>
                      <a:endParaRPr lang="en-US" altLang="zh-CN"/>
                    </a:p>
                  </a:txBody>
                  <a:tcPr/>
                </a:tc>
                <a:tc>
                  <a:txBody>
                    <a:bodyPr/>
                    <a:p>
                      <a:pPr algn="ctr">
                        <a:buNone/>
                      </a:pPr>
                      <a:r>
                        <a:rPr lang="en-US" altLang="zh-CN" b="0"/>
                        <a:t>0.29</a:t>
                      </a:r>
                      <a:endParaRPr lang="en-US" altLang="zh-CN" b="0"/>
                    </a:p>
                  </a:txBody>
                  <a:tcPr/>
                </a:tc>
                <a:tc>
                  <a:txBody>
                    <a:bodyPr/>
                    <a:p>
                      <a:pPr algn="ctr">
                        <a:buNone/>
                      </a:pPr>
                      <a:r>
                        <a:rPr lang="en-US" altLang="zh-CN"/>
                        <a:t>0.28</a:t>
                      </a:r>
                      <a:endParaRPr lang="en-US" altLang="zh-CN"/>
                    </a:p>
                  </a:txBody>
                  <a:tcPr/>
                </a:tc>
              </a:tr>
              <a:tr h="381000">
                <a:tc>
                  <a:txBody>
                    <a:bodyPr/>
                    <a:p>
                      <a:pPr algn="ctr">
                        <a:buNone/>
                      </a:pPr>
                      <a:r>
                        <a:rPr lang="en-US" altLang="zh-CN"/>
                        <a:t>synapse</a:t>
                      </a:r>
                      <a:endParaRPr lang="en-US" altLang="zh-CN"/>
                    </a:p>
                  </a:txBody>
                  <a:tcPr/>
                </a:tc>
                <a:tc>
                  <a:txBody>
                    <a:bodyPr/>
                    <a:p>
                      <a:pPr algn="ctr">
                        <a:buNone/>
                      </a:pPr>
                      <a:r>
                        <a:rPr lang="en-US" altLang="zh-CN" b="1"/>
                        <a:t>0.54</a:t>
                      </a:r>
                      <a:endParaRPr lang="en-US" altLang="zh-CN" b="1"/>
                    </a:p>
                  </a:txBody>
                  <a:tcPr/>
                </a:tc>
                <a:tc>
                  <a:txBody>
                    <a:bodyPr/>
                    <a:p>
                      <a:pPr algn="ctr">
                        <a:buNone/>
                      </a:pPr>
                      <a:r>
                        <a:rPr lang="en-US" altLang="zh-CN"/>
                        <a:t>0.51</a:t>
                      </a:r>
                      <a:endParaRPr lang="en-US" altLang="zh-CN"/>
                    </a:p>
                  </a:txBody>
                  <a:tcPr/>
                </a:tc>
                <a:tc>
                  <a:txBody>
                    <a:bodyPr/>
                    <a:p>
                      <a:pPr algn="ctr">
                        <a:buNone/>
                      </a:pPr>
                      <a:r>
                        <a:rPr lang="en-US" altLang="zh-CN"/>
                        <a:t>0.49</a:t>
                      </a:r>
                      <a:endParaRPr lang="en-US" altLang="zh-CN"/>
                    </a:p>
                  </a:txBody>
                  <a:tcPr/>
                </a:tc>
                <a:tc>
                  <a:txBody>
                    <a:bodyPr/>
                    <a:p>
                      <a:pPr algn="ctr">
                        <a:buNone/>
                      </a:pPr>
                      <a:r>
                        <a:rPr lang="en-US" altLang="zh-CN"/>
                        <a:t>0.38</a:t>
                      </a:r>
                      <a:endParaRPr lang="en-US" altLang="zh-CN"/>
                    </a:p>
                  </a:txBody>
                  <a:tcPr/>
                </a:tc>
                <a:tc>
                  <a:txBody>
                    <a:bodyPr/>
                    <a:p>
                      <a:pPr algn="ctr">
                        <a:buNone/>
                      </a:pPr>
                      <a:r>
                        <a:rPr lang="en-US" altLang="zh-CN"/>
                        <a:t>0.40</a:t>
                      </a:r>
                      <a:endParaRPr lang="en-US" altLang="zh-CN"/>
                    </a:p>
                  </a:txBody>
                  <a:tcPr/>
                </a:tc>
              </a:tr>
              <a:tr h="381000">
                <a:tc>
                  <a:txBody>
                    <a:bodyPr/>
                    <a:p>
                      <a:pPr algn="ctr">
                        <a:buNone/>
                      </a:pPr>
                      <a:r>
                        <a:rPr lang="en-US" altLang="zh-CN"/>
                        <a:t>xalan</a:t>
                      </a:r>
                      <a:endParaRPr lang="en-US" altLang="zh-CN"/>
                    </a:p>
                  </a:txBody>
                  <a:tcPr/>
                </a:tc>
                <a:tc>
                  <a:txBody>
                    <a:bodyPr/>
                    <a:p>
                      <a:pPr algn="ctr">
                        <a:buNone/>
                      </a:pPr>
                      <a:r>
                        <a:rPr lang="en-US" altLang="zh-CN" b="1"/>
                        <a:t>0.58</a:t>
                      </a:r>
                      <a:endParaRPr lang="en-US" altLang="zh-CN" b="1"/>
                    </a:p>
                  </a:txBody>
                  <a:tcPr/>
                </a:tc>
                <a:tc>
                  <a:txBody>
                    <a:bodyPr/>
                    <a:p>
                      <a:pPr algn="ctr">
                        <a:buNone/>
                      </a:pPr>
                      <a:r>
                        <a:rPr lang="en-US" altLang="zh-CN" b="0"/>
                        <a:t>0.33</a:t>
                      </a:r>
                      <a:endParaRPr lang="en-US" altLang="zh-CN" b="0"/>
                    </a:p>
                  </a:txBody>
                  <a:tcPr/>
                </a:tc>
                <a:tc>
                  <a:txBody>
                    <a:bodyPr/>
                    <a:p>
                      <a:pPr algn="ctr">
                        <a:buNone/>
                      </a:pPr>
                      <a:r>
                        <a:rPr lang="en-US" altLang="zh-CN"/>
                        <a:t>0.45</a:t>
                      </a:r>
                      <a:endParaRPr lang="en-US" altLang="zh-CN"/>
                    </a:p>
                  </a:txBody>
                  <a:tcPr/>
                </a:tc>
                <a:tc>
                  <a:txBody>
                    <a:bodyPr/>
                    <a:p>
                      <a:pPr algn="ctr">
                        <a:buNone/>
                      </a:pPr>
                      <a:r>
                        <a:rPr lang="en-US" altLang="zh-CN"/>
                        <a:t>0.42</a:t>
                      </a:r>
                      <a:endParaRPr lang="en-US" altLang="zh-CN"/>
                    </a:p>
                  </a:txBody>
                  <a:tcPr/>
                </a:tc>
                <a:tc>
                  <a:txBody>
                    <a:bodyPr/>
                    <a:p>
                      <a:pPr algn="ctr">
                        <a:buNone/>
                      </a:pPr>
                      <a:r>
                        <a:rPr lang="en-US" altLang="zh-CN"/>
                        <a:t>0.32</a:t>
                      </a:r>
                      <a:endParaRPr lang="en-US" altLang="zh-CN"/>
                    </a:p>
                  </a:txBody>
                  <a:tcPr/>
                </a:tc>
              </a:tr>
              <a:tr h="381000">
                <a:tc>
                  <a:txBody>
                    <a:bodyPr/>
                    <a:p>
                      <a:pPr algn="ctr">
                        <a:buNone/>
                      </a:pPr>
                      <a:r>
                        <a:rPr lang="en-US" altLang="zh-CN"/>
                        <a:t>camel</a:t>
                      </a:r>
                      <a:endParaRPr lang="en-US" altLang="zh-CN"/>
                    </a:p>
                  </a:txBody>
                  <a:tcPr/>
                </a:tc>
                <a:tc>
                  <a:txBody>
                    <a:bodyPr/>
                    <a:p>
                      <a:pPr algn="ctr">
                        <a:buNone/>
                      </a:pPr>
                      <a:r>
                        <a:rPr lang="en-US" altLang="zh-CN" b="1"/>
                        <a:t>0.58</a:t>
                      </a:r>
                      <a:endParaRPr lang="en-US" altLang="zh-CN" b="1"/>
                    </a:p>
                  </a:txBody>
                  <a:tcPr/>
                </a:tc>
                <a:tc>
                  <a:txBody>
                    <a:bodyPr/>
                    <a:p>
                      <a:pPr algn="ctr">
                        <a:buNone/>
                      </a:pPr>
                      <a:r>
                        <a:rPr lang="en-US" altLang="zh-CN"/>
                        <a:t>0.38</a:t>
                      </a:r>
                      <a:endParaRPr lang="en-US" altLang="zh-CN"/>
                    </a:p>
                  </a:txBody>
                  <a:tcPr/>
                </a:tc>
                <a:tc>
                  <a:txBody>
                    <a:bodyPr/>
                    <a:p>
                      <a:pPr algn="ctr">
                        <a:buNone/>
                      </a:pPr>
                      <a:r>
                        <a:rPr lang="en-US" altLang="zh-CN"/>
                        <a:t>0.30</a:t>
                      </a:r>
                      <a:endParaRPr lang="en-US" altLang="zh-CN"/>
                    </a:p>
                  </a:txBody>
                  <a:tcPr/>
                </a:tc>
                <a:tc>
                  <a:txBody>
                    <a:bodyPr/>
                    <a:p>
                      <a:pPr algn="ctr">
                        <a:buNone/>
                      </a:pPr>
                      <a:r>
                        <a:rPr lang="en-US" altLang="zh-CN" b="0"/>
                        <a:t>0.27</a:t>
                      </a:r>
                      <a:endParaRPr lang="en-US" altLang="zh-CN" b="0"/>
                    </a:p>
                  </a:txBody>
                  <a:tcPr/>
                </a:tc>
                <a:tc>
                  <a:txBody>
                    <a:bodyPr/>
                    <a:p>
                      <a:pPr algn="ctr">
                        <a:buNone/>
                      </a:pPr>
                      <a:r>
                        <a:rPr lang="en-US" altLang="zh-CN"/>
                        <a:t>0.25</a:t>
                      </a:r>
                      <a:endParaRPr lang="en-US" altLang="zh-CN"/>
                    </a:p>
                  </a:txBody>
                  <a:tcPr/>
                </a:tc>
              </a:tr>
              <a:tr h="381000">
                <a:tc>
                  <a:txBody>
                    <a:bodyPr/>
                    <a:p>
                      <a:pPr algn="ctr">
                        <a:buNone/>
                      </a:pPr>
                      <a:r>
                        <a:rPr lang="en-US" altLang="zh-CN"/>
                        <a:t>ivy</a:t>
                      </a:r>
                      <a:endParaRPr lang="en-US" altLang="zh-CN"/>
                    </a:p>
                  </a:txBody>
                  <a:tcPr/>
                </a:tc>
                <a:tc>
                  <a:txBody>
                    <a:bodyPr/>
                    <a:p>
                      <a:pPr algn="ctr">
                        <a:buNone/>
                      </a:pPr>
                      <a:r>
                        <a:rPr lang="en-US" altLang="zh-CN" b="1"/>
                        <a:t>0.52</a:t>
                      </a:r>
                      <a:endParaRPr lang="en-US" altLang="zh-CN" b="1"/>
                    </a:p>
                  </a:txBody>
                  <a:tcPr/>
                </a:tc>
                <a:tc>
                  <a:txBody>
                    <a:bodyPr/>
                    <a:p>
                      <a:pPr algn="ctr">
                        <a:buNone/>
                      </a:pPr>
                      <a:r>
                        <a:rPr lang="en-US" altLang="zh-CN"/>
                        <a:t>0.19</a:t>
                      </a:r>
                      <a:endParaRPr lang="en-US" altLang="zh-CN"/>
                    </a:p>
                  </a:txBody>
                  <a:tcPr/>
                </a:tc>
                <a:tc>
                  <a:txBody>
                    <a:bodyPr/>
                    <a:p>
                      <a:pPr algn="ctr">
                        <a:buNone/>
                      </a:pPr>
                      <a:r>
                        <a:rPr lang="en-US" altLang="zh-CN"/>
                        <a:t>0.38</a:t>
                      </a:r>
                      <a:endParaRPr lang="en-US" altLang="zh-CN"/>
                    </a:p>
                  </a:txBody>
                  <a:tcPr/>
                </a:tc>
                <a:tc>
                  <a:txBody>
                    <a:bodyPr/>
                    <a:p>
                      <a:pPr algn="ctr">
                        <a:buNone/>
                      </a:pPr>
                      <a:r>
                        <a:rPr lang="en-US" altLang="zh-CN"/>
                        <a:t>0.37</a:t>
                      </a:r>
                      <a:endParaRPr lang="en-US" altLang="zh-CN"/>
                    </a:p>
                  </a:txBody>
                  <a:tcPr/>
                </a:tc>
                <a:tc>
                  <a:txBody>
                    <a:bodyPr/>
                    <a:p>
                      <a:pPr algn="ctr">
                        <a:buNone/>
                      </a:pPr>
                      <a:r>
                        <a:rPr lang="en-US" altLang="zh-CN"/>
                        <a:t>0.43</a:t>
                      </a:r>
                      <a:endParaRPr lang="en-US" altLang="zh-CN"/>
                    </a:p>
                  </a:txBody>
                  <a:tcPr/>
                </a:tc>
              </a:tr>
              <a:tr h="381000">
                <a:tc>
                  <a:txBody>
                    <a:bodyPr/>
                    <a:p>
                      <a:pPr algn="ctr">
                        <a:buNone/>
                      </a:pPr>
                      <a:r>
                        <a:rPr lang="en-US" altLang="zh-CN"/>
                        <a:t>velocity</a:t>
                      </a:r>
                      <a:endParaRPr lang="en-US" altLang="zh-CN"/>
                    </a:p>
                  </a:txBody>
                  <a:tcPr/>
                </a:tc>
                <a:tc>
                  <a:txBody>
                    <a:bodyPr/>
                    <a:p>
                      <a:pPr algn="ctr">
                        <a:buNone/>
                      </a:pPr>
                      <a:r>
                        <a:rPr lang="en-US" altLang="zh-CN" b="0"/>
                        <a:t>0.39</a:t>
                      </a:r>
                      <a:endParaRPr lang="en-US" altLang="zh-CN" b="0"/>
                    </a:p>
                  </a:txBody>
                  <a:tcPr/>
                </a:tc>
                <a:tc>
                  <a:txBody>
                    <a:bodyPr/>
                    <a:p>
                      <a:pPr algn="ctr">
                        <a:buNone/>
                      </a:pPr>
                      <a:r>
                        <a:rPr lang="en-US" altLang="zh-CN"/>
                        <a:t>0.14</a:t>
                      </a:r>
                      <a:endParaRPr lang="en-US" altLang="zh-CN"/>
                    </a:p>
                  </a:txBody>
                  <a:tcPr/>
                </a:tc>
                <a:tc>
                  <a:txBody>
                    <a:bodyPr/>
                    <a:p>
                      <a:pPr algn="ctr">
                        <a:buNone/>
                      </a:pPr>
                      <a:r>
                        <a:rPr lang="en-US" altLang="zh-CN" b="1"/>
                        <a:t>0.40</a:t>
                      </a:r>
                      <a:endParaRPr lang="en-US" altLang="zh-CN" b="1"/>
                    </a:p>
                  </a:txBody>
                  <a:tcPr/>
                </a:tc>
                <a:tc>
                  <a:txBody>
                    <a:bodyPr/>
                    <a:p>
                      <a:pPr algn="ctr">
                        <a:buNone/>
                      </a:pPr>
                      <a:r>
                        <a:rPr lang="en-US" altLang="zh-CN"/>
                        <a:t>0.19</a:t>
                      </a:r>
                      <a:endParaRPr lang="en-US" altLang="zh-CN"/>
                    </a:p>
                  </a:txBody>
                  <a:tcPr/>
                </a:tc>
                <a:tc>
                  <a:txBody>
                    <a:bodyPr/>
                    <a:p>
                      <a:pPr algn="ctr">
                        <a:buNone/>
                      </a:pPr>
                      <a:r>
                        <a:rPr lang="en-US" altLang="zh-CN"/>
                        <a:t>0.28</a:t>
                      </a:r>
                      <a:endParaRPr lang="en-US" altLang="zh-CN"/>
                    </a:p>
                  </a:txBody>
                  <a:tcPr/>
                </a:tc>
              </a:tr>
              <a:tr h="381000">
                <a:tc>
                  <a:txBody>
                    <a:bodyPr/>
                    <a:p>
                      <a:pPr algn="ctr">
                        <a:buNone/>
                      </a:pPr>
                      <a:r>
                        <a:rPr lang="en-US" altLang="zh-CN"/>
                        <a:t>ant</a:t>
                      </a:r>
                      <a:endParaRPr lang="en-US" altLang="zh-CN"/>
                    </a:p>
                  </a:txBody>
                  <a:tcPr/>
                </a:tc>
                <a:tc>
                  <a:txBody>
                    <a:bodyPr/>
                    <a:p>
                      <a:pPr algn="ctr">
                        <a:buNone/>
                      </a:pPr>
                      <a:r>
                        <a:rPr lang="en-US" altLang="zh-CN"/>
                        <a:t>0.44</a:t>
                      </a:r>
                      <a:endParaRPr lang="en-US" altLang="zh-CN"/>
                    </a:p>
                  </a:txBody>
                  <a:tcPr/>
                </a:tc>
                <a:tc>
                  <a:txBody>
                    <a:bodyPr/>
                    <a:p>
                      <a:pPr algn="ctr">
                        <a:buNone/>
                      </a:pPr>
                      <a:r>
                        <a:rPr lang="en-US" altLang="zh-CN"/>
                        <a:t>0.21</a:t>
                      </a:r>
                      <a:endParaRPr lang="en-US" altLang="zh-CN"/>
                    </a:p>
                  </a:txBody>
                  <a:tcPr/>
                </a:tc>
                <a:tc>
                  <a:txBody>
                    <a:bodyPr/>
                    <a:p>
                      <a:pPr algn="ctr">
                        <a:buNone/>
                      </a:pPr>
                      <a:r>
                        <a:rPr lang="en-US" altLang="zh-CN"/>
                        <a:t>0.46</a:t>
                      </a:r>
                      <a:endParaRPr lang="en-US" altLang="zh-CN"/>
                    </a:p>
                  </a:txBody>
                  <a:tcPr/>
                </a:tc>
                <a:tc>
                  <a:txBody>
                    <a:bodyPr/>
                    <a:p>
                      <a:pPr algn="ctr">
                        <a:buNone/>
                      </a:pPr>
                      <a:r>
                        <a:rPr lang="en-US" altLang="zh-CN"/>
                        <a:t>0.36</a:t>
                      </a:r>
                      <a:endParaRPr lang="en-US" altLang="zh-CN"/>
                    </a:p>
                  </a:txBody>
                  <a:tcPr/>
                </a:tc>
                <a:tc>
                  <a:txBody>
                    <a:bodyPr/>
                    <a:p>
                      <a:pPr algn="ctr">
                        <a:buNone/>
                      </a:pPr>
                      <a:r>
                        <a:rPr lang="en-US" altLang="zh-CN" b="1"/>
                        <a:t>0.51</a:t>
                      </a:r>
                      <a:endParaRPr lang="en-US" altLang="zh-CN" b="1"/>
                    </a:p>
                  </a:txBody>
                  <a:tcPr/>
                </a:tc>
              </a:tr>
              <a:tr h="381000">
                <a:tc>
                  <a:txBody>
                    <a:bodyPr/>
                    <a:p>
                      <a:pPr algn="ctr">
                        <a:buNone/>
                      </a:pPr>
                      <a:r>
                        <a:rPr lang="en-US" altLang="zh-CN"/>
                        <a:t>poi</a:t>
                      </a:r>
                      <a:endParaRPr lang="en-US" altLang="zh-CN"/>
                    </a:p>
                  </a:txBody>
                  <a:tcPr/>
                </a:tc>
                <a:tc>
                  <a:txBody>
                    <a:bodyPr/>
                    <a:p>
                      <a:pPr algn="ctr">
                        <a:buNone/>
                      </a:pPr>
                      <a:r>
                        <a:rPr lang="en-US" altLang="zh-CN" b="0"/>
                        <a:t>0.33</a:t>
                      </a:r>
                      <a:endParaRPr lang="en-US" altLang="zh-CN" b="0"/>
                    </a:p>
                  </a:txBody>
                  <a:tcPr/>
                </a:tc>
                <a:tc>
                  <a:txBody>
                    <a:bodyPr/>
                    <a:p>
                      <a:pPr algn="ctr">
                        <a:buNone/>
                      </a:pPr>
                      <a:r>
                        <a:rPr lang="en-US" altLang="zh-CN" b="1"/>
                        <a:t>0.60</a:t>
                      </a:r>
                      <a:endParaRPr lang="en-US" altLang="zh-CN" b="1"/>
                    </a:p>
                  </a:txBody>
                  <a:tcPr/>
                </a:tc>
                <a:tc>
                  <a:txBody>
                    <a:bodyPr/>
                    <a:p>
                      <a:pPr algn="ctr">
                        <a:buNone/>
                      </a:pPr>
                      <a:r>
                        <a:rPr lang="en-US" altLang="zh-CN"/>
                        <a:t>0.31</a:t>
                      </a:r>
                      <a:endParaRPr lang="en-US" altLang="zh-CN"/>
                    </a:p>
                  </a:txBody>
                  <a:tcPr/>
                </a:tc>
                <a:tc>
                  <a:txBody>
                    <a:bodyPr/>
                    <a:p>
                      <a:pPr algn="ctr">
                        <a:buNone/>
                      </a:pPr>
                      <a:r>
                        <a:rPr lang="en-US" altLang="zh-CN"/>
                        <a:t>0.34</a:t>
                      </a:r>
                      <a:endParaRPr lang="en-US" altLang="zh-CN"/>
                    </a:p>
                  </a:txBody>
                  <a:tcPr/>
                </a:tc>
                <a:tc>
                  <a:txBody>
                    <a:bodyPr/>
                    <a:p>
                      <a:pPr algn="ctr">
                        <a:buNone/>
                      </a:pPr>
                      <a:r>
                        <a:rPr lang="en-US" altLang="zh-CN"/>
                        <a:t>0.56</a:t>
                      </a:r>
                      <a:endParaRPr lang="en-US" altLang="zh-CN"/>
                    </a:p>
                  </a:txBody>
                  <a:tcPr/>
                </a:tc>
              </a:tr>
              <a:tr h="381000">
                <a:tc>
                  <a:txBody>
                    <a:bodyPr/>
                    <a:p>
                      <a:pPr algn="ctr">
                        <a:buNone/>
                      </a:pPr>
                      <a:r>
                        <a:rPr lang="en-US" altLang="zh-CN"/>
                        <a:t>lucene</a:t>
                      </a:r>
                      <a:endParaRPr lang="en-US" altLang="zh-CN"/>
                    </a:p>
                  </a:txBody>
                  <a:tcPr/>
                </a:tc>
                <a:tc>
                  <a:txBody>
                    <a:bodyPr/>
                    <a:p>
                      <a:pPr algn="ctr">
                        <a:buNone/>
                      </a:pPr>
                      <a:r>
                        <a:rPr lang="en-US" altLang="zh-CN" b="1"/>
                        <a:t>0.47</a:t>
                      </a:r>
                      <a:endParaRPr lang="en-US" altLang="zh-CN" b="1"/>
                    </a:p>
                  </a:txBody>
                  <a:tcPr/>
                </a:tc>
                <a:tc>
                  <a:txBody>
                    <a:bodyPr/>
                    <a:p>
                      <a:pPr algn="ctr">
                        <a:buNone/>
                      </a:pPr>
                      <a:r>
                        <a:rPr lang="en-US" altLang="zh-CN"/>
                        <a:t>0.12</a:t>
                      </a:r>
                      <a:endParaRPr lang="en-US" altLang="zh-CN"/>
                    </a:p>
                  </a:txBody>
                  <a:tcPr/>
                </a:tc>
                <a:tc>
                  <a:txBody>
                    <a:bodyPr/>
                    <a:p>
                      <a:pPr algn="ctr">
                        <a:buNone/>
                      </a:pPr>
                      <a:r>
                        <a:rPr lang="en-US" altLang="zh-CN"/>
                        <a:t>0.34</a:t>
                      </a:r>
                      <a:endParaRPr lang="en-US" altLang="zh-CN"/>
                    </a:p>
                  </a:txBody>
                  <a:tcPr/>
                </a:tc>
                <a:tc>
                  <a:txBody>
                    <a:bodyPr/>
                    <a:p>
                      <a:pPr algn="ctr">
                        <a:buNone/>
                      </a:pPr>
                      <a:r>
                        <a:rPr lang="en-US" altLang="zh-CN"/>
                        <a:t>0.42</a:t>
                      </a:r>
                      <a:endParaRPr lang="en-US" altLang="zh-CN"/>
                    </a:p>
                  </a:txBody>
                  <a:tcPr/>
                </a:tc>
                <a:tc>
                  <a:txBody>
                    <a:bodyPr/>
                    <a:p>
                      <a:pPr algn="ctr">
                        <a:buNone/>
                      </a:pPr>
                      <a:r>
                        <a:rPr lang="en-US" altLang="zh-CN"/>
                        <a:t>0.26</a:t>
                      </a:r>
                      <a:endParaRPr lang="en-US" altLang="zh-CN"/>
                    </a:p>
                  </a:txBody>
                  <a:tcPr/>
                </a:tc>
              </a:tr>
              <a:tr h="381000">
                <a:tc>
                  <a:txBody>
                    <a:bodyPr/>
                    <a:p>
                      <a:pPr algn="ctr">
                        <a:buNone/>
                      </a:pPr>
                      <a:r>
                        <a:rPr lang="en-US" altLang="zh-CN"/>
                        <a:t>jedit</a:t>
                      </a:r>
                      <a:endParaRPr lang="en-US" altLang="zh-CN"/>
                    </a:p>
                  </a:txBody>
                  <a:tcPr/>
                </a:tc>
                <a:tc>
                  <a:txBody>
                    <a:bodyPr/>
                    <a:p>
                      <a:pPr algn="ctr">
                        <a:buNone/>
                      </a:pPr>
                      <a:r>
                        <a:rPr lang="en-US" altLang="zh-CN" b="0"/>
                        <a:t>0.12</a:t>
                      </a:r>
                      <a:endParaRPr lang="en-US" altLang="zh-CN" b="0"/>
                    </a:p>
                  </a:txBody>
                  <a:tcPr/>
                </a:tc>
                <a:tc>
                  <a:txBody>
                    <a:bodyPr/>
                    <a:p>
                      <a:pPr algn="ctr">
                        <a:buNone/>
                      </a:pPr>
                      <a:r>
                        <a:rPr lang="en-US" altLang="zh-CN"/>
                        <a:t>0.25</a:t>
                      </a:r>
                      <a:endParaRPr lang="en-US" altLang="zh-CN"/>
                    </a:p>
                  </a:txBody>
                  <a:tcPr/>
                </a:tc>
                <a:tc>
                  <a:txBody>
                    <a:bodyPr/>
                    <a:p>
                      <a:pPr algn="ctr">
                        <a:buNone/>
                      </a:pPr>
                      <a:r>
                        <a:rPr lang="en-US" altLang="zh-CN" b="1"/>
                        <a:t>0.38</a:t>
                      </a:r>
                      <a:endParaRPr lang="en-US" altLang="zh-CN" b="1"/>
                    </a:p>
                  </a:txBody>
                  <a:tcPr/>
                </a:tc>
                <a:tc>
                  <a:txBody>
                    <a:bodyPr/>
                    <a:p>
                      <a:pPr algn="ctr">
                        <a:buNone/>
                      </a:pPr>
                      <a:r>
                        <a:rPr lang="en-US" altLang="zh-CN"/>
                        <a:t>0.35</a:t>
                      </a:r>
                      <a:endParaRPr lang="en-US" altLang="zh-CN"/>
                    </a:p>
                  </a:txBody>
                  <a:tcPr/>
                </a:tc>
                <a:tc>
                  <a:txBody>
                    <a:bodyPr/>
                    <a:p>
                      <a:pPr algn="ctr">
                        <a:buNone/>
                      </a:pPr>
                      <a:r>
                        <a:rPr lang="en-US" altLang="zh-CN"/>
                        <a:t>0.37</a:t>
                      </a:r>
                      <a:endParaRPr lang="en-US" altLang="zh-CN"/>
                    </a:p>
                  </a:txBody>
                  <a:tcPr/>
                </a:tc>
              </a:tr>
            </a:tbl>
          </a:graphicData>
        </a:graphic>
      </p:graphicFrame>
      <p:sp>
        <p:nvSpPr>
          <p:cNvPr id="5" name="椭圆 4"/>
          <p:cNvSpPr/>
          <p:nvPr/>
        </p:nvSpPr>
        <p:spPr>
          <a:xfrm>
            <a:off x="2240915" y="2047875"/>
            <a:ext cx="1080770" cy="4461510"/>
          </a:xfrm>
          <a:prstGeom prst="ellipse">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27995">
        <p:fade/>
      </p:transition>
    </mc:Choice>
    <mc:Fallback>
      <p:transition spd="med" advTm="27995">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a:lstStyle/>
          <a:p>
            <a:pPr algn="l"/>
            <a:r>
              <a:rPr lang="en-US" altLang="zh-CN" dirty="0"/>
              <a:t>RQ2-Answer</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3" name="圆角矩形 2"/>
              <p:cNvSpPr/>
              <p:nvPr/>
            </p:nvSpPr>
            <p:spPr>
              <a:xfrm>
                <a:off x="1428115" y="3001010"/>
                <a:ext cx="6094730" cy="1453515"/>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𝑂𝑢𝑟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𝑝𝑟𝑜𝑝𝑜𝑠𝑒𝑑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𝐵𝐸𝑅𝑇</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𝐵𝐴𝑀𝐴</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𝑐𝑎𝑛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𝑜𝑢𝑡𝑝𝑒𝑟𝑓𝑜𝑟𝑚</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𝑜𝑡ℎ𝑒𝑟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𝑚𝑜𝑑𝑒𝑙𝑠</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𝑖𝑛𝑐𝑙𝑢𝑑𝑖𝑛𝑔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𝑑𝑒𝑒𝑝</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𝑙𝑒𝑎𝑟𝑛𝑖𝑛𝑔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𝑏𝑎𝑠𝑒𝑑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𝑎𝑛𝑑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𝑡𝑟𝑎𝑑𝑖𝑡𝑜𝑛𝑎𝑙</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𝑚𝑜𝑑𝑒𝑙𝑠</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3" name="圆角矩形 2"/>
              <p:cNvSpPr>
                <a:spLocks noRot="1" noChangeAspect="1" noMove="1" noResize="1" noEditPoints="1" noAdjustHandles="1" noChangeArrowheads="1" noChangeShapeType="1" noTextEdit="1"/>
              </p:cNvSpPr>
              <p:nvPr/>
            </p:nvSpPr>
            <p:spPr>
              <a:xfrm>
                <a:off x="1428115" y="3001010"/>
                <a:ext cx="6094730" cy="1453515"/>
              </a:xfrm>
              <a:prstGeom prst="round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5" name="文本框 4"/>
          <p:cNvSpPr txBox="1"/>
          <p:nvPr/>
        </p:nvSpPr>
        <p:spPr>
          <a:xfrm>
            <a:off x="1428115" y="1656715"/>
            <a:ext cx="6094095" cy="1122680"/>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sym typeface="+mn-ea"/>
              </a:rPr>
              <a:t>RQ2</a:t>
            </a:r>
            <a:r>
              <a:rPr lang="en-US" altLang="zh-CN" sz="1800" dirty="0">
                <a:latin typeface="微软雅黑" panose="020B0503020204020204" pitchFamily="34" charset="-122"/>
                <a:ea typeface="微软雅黑" panose="020B0503020204020204" pitchFamily="34" charset="-122"/>
                <a:sym typeface="+mn-ea"/>
              </a:rPr>
              <a:t>: Can our model outperform other models, including traditional metrics based models and deep learning-based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algn="l"/>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8027">
        <p:fade/>
      </p:transition>
    </mc:Choice>
    <mc:Fallback>
      <p:transition spd="med" advTm="8027">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 and Related works</a:t>
            </a:r>
            <a:endParaRPr lang="en-US" altLang="zh-CN" dirty="0"/>
          </a:p>
        </p:txBody>
      </p:sp>
      <p:sp>
        <p:nvSpPr>
          <p:cNvPr id="3" name="文本框 2"/>
          <p:cNvSpPr txBox="1"/>
          <p:nvPr/>
        </p:nvSpPr>
        <p:spPr>
          <a:xfrm>
            <a:off x="1375410" y="1572260"/>
            <a:ext cx="7440930" cy="4321810"/>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Software Defect Prediction (SDP)</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Predict modules that most likely contain bug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Using property of source code, machine learning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Purpose of the research</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Help code view and testing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Large software quality assurance</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2740">
        <p:fade/>
      </p:transition>
    </mc:Choice>
    <mc:Fallback>
      <p:transition spd="med" advTm="3274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Design for RQ3</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3" name="文本框 2"/>
          <p:cNvSpPr txBox="1"/>
          <p:nvPr/>
        </p:nvSpPr>
        <p:spPr>
          <a:xfrm>
            <a:off x="1195070" y="1637665"/>
            <a:ext cx="7475855" cy="457581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RQ1</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data augmentation improve the performance of deep learning models?</a:t>
            </a:r>
            <a:endParaRPr lang="en-US" altLang="zh-CN" sz="1800" dirty="0">
              <a:solidFill>
                <a:schemeClr val="tx2">
                  <a:alpha val="3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RQ2</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our model outperform other models, including traditional metricsbased models and deep learning-based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RQ3</a:t>
            </a:r>
            <a:r>
              <a:rPr lang="en-US" altLang="zh-CN" sz="1800" dirty="0">
                <a:solidFill>
                  <a:schemeClr val="tx2"/>
                </a:solidFill>
                <a:latin typeface="微软雅黑" panose="020B0503020204020204" pitchFamily="34" charset="-122"/>
                <a:ea typeface="微软雅黑" panose="020B0503020204020204" pitchFamily="34" charset="-122"/>
              </a:rPr>
              <a:t>:Can embedding with our pretrained BERT model outperform Word2vec model?</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RQ4</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:Which data preprocessing method is better for software defect prediction?</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988185" y="4460875"/>
            <a:ext cx="5758815" cy="1316990"/>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We use BiLSTM and TextCNN model to compare the F1 score ​​of WPDP and CPDP experiments on ten projects using these two embedding methods without fine-tuning, respectively</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a:t>
            </a:r>
            <a:r>
              <a:rPr lang="en-US" altLang="zh-CN" dirty="0">
                <a:sym typeface="+mn-ea"/>
              </a:rPr>
              <a:t>Experiment for RQ3</a:t>
            </a:r>
            <a:br>
              <a:rPr lang="en-US" altLang="zh-CN" dirty="0"/>
            </a:b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5" name="表格 4"/>
          <p:cNvGraphicFramePr/>
          <p:nvPr/>
        </p:nvGraphicFramePr>
        <p:xfrm>
          <a:off x="1371600" y="2476500"/>
          <a:ext cx="6400800" cy="1905000"/>
        </p:xfrm>
        <a:graphic>
          <a:graphicData uri="http://schemas.openxmlformats.org/drawingml/2006/table">
            <a:tbl>
              <a:tblPr firstRow="1" bandRow="1">
                <a:tableStyleId>{5C22544A-7EE6-4342-B048-85BDC9FD1C3A}</a:tableStyleId>
              </a:tblPr>
              <a:tblGrid>
                <a:gridCol w="2133600"/>
                <a:gridCol w="2133600"/>
                <a:gridCol w="2133600"/>
              </a:tblGrid>
              <a:tr h="381000">
                <a:tc>
                  <a:txBody>
                    <a:bodyPr/>
                    <a:p>
                      <a:pPr algn="ctr">
                        <a:buNone/>
                      </a:pPr>
                      <a:r>
                        <a:rPr lang="en-US" altLang="zh-CN"/>
                        <a:t>Settings</a:t>
                      </a:r>
                      <a:endParaRPr lang="en-US" altLang="zh-CN"/>
                    </a:p>
                  </a:txBody>
                  <a:tcPr/>
                </a:tc>
                <a:tc>
                  <a:txBody>
                    <a:bodyPr/>
                    <a:p>
                      <a:pPr algn="ctr">
                        <a:buNone/>
                      </a:pPr>
                      <a:r>
                        <a:rPr lang="en-US" altLang="zh-CN"/>
                        <a:t>BERT </a:t>
                      </a:r>
                      <a:endParaRPr lang="en-US" altLang="zh-CN"/>
                    </a:p>
                  </a:txBody>
                  <a:tcPr/>
                </a:tc>
                <a:tc>
                  <a:txBody>
                    <a:bodyPr/>
                    <a:p>
                      <a:pPr algn="ctr">
                        <a:buNone/>
                      </a:pPr>
                      <a:r>
                        <a:rPr lang="en-US" altLang="zh-CN"/>
                        <a:t>Word2vec</a:t>
                      </a:r>
                      <a:endParaRPr lang="en-US" altLang="zh-CN"/>
                    </a:p>
                  </a:txBody>
                  <a:tcPr/>
                </a:tc>
              </a:tr>
              <a:tr h="381000">
                <a:tc>
                  <a:txBody>
                    <a:bodyPr/>
                    <a:p>
                      <a:pPr algn="ctr">
                        <a:buNone/>
                      </a:pPr>
                      <a:r>
                        <a:rPr lang="en-US" altLang="zh-CN"/>
                        <a:t>mode</a:t>
                      </a:r>
                      <a:endParaRPr lang="en-US" altLang="zh-CN"/>
                    </a:p>
                  </a:txBody>
                  <a:tcPr/>
                </a:tc>
                <a:tc gridSpan="2">
                  <a:txBody>
                    <a:bodyPr/>
                    <a:p>
                      <a:pPr indent="0" algn="ctr">
                        <a:buFont typeface="Arial" panose="02080604020202020204" pitchFamily="34" charset="0"/>
                        <a:buNone/>
                      </a:pPr>
                      <a:r>
                        <a:rPr lang="en-US" altLang="zh-CN"/>
                        <a:t>WPDP &amp; CPDP</a:t>
                      </a:r>
                      <a:endParaRPr lang="en-US" altLang="zh-CN"/>
                    </a:p>
                  </a:txBody>
                  <a:tcPr/>
                </a:tc>
                <a:tc hMerge="1">
                  <a:tcPr/>
                </a:tc>
              </a:tr>
              <a:tr h="381000">
                <a:tc>
                  <a:txBody>
                    <a:bodyPr/>
                    <a:p>
                      <a:pPr algn="ctr">
                        <a:buNone/>
                      </a:pPr>
                      <a:r>
                        <a:rPr lang="en-US" altLang="zh-CN"/>
                        <a:t>model</a:t>
                      </a:r>
                      <a:endParaRPr lang="en-US" altLang="zh-CN"/>
                    </a:p>
                  </a:txBody>
                  <a:tcPr/>
                </a:tc>
                <a:tc gridSpan="2">
                  <a:txBody>
                    <a:bodyPr/>
                    <a:p>
                      <a:pPr algn="ctr">
                        <a:buNone/>
                      </a:pPr>
                      <a:r>
                        <a:rPr lang="en-US" altLang="zh-CN"/>
                        <a:t>TextCNN &amp; BiLSTM</a:t>
                      </a:r>
                      <a:endParaRPr lang="en-US" altLang="zh-CN"/>
                    </a:p>
                  </a:txBody>
                  <a:tcPr/>
                </a:tc>
                <a:tc hMerge="1">
                  <a:tcPr/>
                </a:tc>
              </a:tr>
              <a:tr h="381000">
                <a:tc>
                  <a:txBody>
                    <a:bodyPr/>
                    <a:p>
                      <a:pPr algn="ctr">
                        <a:buNone/>
                      </a:pPr>
                      <a:r>
                        <a:rPr lang="en-US" altLang="zh-CN"/>
                        <a:t>fine-tuning</a:t>
                      </a:r>
                      <a:endParaRPr lang="en-US" altLang="zh-CN"/>
                    </a:p>
                  </a:txBody>
                  <a:tcPr/>
                </a:tc>
                <a:tc gridSpan="2">
                  <a:txBody>
                    <a:bodyPr/>
                    <a:p>
                      <a:pPr algn="ctr">
                        <a:buNone/>
                      </a:pPr>
                      <a:r>
                        <a:rPr lang="en-US" altLang="zh-CN">
                          <a:solidFill>
                            <a:srgbClr val="FF0000"/>
                          </a:solidFill>
                        </a:rPr>
                        <a:t>False</a:t>
                      </a:r>
                      <a:endParaRPr lang="en-US" altLang="zh-CN">
                        <a:solidFill>
                          <a:srgbClr val="FF0000"/>
                        </a:solidFill>
                      </a:endParaRPr>
                    </a:p>
                  </a:txBody>
                  <a:tcPr/>
                </a:tc>
                <a:tc hMerge="1">
                  <a:tcPr/>
                </a:tc>
              </a:tr>
              <a:tr h="381000">
                <a:tc>
                  <a:txBody>
                    <a:bodyPr/>
                    <a:p>
                      <a:pPr algn="ctr">
                        <a:buNone/>
                      </a:pPr>
                      <a:r>
                        <a:rPr lang="en-US" altLang="zh-CN"/>
                        <a:t>metrics</a:t>
                      </a:r>
                      <a:endParaRPr lang="en-US" altLang="zh-CN"/>
                    </a:p>
                  </a:txBody>
                  <a:tcPr/>
                </a:tc>
                <a:tc gridSpan="2">
                  <a:txBody>
                    <a:bodyPr/>
                    <a:p>
                      <a:pPr algn="ctr">
                        <a:buNone/>
                      </a:pPr>
                      <a:r>
                        <a:rPr lang="en-US" altLang="zh-CN"/>
                        <a:t>F1 score</a:t>
                      </a:r>
                      <a:endParaRPr lang="en-US" altLang="zh-CN"/>
                    </a:p>
                  </a:txBody>
                  <a:tcPr/>
                </a:tc>
                <a:tc hMerge="1">
                  <a:tcPr/>
                </a:tc>
              </a:tr>
            </a:tbl>
          </a:graphicData>
        </a:graphic>
      </p:graphicFrame>
      <p:sp>
        <p:nvSpPr>
          <p:cNvPr id="6" name="文本框 5"/>
          <p:cNvSpPr txBox="1"/>
          <p:nvPr/>
        </p:nvSpPr>
        <p:spPr>
          <a:xfrm>
            <a:off x="3474085" y="1872615"/>
            <a:ext cx="3659505" cy="436245"/>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rPr>
              <a:t>Experiment setting</a:t>
            </a:r>
            <a:endParaRPr lang="en-US" alt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Results</a:t>
            </a:r>
            <a:r>
              <a:rPr lang="en-US" altLang="zh-CN" dirty="0">
                <a:sym typeface="+mn-ea"/>
              </a:rPr>
              <a:t> for RQ3(1)</a:t>
            </a:r>
            <a:br>
              <a:rPr lang="en-US" altLang="zh-CN" dirty="0"/>
            </a:br>
            <a:endParaRPr lang="en-US" altLang="zh-CN" dirty="0"/>
          </a:p>
        </p:txBody>
      </p:sp>
      <p:sp>
        <p:nvSpPr>
          <p:cNvPr id="38" name="文本框 37"/>
          <p:cNvSpPr txBox="1"/>
          <p:nvPr/>
        </p:nvSpPr>
        <p:spPr>
          <a:xfrm>
            <a:off x="2326005" y="1302385"/>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F1 score of WPDP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847090" y="1777365"/>
          <a:ext cx="8021955" cy="4700270"/>
        </p:xfrm>
        <a:graphic>
          <a:graphicData uri="http://schemas.openxmlformats.org/drawingml/2006/table">
            <a:tbl>
              <a:tblPr firstRow="1" bandRow="1">
                <a:tableStyleId>{5C22544A-7EE6-4342-B048-85BDC9FD1C3A}</a:tableStyleId>
              </a:tblPr>
              <a:tblGrid>
                <a:gridCol w="1683385"/>
                <a:gridCol w="1677035"/>
                <a:gridCol w="1408430"/>
                <a:gridCol w="1731645"/>
                <a:gridCol w="1521460"/>
              </a:tblGrid>
              <a:tr h="445135">
                <a:tc>
                  <a:txBody>
                    <a:bodyPr/>
                    <a:p>
                      <a:pPr algn="ctr">
                        <a:buNone/>
                      </a:pPr>
                      <a:r>
                        <a:rPr lang="en-US" altLang="zh-CN"/>
                        <a:t>Model</a:t>
                      </a:r>
                      <a:endParaRPr lang="en-US" altLang="zh-CN"/>
                    </a:p>
                  </a:txBody>
                  <a:tcPr/>
                </a:tc>
                <a:tc gridSpan="2">
                  <a:txBody>
                    <a:bodyPr/>
                    <a:p>
                      <a:pPr algn="ctr">
                        <a:buNone/>
                      </a:pPr>
                      <a:r>
                        <a:rPr lang="en-US" altLang="zh-CN"/>
                        <a:t>TextCNN</a:t>
                      </a:r>
                      <a:endParaRPr lang="en-US" altLang="zh-CN"/>
                    </a:p>
                  </a:txBody>
                  <a:tcPr/>
                </a:tc>
                <a:tc hMerge="1">
                  <a:tcPr/>
                </a:tc>
                <a:tc gridSpan="2">
                  <a:txBody>
                    <a:bodyPr/>
                    <a:p>
                      <a:pPr algn="ctr">
                        <a:buNone/>
                      </a:pPr>
                      <a:r>
                        <a:rPr lang="en-US" altLang="zh-CN"/>
                        <a:t>BiLSTM+ATT</a:t>
                      </a:r>
                      <a:endParaRPr lang="en-US" altLang="zh-CN"/>
                    </a:p>
                  </a:txBody>
                  <a:tcPr/>
                </a:tc>
                <a:tc hMerge="1">
                  <a:tcPr/>
                </a:tc>
              </a:tr>
              <a:tr h="445135">
                <a:tc>
                  <a:txBody>
                    <a:bodyPr/>
                    <a:p>
                      <a:pPr algn="ctr">
                        <a:buNone/>
                      </a:pPr>
                      <a:r>
                        <a:rPr lang="en-US" altLang="zh-CN"/>
                        <a:t>Embedding</a:t>
                      </a:r>
                      <a:endParaRPr lang="en-US" altLang="zh-CN"/>
                    </a:p>
                  </a:txBody>
                  <a:tcPr/>
                </a:tc>
                <a:tc>
                  <a:txBody>
                    <a:bodyPr/>
                    <a:p>
                      <a:pPr algn="ctr">
                        <a:buNone/>
                      </a:pPr>
                      <a:r>
                        <a:rPr lang="en-US" altLang="zh-CN"/>
                        <a:t>BERT</a:t>
                      </a:r>
                      <a:endParaRPr lang="en-US" altLang="zh-CN"/>
                    </a:p>
                  </a:txBody>
                  <a:tcPr/>
                </a:tc>
                <a:tc>
                  <a:txBody>
                    <a:bodyPr/>
                    <a:p>
                      <a:pPr algn="ctr">
                        <a:buNone/>
                      </a:pPr>
                      <a:r>
                        <a:rPr lang="en-US" altLang="zh-CN"/>
                        <a:t>Word2vec</a:t>
                      </a:r>
                      <a:endParaRPr lang="en-US" altLang="zh-CN"/>
                    </a:p>
                  </a:txBody>
                  <a:tcPr/>
                </a:tc>
                <a:tc>
                  <a:txBody>
                    <a:bodyPr/>
                    <a:p>
                      <a:pPr algn="ctr">
                        <a:buNone/>
                      </a:pPr>
                      <a:r>
                        <a:rPr lang="en-US" altLang="zh-CN"/>
                        <a:t>BERT</a:t>
                      </a:r>
                      <a:endParaRPr lang="en-US" altLang="zh-CN"/>
                    </a:p>
                  </a:txBody>
                  <a:tcPr/>
                </a:tc>
                <a:tc>
                  <a:txBody>
                    <a:bodyPr/>
                    <a:p>
                      <a:pPr algn="ctr">
                        <a:buNone/>
                      </a:pPr>
                      <a:r>
                        <a:rPr lang="en-US" altLang="zh-CN"/>
                        <a:t>Word2vec</a:t>
                      </a:r>
                      <a:endParaRPr lang="en-US" altLang="zh-CN"/>
                    </a:p>
                  </a:txBody>
                  <a:tcPr/>
                </a:tc>
              </a:tr>
              <a:tr h="381000">
                <a:tc>
                  <a:txBody>
                    <a:bodyPr/>
                    <a:p>
                      <a:pPr algn="ctr">
                        <a:buNone/>
                      </a:pPr>
                      <a:r>
                        <a:rPr lang="en-US" altLang="zh-CN"/>
                        <a:t>xecers</a:t>
                      </a:r>
                      <a:endParaRPr lang="en-US" altLang="zh-CN"/>
                    </a:p>
                  </a:txBody>
                  <a:tcPr/>
                </a:tc>
                <a:tc>
                  <a:txBody>
                    <a:bodyPr/>
                    <a:p>
                      <a:pPr algn="ctr">
                        <a:buNone/>
                      </a:pPr>
                      <a:r>
                        <a:rPr lang="en-US" altLang="zh-CN" b="1"/>
                        <a:t>0.41</a:t>
                      </a:r>
                      <a:endParaRPr lang="en-US" altLang="zh-CN" b="1"/>
                    </a:p>
                  </a:txBody>
                  <a:tcPr/>
                </a:tc>
                <a:tc>
                  <a:txBody>
                    <a:bodyPr/>
                    <a:p>
                      <a:pPr algn="ctr">
                        <a:buNone/>
                      </a:pPr>
                      <a:r>
                        <a:rPr lang="en-US" altLang="zh-CN"/>
                        <a:t>0.03</a:t>
                      </a:r>
                      <a:endParaRPr lang="en-US" altLang="zh-CN"/>
                    </a:p>
                  </a:txBody>
                  <a:tcPr/>
                </a:tc>
                <a:tc>
                  <a:txBody>
                    <a:bodyPr/>
                    <a:p>
                      <a:pPr algn="ctr">
                        <a:buNone/>
                      </a:pPr>
                      <a:r>
                        <a:rPr lang="en-US" altLang="zh-CN"/>
                        <a:t>0.28</a:t>
                      </a:r>
                      <a:endParaRPr lang="en-US" altLang="zh-CN"/>
                    </a:p>
                  </a:txBody>
                  <a:tcPr/>
                </a:tc>
                <a:tc>
                  <a:txBody>
                    <a:bodyPr/>
                    <a:p>
                      <a:pPr algn="ctr">
                        <a:buNone/>
                      </a:pPr>
                      <a:r>
                        <a:rPr lang="en-US" altLang="zh-CN" b="1"/>
                        <a:t>0.29</a:t>
                      </a:r>
                      <a:endParaRPr lang="en-US" altLang="zh-CN" b="1"/>
                    </a:p>
                  </a:txBody>
                  <a:tcPr/>
                </a:tc>
              </a:tr>
              <a:tr h="381000">
                <a:tc>
                  <a:txBody>
                    <a:bodyPr/>
                    <a:p>
                      <a:pPr algn="ctr">
                        <a:buNone/>
                      </a:pPr>
                      <a:r>
                        <a:rPr lang="en-US" altLang="zh-CN"/>
                        <a:t>synapse</a:t>
                      </a:r>
                      <a:endParaRPr lang="en-US" altLang="zh-CN"/>
                    </a:p>
                  </a:txBody>
                  <a:tcPr/>
                </a:tc>
                <a:tc>
                  <a:txBody>
                    <a:bodyPr/>
                    <a:p>
                      <a:pPr algn="ctr">
                        <a:buNone/>
                      </a:pPr>
                      <a:r>
                        <a:rPr lang="en-US" altLang="zh-CN" b="1"/>
                        <a:t>0.60</a:t>
                      </a:r>
                      <a:endParaRPr lang="en-US" altLang="zh-CN" b="1"/>
                    </a:p>
                  </a:txBody>
                  <a:tcPr/>
                </a:tc>
                <a:tc>
                  <a:txBody>
                    <a:bodyPr/>
                    <a:p>
                      <a:pPr algn="ctr">
                        <a:buNone/>
                      </a:pPr>
                      <a:r>
                        <a:rPr lang="en-US" altLang="zh-CN"/>
                        <a:t>0.32</a:t>
                      </a:r>
                      <a:endParaRPr lang="en-US" altLang="zh-CN"/>
                    </a:p>
                  </a:txBody>
                  <a:tcPr/>
                </a:tc>
                <a:tc>
                  <a:txBody>
                    <a:bodyPr/>
                    <a:p>
                      <a:pPr algn="ctr">
                        <a:buNone/>
                      </a:pPr>
                      <a:r>
                        <a:rPr lang="en-US" altLang="zh-CN"/>
                        <a:t>0.0</a:t>
                      </a:r>
                      <a:endParaRPr lang="en-US" altLang="zh-CN"/>
                    </a:p>
                  </a:txBody>
                  <a:tcPr/>
                </a:tc>
                <a:tc>
                  <a:txBody>
                    <a:bodyPr/>
                    <a:p>
                      <a:pPr algn="ctr">
                        <a:buNone/>
                      </a:pPr>
                      <a:r>
                        <a:rPr lang="en-US" altLang="zh-CN" b="1"/>
                        <a:t>0.41</a:t>
                      </a:r>
                      <a:endParaRPr lang="en-US" altLang="zh-CN" b="1"/>
                    </a:p>
                  </a:txBody>
                  <a:tcPr/>
                </a:tc>
              </a:tr>
              <a:tr h="381000">
                <a:tc>
                  <a:txBody>
                    <a:bodyPr/>
                    <a:p>
                      <a:pPr algn="ctr">
                        <a:buNone/>
                      </a:pPr>
                      <a:r>
                        <a:rPr lang="en-US" altLang="zh-CN"/>
                        <a:t>xalan</a:t>
                      </a:r>
                      <a:endParaRPr lang="en-US" altLang="zh-CN"/>
                    </a:p>
                  </a:txBody>
                  <a:tcPr/>
                </a:tc>
                <a:tc>
                  <a:txBody>
                    <a:bodyPr/>
                    <a:p>
                      <a:pPr algn="ctr">
                        <a:buNone/>
                      </a:pPr>
                      <a:r>
                        <a:rPr lang="en-US" altLang="zh-CN" b="0"/>
                        <a:t>0.43</a:t>
                      </a:r>
                      <a:endParaRPr lang="en-US" altLang="zh-CN" b="0"/>
                    </a:p>
                  </a:txBody>
                  <a:tcPr/>
                </a:tc>
                <a:tc>
                  <a:txBody>
                    <a:bodyPr/>
                    <a:p>
                      <a:pPr algn="ctr">
                        <a:buNone/>
                      </a:pPr>
                      <a:r>
                        <a:rPr lang="en-US" altLang="zh-CN" b="1"/>
                        <a:t>0.59</a:t>
                      </a:r>
                      <a:endParaRPr lang="en-US" altLang="zh-CN" b="1"/>
                    </a:p>
                  </a:txBody>
                  <a:tcPr/>
                </a:tc>
                <a:tc>
                  <a:txBody>
                    <a:bodyPr/>
                    <a:p>
                      <a:pPr algn="ctr">
                        <a:buNone/>
                      </a:pPr>
                      <a:r>
                        <a:rPr lang="en-US" altLang="zh-CN"/>
                        <a:t>0.32</a:t>
                      </a:r>
                      <a:endParaRPr lang="en-US" altLang="zh-CN"/>
                    </a:p>
                  </a:txBody>
                  <a:tcPr/>
                </a:tc>
                <a:tc>
                  <a:txBody>
                    <a:bodyPr/>
                    <a:p>
                      <a:pPr algn="ctr">
                        <a:buNone/>
                      </a:pPr>
                      <a:r>
                        <a:rPr lang="en-US" altLang="zh-CN" b="1"/>
                        <a:t>0.65</a:t>
                      </a:r>
                      <a:endParaRPr lang="en-US" altLang="zh-CN" b="1"/>
                    </a:p>
                  </a:txBody>
                  <a:tcPr/>
                </a:tc>
              </a:tr>
              <a:tr h="381000">
                <a:tc>
                  <a:txBody>
                    <a:bodyPr/>
                    <a:p>
                      <a:pPr algn="ctr">
                        <a:buNone/>
                      </a:pPr>
                      <a:r>
                        <a:rPr lang="en-US" altLang="zh-CN"/>
                        <a:t>camel</a:t>
                      </a:r>
                      <a:endParaRPr lang="en-US" altLang="zh-CN"/>
                    </a:p>
                  </a:txBody>
                  <a:tcPr/>
                </a:tc>
                <a:tc>
                  <a:txBody>
                    <a:bodyPr/>
                    <a:p>
                      <a:pPr algn="ctr">
                        <a:buNone/>
                      </a:pPr>
                      <a:r>
                        <a:rPr lang="en-US" altLang="zh-CN" b="0"/>
                        <a:t>0.36</a:t>
                      </a:r>
                      <a:endParaRPr lang="en-US" altLang="zh-CN" b="0"/>
                    </a:p>
                  </a:txBody>
                  <a:tcPr/>
                </a:tc>
                <a:tc>
                  <a:txBody>
                    <a:bodyPr/>
                    <a:p>
                      <a:pPr algn="ctr">
                        <a:buNone/>
                      </a:pPr>
                      <a:r>
                        <a:rPr lang="en-US" altLang="zh-CN" b="1"/>
                        <a:t>0.50</a:t>
                      </a:r>
                      <a:endParaRPr lang="en-US" altLang="zh-CN" b="1"/>
                    </a:p>
                  </a:txBody>
                  <a:tcPr/>
                </a:tc>
                <a:tc>
                  <a:txBody>
                    <a:bodyPr/>
                    <a:p>
                      <a:pPr algn="ctr">
                        <a:buNone/>
                      </a:pPr>
                      <a:r>
                        <a:rPr lang="en-US" altLang="zh-CN"/>
                        <a:t>0.44</a:t>
                      </a:r>
                      <a:endParaRPr lang="en-US" altLang="zh-CN"/>
                    </a:p>
                  </a:txBody>
                  <a:tcPr/>
                </a:tc>
                <a:tc>
                  <a:txBody>
                    <a:bodyPr/>
                    <a:p>
                      <a:pPr algn="ctr">
                        <a:buNone/>
                      </a:pPr>
                      <a:r>
                        <a:rPr lang="en-US" altLang="zh-CN" b="1"/>
                        <a:t>0.45</a:t>
                      </a:r>
                      <a:endParaRPr lang="en-US" altLang="zh-CN" b="1"/>
                    </a:p>
                  </a:txBody>
                  <a:tcPr/>
                </a:tc>
              </a:tr>
              <a:tr h="381000">
                <a:tc>
                  <a:txBody>
                    <a:bodyPr/>
                    <a:p>
                      <a:pPr algn="ctr">
                        <a:buNone/>
                      </a:pPr>
                      <a:r>
                        <a:rPr lang="en-US" altLang="zh-CN"/>
                        <a:t>ivy</a:t>
                      </a:r>
                      <a:endParaRPr lang="en-US" altLang="zh-CN"/>
                    </a:p>
                  </a:txBody>
                  <a:tcPr/>
                </a:tc>
                <a:tc>
                  <a:txBody>
                    <a:bodyPr/>
                    <a:p>
                      <a:pPr algn="ctr">
                        <a:buNone/>
                      </a:pPr>
                      <a:r>
                        <a:rPr lang="en-US" altLang="zh-CN" b="0"/>
                        <a:t>0.13</a:t>
                      </a:r>
                      <a:endParaRPr lang="en-US" altLang="zh-CN" b="0"/>
                    </a:p>
                  </a:txBody>
                  <a:tcPr/>
                </a:tc>
                <a:tc>
                  <a:txBody>
                    <a:bodyPr/>
                    <a:p>
                      <a:pPr algn="ctr">
                        <a:buNone/>
                      </a:pPr>
                      <a:r>
                        <a:rPr lang="en-US" altLang="zh-CN" b="1"/>
                        <a:t>0.21</a:t>
                      </a:r>
                      <a:endParaRPr lang="en-US" altLang="zh-CN" b="1"/>
                    </a:p>
                  </a:txBody>
                  <a:tcPr/>
                </a:tc>
                <a:tc>
                  <a:txBody>
                    <a:bodyPr/>
                    <a:p>
                      <a:pPr algn="ctr">
                        <a:buNone/>
                      </a:pPr>
                      <a:r>
                        <a:rPr lang="en-US" altLang="zh-CN"/>
                        <a:t>0.13</a:t>
                      </a:r>
                      <a:endParaRPr lang="en-US" altLang="zh-CN"/>
                    </a:p>
                  </a:txBody>
                  <a:tcPr/>
                </a:tc>
                <a:tc>
                  <a:txBody>
                    <a:bodyPr/>
                    <a:p>
                      <a:pPr algn="ctr">
                        <a:buNone/>
                      </a:pPr>
                      <a:r>
                        <a:rPr lang="en-US" altLang="zh-CN" b="1"/>
                        <a:t>0.19</a:t>
                      </a:r>
                      <a:endParaRPr lang="en-US" altLang="zh-CN" b="1"/>
                    </a:p>
                  </a:txBody>
                  <a:tcPr/>
                </a:tc>
              </a:tr>
              <a:tr h="381000">
                <a:tc>
                  <a:txBody>
                    <a:bodyPr/>
                    <a:p>
                      <a:pPr algn="ctr">
                        <a:buNone/>
                      </a:pPr>
                      <a:r>
                        <a:rPr lang="en-US" altLang="zh-CN"/>
                        <a:t>velocity</a:t>
                      </a:r>
                      <a:endParaRPr lang="en-US" altLang="zh-CN"/>
                    </a:p>
                  </a:txBody>
                  <a:tcPr/>
                </a:tc>
                <a:tc>
                  <a:txBody>
                    <a:bodyPr/>
                    <a:p>
                      <a:pPr algn="ctr">
                        <a:buNone/>
                      </a:pPr>
                      <a:r>
                        <a:rPr lang="en-US" altLang="zh-CN" b="1"/>
                        <a:t>0.60</a:t>
                      </a:r>
                      <a:endParaRPr lang="en-US" altLang="zh-CN" b="1"/>
                    </a:p>
                  </a:txBody>
                  <a:tcPr/>
                </a:tc>
                <a:tc>
                  <a:txBody>
                    <a:bodyPr/>
                    <a:p>
                      <a:pPr algn="ctr">
                        <a:buNone/>
                      </a:pPr>
                      <a:r>
                        <a:rPr lang="en-US" altLang="zh-CN"/>
                        <a:t>0.53</a:t>
                      </a:r>
                      <a:endParaRPr lang="en-US" altLang="zh-CN"/>
                    </a:p>
                  </a:txBody>
                  <a:tcPr/>
                </a:tc>
                <a:tc>
                  <a:txBody>
                    <a:bodyPr/>
                    <a:p>
                      <a:pPr algn="ctr">
                        <a:buNone/>
                      </a:pPr>
                      <a:r>
                        <a:rPr lang="en-US" altLang="zh-CN"/>
                        <a:t>0.49</a:t>
                      </a:r>
                      <a:endParaRPr lang="en-US" altLang="zh-CN"/>
                    </a:p>
                  </a:txBody>
                  <a:tcPr/>
                </a:tc>
                <a:tc>
                  <a:txBody>
                    <a:bodyPr/>
                    <a:p>
                      <a:pPr algn="ctr">
                        <a:buNone/>
                      </a:pPr>
                      <a:r>
                        <a:rPr lang="en-US" altLang="zh-CN" b="1"/>
                        <a:t>0.53</a:t>
                      </a:r>
                      <a:endParaRPr lang="en-US" altLang="zh-CN" b="1"/>
                    </a:p>
                  </a:txBody>
                  <a:tcPr/>
                </a:tc>
              </a:tr>
              <a:tr h="381000">
                <a:tc>
                  <a:txBody>
                    <a:bodyPr/>
                    <a:p>
                      <a:pPr algn="ctr">
                        <a:buNone/>
                      </a:pPr>
                      <a:r>
                        <a:rPr lang="en-US" altLang="zh-CN"/>
                        <a:t>ant</a:t>
                      </a:r>
                      <a:endParaRPr lang="en-US" altLang="zh-CN"/>
                    </a:p>
                  </a:txBody>
                  <a:tcPr/>
                </a:tc>
                <a:tc>
                  <a:txBody>
                    <a:bodyPr/>
                    <a:p>
                      <a:pPr algn="ctr">
                        <a:buNone/>
                      </a:pPr>
                      <a:r>
                        <a:rPr lang="en-US" altLang="zh-CN"/>
                        <a:t>0.30</a:t>
                      </a:r>
                      <a:endParaRPr lang="en-US" altLang="zh-CN"/>
                    </a:p>
                  </a:txBody>
                  <a:tcPr/>
                </a:tc>
                <a:tc>
                  <a:txBody>
                    <a:bodyPr/>
                    <a:p>
                      <a:pPr algn="ctr">
                        <a:buNone/>
                      </a:pPr>
                      <a:r>
                        <a:rPr lang="en-US" altLang="zh-CN" b="1"/>
                        <a:t>0.40</a:t>
                      </a:r>
                      <a:endParaRPr lang="en-US" altLang="zh-CN" b="1"/>
                    </a:p>
                  </a:txBody>
                  <a:tcPr/>
                </a:tc>
                <a:tc>
                  <a:txBody>
                    <a:bodyPr/>
                    <a:p>
                      <a:pPr algn="ctr">
                        <a:buNone/>
                      </a:pPr>
                      <a:r>
                        <a:rPr lang="en-US" altLang="zh-CN"/>
                        <a:t>0.57</a:t>
                      </a:r>
                      <a:endParaRPr lang="en-US" altLang="zh-CN"/>
                    </a:p>
                  </a:txBody>
                  <a:tcPr/>
                </a:tc>
                <a:tc>
                  <a:txBody>
                    <a:bodyPr/>
                    <a:p>
                      <a:pPr algn="ctr">
                        <a:buNone/>
                      </a:pPr>
                      <a:r>
                        <a:rPr lang="en-US" altLang="zh-CN" b="1"/>
                        <a:t>0.56</a:t>
                      </a:r>
                      <a:endParaRPr lang="en-US" altLang="zh-CN" b="1"/>
                    </a:p>
                  </a:txBody>
                  <a:tcPr/>
                </a:tc>
              </a:tr>
              <a:tr h="381000">
                <a:tc>
                  <a:txBody>
                    <a:bodyPr/>
                    <a:p>
                      <a:pPr algn="ctr">
                        <a:buNone/>
                      </a:pPr>
                      <a:r>
                        <a:rPr lang="en-US" altLang="zh-CN"/>
                        <a:t>poi</a:t>
                      </a:r>
                      <a:endParaRPr lang="en-US" altLang="zh-CN"/>
                    </a:p>
                  </a:txBody>
                  <a:tcPr/>
                </a:tc>
                <a:tc>
                  <a:txBody>
                    <a:bodyPr/>
                    <a:p>
                      <a:pPr algn="ctr">
                        <a:buNone/>
                      </a:pPr>
                      <a:r>
                        <a:rPr lang="en-US" altLang="zh-CN" b="1"/>
                        <a:t>0.37</a:t>
                      </a:r>
                      <a:endParaRPr lang="en-US" altLang="zh-CN" b="1"/>
                    </a:p>
                  </a:txBody>
                  <a:tcPr/>
                </a:tc>
                <a:tc>
                  <a:txBody>
                    <a:bodyPr/>
                    <a:p>
                      <a:pPr algn="ctr">
                        <a:buNone/>
                      </a:pPr>
                      <a:r>
                        <a:rPr lang="en-US" altLang="zh-CN"/>
                        <a:t>0.18</a:t>
                      </a:r>
                      <a:endParaRPr lang="en-US" altLang="zh-CN"/>
                    </a:p>
                  </a:txBody>
                  <a:tcPr/>
                </a:tc>
                <a:tc>
                  <a:txBody>
                    <a:bodyPr/>
                    <a:p>
                      <a:pPr algn="ctr">
                        <a:buNone/>
                      </a:pPr>
                      <a:r>
                        <a:rPr lang="en-US" altLang="zh-CN">
                          <a:solidFill>
                            <a:srgbClr val="FF0000"/>
                          </a:solidFill>
                        </a:rPr>
                        <a:t>0.0</a:t>
                      </a:r>
                      <a:endParaRPr lang="en-US" altLang="zh-CN">
                        <a:solidFill>
                          <a:srgbClr val="FF0000"/>
                        </a:solidFill>
                      </a:endParaRPr>
                    </a:p>
                  </a:txBody>
                  <a:tcPr/>
                </a:tc>
                <a:tc>
                  <a:txBody>
                    <a:bodyPr/>
                    <a:p>
                      <a:pPr algn="ctr">
                        <a:buNone/>
                      </a:pPr>
                      <a:r>
                        <a:rPr lang="en-US" altLang="zh-CN" b="1"/>
                        <a:t>0.20</a:t>
                      </a:r>
                      <a:endParaRPr lang="en-US" altLang="zh-CN" b="1"/>
                    </a:p>
                  </a:txBody>
                  <a:tcPr/>
                </a:tc>
              </a:tr>
              <a:tr h="381000">
                <a:tc>
                  <a:txBody>
                    <a:bodyPr/>
                    <a:p>
                      <a:pPr algn="ctr">
                        <a:buNone/>
                      </a:pPr>
                      <a:r>
                        <a:rPr lang="en-US" altLang="zh-CN"/>
                        <a:t>lucene</a:t>
                      </a:r>
                      <a:endParaRPr lang="en-US" altLang="zh-CN"/>
                    </a:p>
                  </a:txBody>
                  <a:tcPr/>
                </a:tc>
                <a:tc>
                  <a:txBody>
                    <a:bodyPr/>
                    <a:p>
                      <a:pPr algn="ctr">
                        <a:buNone/>
                      </a:pPr>
                      <a:r>
                        <a:rPr lang="en-US" altLang="zh-CN" b="1"/>
                        <a:t>0.62</a:t>
                      </a:r>
                      <a:endParaRPr lang="en-US" altLang="zh-CN" b="1"/>
                    </a:p>
                  </a:txBody>
                  <a:tcPr/>
                </a:tc>
                <a:tc>
                  <a:txBody>
                    <a:bodyPr/>
                    <a:p>
                      <a:pPr algn="ctr">
                        <a:buNone/>
                      </a:pPr>
                      <a:r>
                        <a:rPr lang="en-US" altLang="zh-CN"/>
                        <a:t>0.54</a:t>
                      </a:r>
                      <a:endParaRPr lang="en-US" altLang="zh-CN"/>
                    </a:p>
                  </a:txBody>
                  <a:tcPr/>
                </a:tc>
                <a:tc>
                  <a:txBody>
                    <a:bodyPr/>
                    <a:p>
                      <a:pPr algn="ctr">
                        <a:buNone/>
                      </a:pPr>
                      <a:r>
                        <a:rPr lang="en-US" altLang="zh-CN"/>
                        <a:t>0.76</a:t>
                      </a:r>
                      <a:endParaRPr lang="en-US" altLang="zh-CN"/>
                    </a:p>
                  </a:txBody>
                  <a:tcPr/>
                </a:tc>
                <a:tc>
                  <a:txBody>
                    <a:bodyPr/>
                    <a:p>
                      <a:pPr algn="ctr">
                        <a:buNone/>
                      </a:pPr>
                      <a:r>
                        <a:rPr lang="en-US" altLang="zh-CN"/>
                        <a:t>0.76</a:t>
                      </a:r>
                      <a:endParaRPr lang="en-US" altLang="zh-CN"/>
                    </a:p>
                  </a:txBody>
                  <a:tcPr/>
                </a:tc>
              </a:tr>
              <a:tr h="381000">
                <a:tc>
                  <a:txBody>
                    <a:bodyPr/>
                    <a:p>
                      <a:pPr algn="ctr">
                        <a:buNone/>
                      </a:pPr>
                      <a:r>
                        <a:rPr lang="en-US" altLang="zh-CN"/>
                        <a:t>jedit</a:t>
                      </a:r>
                      <a:endParaRPr lang="en-US" altLang="zh-CN"/>
                    </a:p>
                  </a:txBody>
                  <a:tcPr/>
                </a:tc>
                <a:tc>
                  <a:txBody>
                    <a:bodyPr/>
                    <a:p>
                      <a:pPr algn="ctr">
                        <a:buNone/>
                      </a:pPr>
                      <a:r>
                        <a:rPr lang="en-US" altLang="zh-CN" b="0"/>
                        <a:t>0.07</a:t>
                      </a:r>
                      <a:endParaRPr lang="en-US" altLang="zh-CN" b="0"/>
                    </a:p>
                  </a:txBody>
                  <a:tcPr/>
                </a:tc>
                <a:tc>
                  <a:txBody>
                    <a:bodyPr/>
                    <a:p>
                      <a:pPr algn="ctr">
                        <a:buNone/>
                      </a:pPr>
                      <a:r>
                        <a:rPr lang="en-US" altLang="zh-CN" b="1"/>
                        <a:t>0.10</a:t>
                      </a:r>
                      <a:endParaRPr lang="en-US" altLang="zh-CN" b="1"/>
                    </a:p>
                  </a:txBody>
                  <a:tcPr/>
                </a:tc>
                <a:tc>
                  <a:txBody>
                    <a:bodyPr/>
                    <a:p>
                      <a:pPr algn="ctr">
                        <a:buNone/>
                      </a:pPr>
                      <a:r>
                        <a:rPr lang="en-US" altLang="zh-CN"/>
                        <a:t>0.10</a:t>
                      </a:r>
                      <a:endParaRPr lang="en-US" altLang="zh-CN"/>
                    </a:p>
                  </a:txBody>
                  <a:tcPr/>
                </a:tc>
                <a:tc>
                  <a:txBody>
                    <a:bodyPr/>
                    <a:p>
                      <a:pPr algn="ctr">
                        <a:buNone/>
                      </a:pPr>
                      <a:r>
                        <a:rPr lang="en-US" altLang="zh-CN" b="1"/>
                        <a:t>0.11</a:t>
                      </a:r>
                      <a:endParaRPr lang="en-US" altLang="zh-CN" b="1"/>
                    </a:p>
                  </a:txBody>
                  <a:tcPr/>
                </a:tc>
              </a:tr>
            </a:tbl>
          </a:graphicData>
        </a:graphic>
      </p:graphicFrame>
      <p:sp>
        <p:nvSpPr>
          <p:cNvPr id="5" name="椭圆 4"/>
          <p:cNvSpPr/>
          <p:nvPr/>
        </p:nvSpPr>
        <p:spPr>
          <a:xfrm>
            <a:off x="5909310" y="2421890"/>
            <a:ext cx="1115060" cy="4191000"/>
          </a:xfrm>
          <a:prstGeom prst="ellipse">
            <a:avLst/>
          </a:prstGeom>
          <a:noFill/>
          <a:ln w="12700" cap="flat" cmpd="sng" algn="ctr">
            <a:solidFill>
              <a:srgbClr val="CC0033"/>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mn-ea"/>
              </a:rPr>
              <a:t>Results for RQ3(2)</a:t>
            </a:r>
            <a:br>
              <a:rPr lang="en-US" altLang="zh-CN" dirty="0"/>
            </a:br>
            <a:endParaRPr lang="en-US" altLang="zh-CN" dirty="0"/>
          </a:p>
        </p:txBody>
      </p:sp>
      <p:sp>
        <p:nvSpPr>
          <p:cNvPr id="38" name="文本框 37"/>
          <p:cNvSpPr txBox="1"/>
          <p:nvPr/>
        </p:nvSpPr>
        <p:spPr>
          <a:xfrm>
            <a:off x="2326005" y="1302385"/>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F1 score of CPDP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847090" y="1777365"/>
          <a:ext cx="8021955" cy="4700270"/>
        </p:xfrm>
        <a:graphic>
          <a:graphicData uri="http://schemas.openxmlformats.org/drawingml/2006/table">
            <a:tbl>
              <a:tblPr firstRow="1" bandRow="1">
                <a:tableStyleId>{5C22544A-7EE6-4342-B048-85BDC9FD1C3A}</a:tableStyleId>
              </a:tblPr>
              <a:tblGrid>
                <a:gridCol w="1683385"/>
                <a:gridCol w="1677035"/>
                <a:gridCol w="1408430"/>
                <a:gridCol w="1731645"/>
                <a:gridCol w="1521460"/>
              </a:tblGrid>
              <a:tr h="445135">
                <a:tc>
                  <a:txBody>
                    <a:bodyPr/>
                    <a:p>
                      <a:pPr algn="ctr">
                        <a:buNone/>
                      </a:pPr>
                      <a:r>
                        <a:rPr lang="en-US" altLang="zh-CN"/>
                        <a:t>Model</a:t>
                      </a:r>
                      <a:endParaRPr lang="en-US" altLang="zh-CN"/>
                    </a:p>
                  </a:txBody>
                  <a:tcPr/>
                </a:tc>
                <a:tc gridSpan="2">
                  <a:txBody>
                    <a:bodyPr/>
                    <a:p>
                      <a:pPr algn="ctr">
                        <a:buNone/>
                      </a:pPr>
                      <a:r>
                        <a:rPr lang="en-US" altLang="zh-CN"/>
                        <a:t>TextCNN</a:t>
                      </a:r>
                      <a:endParaRPr lang="en-US" altLang="zh-CN"/>
                    </a:p>
                  </a:txBody>
                  <a:tcPr/>
                </a:tc>
                <a:tc hMerge="1">
                  <a:tcPr/>
                </a:tc>
                <a:tc gridSpan="2">
                  <a:txBody>
                    <a:bodyPr/>
                    <a:p>
                      <a:pPr algn="ctr">
                        <a:buNone/>
                      </a:pPr>
                      <a:r>
                        <a:rPr lang="en-US" altLang="zh-CN"/>
                        <a:t>BiLSTM+ATT</a:t>
                      </a:r>
                      <a:endParaRPr lang="en-US" altLang="zh-CN"/>
                    </a:p>
                  </a:txBody>
                  <a:tcPr/>
                </a:tc>
                <a:tc hMerge="1">
                  <a:tcPr/>
                </a:tc>
              </a:tr>
              <a:tr h="445135">
                <a:tc>
                  <a:txBody>
                    <a:bodyPr/>
                    <a:p>
                      <a:pPr algn="ctr">
                        <a:buNone/>
                      </a:pPr>
                      <a:r>
                        <a:rPr lang="en-US" altLang="zh-CN"/>
                        <a:t>Embedding</a:t>
                      </a:r>
                      <a:endParaRPr lang="en-US" altLang="zh-CN"/>
                    </a:p>
                  </a:txBody>
                  <a:tcPr/>
                </a:tc>
                <a:tc>
                  <a:txBody>
                    <a:bodyPr/>
                    <a:p>
                      <a:pPr algn="ctr">
                        <a:buNone/>
                      </a:pPr>
                      <a:r>
                        <a:rPr lang="en-US" altLang="zh-CN"/>
                        <a:t>BERT</a:t>
                      </a:r>
                      <a:endParaRPr lang="en-US" altLang="zh-CN"/>
                    </a:p>
                  </a:txBody>
                  <a:tcPr/>
                </a:tc>
                <a:tc>
                  <a:txBody>
                    <a:bodyPr/>
                    <a:p>
                      <a:pPr algn="ctr">
                        <a:buNone/>
                      </a:pPr>
                      <a:r>
                        <a:rPr lang="en-US" altLang="zh-CN"/>
                        <a:t>Word2vec</a:t>
                      </a:r>
                      <a:endParaRPr lang="en-US" altLang="zh-CN"/>
                    </a:p>
                  </a:txBody>
                  <a:tcPr/>
                </a:tc>
                <a:tc>
                  <a:txBody>
                    <a:bodyPr/>
                    <a:p>
                      <a:pPr algn="ctr">
                        <a:buNone/>
                      </a:pPr>
                      <a:r>
                        <a:rPr lang="en-US" altLang="zh-CN"/>
                        <a:t>BERT</a:t>
                      </a:r>
                      <a:endParaRPr lang="en-US" altLang="zh-CN"/>
                    </a:p>
                  </a:txBody>
                  <a:tcPr/>
                </a:tc>
                <a:tc>
                  <a:txBody>
                    <a:bodyPr/>
                    <a:p>
                      <a:pPr algn="ctr">
                        <a:buNone/>
                      </a:pPr>
                      <a:r>
                        <a:rPr lang="en-US" altLang="zh-CN"/>
                        <a:t>Word2vec</a:t>
                      </a:r>
                      <a:endParaRPr lang="en-US" altLang="zh-CN"/>
                    </a:p>
                  </a:txBody>
                  <a:tcPr/>
                </a:tc>
              </a:tr>
              <a:tr h="381000">
                <a:tc>
                  <a:txBody>
                    <a:bodyPr/>
                    <a:p>
                      <a:pPr algn="ctr">
                        <a:buNone/>
                      </a:pPr>
                      <a:r>
                        <a:rPr lang="en-US" altLang="zh-CN"/>
                        <a:t>xecers</a:t>
                      </a:r>
                      <a:endParaRPr lang="en-US" altLang="zh-CN"/>
                    </a:p>
                  </a:txBody>
                  <a:tcPr/>
                </a:tc>
                <a:tc>
                  <a:txBody>
                    <a:bodyPr/>
                    <a:p>
                      <a:pPr algn="ctr">
                        <a:buNone/>
                      </a:pPr>
                      <a:r>
                        <a:rPr lang="en-US" altLang="zh-CN" b="0"/>
                        <a:t>0.20</a:t>
                      </a:r>
                      <a:endParaRPr lang="en-US" altLang="zh-CN" b="0"/>
                    </a:p>
                  </a:txBody>
                  <a:tcPr/>
                </a:tc>
                <a:tc>
                  <a:txBody>
                    <a:bodyPr/>
                    <a:p>
                      <a:pPr algn="ctr">
                        <a:buNone/>
                      </a:pPr>
                      <a:r>
                        <a:rPr lang="en-US" altLang="zh-CN" b="1"/>
                        <a:t>0.37</a:t>
                      </a:r>
                      <a:endParaRPr lang="en-US" altLang="zh-CN" b="1"/>
                    </a:p>
                  </a:txBody>
                  <a:tcPr/>
                </a:tc>
                <a:tc>
                  <a:txBody>
                    <a:bodyPr/>
                    <a:p>
                      <a:pPr algn="ctr">
                        <a:buNone/>
                      </a:pPr>
                      <a:r>
                        <a:rPr lang="en-US" altLang="zh-CN"/>
                        <a:t>0.39</a:t>
                      </a:r>
                      <a:endParaRPr lang="en-US" altLang="zh-CN"/>
                    </a:p>
                  </a:txBody>
                  <a:tcPr/>
                </a:tc>
                <a:tc>
                  <a:txBody>
                    <a:bodyPr/>
                    <a:p>
                      <a:pPr algn="ctr">
                        <a:buNone/>
                      </a:pPr>
                      <a:r>
                        <a:rPr lang="en-US" altLang="zh-CN" b="1"/>
                        <a:t>0.40</a:t>
                      </a:r>
                      <a:endParaRPr lang="en-US" altLang="zh-CN" b="1"/>
                    </a:p>
                  </a:txBody>
                  <a:tcPr/>
                </a:tc>
              </a:tr>
              <a:tr h="381000">
                <a:tc>
                  <a:txBody>
                    <a:bodyPr/>
                    <a:p>
                      <a:pPr algn="ctr">
                        <a:buNone/>
                      </a:pPr>
                      <a:r>
                        <a:rPr lang="en-US" altLang="zh-CN"/>
                        <a:t>synapse</a:t>
                      </a:r>
                      <a:endParaRPr lang="en-US" altLang="zh-CN"/>
                    </a:p>
                  </a:txBody>
                  <a:tcPr/>
                </a:tc>
                <a:tc>
                  <a:txBody>
                    <a:bodyPr/>
                    <a:p>
                      <a:pPr algn="ctr">
                        <a:buNone/>
                      </a:pPr>
                      <a:r>
                        <a:rPr lang="en-US" altLang="zh-CN" b="0"/>
                        <a:t>0.36</a:t>
                      </a:r>
                      <a:endParaRPr lang="en-US" altLang="zh-CN" b="0"/>
                    </a:p>
                  </a:txBody>
                  <a:tcPr/>
                </a:tc>
                <a:tc>
                  <a:txBody>
                    <a:bodyPr/>
                    <a:p>
                      <a:pPr algn="ctr">
                        <a:buNone/>
                      </a:pPr>
                      <a:r>
                        <a:rPr lang="en-US" altLang="zh-CN" b="1"/>
                        <a:t>0.51</a:t>
                      </a:r>
                      <a:endParaRPr lang="en-US" altLang="zh-CN" b="1"/>
                    </a:p>
                  </a:txBody>
                  <a:tcPr/>
                </a:tc>
                <a:tc>
                  <a:txBody>
                    <a:bodyPr/>
                    <a:p>
                      <a:pPr algn="ctr">
                        <a:buNone/>
                      </a:pPr>
                      <a:r>
                        <a:rPr lang="en-US" altLang="zh-CN" b="1"/>
                        <a:t>0.50</a:t>
                      </a:r>
                      <a:endParaRPr lang="en-US" altLang="zh-CN" b="1"/>
                    </a:p>
                  </a:txBody>
                  <a:tcPr/>
                </a:tc>
                <a:tc>
                  <a:txBody>
                    <a:bodyPr/>
                    <a:p>
                      <a:pPr algn="ctr">
                        <a:buNone/>
                      </a:pPr>
                      <a:r>
                        <a:rPr lang="en-US" altLang="zh-CN" b="0"/>
                        <a:t>0.46</a:t>
                      </a:r>
                      <a:endParaRPr lang="en-US" altLang="zh-CN" b="0"/>
                    </a:p>
                  </a:txBody>
                  <a:tcPr/>
                </a:tc>
              </a:tr>
              <a:tr h="381000">
                <a:tc>
                  <a:txBody>
                    <a:bodyPr/>
                    <a:p>
                      <a:pPr algn="ctr">
                        <a:buNone/>
                      </a:pPr>
                      <a:r>
                        <a:rPr lang="en-US" altLang="zh-CN"/>
                        <a:t>xalan</a:t>
                      </a:r>
                      <a:endParaRPr lang="en-US" altLang="zh-CN"/>
                    </a:p>
                  </a:txBody>
                  <a:tcPr/>
                </a:tc>
                <a:tc>
                  <a:txBody>
                    <a:bodyPr/>
                    <a:p>
                      <a:pPr algn="ctr">
                        <a:buNone/>
                      </a:pPr>
                      <a:r>
                        <a:rPr lang="en-US" altLang="zh-CN" b="0"/>
                        <a:t>0.02</a:t>
                      </a:r>
                      <a:endParaRPr lang="en-US" altLang="zh-CN" b="0"/>
                    </a:p>
                  </a:txBody>
                  <a:tcPr/>
                </a:tc>
                <a:tc>
                  <a:txBody>
                    <a:bodyPr/>
                    <a:p>
                      <a:pPr algn="ctr">
                        <a:buNone/>
                      </a:pPr>
                      <a:r>
                        <a:rPr lang="en-US" altLang="zh-CN" b="1"/>
                        <a:t>0.40</a:t>
                      </a:r>
                      <a:endParaRPr lang="en-US" altLang="zh-CN" b="1"/>
                    </a:p>
                  </a:txBody>
                  <a:tcPr/>
                </a:tc>
                <a:tc>
                  <a:txBody>
                    <a:bodyPr/>
                    <a:p>
                      <a:pPr algn="ctr">
                        <a:buNone/>
                      </a:pPr>
                      <a:r>
                        <a:rPr lang="en-US" altLang="zh-CN" b="1"/>
                        <a:t>0.51</a:t>
                      </a:r>
                      <a:endParaRPr lang="en-US" altLang="zh-CN" b="1"/>
                    </a:p>
                  </a:txBody>
                  <a:tcPr/>
                </a:tc>
                <a:tc>
                  <a:txBody>
                    <a:bodyPr/>
                    <a:p>
                      <a:pPr algn="ctr">
                        <a:buNone/>
                      </a:pPr>
                      <a:r>
                        <a:rPr lang="en-US" altLang="zh-CN" b="0"/>
                        <a:t>0.30</a:t>
                      </a:r>
                      <a:endParaRPr lang="en-US" altLang="zh-CN" b="0"/>
                    </a:p>
                  </a:txBody>
                  <a:tcPr/>
                </a:tc>
              </a:tr>
              <a:tr h="381000">
                <a:tc>
                  <a:txBody>
                    <a:bodyPr/>
                    <a:p>
                      <a:pPr algn="ctr">
                        <a:buNone/>
                      </a:pPr>
                      <a:r>
                        <a:rPr lang="en-US" altLang="zh-CN"/>
                        <a:t>camel</a:t>
                      </a:r>
                      <a:endParaRPr lang="en-US" altLang="zh-CN"/>
                    </a:p>
                  </a:txBody>
                  <a:tcPr/>
                </a:tc>
                <a:tc>
                  <a:txBody>
                    <a:bodyPr/>
                    <a:p>
                      <a:pPr algn="ctr">
                        <a:buNone/>
                      </a:pPr>
                      <a:r>
                        <a:rPr lang="en-US" altLang="zh-CN" b="1"/>
                        <a:t>0.50</a:t>
                      </a:r>
                      <a:endParaRPr lang="en-US" altLang="zh-CN" b="1"/>
                    </a:p>
                  </a:txBody>
                  <a:tcPr/>
                </a:tc>
                <a:tc>
                  <a:txBody>
                    <a:bodyPr/>
                    <a:p>
                      <a:pPr algn="ctr">
                        <a:buNone/>
                      </a:pPr>
                      <a:r>
                        <a:rPr lang="en-US" altLang="zh-CN" b="0"/>
                        <a:t>0.43</a:t>
                      </a:r>
                      <a:endParaRPr lang="en-US" altLang="zh-CN" b="0"/>
                    </a:p>
                  </a:txBody>
                  <a:tcPr/>
                </a:tc>
                <a:tc>
                  <a:txBody>
                    <a:bodyPr/>
                    <a:p>
                      <a:pPr algn="ctr">
                        <a:buNone/>
                      </a:pPr>
                      <a:r>
                        <a:rPr lang="en-US" altLang="zh-CN"/>
                        <a:t>0.29</a:t>
                      </a:r>
                      <a:endParaRPr lang="en-US" altLang="zh-CN"/>
                    </a:p>
                  </a:txBody>
                  <a:tcPr/>
                </a:tc>
                <a:tc>
                  <a:txBody>
                    <a:bodyPr/>
                    <a:p>
                      <a:pPr algn="ctr">
                        <a:buNone/>
                      </a:pPr>
                      <a:r>
                        <a:rPr lang="en-US" altLang="zh-CN" b="1"/>
                        <a:t>0.30</a:t>
                      </a:r>
                      <a:endParaRPr lang="en-US" altLang="zh-CN" b="1"/>
                    </a:p>
                  </a:txBody>
                  <a:tcPr/>
                </a:tc>
              </a:tr>
              <a:tr h="381000">
                <a:tc>
                  <a:txBody>
                    <a:bodyPr/>
                    <a:p>
                      <a:pPr algn="ctr">
                        <a:buNone/>
                      </a:pPr>
                      <a:r>
                        <a:rPr lang="en-US" altLang="zh-CN"/>
                        <a:t>ivy</a:t>
                      </a:r>
                      <a:endParaRPr lang="en-US" altLang="zh-CN"/>
                    </a:p>
                  </a:txBody>
                  <a:tcPr/>
                </a:tc>
                <a:tc>
                  <a:txBody>
                    <a:bodyPr/>
                    <a:p>
                      <a:pPr algn="ctr">
                        <a:buNone/>
                      </a:pPr>
                      <a:r>
                        <a:rPr lang="en-US" altLang="zh-CN" b="0"/>
                        <a:t>0.03</a:t>
                      </a:r>
                      <a:endParaRPr lang="en-US" altLang="zh-CN" b="0"/>
                    </a:p>
                  </a:txBody>
                  <a:tcPr/>
                </a:tc>
                <a:tc>
                  <a:txBody>
                    <a:bodyPr/>
                    <a:p>
                      <a:pPr algn="ctr">
                        <a:buNone/>
                      </a:pPr>
                      <a:r>
                        <a:rPr lang="en-US" altLang="zh-CN" b="1"/>
                        <a:t>0.42</a:t>
                      </a:r>
                      <a:endParaRPr lang="en-US" altLang="zh-CN" b="1"/>
                    </a:p>
                  </a:txBody>
                  <a:tcPr/>
                </a:tc>
                <a:tc>
                  <a:txBody>
                    <a:bodyPr/>
                    <a:p>
                      <a:pPr algn="ctr">
                        <a:buNone/>
                      </a:pPr>
                      <a:r>
                        <a:rPr lang="en-US" altLang="zh-CN" b="1"/>
                        <a:t>0.30</a:t>
                      </a:r>
                      <a:endParaRPr lang="en-US" altLang="zh-CN" b="1"/>
                    </a:p>
                  </a:txBody>
                  <a:tcPr/>
                </a:tc>
                <a:tc>
                  <a:txBody>
                    <a:bodyPr/>
                    <a:p>
                      <a:pPr algn="ctr">
                        <a:buNone/>
                      </a:pPr>
                      <a:r>
                        <a:rPr lang="en-US" altLang="zh-CN" b="0"/>
                        <a:t>0.26</a:t>
                      </a:r>
                      <a:endParaRPr lang="en-US" altLang="zh-CN" b="0"/>
                    </a:p>
                  </a:txBody>
                  <a:tcPr/>
                </a:tc>
              </a:tr>
              <a:tr h="381000">
                <a:tc>
                  <a:txBody>
                    <a:bodyPr/>
                    <a:p>
                      <a:pPr algn="ctr">
                        <a:buNone/>
                      </a:pPr>
                      <a:r>
                        <a:rPr lang="en-US" altLang="zh-CN"/>
                        <a:t>velocity</a:t>
                      </a:r>
                      <a:endParaRPr lang="en-US" altLang="zh-CN"/>
                    </a:p>
                  </a:txBody>
                  <a:tcPr/>
                </a:tc>
                <a:tc>
                  <a:txBody>
                    <a:bodyPr/>
                    <a:p>
                      <a:pPr algn="ctr">
                        <a:buNone/>
                      </a:pPr>
                      <a:r>
                        <a:rPr lang="en-US" altLang="zh-CN" b="0"/>
                        <a:t>0.03</a:t>
                      </a:r>
                      <a:endParaRPr lang="en-US" altLang="zh-CN" b="0"/>
                    </a:p>
                  </a:txBody>
                  <a:tcPr/>
                </a:tc>
                <a:tc>
                  <a:txBody>
                    <a:bodyPr/>
                    <a:p>
                      <a:pPr algn="ctr">
                        <a:buNone/>
                      </a:pPr>
                      <a:r>
                        <a:rPr lang="en-US" altLang="zh-CN" b="1"/>
                        <a:t>0.41</a:t>
                      </a:r>
                      <a:endParaRPr lang="en-US" altLang="zh-CN" b="1"/>
                    </a:p>
                  </a:txBody>
                  <a:tcPr/>
                </a:tc>
                <a:tc>
                  <a:txBody>
                    <a:bodyPr/>
                    <a:p>
                      <a:pPr algn="ctr">
                        <a:buNone/>
                      </a:pPr>
                      <a:r>
                        <a:rPr lang="en-US" altLang="zh-CN" b="1"/>
                        <a:t>0.27</a:t>
                      </a:r>
                      <a:endParaRPr lang="en-US" altLang="zh-CN" b="1"/>
                    </a:p>
                  </a:txBody>
                  <a:tcPr/>
                </a:tc>
                <a:tc>
                  <a:txBody>
                    <a:bodyPr/>
                    <a:p>
                      <a:pPr algn="ctr">
                        <a:buNone/>
                      </a:pPr>
                      <a:r>
                        <a:rPr lang="en-US" altLang="zh-CN" b="0"/>
                        <a:t>0.19</a:t>
                      </a:r>
                      <a:endParaRPr lang="en-US" altLang="zh-CN" b="0"/>
                    </a:p>
                  </a:txBody>
                  <a:tcPr/>
                </a:tc>
              </a:tr>
              <a:tr h="381000">
                <a:tc>
                  <a:txBody>
                    <a:bodyPr/>
                    <a:p>
                      <a:pPr algn="ctr">
                        <a:buNone/>
                      </a:pPr>
                      <a:r>
                        <a:rPr lang="en-US" altLang="zh-CN"/>
                        <a:t>ant</a:t>
                      </a:r>
                      <a:endParaRPr lang="en-US" altLang="zh-CN"/>
                    </a:p>
                  </a:txBody>
                  <a:tcPr/>
                </a:tc>
                <a:tc>
                  <a:txBody>
                    <a:bodyPr/>
                    <a:p>
                      <a:pPr algn="ctr">
                        <a:buNone/>
                      </a:pPr>
                      <a:r>
                        <a:rPr lang="en-US" altLang="zh-CN"/>
                        <a:t>0.03</a:t>
                      </a:r>
                      <a:endParaRPr lang="en-US" altLang="zh-CN"/>
                    </a:p>
                  </a:txBody>
                  <a:tcPr/>
                </a:tc>
                <a:tc>
                  <a:txBody>
                    <a:bodyPr/>
                    <a:p>
                      <a:pPr algn="ctr">
                        <a:buNone/>
                      </a:pPr>
                      <a:r>
                        <a:rPr lang="en-US" altLang="zh-CN" b="1"/>
                        <a:t>0.48</a:t>
                      </a:r>
                      <a:endParaRPr lang="en-US" altLang="zh-CN" b="1"/>
                    </a:p>
                  </a:txBody>
                  <a:tcPr/>
                </a:tc>
                <a:tc>
                  <a:txBody>
                    <a:bodyPr/>
                    <a:p>
                      <a:pPr algn="ctr">
                        <a:buNone/>
                      </a:pPr>
                      <a:r>
                        <a:rPr lang="en-US" altLang="zh-CN"/>
                        <a:t>0.27</a:t>
                      </a:r>
                      <a:endParaRPr lang="en-US" altLang="zh-CN"/>
                    </a:p>
                  </a:txBody>
                  <a:tcPr/>
                </a:tc>
                <a:tc>
                  <a:txBody>
                    <a:bodyPr/>
                    <a:p>
                      <a:pPr algn="ctr">
                        <a:buNone/>
                      </a:pPr>
                      <a:r>
                        <a:rPr lang="en-US" altLang="zh-CN" b="1"/>
                        <a:t>0.32</a:t>
                      </a:r>
                      <a:endParaRPr lang="en-US" altLang="zh-CN" b="1"/>
                    </a:p>
                  </a:txBody>
                  <a:tcPr/>
                </a:tc>
              </a:tr>
              <a:tr h="381000">
                <a:tc>
                  <a:txBody>
                    <a:bodyPr/>
                    <a:p>
                      <a:pPr algn="ctr">
                        <a:buNone/>
                      </a:pPr>
                      <a:r>
                        <a:rPr lang="en-US" altLang="zh-CN"/>
                        <a:t>poi</a:t>
                      </a:r>
                      <a:endParaRPr lang="en-US" altLang="zh-CN"/>
                    </a:p>
                  </a:txBody>
                  <a:tcPr/>
                </a:tc>
                <a:tc>
                  <a:txBody>
                    <a:bodyPr/>
                    <a:p>
                      <a:pPr algn="ctr">
                        <a:buNone/>
                      </a:pPr>
                      <a:r>
                        <a:rPr lang="en-US" altLang="zh-CN" b="0"/>
                        <a:t>0.23</a:t>
                      </a:r>
                      <a:endParaRPr lang="en-US" altLang="zh-CN" b="0"/>
                    </a:p>
                  </a:txBody>
                  <a:tcPr/>
                </a:tc>
                <a:tc>
                  <a:txBody>
                    <a:bodyPr/>
                    <a:p>
                      <a:pPr algn="ctr">
                        <a:buNone/>
                      </a:pPr>
                      <a:r>
                        <a:rPr lang="en-US" altLang="zh-CN" b="1"/>
                        <a:t>0.49</a:t>
                      </a:r>
                      <a:endParaRPr lang="en-US" altLang="zh-CN" b="1"/>
                    </a:p>
                  </a:txBody>
                  <a:tcPr/>
                </a:tc>
                <a:tc>
                  <a:txBody>
                    <a:bodyPr/>
                    <a:p>
                      <a:pPr algn="ctr">
                        <a:buNone/>
                      </a:pPr>
                      <a:r>
                        <a:rPr lang="en-US" altLang="zh-CN"/>
                        <a:t>0.26</a:t>
                      </a:r>
                      <a:endParaRPr lang="en-US" altLang="zh-CN"/>
                    </a:p>
                  </a:txBody>
                  <a:tcPr/>
                </a:tc>
                <a:tc>
                  <a:txBody>
                    <a:bodyPr/>
                    <a:p>
                      <a:pPr algn="ctr">
                        <a:buNone/>
                      </a:pPr>
                      <a:r>
                        <a:rPr lang="en-US" altLang="zh-CN" b="1"/>
                        <a:t>0.33</a:t>
                      </a:r>
                      <a:endParaRPr lang="en-US" altLang="zh-CN" b="1"/>
                    </a:p>
                  </a:txBody>
                  <a:tcPr/>
                </a:tc>
              </a:tr>
              <a:tr h="381000">
                <a:tc>
                  <a:txBody>
                    <a:bodyPr/>
                    <a:p>
                      <a:pPr algn="ctr">
                        <a:buNone/>
                      </a:pPr>
                      <a:r>
                        <a:rPr lang="en-US" altLang="zh-CN"/>
                        <a:t>lucene</a:t>
                      </a:r>
                      <a:endParaRPr lang="en-US" altLang="zh-CN"/>
                    </a:p>
                  </a:txBody>
                  <a:tcPr/>
                </a:tc>
                <a:tc>
                  <a:txBody>
                    <a:bodyPr/>
                    <a:p>
                      <a:pPr algn="ctr">
                        <a:buNone/>
                      </a:pPr>
                      <a:r>
                        <a:rPr lang="en-US" altLang="zh-CN" b="0"/>
                        <a:t>0.01</a:t>
                      </a:r>
                      <a:endParaRPr lang="en-US" altLang="zh-CN" b="0"/>
                    </a:p>
                  </a:txBody>
                  <a:tcPr/>
                </a:tc>
                <a:tc>
                  <a:txBody>
                    <a:bodyPr/>
                    <a:p>
                      <a:pPr algn="ctr">
                        <a:buNone/>
                      </a:pPr>
                      <a:r>
                        <a:rPr lang="en-US" altLang="zh-CN" b="1"/>
                        <a:t>0.36</a:t>
                      </a:r>
                      <a:endParaRPr lang="en-US" altLang="zh-CN" b="1"/>
                    </a:p>
                  </a:txBody>
                  <a:tcPr/>
                </a:tc>
                <a:tc>
                  <a:txBody>
                    <a:bodyPr/>
                    <a:p>
                      <a:pPr algn="ctr">
                        <a:buNone/>
                      </a:pPr>
                      <a:r>
                        <a:rPr lang="en-US" altLang="zh-CN" b="1"/>
                        <a:t>0.22</a:t>
                      </a:r>
                      <a:endParaRPr lang="en-US" altLang="zh-CN" b="1"/>
                    </a:p>
                  </a:txBody>
                  <a:tcPr/>
                </a:tc>
                <a:tc>
                  <a:txBody>
                    <a:bodyPr/>
                    <a:p>
                      <a:pPr algn="ctr">
                        <a:buNone/>
                      </a:pPr>
                      <a:r>
                        <a:rPr lang="en-US" altLang="zh-CN"/>
                        <a:t>0.05</a:t>
                      </a:r>
                      <a:endParaRPr lang="en-US" altLang="zh-CN"/>
                    </a:p>
                  </a:txBody>
                  <a:tcPr/>
                </a:tc>
              </a:tr>
              <a:tr h="381000">
                <a:tc>
                  <a:txBody>
                    <a:bodyPr/>
                    <a:p>
                      <a:pPr algn="ctr">
                        <a:buNone/>
                      </a:pPr>
                      <a:r>
                        <a:rPr lang="en-US" altLang="zh-CN"/>
                        <a:t>jedit</a:t>
                      </a:r>
                      <a:endParaRPr lang="en-US" altLang="zh-CN"/>
                    </a:p>
                  </a:txBody>
                  <a:tcPr/>
                </a:tc>
                <a:tc>
                  <a:txBody>
                    <a:bodyPr/>
                    <a:p>
                      <a:pPr algn="ctr">
                        <a:buNone/>
                      </a:pPr>
                      <a:r>
                        <a:rPr lang="en-US" altLang="zh-CN" b="0"/>
                        <a:t>0.07</a:t>
                      </a:r>
                      <a:endParaRPr lang="en-US" altLang="zh-CN" b="0"/>
                    </a:p>
                  </a:txBody>
                  <a:tcPr/>
                </a:tc>
                <a:tc>
                  <a:txBody>
                    <a:bodyPr/>
                    <a:p>
                      <a:pPr algn="ctr">
                        <a:buNone/>
                      </a:pPr>
                      <a:r>
                        <a:rPr lang="en-US" altLang="zh-CN" b="1"/>
                        <a:t>0.34</a:t>
                      </a:r>
                      <a:endParaRPr lang="en-US" altLang="zh-CN" b="1"/>
                    </a:p>
                  </a:txBody>
                  <a:tcPr/>
                </a:tc>
                <a:tc>
                  <a:txBody>
                    <a:bodyPr/>
                    <a:p>
                      <a:pPr algn="ctr">
                        <a:buNone/>
                      </a:pPr>
                      <a:r>
                        <a:rPr lang="en-US" altLang="zh-CN" b="1"/>
                        <a:t>0.34</a:t>
                      </a:r>
                      <a:endParaRPr lang="en-US" altLang="zh-CN" b="1"/>
                    </a:p>
                  </a:txBody>
                  <a:tcPr/>
                </a:tc>
                <a:tc>
                  <a:txBody>
                    <a:bodyPr/>
                    <a:p>
                      <a:pPr algn="ctr">
                        <a:buNone/>
                      </a:pPr>
                      <a:r>
                        <a:rPr lang="en-US" altLang="zh-CN" b="0"/>
                        <a:t>0.19</a:t>
                      </a:r>
                      <a:endParaRPr lang="en-US" altLang="zh-CN" b="0"/>
                    </a:p>
                  </a:txBody>
                  <a:tcPr/>
                </a:tc>
              </a:tr>
            </a:tbl>
          </a:graphicData>
        </a:graphic>
      </p:graphicFrame>
      <p:sp>
        <p:nvSpPr>
          <p:cNvPr id="3" name="椭圆 2"/>
          <p:cNvSpPr/>
          <p:nvPr/>
        </p:nvSpPr>
        <p:spPr>
          <a:xfrm>
            <a:off x="2911475" y="2421890"/>
            <a:ext cx="1019810" cy="4191000"/>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 name="椭圆 4"/>
          <p:cNvSpPr/>
          <p:nvPr/>
        </p:nvSpPr>
        <p:spPr>
          <a:xfrm>
            <a:off x="2816225" y="2308860"/>
            <a:ext cx="1115060" cy="4191000"/>
          </a:xfrm>
          <a:prstGeom prst="ellipse">
            <a:avLst/>
          </a:prstGeom>
          <a:noFill/>
          <a:ln w="12700" cap="flat" cmpd="sng" algn="ctr">
            <a:solidFill>
              <a:srgbClr val="CC0033"/>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olidFill>
                  <a:schemeClr val="tx1">
                    <a:lumMod val="85000"/>
                    <a:lumOff val="15000"/>
                  </a:schemeClr>
                </a:solidFill>
              </a:rPr>
              <a:t>RQ3-Answer</a:t>
            </a:r>
            <a:br>
              <a:rPr lang="en-US" altLang="zh-CN" dirty="0">
                <a:solidFill>
                  <a:schemeClr val="tx1">
                    <a:lumMod val="85000"/>
                    <a:lumOff val="15000"/>
                    <a:alpha val="20000"/>
                  </a:schemeClr>
                </a:solidFill>
              </a:rPr>
            </a:br>
            <a:endParaRPr lang="en-US" altLang="zh-CN" dirty="0">
              <a:solidFill>
                <a:schemeClr val="tx1">
                  <a:lumMod val="85000"/>
                  <a:lumOff val="15000"/>
                  <a:alpha val="20000"/>
                </a:schemeClr>
              </a:solidFill>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3" name="圆角矩形 2"/>
              <p:cNvSpPr/>
              <p:nvPr/>
            </p:nvSpPr>
            <p:spPr>
              <a:xfrm>
                <a:off x="1630045" y="2616200"/>
                <a:ext cx="6238875" cy="1186180"/>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𝑂𝑢𝑟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𝑝𝑟𝑒𝑡𝑟𝑎𝑖𝑛𝑒𝑑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𝐵𝐸𝑅𝑇</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𝑒𝑚𝑏𝑒𝑑𝑑𝑖𝑛𝑔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𝑢𝑛𝑑𝑒𝑟𝑝𝑒𝑟𝑓𝑜𝑟</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𝑊𝑜𝑟𝑑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2</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𝑣𝑒𝑐</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𝑒𝑚𝑏𝑒𝑑𝑑𝑖𝑛𝑔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3" name="圆角矩形 2"/>
              <p:cNvSpPr>
                <a:spLocks noRot="1" noChangeAspect="1" noMove="1" noResize="1" noEditPoints="1" noAdjustHandles="1" noChangeArrowheads="1" noChangeShapeType="1" noTextEdit="1"/>
              </p:cNvSpPr>
              <p:nvPr/>
            </p:nvSpPr>
            <p:spPr>
              <a:xfrm>
                <a:off x="1630045" y="2616200"/>
                <a:ext cx="6238875" cy="1186180"/>
              </a:xfrm>
              <a:prstGeom prst="roundRect">
                <a:avLst/>
              </a:prstGeom>
              <a:blipFill rotWithShape="1">
                <a:blip r:embed="rId1"/>
                <a:stretch>
                  <a:fillRect r="-489"/>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4" name="文本框 3"/>
          <p:cNvSpPr txBox="1"/>
          <p:nvPr/>
        </p:nvSpPr>
        <p:spPr>
          <a:xfrm>
            <a:off x="1630045" y="1694180"/>
            <a:ext cx="6591300" cy="922020"/>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sym typeface="+mn-ea"/>
              </a:rPr>
              <a:t>RQ3</a:t>
            </a:r>
            <a:r>
              <a:rPr lang="en-US" altLang="zh-CN" sz="1800" dirty="0">
                <a:latin typeface="微软雅黑" panose="020B0503020204020204" pitchFamily="34" charset="-122"/>
                <a:ea typeface="微软雅黑" panose="020B0503020204020204" pitchFamily="34" charset="-122"/>
                <a:sym typeface="+mn-ea"/>
              </a:rPr>
              <a:t>:Can embedding with our pretrained BERT model outperform Word2vec model?</a:t>
            </a:r>
            <a:endParaRPr lang="zh-CN" altLang="en-US" sz="1800" dirty="0">
              <a:latin typeface="微软雅黑" panose="020B0503020204020204" pitchFamily="34" charset="-122"/>
              <a:ea typeface="微软雅黑" panose="020B0503020204020204" pitchFamily="34" charset="-122"/>
            </a:endParaRPr>
          </a:p>
          <a:p>
            <a:pPr algn="l"/>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Answers to RQ1 and RQ4</a:t>
            </a:r>
            <a:br>
              <a:rPr lang="en-US" altLang="zh-CN" dirty="0">
                <a:solidFill>
                  <a:schemeClr val="tx1">
                    <a:lumMod val="85000"/>
                    <a:lumOff val="15000"/>
                    <a:alpha val="20000"/>
                  </a:schemeClr>
                </a:solidFill>
              </a:rPr>
            </a:br>
            <a:endParaRPr lang="en-US" altLang="zh-CN" dirty="0">
              <a:solidFill>
                <a:schemeClr val="tx1">
                  <a:lumMod val="85000"/>
                  <a:lumOff val="15000"/>
                  <a:alpha val="20000"/>
                </a:schemeClr>
              </a:solidFill>
            </a:endParaRPr>
          </a:p>
        </p:txBody>
      </p:sp>
      <p:sp>
        <p:nvSpPr>
          <p:cNvPr id="38" name="文本框 37"/>
          <p:cNvSpPr txBox="1"/>
          <p:nvPr/>
        </p:nvSpPr>
        <p:spPr>
          <a:xfrm>
            <a:off x="2299335" y="1302385"/>
            <a:ext cx="4828540" cy="379095"/>
          </a:xfrm>
          <a:prstGeom prst="rect">
            <a:avLst/>
          </a:prstGeom>
          <a:noFill/>
        </p:spPr>
        <p:txBody>
          <a:bodyPr wrap="square" rtlCol="0">
            <a:noAutofit/>
          </a:bodyPr>
          <a:p>
            <a:pPr algn="ctr"/>
            <a:endParaRPr lang="en-US" altLang="zh-CN" sz="1800" b="1" dirty="0">
              <a:solidFill>
                <a:schemeClr val="tx2">
                  <a:alpha val="20000"/>
                </a:schemeClr>
              </a:solidFill>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6" name="文本框 5"/>
          <p:cNvSpPr txBox="1"/>
          <p:nvPr/>
        </p:nvSpPr>
        <p:spPr>
          <a:xfrm>
            <a:off x="1219200" y="1716405"/>
            <a:ext cx="6988810" cy="452247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RQ1</a:t>
            </a:r>
            <a:r>
              <a:rPr lang="en-US" altLang="zh-CN" sz="1800" dirty="0">
                <a:latin typeface="微软雅黑" panose="020B0503020204020204" pitchFamily="34" charset="-122"/>
                <a:ea typeface="微软雅黑" panose="020B0503020204020204" pitchFamily="34" charset="-122"/>
                <a:sym typeface="+mn-ea"/>
              </a:rPr>
              <a:t>:Can data augmentation improve the performance of deep learning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RQ4</a:t>
            </a:r>
            <a:r>
              <a:rPr lang="en-US" altLang="zh-CN" sz="1800" dirty="0">
                <a:latin typeface="微软雅黑" panose="020B0503020204020204" pitchFamily="34" charset="-122"/>
                <a:ea typeface="微软雅黑" panose="020B0503020204020204" pitchFamily="34" charset="-122"/>
                <a:sym typeface="+mn-ea"/>
              </a:rPr>
              <a:t>:Which data preprocessing method is better for software defect prediction?</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圆角矩形 6"/>
              <p:cNvSpPr/>
              <p:nvPr/>
            </p:nvSpPr>
            <p:spPr>
              <a:xfrm>
                <a:off x="1594485" y="2430780"/>
                <a:ext cx="6238875" cy="981075"/>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𝑂𝑢𝑟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𝑝𝑟𝑜𝑝𝑜𝑠𝑒𝑑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𝑑𝑎𝑡𝑎</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𝑎𝑢𝑔𝑚𝑒𝑛𝑡𝑎𝑡𝑖𝑜𝑛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𝑐𝑎𝑛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𝑖𝑚𝑝𝑟𝑜𝑣𝑒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𝑡ℎ𝑒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𝑝𝑒𝑟𝑓𝑜𝑟𝑚𝑎𝑛𝑐𝑒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𝑜𝑓</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𝑑𝑒𝑒𝑝</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𝑙𝑒𝑎𝑟𝑛𝑖𝑛𝑔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7" name="圆角矩形 6"/>
              <p:cNvSpPr>
                <a:spLocks noRot="1" noChangeAspect="1" noMove="1" noResize="1" noEditPoints="1" noAdjustHandles="1" noChangeArrowheads="1" noChangeShapeType="1" noTextEdit="1"/>
              </p:cNvSpPr>
              <p:nvPr/>
            </p:nvSpPr>
            <p:spPr>
              <a:xfrm>
                <a:off x="1594485" y="2430780"/>
                <a:ext cx="6238875" cy="981075"/>
              </a:xfrm>
              <a:prstGeom prst="round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圆角矩形 10"/>
              <p:cNvSpPr/>
              <p:nvPr/>
            </p:nvSpPr>
            <p:spPr>
              <a:xfrm>
                <a:off x="1593850" y="4461510"/>
                <a:ext cx="6238875" cy="1364615"/>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𝑓𝑢𝑙𝑙</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𝑡𝑜𝑘𝑒𝑛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𝑝𝑟𝑜𝑐𝑒𝑠𝑠𝑖𝑛𝑔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𝑚𝑒𝑡ℎ𝑜𝑑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𝑐𝑎𝑛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𝑎𝑐ℎ𝑖𝑒𝑣𝑒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𝑏𝑒𝑡𝑡𝑒𝑟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𝑝𝑒𝑟𝑓𝑜𝑟𝑚𝑎𝑛𝑐𝑒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𝑡ℎ𝑎𝑛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𝐴𝑆𝑇</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𝑛𝑜𝑑𝑒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𝑑𝑜𝑒𝑠</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𝑏𝑒𝑠𝑖𝑑𝑒𝑠</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𝑙𝑜𝑛𝑔𝑒𝑟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𝑠𝑒𝑞𝑢𝑒𝑛𝑐𝑒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𝑡𝑒𝑛𝑑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𝑡𝑜</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𝑎𝑐ℎ𝑖𝑒𝑣𝑒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𝑏𝑒𝑡𝑡𝑒𝑟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𝑝𝑒𝑟𝑓𝑜𝑟𝑚𝑎𝑛𝑐𝑒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1" name="圆角矩形 10"/>
              <p:cNvSpPr>
                <a:spLocks noRot="1" noChangeAspect="1" noMove="1" noResize="1" noEditPoints="1" noAdjustHandles="1" noChangeArrowheads="1" noChangeShapeType="1" noTextEdit="1"/>
              </p:cNvSpPr>
              <p:nvPr/>
            </p:nvSpPr>
            <p:spPr>
              <a:xfrm>
                <a:off x="1593850" y="4461510"/>
                <a:ext cx="6238875" cy="1364615"/>
              </a:xfrm>
              <a:prstGeom prst="roundRect">
                <a:avLst/>
              </a:prstGeom>
              <a:blipFill rotWithShape="1">
                <a:blip r:embed="rId2"/>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Conclusion</a:t>
            </a:r>
            <a:br>
              <a:rPr lang="en-US" altLang="zh-CN" dirty="0">
                <a:solidFill>
                  <a:schemeClr val="tx1">
                    <a:lumMod val="85000"/>
                    <a:lumOff val="15000"/>
                    <a:alpha val="20000"/>
                  </a:schemeClr>
                </a:solidFill>
              </a:rPr>
            </a:br>
            <a:endParaRPr lang="en-US" altLang="zh-CN" dirty="0">
              <a:solidFill>
                <a:schemeClr val="tx1">
                  <a:lumMod val="85000"/>
                  <a:lumOff val="15000"/>
                  <a:alpha val="20000"/>
                </a:schemeClr>
              </a:solidFill>
            </a:endParaRPr>
          </a:p>
        </p:txBody>
      </p:sp>
      <p:sp>
        <p:nvSpPr>
          <p:cNvPr id="38" name="文本框 37"/>
          <p:cNvSpPr txBox="1"/>
          <p:nvPr/>
        </p:nvSpPr>
        <p:spPr>
          <a:xfrm>
            <a:off x="2299335" y="1302385"/>
            <a:ext cx="4828540" cy="379095"/>
          </a:xfrm>
          <a:prstGeom prst="rect">
            <a:avLst/>
          </a:prstGeom>
          <a:noFill/>
        </p:spPr>
        <p:txBody>
          <a:bodyPr wrap="square" rtlCol="0">
            <a:noAutofit/>
          </a:bodyPr>
          <a:p>
            <a:pPr algn="ctr"/>
            <a:endParaRPr lang="en-US" altLang="zh-CN" sz="1800" b="1" dirty="0">
              <a:solidFill>
                <a:schemeClr val="tx2">
                  <a:alpha val="20000"/>
                </a:schemeClr>
              </a:solidFill>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1280160" y="1555750"/>
            <a:ext cx="6867525" cy="4179570"/>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Goal</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Construct an effective deep learning model for SDP</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Proposal</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rPr>
              <a:t>BERT+BAMA</a:t>
            </a:r>
            <a:r>
              <a:rPr lang="en-US" altLang="zh-CN" sz="1800" dirty="0">
                <a:latin typeface="微软雅黑" panose="020B0503020204020204" pitchFamily="34" charset="-122"/>
                <a:ea typeface="微软雅黑" panose="020B0503020204020204" pitchFamily="34" charset="-122"/>
              </a:rPr>
              <a:t>  model  for SDP</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BERT and Word2vec embedding model comparison</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Evaluation</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BERT+BAMA outperforms other models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Our trained BERT embedding underperform  Word2vec embedding</a:t>
            </a:r>
            <a:endParaRPr lang="en-US" altLang="zh-CN" sz="1800" dirty="0">
              <a:latin typeface="微软雅黑" panose="020B0503020204020204" pitchFamily="34" charset="-122"/>
              <a:ea typeface="微软雅黑" panose="020B0503020204020204" pitchFamily="34" charset="-122"/>
            </a:endParaRPr>
          </a:p>
          <a:p>
            <a:pPr marL="0" lvl="0"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975485" y="2590165"/>
            <a:ext cx="5193665" cy="1002030"/>
          </a:xfrm>
          <a:prstGeom prst="rect">
            <a:avLst/>
          </a:prstGeom>
          <a:noFill/>
        </p:spPr>
        <p:txBody>
          <a:bodyPr wrap="square" rtlCol="0">
            <a:noAutofit/>
          </a:bodyPr>
          <a:p>
            <a:pPr algn="ctr"/>
            <a:r>
              <a:rPr lang="en-US" altLang="zh-CN" sz="4000" b="1" dirty="0">
                <a:latin typeface="微软雅黑" panose="020B0503020204020204" pitchFamily="34" charset="-122"/>
                <a:ea typeface="微软雅黑" panose="020B0503020204020204" pitchFamily="34" charset="-122"/>
              </a:rPr>
              <a:t>Extra</a:t>
            </a:r>
            <a:endParaRPr lang="en-US" altLang="zh-CN" sz="4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method overview</a:t>
            </a:r>
            <a:endParaRPr lang="en-US" altLang="zh-CN" dirty="0"/>
          </a:p>
        </p:txBody>
      </p:sp>
      <p:pic>
        <p:nvPicPr>
          <p:cNvPr id="4" name="图片 3" descr="method_over_view"/>
          <p:cNvPicPr>
            <a:picLocks noChangeAspect="1"/>
          </p:cNvPicPr>
          <p:nvPr/>
        </p:nvPicPr>
        <p:blipFill>
          <a:blip r:embed="rId1"/>
          <a:stretch>
            <a:fillRect/>
          </a:stretch>
        </p:blipFill>
        <p:spPr>
          <a:xfrm>
            <a:off x="4445" y="1911350"/>
            <a:ext cx="9135745" cy="3035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1450975" y="2045970"/>
            <a:ext cx="4312920" cy="114173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t>BERT Structure </a:t>
            </a:r>
            <a:endParaRPr lang="en-US" altLang="zh-CN" dirty="0"/>
          </a:p>
        </p:txBody>
      </p:sp>
      <mc:AlternateContent xmlns:mc="http://schemas.openxmlformats.org/markup-compatibility/2006">
        <mc:Choice xmlns:a14="http://schemas.microsoft.com/office/drawing/2010/main" Requires="a14">
          <p:sp>
            <p:nvSpPr>
              <p:cNvPr id="6" name="矩形 5"/>
              <p:cNvSpPr/>
              <p:nvPr/>
            </p:nvSpPr>
            <p:spPr>
              <a:xfrm>
                <a:off x="1740535" y="2165350"/>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6" name="矩形 5"/>
              <p:cNvSpPr>
                <a:spLocks noRot="1" noChangeAspect="1" noMove="1" noResize="1" noEditPoints="1" noAdjustHandles="1" noChangeArrowheads="1" noChangeShapeType="1" noTextEdit="1"/>
              </p:cNvSpPr>
              <p:nvPr/>
            </p:nvSpPr>
            <p:spPr>
              <a:xfrm>
                <a:off x="1740535" y="2165350"/>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2909570" y="2165350"/>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7" name="矩形 6"/>
              <p:cNvSpPr>
                <a:spLocks noRot="1" noChangeAspect="1" noMove="1" noResize="1" noEditPoints="1" noAdjustHandles="1" noChangeArrowheads="1" noChangeShapeType="1" noTextEdit="1"/>
              </p:cNvSpPr>
              <p:nvPr/>
            </p:nvSpPr>
            <p:spPr>
              <a:xfrm>
                <a:off x="2909570" y="2165350"/>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4753610" y="2165350"/>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8" name="矩形 7"/>
              <p:cNvSpPr>
                <a:spLocks noRot="1" noChangeAspect="1" noMove="1" noResize="1" noEditPoints="1" noAdjustHandles="1" noChangeArrowheads="1" noChangeShapeType="1" noTextEdit="1"/>
              </p:cNvSpPr>
              <p:nvPr/>
            </p:nvSpPr>
            <p:spPr>
              <a:xfrm>
                <a:off x="4753610" y="2165350"/>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1740535" y="2713355"/>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9" name="矩形 8"/>
              <p:cNvSpPr>
                <a:spLocks noRot="1" noChangeAspect="1" noMove="1" noResize="1" noEditPoints="1" noAdjustHandles="1" noChangeArrowheads="1" noChangeShapeType="1" noTextEdit="1"/>
              </p:cNvSpPr>
              <p:nvPr/>
            </p:nvSpPr>
            <p:spPr>
              <a:xfrm>
                <a:off x="1740535" y="2713355"/>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1740535" y="3260725"/>
                <a:ext cx="728980" cy="318135"/>
              </a:xfrm>
              <a:prstGeom prst="rect">
                <a:avLst/>
              </a:prstGeom>
              <a:solidFill>
                <a:srgbClr val="F0D1D5"/>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𝐸</m:t>
                          </m:r>
                        </m:e>
                        <m:sub>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0" name="矩形 9"/>
              <p:cNvSpPr>
                <a:spLocks noRot="1" noChangeAspect="1" noMove="1" noResize="1" noEditPoints="1" noAdjustHandles="1" noChangeArrowheads="1" noChangeShapeType="1" noTextEdit="1"/>
              </p:cNvSpPr>
              <p:nvPr/>
            </p:nvSpPr>
            <p:spPr>
              <a:xfrm>
                <a:off x="1740535" y="3260725"/>
                <a:ext cx="728980" cy="318135"/>
              </a:xfrm>
              <a:prstGeom prst="rect">
                <a:avLst/>
              </a:prstGeom>
              <a:blipFill rotWithShape="1">
                <a:blip r:embed="rId2"/>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2909570" y="3269615"/>
                <a:ext cx="728980" cy="318135"/>
              </a:xfrm>
              <a:prstGeom prst="rect">
                <a:avLst/>
              </a:prstGeom>
              <a:solidFill>
                <a:srgbClr val="F0D1D5"/>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𝐸</m:t>
                          </m:r>
                        </m:e>
                        <m:sub>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1" name="矩形 10"/>
              <p:cNvSpPr>
                <a:spLocks noRot="1" noChangeAspect="1" noMove="1" noResize="1" noEditPoints="1" noAdjustHandles="1" noChangeArrowheads="1" noChangeShapeType="1" noTextEdit="1"/>
              </p:cNvSpPr>
              <p:nvPr/>
            </p:nvSpPr>
            <p:spPr>
              <a:xfrm>
                <a:off x="2909570" y="3269615"/>
                <a:ext cx="728980" cy="318135"/>
              </a:xfrm>
              <a:prstGeom prst="rect">
                <a:avLst/>
              </a:prstGeom>
              <a:blipFill rotWithShape="1">
                <a:blip r:embed="rId3"/>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4753610" y="3260725"/>
                <a:ext cx="728980" cy="318135"/>
              </a:xfrm>
              <a:prstGeom prst="rect">
                <a:avLst/>
              </a:prstGeom>
              <a:solidFill>
                <a:srgbClr val="F0D1D5"/>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𝐸</m:t>
                          </m:r>
                        </m:e>
                        <m:sub>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2" name="矩形 11"/>
              <p:cNvSpPr>
                <a:spLocks noRot="1" noChangeAspect="1" noMove="1" noResize="1" noEditPoints="1" noAdjustHandles="1" noChangeArrowheads="1" noChangeShapeType="1" noTextEdit="1"/>
              </p:cNvSpPr>
              <p:nvPr/>
            </p:nvSpPr>
            <p:spPr>
              <a:xfrm>
                <a:off x="4753610" y="3260725"/>
                <a:ext cx="728980" cy="318135"/>
              </a:xfrm>
              <a:prstGeom prst="rect">
                <a:avLst/>
              </a:prstGeom>
              <a:blipFill rotWithShape="1">
                <a:blip r:embed="rId4"/>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4753610" y="2713355"/>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3" name="矩形 12"/>
              <p:cNvSpPr>
                <a:spLocks noRot="1" noChangeAspect="1" noMove="1" noResize="1" noEditPoints="1" noAdjustHandles="1" noChangeArrowheads="1" noChangeShapeType="1" noTextEdit="1"/>
              </p:cNvSpPr>
              <p:nvPr/>
            </p:nvSpPr>
            <p:spPr>
              <a:xfrm>
                <a:off x="4753610" y="2713355"/>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2909570" y="2713355"/>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6" name="矩形 15"/>
              <p:cNvSpPr>
                <a:spLocks noRot="1" noChangeAspect="1" noMove="1" noResize="1" noEditPoints="1" noAdjustHandles="1" noChangeArrowheads="1" noChangeShapeType="1" noTextEdit="1"/>
              </p:cNvSpPr>
              <p:nvPr/>
            </p:nvSpPr>
            <p:spPr>
              <a:xfrm>
                <a:off x="2909570" y="2713355"/>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cxnSp>
        <p:nvCxnSpPr>
          <p:cNvPr id="17" name="直接箭头连接符 16"/>
          <p:cNvCxnSpPr>
            <a:stCxn id="10" idx="0"/>
            <a:endCxn id="9" idx="2"/>
          </p:cNvCxnSpPr>
          <p:nvPr/>
        </p:nvCxnSpPr>
        <p:spPr>
          <a:xfrm flipV="1">
            <a:off x="2105025" y="3031490"/>
            <a:ext cx="0" cy="22923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0"/>
            <a:endCxn id="16" idx="2"/>
          </p:cNvCxnSpPr>
          <p:nvPr/>
        </p:nvCxnSpPr>
        <p:spPr>
          <a:xfrm flipV="1">
            <a:off x="2105025" y="3031490"/>
            <a:ext cx="1169035" cy="22923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19" name="直接箭头连接符 18"/>
          <p:cNvCxnSpPr>
            <a:stCxn id="10" idx="0"/>
            <a:endCxn id="13" idx="2"/>
          </p:cNvCxnSpPr>
          <p:nvPr/>
        </p:nvCxnSpPr>
        <p:spPr>
          <a:xfrm flipV="1">
            <a:off x="2105025" y="3031490"/>
            <a:ext cx="3013075" cy="22923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0" name="直接箭头连接符 19"/>
          <p:cNvCxnSpPr>
            <a:stCxn id="11" idx="0"/>
          </p:cNvCxnSpPr>
          <p:nvPr/>
        </p:nvCxnSpPr>
        <p:spPr>
          <a:xfrm flipH="1" flipV="1">
            <a:off x="2077720" y="3053715"/>
            <a:ext cx="1196340" cy="21590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1" idx="0"/>
          </p:cNvCxnSpPr>
          <p:nvPr/>
        </p:nvCxnSpPr>
        <p:spPr>
          <a:xfrm flipH="1" flipV="1">
            <a:off x="3266440" y="3035300"/>
            <a:ext cx="7620" cy="23431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0"/>
          </p:cNvCxnSpPr>
          <p:nvPr/>
        </p:nvCxnSpPr>
        <p:spPr>
          <a:xfrm flipV="1">
            <a:off x="3274060" y="3053715"/>
            <a:ext cx="1788795" cy="21590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3" name="直接箭头连接符 22"/>
          <p:cNvCxnSpPr>
            <a:stCxn id="12" idx="0"/>
          </p:cNvCxnSpPr>
          <p:nvPr/>
        </p:nvCxnSpPr>
        <p:spPr>
          <a:xfrm flipH="1" flipV="1">
            <a:off x="2096770" y="3053715"/>
            <a:ext cx="3021330" cy="2070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5099685" y="3016250"/>
            <a:ext cx="0" cy="22479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2" idx="0"/>
          </p:cNvCxnSpPr>
          <p:nvPr/>
        </p:nvCxnSpPr>
        <p:spPr>
          <a:xfrm flipH="1" flipV="1">
            <a:off x="3303905" y="3053715"/>
            <a:ext cx="1814195" cy="20701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6" name="直接箭头连接符 25"/>
          <p:cNvCxnSpPr>
            <a:stCxn id="9" idx="0"/>
            <a:endCxn id="6" idx="2"/>
          </p:cNvCxnSpPr>
          <p:nvPr/>
        </p:nvCxnSpPr>
        <p:spPr>
          <a:xfrm flipV="1">
            <a:off x="2105025" y="2483485"/>
            <a:ext cx="0" cy="2298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0"/>
            <a:endCxn id="8" idx="2"/>
          </p:cNvCxnSpPr>
          <p:nvPr/>
        </p:nvCxnSpPr>
        <p:spPr>
          <a:xfrm flipV="1">
            <a:off x="2105025" y="2483485"/>
            <a:ext cx="3013075" cy="22987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8" name="直接箭头连接符 27"/>
          <p:cNvCxnSpPr>
            <a:stCxn id="9" idx="0"/>
            <a:endCxn id="7" idx="2"/>
          </p:cNvCxnSpPr>
          <p:nvPr/>
        </p:nvCxnSpPr>
        <p:spPr>
          <a:xfrm flipV="1">
            <a:off x="2105025" y="2483485"/>
            <a:ext cx="1169035" cy="22987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30" name="直接箭头连接符 29"/>
          <p:cNvCxnSpPr>
            <a:stCxn id="16" idx="0"/>
          </p:cNvCxnSpPr>
          <p:nvPr/>
        </p:nvCxnSpPr>
        <p:spPr>
          <a:xfrm flipV="1">
            <a:off x="3274060" y="2492375"/>
            <a:ext cx="1270" cy="22098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31" name="直接箭头连接符 30"/>
          <p:cNvCxnSpPr>
            <a:stCxn id="13" idx="0"/>
          </p:cNvCxnSpPr>
          <p:nvPr/>
        </p:nvCxnSpPr>
        <p:spPr>
          <a:xfrm flipV="1">
            <a:off x="5118100" y="2483485"/>
            <a:ext cx="0" cy="2298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3" idx="0"/>
          </p:cNvCxnSpPr>
          <p:nvPr/>
        </p:nvCxnSpPr>
        <p:spPr>
          <a:xfrm flipH="1" flipV="1">
            <a:off x="2106295" y="2520950"/>
            <a:ext cx="3011805" cy="19240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33" name="直接箭头连接符 32"/>
          <p:cNvCxnSpPr>
            <a:stCxn id="16" idx="0"/>
          </p:cNvCxnSpPr>
          <p:nvPr/>
        </p:nvCxnSpPr>
        <p:spPr>
          <a:xfrm flipV="1">
            <a:off x="3274060" y="2520950"/>
            <a:ext cx="1816735" cy="19240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34" name="直接箭头连接符 33"/>
          <p:cNvCxnSpPr>
            <a:stCxn id="13" idx="0"/>
          </p:cNvCxnSpPr>
          <p:nvPr/>
        </p:nvCxnSpPr>
        <p:spPr>
          <a:xfrm flipH="1" flipV="1">
            <a:off x="3275330" y="2492375"/>
            <a:ext cx="1842770" cy="220980"/>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35" name="文本框 34"/>
              <p:cNvSpPr txBox="1"/>
              <p:nvPr/>
            </p:nvSpPr>
            <p:spPr>
              <a:xfrm>
                <a:off x="3861371" y="2165286"/>
                <a:ext cx="61341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5" name="文本框 34"/>
              <p:cNvSpPr txBox="1">
                <a:spLocks noRot="1" noChangeAspect="1" noMove="1" noResize="1" noEditPoints="1" noAdjustHandles="1" noChangeArrowheads="1" noChangeShapeType="1" noTextEdit="1"/>
              </p:cNvSpPr>
              <p:nvPr/>
            </p:nvSpPr>
            <p:spPr>
              <a:xfrm>
                <a:off x="3861371" y="2165286"/>
                <a:ext cx="613410" cy="368300"/>
              </a:xfrm>
              <a:prstGeom prst="rect">
                <a:avLst/>
              </a:prstGeom>
              <a:blipFill rotWithShape="1">
                <a:blip r:embed="rId5"/>
                <a:stretch>
                  <a:fillRect l="-93" t="-155" r="93"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3889946" y="2713291"/>
                <a:ext cx="61341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6" name="文本框 35"/>
              <p:cNvSpPr txBox="1">
                <a:spLocks noRot="1" noChangeAspect="1" noMove="1" noResize="1" noEditPoints="1" noAdjustHandles="1" noChangeArrowheads="1" noChangeShapeType="1" noTextEdit="1"/>
              </p:cNvSpPr>
              <p:nvPr/>
            </p:nvSpPr>
            <p:spPr>
              <a:xfrm>
                <a:off x="3889946" y="2713291"/>
                <a:ext cx="613410" cy="368300"/>
              </a:xfrm>
              <a:prstGeom prst="rect">
                <a:avLst/>
              </a:prstGeom>
              <a:blipFill rotWithShape="1">
                <a:blip r:embed="rId5"/>
                <a:stretch>
                  <a:fillRect l="-93" t="-155" r="93"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3889946" y="3260661"/>
                <a:ext cx="61341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3889946" y="3260661"/>
                <a:ext cx="613410" cy="368300"/>
              </a:xfrm>
              <a:prstGeom prst="rect">
                <a:avLst/>
              </a:prstGeom>
              <a:blipFill rotWithShape="1">
                <a:blip r:embed="rId5"/>
                <a:stretch>
                  <a:fillRect l="-93" t="-155" r="93" b="155"/>
                </a:stretch>
              </a:blipFill>
            </p:spPr>
            <p:txBody>
              <a:bodyPr/>
              <a:lstStyle/>
              <a:p>
                <a:r>
                  <a:rPr lang="zh-CN" altLang="en-US">
                    <a:noFill/>
                  </a:rPr>
                  <a:t> </a:t>
                </a:r>
              </a:p>
            </p:txBody>
          </p:sp>
        </mc:Fallback>
      </mc:AlternateContent>
      <p:cxnSp>
        <p:nvCxnSpPr>
          <p:cNvPr id="38" name="直接箭头连接符 37"/>
          <p:cNvCxnSpPr/>
          <p:nvPr/>
        </p:nvCxnSpPr>
        <p:spPr>
          <a:xfrm flipV="1">
            <a:off x="2096770" y="1875155"/>
            <a:ext cx="0" cy="29019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40" name="矩形 39"/>
              <p:cNvSpPr/>
              <p:nvPr/>
            </p:nvSpPr>
            <p:spPr>
              <a:xfrm>
                <a:off x="1740535" y="1557020"/>
                <a:ext cx="728980" cy="31813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𝑇</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0" name="矩形 39"/>
              <p:cNvSpPr>
                <a:spLocks noRot="1" noChangeAspect="1" noMove="1" noResize="1" noEditPoints="1" noAdjustHandles="1" noChangeArrowheads="1" noChangeShapeType="1" noTextEdit="1"/>
              </p:cNvSpPr>
              <p:nvPr/>
            </p:nvSpPr>
            <p:spPr>
              <a:xfrm>
                <a:off x="1740535" y="1557020"/>
                <a:ext cx="728980" cy="318135"/>
              </a:xfrm>
              <a:prstGeom prst="rect">
                <a:avLst/>
              </a:prstGeom>
              <a:blipFill rotWithShape="1">
                <a:blip r:embed="rId6"/>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矩形 40"/>
              <p:cNvSpPr/>
              <p:nvPr/>
            </p:nvSpPr>
            <p:spPr>
              <a:xfrm>
                <a:off x="2905760" y="1557020"/>
                <a:ext cx="728980" cy="31813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𝑇</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1" name="矩形 40"/>
              <p:cNvSpPr>
                <a:spLocks noRot="1" noChangeAspect="1" noMove="1" noResize="1" noEditPoints="1" noAdjustHandles="1" noChangeArrowheads="1" noChangeShapeType="1" noTextEdit="1"/>
              </p:cNvSpPr>
              <p:nvPr/>
            </p:nvSpPr>
            <p:spPr>
              <a:xfrm>
                <a:off x="2905760" y="1557020"/>
                <a:ext cx="728980" cy="318135"/>
              </a:xfrm>
              <a:prstGeom prst="rect">
                <a:avLst/>
              </a:prstGeom>
              <a:blipFill rotWithShape="1">
                <a:blip r:embed="rId7"/>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3861371" y="1556956"/>
                <a:ext cx="61341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42" name="文本框 41"/>
              <p:cNvSpPr txBox="1">
                <a:spLocks noRot="1" noChangeAspect="1" noMove="1" noResize="1" noEditPoints="1" noAdjustHandles="1" noChangeArrowheads="1" noChangeShapeType="1" noTextEdit="1"/>
              </p:cNvSpPr>
              <p:nvPr/>
            </p:nvSpPr>
            <p:spPr>
              <a:xfrm>
                <a:off x="3861371" y="1556956"/>
                <a:ext cx="613410" cy="368300"/>
              </a:xfrm>
              <a:prstGeom prst="rect">
                <a:avLst/>
              </a:prstGeom>
              <a:blipFill rotWithShape="1">
                <a:blip r:embed="rId5"/>
                <a:stretch>
                  <a:fillRect l="-93" t="-155" r="93" b="155"/>
                </a:stretch>
              </a:blipFill>
            </p:spPr>
            <p:txBody>
              <a:bodyPr/>
              <a:lstStyle/>
              <a:p>
                <a:r>
                  <a:rPr lang="zh-CN" altLang="en-US">
                    <a:noFill/>
                  </a:rPr>
                  <a:t> </a:t>
                </a:r>
              </a:p>
            </p:txBody>
          </p:sp>
        </mc:Fallback>
      </mc:AlternateContent>
      <p:cxnSp>
        <p:nvCxnSpPr>
          <p:cNvPr id="43" name="直接箭头连接符 42"/>
          <p:cNvCxnSpPr/>
          <p:nvPr/>
        </p:nvCxnSpPr>
        <p:spPr>
          <a:xfrm flipV="1">
            <a:off x="3266440" y="1875155"/>
            <a:ext cx="0" cy="29019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44" name="矩形 43"/>
              <p:cNvSpPr/>
              <p:nvPr/>
            </p:nvSpPr>
            <p:spPr>
              <a:xfrm>
                <a:off x="4735195" y="1557020"/>
                <a:ext cx="728980" cy="31813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𝑇</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4" name="矩形 43"/>
              <p:cNvSpPr>
                <a:spLocks noRot="1" noChangeAspect="1" noMove="1" noResize="1" noEditPoints="1" noAdjustHandles="1" noChangeArrowheads="1" noChangeShapeType="1" noTextEdit="1"/>
              </p:cNvSpPr>
              <p:nvPr/>
            </p:nvSpPr>
            <p:spPr>
              <a:xfrm>
                <a:off x="4735195" y="1557020"/>
                <a:ext cx="728980" cy="318135"/>
              </a:xfrm>
              <a:prstGeom prst="rect">
                <a:avLst/>
              </a:prstGeom>
              <a:blipFill rotWithShape="1">
                <a:blip r:embed="rId8"/>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cxnSp>
        <p:nvCxnSpPr>
          <p:cNvPr id="45" name="直接箭头连接符 44"/>
          <p:cNvCxnSpPr/>
          <p:nvPr/>
        </p:nvCxnSpPr>
        <p:spPr>
          <a:xfrm flipV="1">
            <a:off x="5099685" y="1875155"/>
            <a:ext cx="0" cy="290195"/>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47" name="圆角矩形 46"/>
          <p:cNvSpPr/>
          <p:nvPr/>
        </p:nvSpPr>
        <p:spPr>
          <a:xfrm>
            <a:off x="1432560" y="3222625"/>
            <a:ext cx="4322445" cy="481965"/>
          </a:xfrm>
          <a:prstGeom prst="roundRect">
            <a:avLst/>
          </a:prstGeom>
          <a:noFill/>
          <a:ln w="9525" cap="flat" cmpd="sng" algn="ctr">
            <a:solidFill>
              <a:srgbClr val="F0D1D5"/>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8" name="文本框 47"/>
              <p:cNvSpPr txBox="1"/>
              <p:nvPr/>
            </p:nvSpPr>
            <p:spPr>
              <a:xfrm>
                <a:off x="5848921" y="2412936"/>
                <a:ext cx="286321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𝑇𝑟𝑎𝑛𝑠𝑓𝑜𝑟𝑚𝑒𝑟</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𝑏𝑙𝑜𝑐𝑘𝑠</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48" name="文本框 47"/>
              <p:cNvSpPr txBox="1">
                <a:spLocks noRot="1" noChangeAspect="1" noMove="1" noResize="1" noEditPoints="1" noAdjustHandles="1" noChangeArrowheads="1" noChangeShapeType="1" noTextEdit="1"/>
              </p:cNvSpPr>
              <p:nvPr/>
            </p:nvSpPr>
            <p:spPr>
              <a:xfrm>
                <a:off x="5848921" y="2412936"/>
                <a:ext cx="2863215" cy="368300"/>
              </a:xfrm>
              <a:prstGeom prst="rect">
                <a:avLst/>
              </a:prstGeom>
              <a:blipFill rotWithShape="1">
                <a:blip r:embed="rId9"/>
                <a:stretch>
                  <a:fillRect l="-20" t="-155" r="-778"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p:cNvSpPr txBox="1"/>
              <p:nvPr/>
            </p:nvSpPr>
            <p:spPr>
              <a:xfrm>
                <a:off x="5867971" y="3243516"/>
                <a:ext cx="2496820" cy="3708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𝑖𝑛𝑝𝑢𝑡𝑠</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𝑒𝑚𝑏𝑒𝑑𝑑𝑖𝑛𝑔</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49" name="文本框 48"/>
              <p:cNvSpPr txBox="1">
                <a:spLocks noRot="1" noChangeAspect="1" noMove="1" noResize="1" noEditPoints="1" noAdjustHandles="1" noChangeArrowheads="1" noChangeShapeType="1" noTextEdit="1"/>
              </p:cNvSpPr>
              <p:nvPr/>
            </p:nvSpPr>
            <p:spPr>
              <a:xfrm>
                <a:off x="5867971" y="3243516"/>
                <a:ext cx="2496820" cy="370840"/>
              </a:xfrm>
              <a:prstGeom prst="rect">
                <a:avLst/>
              </a:prstGeom>
              <a:blipFill rotWithShape="1">
                <a:blip r:embed="rId10"/>
                <a:stretch>
                  <a:fillRect l="-23" t="-154" r="-893"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文本框 49"/>
              <p:cNvSpPr txBox="1"/>
              <p:nvPr/>
            </p:nvSpPr>
            <p:spPr>
              <a:xfrm>
                <a:off x="5867971" y="1556956"/>
                <a:ext cx="118999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𝑜𝑢𝑡𝑝𝑢𝑡𝑠</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50" name="文本框 49"/>
              <p:cNvSpPr txBox="1">
                <a:spLocks noRot="1" noChangeAspect="1" noMove="1" noResize="1" noEditPoints="1" noAdjustHandles="1" noChangeArrowheads="1" noChangeShapeType="1" noTextEdit="1"/>
              </p:cNvSpPr>
              <p:nvPr/>
            </p:nvSpPr>
            <p:spPr>
              <a:xfrm>
                <a:off x="5867971" y="1556956"/>
                <a:ext cx="1189990" cy="368300"/>
              </a:xfrm>
              <a:prstGeom prst="rect">
                <a:avLst/>
              </a:prstGeom>
              <a:blipFill rotWithShape="1">
                <a:blip r:embed="rId11"/>
                <a:stretch>
                  <a:fillRect l="-48" t="-155" r="-1660" b="155"/>
                </a:stretch>
              </a:blipFill>
            </p:spPr>
            <p:txBody>
              <a:bodyPr/>
              <a:lstStyle/>
              <a:p>
                <a:r>
                  <a:rPr lang="zh-CN" altLang="en-US">
                    <a:noFill/>
                  </a:rPr>
                  <a:t> </a:t>
                </a:r>
              </a:p>
            </p:txBody>
          </p:sp>
        </mc:Fallback>
      </mc:AlternateContent>
      <p:sp>
        <p:nvSpPr>
          <p:cNvPr id="51" name="文本框 50"/>
          <p:cNvSpPr txBox="1"/>
          <p:nvPr/>
        </p:nvSpPr>
        <p:spPr>
          <a:xfrm>
            <a:off x="1552575" y="4051935"/>
            <a:ext cx="6165850" cy="473710"/>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Task</a:t>
            </a:r>
            <a:endParaRPr lang="en-US" altLang="zh-CN" sz="1800" b="1"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1552575" y="4525645"/>
            <a:ext cx="6165850" cy="473710"/>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rPr>
              <a:t>Masked language model: </a:t>
            </a:r>
            <a:r>
              <a:rPr lang="en-US" altLang="zh-CN" sz="1800" dirty="0">
                <a:latin typeface="微软雅黑" panose="020B0503020204020204" pitchFamily="34" charset="-122"/>
                <a:ea typeface="微软雅黑" panose="020B0503020204020204" pitchFamily="34" charset="-122"/>
              </a:rPr>
              <a:t>word prediction</a:t>
            </a:r>
            <a:endParaRPr lang="en-US" altLang="zh-CN" sz="1800" dirty="0">
              <a:latin typeface="微软雅黑" panose="020B0503020204020204" pitchFamily="34" charset="-122"/>
              <a:ea typeface="微软雅黑" panose="020B0503020204020204" pitchFamily="34" charset="-122"/>
            </a:endParaRPr>
          </a:p>
        </p:txBody>
      </p:sp>
      <p:sp>
        <p:nvSpPr>
          <p:cNvPr id="53" name="文本框 52"/>
          <p:cNvSpPr txBox="1"/>
          <p:nvPr/>
        </p:nvSpPr>
        <p:spPr>
          <a:xfrm>
            <a:off x="1552575" y="5090160"/>
            <a:ext cx="6165850" cy="473710"/>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rPr>
              <a:t>Next sentence prediction: </a:t>
            </a:r>
            <a:r>
              <a:rPr lang="en-US" altLang="zh-CN" sz="1800" dirty="0">
                <a:latin typeface="微软雅黑" panose="020B0503020204020204" pitchFamily="34" charset="-122"/>
                <a:ea typeface="微软雅黑" panose="020B0503020204020204" pitchFamily="34" charset="-122"/>
              </a:rPr>
              <a:t>sentence prediction</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Procedure of Machine Learning SDP Model</a:t>
            </a:r>
            <a:endParaRPr lang="en-US" altLang="zh-CN" dirty="0"/>
          </a:p>
        </p:txBody>
      </p:sp>
      <p:pic>
        <p:nvPicPr>
          <p:cNvPr id="4" name="图片 3" descr="defect_overview"/>
          <p:cNvPicPr>
            <a:picLocks noChangeAspect="1"/>
          </p:cNvPicPr>
          <p:nvPr/>
        </p:nvPicPr>
        <p:blipFill>
          <a:blip r:embed="rId1"/>
          <a:stretch>
            <a:fillRect/>
          </a:stretch>
        </p:blipFill>
        <p:spPr>
          <a:xfrm>
            <a:off x="13970" y="2263140"/>
            <a:ext cx="9086215" cy="2756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41135">
        <p:fade/>
      </p:transition>
    </mc:Choice>
    <mc:Fallback>
      <p:transition spd="med" advTm="41135">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BERT Training </a:t>
            </a:r>
            <a:endParaRPr lang="en-US" altLang="zh-CN" dirty="0"/>
          </a:p>
        </p:txBody>
      </p:sp>
      <p:sp>
        <p:nvSpPr>
          <p:cNvPr id="4" name="文本框 3"/>
          <p:cNvSpPr txBox="1"/>
          <p:nvPr/>
        </p:nvSpPr>
        <p:spPr>
          <a:xfrm>
            <a:off x="3303905" y="1251585"/>
            <a:ext cx="253555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Inputs embedding 	</a:t>
            </a:r>
            <a:endParaRPr lang="en-US" altLang="zh-CN" sz="1800" b="1" dirty="0">
              <a:latin typeface="微软雅黑" panose="020B0503020204020204" pitchFamily="34" charset="-122"/>
              <a:ea typeface="微软雅黑" panose="020B0503020204020204" pitchFamily="34" charset="-122"/>
            </a:endParaRPr>
          </a:p>
        </p:txBody>
      </p:sp>
      <p:pic>
        <p:nvPicPr>
          <p:cNvPr id="3" name="图片 2" descr="Token Encoding Method"/>
          <p:cNvPicPr>
            <a:picLocks noChangeAspect="1"/>
          </p:cNvPicPr>
          <p:nvPr/>
        </p:nvPicPr>
        <p:blipFill>
          <a:blip r:embed="rId1"/>
          <a:stretch>
            <a:fillRect/>
          </a:stretch>
        </p:blipFill>
        <p:spPr>
          <a:xfrm>
            <a:off x="1227455" y="1914525"/>
            <a:ext cx="7065010" cy="3977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Transformer blocks</a:t>
            </a:r>
            <a:endParaRPr lang="en-US" altLang="zh-CN" dirty="0"/>
          </a:p>
        </p:txBody>
      </p:sp>
      <p:pic>
        <p:nvPicPr>
          <p:cNvPr id="3" name="图片 2" descr="transformer"/>
          <p:cNvPicPr>
            <a:picLocks noChangeAspect="1"/>
          </p:cNvPicPr>
          <p:nvPr/>
        </p:nvPicPr>
        <p:blipFill>
          <a:blip r:embed="rId1"/>
          <a:stretch>
            <a:fillRect/>
          </a:stretch>
        </p:blipFill>
        <p:spPr>
          <a:xfrm>
            <a:off x="3067685" y="1691005"/>
            <a:ext cx="3619500" cy="3819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Context Information learning</a:t>
            </a:r>
            <a:endParaRPr lang="en-US" altLang="zh-CN" dirty="0"/>
          </a:p>
        </p:txBody>
      </p:sp>
      <p:sp>
        <p:nvSpPr>
          <p:cNvPr id="4" name="文本框 3"/>
          <p:cNvSpPr txBox="1"/>
          <p:nvPr/>
        </p:nvSpPr>
        <p:spPr>
          <a:xfrm>
            <a:off x="2882265" y="1409700"/>
            <a:ext cx="33788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Why BiLSTM</a:t>
            </a:r>
            <a:endParaRPr lang="en-US" altLang="zh-CN" sz="18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矩形 6"/>
              <p:cNvSpPr/>
              <p:nvPr/>
            </p:nvSpPr>
            <p:spPr>
              <a:xfrm>
                <a:off x="2841625"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7" name="矩形 6"/>
              <p:cNvSpPr>
                <a:spLocks noRot="1" noChangeAspect="1" noMove="1" noResize="1" noEditPoints="1" noAdjustHandles="1" noChangeArrowheads="1" noChangeShapeType="1" noTextEdit="1"/>
              </p:cNvSpPr>
              <p:nvPr/>
            </p:nvSpPr>
            <p:spPr>
              <a:xfrm>
                <a:off x="2841625" y="3290570"/>
                <a:ext cx="561340" cy="344805"/>
              </a:xfrm>
              <a:prstGeom prst="rect">
                <a:avLst/>
              </a:prstGeom>
              <a:blipFill rotWithShape="1">
                <a:blip r:embed="rId1"/>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3766820"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0" name="矩形 9"/>
              <p:cNvSpPr>
                <a:spLocks noRot="1" noChangeAspect="1" noMove="1" noResize="1" noEditPoints="1" noAdjustHandles="1" noChangeArrowheads="1" noChangeShapeType="1" noTextEdit="1"/>
              </p:cNvSpPr>
              <p:nvPr/>
            </p:nvSpPr>
            <p:spPr>
              <a:xfrm>
                <a:off x="3766820" y="3290570"/>
                <a:ext cx="561340" cy="344805"/>
              </a:xfrm>
              <a:prstGeom prst="rect">
                <a:avLst/>
              </a:prstGeom>
              <a:blipFill rotWithShape="1">
                <a:blip r:embed="rId2"/>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4693285"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1" name="矩形 10"/>
              <p:cNvSpPr>
                <a:spLocks noRot="1" noChangeAspect="1" noMove="1" noResize="1" noEditPoints="1" noAdjustHandles="1" noChangeArrowheads="1" noChangeShapeType="1" noTextEdit="1"/>
              </p:cNvSpPr>
              <p:nvPr/>
            </p:nvSpPr>
            <p:spPr>
              <a:xfrm>
                <a:off x="4693285" y="3290570"/>
                <a:ext cx="561340" cy="344805"/>
              </a:xfrm>
              <a:prstGeom prst="rect">
                <a:avLst/>
              </a:prstGeom>
              <a:blipFill rotWithShape="1">
                <a:blip r:embed="rId3"/>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5610225"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2" name="矩形 11"/>
              <p:cNvSpPr>
                <a:spLocks noRot="1" noChangeAspect="1" noMove="1" noResize="1" noEditPoints="1" noAdjustHandles="1" noChangeArrowheads="1" noChangeShapeType="1" noTextEdit="1"/>
              </p:cNvSpPr>
              <p:nvPr/>
            </p:nvSpPr>
            <p:spPr>
              <a:xfrm>
                <a:off x="5610225" y="3290570"/>
                <a:ext cx="561340" cy="344805"/>
              </a:xfrm>
              <a:prstGeom prst="rect">
                <a:avLst/>
              </a:prstGeom>
              <a:blipFill rotWithShape="1">
                <a:blip r:embed="rId4"/>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1945005" y="329057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3" name="矩形 12"/>
              <p:cNvSpPr>
                <a:spLocks noRot="1" noChangeAspect="1" noMove="1" noResize="1" noEditPoints="1" noAdjustHandles="1" noChangeArrowheads="1" noChangeShapeType="1" noTextEdit="1"/>
              </p:cNvSpPr>
              <p:nvPr/>
            </p:nvSpPr>
            <p:spPr>
              <a:xfrm>
                <a:off x="1945005" y="3290570"/>
                <a:ext cx="561340" cy="344805"/>
              </a:xfrm>
              <a:prstGeom prst="rect">
                <a:avLst/>
              </a:prstGeom>
              <a:blipFill rotWithShape="1">
                <a:blip r:embed="rId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6527165" y="329057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4" name="矩形 13"/>
              <p:cNvSpPr>
                <a:spLocks noRot="1" noChangeAspect="1" noMove="1" noResize="1" noEditPoints="1" noAdjustHandles="1" noChangeArrowheads="1" noChangeShapeType="1" noTextEdit="1"/>
              </p:cNvSpPr>
              <p:nvPr/>
            </p:nvSpPr>
            <p:spPr>
              <a:xfrm>
                <a:off x="6527165" y="3290570"/>
                <a:ext cx="561340" cy="344805"/>
              </a:xfrm>
              <a:prstGeom prst="rect">
                <a:avLst/>
              </a:prstGeom>
              <a:blipFill rotWithShape="1">
                <a:blip r:embed="rId6"/>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2841625" y="407860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5" name="矩形 14"/>
              <p:cNvSpPr>
                <a:spLocks noRot="1" noChangeAspect="1" noMove="1" noResize="1" noEditPoints="1" noAdjustHandles="1" noChangeArrowheads="1" noChangeShapeType="1" noTextEdit="1"/>
              </p:cNvSpPr>
              <p:nvPr/>
            </p:nvSpPr>
            <p:spPr>
              <a:xfrm>
                <a:off x="2841625" y="4078605"/>
                <a:ext cx="561340" cy="344805"/>
              </a:xfrm>
              <a:prstGeom prst="rect">
                <a:avLst/>
              </a:prstGeom>
              <a:blipFill rotWithShape="1">
                <a:blip r:embed="rId7"/>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3766820" y="407860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6" name="矩形 15"/>
              <p:cNvSpPr>
                <a:spLocks noRot="1" noChangeAspect="1" noMove="1" noResize="1" noEditPoints="1" noAdjustHandles="1" noChangeArrowheads="1" noChangeShapeType="1" noTextEdit="1"/>
              </p:cNvSpPr>
              <p:nvPr/>
            </p:nvSpPr>
            <p:spPr>
              <a:xfrm>
                <a:off x="3766820" y="4078605"/>
                <a:ext cx="561340" cy="344805"/>
              </a:xfrm>
              <a:prstGeom prst="rect">
                <a:avLst/>
              </a:prstGeom>
              <a:blipFill rotWithShape="1">
                <a:blip r:embed="rId8"/>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4693285" y="407860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7" name="矩形 16"/>
              <p:cNvSpPr>
                <a:spLocks noRot="1" noChangeAspect="1" noMove="1" noResize="1" noEditPoints="1" noAdjustHandles="1" noChangeArrowheads="1" noChangeShapeType="1" noTextEdit="1"/>
              </p:cNvSpPr>
              <p:nvPr/>
            </p:nvSpPr>
            <p:spPr>
              <a:xfrm>
                <a:off x="4693285" y="4078605"/>
                <a:ext cx="561340" cy="344805"/>
              </a:xfrm>
              <a:prstGeom prst="rect">
                <a:avLst/>
              </a:prstGeom>
              <a:blipFill rotWithShape="1">
                <a:blip r:embed="rId9"/>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5610225" y="407860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8" name="矩形 17"/>
              <p:cNvSpPr>
                <a:spLocks noRot="1" noChangeAspect="1" noMove="1" noResize="1" noEditPoints="1" noAdjustHandles="1" noChangeArrowheads="1" noChangeShapeType="1" noTextEdit="1"/>
              </p:cNvSpPr>
              <p:nvPr/>
            </p:nvSpPr>
            <p:spPr>
              <a:xfrm>
                <a:off x="5610225" y="4078605"/>
                <a:ext cx="561340" cy="344805"/>
              </a:xfrm>
              <a:prstGeom prst="rect">
                <a:avLst/>
              </a:prstGeom>
              <a:blipFill rotWithShape="1">
                <a:blip r:embed="rId10"/>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19" name="直接箭头连接符 18"/>
          <p:cNvCxnSpPr>
            <a:stCxn id="13" idx="3"/>
            <a:endCxn id="7" idx="1"/>
          </p:cNvCxnSpPr>
          <p:nvPr/>
        </p:nvCxnSpPr>
        <p:spPr>
          <a:xfrm>
            <a:off x="2506345" y="3463290"/>
            <a:ext cx="335280"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3"/>
            <a:endCxn id="10" idx="1"/>
          </p:cNvCxnSpPr>
          <p:nvPr/>
        </p:nvCxnSpPr>
        <p:spPr>
          <a:xfrm>
            <a:off x="3402965"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329430"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246370"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163310"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5" idx="0"/>
            <a:endCxn id="7" idx="2"/>
          </p:cNvCxnSpPr>
          <p:nvPr/>
        </p:nvCxnSpPr>
        <p:spPr>
          <a:xfrm flipV="1">
            <a:off x="3122295" y="3635375"/>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047490" y="3635375"/>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4973955" y="3635375"/>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5890895" y="3635375"/>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122295" y="2847340"/>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矩形 28"/>
              <p:cNvSpPr/>
              <p:nvPr/>
            </p:nvSpPr>
            <p:spPr>
              <a:xfrm>
                <a:off x="2841625" y="250253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29" name="矩形 28"/>
              <p:cNvSpPr>
                <a:spLocks noRot="1" noChangeAspect="1" noMove="1" noResize="1" noEditPoints="1" noAdjustHandles="1" noChangeArrowheads="1" noChangeShapeType="1" noTextEdit="1"/>
              </p:cNvSpPr>
              <p:nvPr/>
            </p:nvSpPr>
            <p:spPr>
              <a:xfrm>
                <a:off x="2841625" y="2502535"/>
                <a:ext cx="561340" cy="344805"/>
              </a:xfrm>
              <a:prstGeom prst="rect">
                <a:avLst/>
              </a:prstGeom>
              <a:blipFill rotWithShape="1">
                <a:blip r:embed="rId11"/>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p:cNvSpPr/>
              <p:nvPr/>
            </p:nvSpPr>
            <p:spPr>
              <a:xfrm>
                <a:off x="3766820" y="250253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0" name="矩形 29"/>
              <p:cNvSpPr>
                <a:spLocks noRot="1" noChangeAspect="1" noMove="1" noResize="1" noEditPoints="1" noAdjustHandles="1" noChangeArrowheads="1" noChangeShapeType="1" noTextEdit="1"/>
              </p:cNvSpPr>
              <p:nvPr/>
            </p:nvSpPr>
            <p:spPr>
              <a:xfrm>
                <a:off x="3766820" y="2502535"/>
                <a:ext cx="561340" cy="344805"/>
              </a:xfrm>
              <a:prstGeom prst="rect">
                <a:avLst/>
              </a:prstGeom>
              <a:blipFill rotWithShape="1">
                <a:blip r:embed="rId12"/>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1" name="直接箭头连接符 30"/>
          <p:cNvCxnSpPr/>
          <p:nvPr/>
        </p:nvCxnSpPr>
        <p:spPr>
          <a:xfrm flipV="1">
            <a:off x="4047490" y="2847340"/>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矩形 31"/>
              <p:cNvSpPr/>
              <p:nvPr/>
            </p:nvSpPr>
            <p:spPr>
              <a:xfrm>
                <a:off x="4685030" y="250253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2" name="矩形 31"/>
              <p:cNvSpPr>
                <a:spLocks noRot="1" noChangeAspect="1" noMove="1" noResize="1" noEditPoints="1" noAdjustHandles="1" noChangeArrowheads="1" noChangeShapeType="1" noTextEdit="1"/>
              </p:cNvSpPr>
              <p:nvPr/>
            </p:nvSpPr>
            <p:spPr>
              <a:xfrm>
                <a:off x="4685030" y="2502535"/>
                <a:ext cx="561340" cy="344805"/>
              </a:xfrm>
              <a:prstGeom prst="rect">
                <a:avLst/>
              </a:prstGeom>
              <a:blipFill rotWithShape="1">
                <a:blip r:embed="rId13"/>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3" name="直接箭头连接符 32"/>
          <p:cNvCxnSpPr/>
          <p:nvPr/>
        </p:nvCxnSpPr>
        <p:spPr>
          <a:xfrm flipV="1">
            <a:off x="4965700" y="2847340"/>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矩形 33"/>
              <p:cNvSpPr/>
              <p:nvPr/>
            </p:nvSpPr>
            <p:spPr>
              <a:xfrm>
                <a:off x="5610225" y="250253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4" name="矩形 33"/>
              <p:cNvSpPr>
                <a:spLocks noRot="1" noChangeAspect="1" noMove="1" noResize="1" noEditPoints="1" noAdjustHandles="1" noChangeArrowheads="1" noChangeShapeType="1" noTextEdit="1"/>
              </p:cNvSpPr>
              <p:nvPr/>
            </p:nvSpPr>
            <p:spPr>
              <a:xfrm>
                <a:off x="5610225" y="2502535"/>
                <a:ext cx="561340" cy="344805"/>
              </a:xfrm>
              <a:prstGeom prst="rect">
                <a:avLst/>
              </a:prstGeom>
              <a:blipFill rotWithShape="1">
                <a:blip r:embed="rId14"/>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5" name="直接箭头连接符 34"/>
          <p:cNvCxnSpPr/>
          <p:nvPr/>
        </p:nvCxnSpPr>
        <p:spPr>
          <a:xfrm flipV="1">
            <a:off x="5890895" y="2847340"/>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1861185" y="5132705"/>
            <a:ext cx="5300980" cy="492125"/>
          </a:xfrm>
          <a:prstGeom prst="round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lang="en-US" altLang="zh-CN" sz="1800" dirty="0">
                <a:latin typeface="微软雅黑" panose="020B0503020204020204" pitchFamily="34" charset="-122"/>
                <a:ea typeface="微软雅黑" panose="020B0503020204020204" pitchFamily="34" charset="-122"/>
                <a:sym typeface="+mn-ea"/>
              </a:rPr>
              <a:t>public, static, void, ____</a:t>
            </a: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7" name="文本框 36"/>
          <p:cNvSpPr txBox="1"/>
          <p:nvPr/>
        </p:nvSpPr>
        <p:spPr>
          <a:xfrm>
            <a:off x="1866265" y="1842135"/>
            <a:ext cx="4927600" cy="46291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Q:public, static, void, </a:t>
            </a:r>
            <a:r>
              <a:rPr lang="en-US" altLang="zh-CN" sz="1800" b="1" dirty="0">
                <a:latin typeface="微软雅黑" panose="020B0503020204020204" pitchFamily="34" charset="-122"/>
                <a:ea typeface="微软雅黑" panose="020B0503020204020204" pitchFamily="34" charset="-122"/>
              </a:rPr>
              <a:t>main</a:t>
            </a:r>
            <a:r>
              <a:rPr lang="en-US" altLang="zh-CN" sz="1800" dirty="0">
                <a:latin typeface="微软雅黑" panose="020B0503020204020204" pitchFamily="34" charset="-122"/>
                <a:ea typeface="微软雅黑" panose="020B0503020204020204" pitchFamily="34" charset="-122"/>
              </a:rPr>
              <a:t>,remove, add</a:t>
            </a:r>
            <a:endParaRPr lang="en-US" altLang="zh-CN" sz="18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2882265" y="4563110"/>
            <a:ext cx="33788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forward LSTM</a:t>
            </a:r>
            <a:endParaRPr lang="en-US" altLang="zh-CN" sz="1800" b="1"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1590675" y="5802630"/>
            <a:ext cx="6404610" cy="4533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Can only make use of previous context information</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Context Information learning</a:t>
            </a:r>
            <a:endParaRPr lang="en-US" altLang="zh-CN" dirty="0"/>
          </a:p>
        </p:txBody>
      </p:sp>
      <mc:AlternateContent xmlns:mc="http://schemas.openxmlformats.org/markup-compatibility/2006">
        <mc:Choice xmlns:a14="http://schemas.microsoft.com/office/drawing/2010/main" Requires="a14">
          <p:sp>
            <p:nvSpPr>
              <p:cNvPr id="7" name="矩形 6"/>
              <p:cNvSpPr/>
              <p:nvPr/>
            </p:nvSpPr>
            <p:spPr>
              <a:xfrm>
                <a:off x="2989580"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7" name="矩形 6"/>
              <p:cNvSpPr>
                <a:spLocks noRot="1" noChangeAspect="1" noMove="1" noResize="1" noEditPoints="1" noAdjustHandles="1" noChangeArrowheads="1" noChangeShapeType="1" noTextEdit="1"/>
              </p:cNvSpPr>
              <p:nvPr/>
            </p:nvSpPr>
            <p:spPr>
              <a:xfrm>
                <a:off x="2989580" y="3290570"/>
                <a:ext cx="561340" cy="344805"/>
              </a:xfrm>
              <a:prstGeom prst="rect">
                <a:avLst/>
              </a:prstGeom>
              <a:blipFill rotWithShape="1">
                <a:blip r:embed="rId1"/>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3914775"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0" name="矩形 9"/>
              <p:cNvSpPr>
                <a:spLocks noRot="1" noChangeAspect="1" noMove="1" noResize="1" noEditPoints="1" noAdjustHandles="1" noChangeArrowheads="1" noChangeShapeType="1" noTextEdit="1"/>
              </p:cNvSpPr>
              <p:nvPr/>
            </p:nvSpPr>
            <p:spPr>
              <a:xfrm>
                <a:off x="3914775" y="3290570"/>
                <a:ext cx="561340" cy="344805"/>
              </a:xfrm>
              <a:prstGeom prst="rect">
                <a:avLst/>
              </a:prstGeom>
              <a:blipFill rotWithShape="1">
                <a:blip r:embed="rId2"/>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4841240"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1" name="矩形 10"/>
              <p:cNvSpPr>
                <a:spLocks noRot="1" noChangeAspect="1" noMove="1" noResize="1" noEditPoints="1" noAdjustHandles="1" noChangeArrowheads="1" noChangeShapeType="1" noTextEdit="1"/>
              </p:cNvSpPr>
              <p:nvPr/>
            </p:nvSpPr>
            <p:spPr>
              <a:xfrm>
                <a:off x="4841240" y="3290570"/>
                <a:ext cx="561340" cy="344805"/>
              </a:xfrm>
              <a:prstGeom prst="rect">
                <a:avLst/>
              </a:prstGeom>
              <a:blipFill rotWithShape="1">
                <a:blip r:embed="rId3"/>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5758180"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2" name="矩形 11"/>
              <p:cNvSpPr>
                <a:spLocks noRot="1" noChangeAspect="1" noMove="1" noResize="1" noEditPoints="1" noAdjustHandles="1" noChangeArrowheads="1" noChangeShapeType="1" noTextEdit="1"/>
              </p:cNvSpPr>
              <p:nvPr/>
            </p:nvSpPr>
            <p:spPr>
              <a:xfrm>
                <a:off x="5758180" y="3290570"/>
                <a:ext cx="561340" cy="344805"/>
              </a:xfrm>
              <a:prstGeom prst="rect">
                <a:avLst/>
              </a:prstGeom>
              <a:blipFill rotWithShape="1">
                <a:blip r:embed="rId4"/>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2092960" y="329057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3" name="矩形 12"/>
              <p:cNvSpPr>
                <a:spLocks noRot="1" noChangeAspect="1" noMove="1" noResize="1" noEditPoints="1" noAdjustHandles="1" noChangeArrowheads="1" noChangeShapeType="1" noTextEdit="1"/>
              </p:cNvSpPr>
              <p:nvPr/>
            </p:nvSpPr>
            <p:spPr>
              <a:xfrm>
                <a:off x="2092960" y="3290570"/>
                <a:ext cx="561340" cy="344805"/>
              </a:xfrm>
              <a:prstGeom prst="rect">
                <a:avLst/>
              </a:prstGeom>
              <a:blipFill rotWithShape="1">
                <a:blip r:embed="rId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6675120" y="329057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4" name="矩形 13"/>
              <p:cNvSpPr>
                <a:spLocks noRot="1" noChangeAspect="1" noMove="1" noResize="1" noEditPoints="1" noAdjustHandles="1" noChangeArrowheads="1" noChangeShapeType="1" noTextEdit="1"/>
              </p:cNvSpPr>
              <p:nvPr/>
            </p:nvSpPr>
            <p:spPr>
              <a:xfrm>
                <a:off x="6675120" y="3290570"/>
                <a:ext cx="561340" cy="344805"/>
              </a:xfrm>
              <a:prstGeom prst="rect">
                <a:avLst/>
              </a:prstGeom>
              <a:blipFill rotWithShape="1">
                <a:blip r:embed="rId6"/>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2708910" y="39268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5" name="矩形 14"/>
              <p:cNvSpPr>
                <a:spLocks noRot="1" noChangeAspect="1" noMove="1" noResize="1" noEditPoints="1" noAdjustHandles="1" noChangeArrowheads="1" noChangeShapeType="1" noTextEdit="1"/>
              </p:cNvSpPr>
              <p:nvPr/>
            </p:nvSpPr>
            <p:spPr>
              <a:xfrm>
                <a:off x="2708910" y="3926840"/>
                <a:ext cx="561340" cy="344805"/>
              </a:xfrm>
              <a:prstGeom prst="rect">
                <a:avLst/>
              </a:prstGeom>
              <a:blipFill rotWithShape="1">
                <a:blip r:embed="rId7"/>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3634105" y="39268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6" name="矩形 15"/>
              <p:cNvSpPr>
                <a:spLocks noRot="1" noChangeAspect="1" noMove="1" noResize="1" noEditPoints="1" noAdjustHandles="1" noChangeArrowheads="1" noChangeShapeType="1" noTextEdit="1"/>
              </p:cNvSpPr>
              <p:nvPr/>
            </p:nvSpPr>
            <p:spPr>
              <a:xfrm>
                <a:off x="3634105" y="3926840"/>
                <a:ext cx="561340" cy="344805"/>
              </a:xfrm>
              <a:prstGeom prst="rect">
                <a:avLst/>
              </a:prstGeom>
              <a:blipFill rotWithShape="1">
                <a:blip r:embed="rId8"/>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4560570" y="39268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7" name="矩形 16"/>
              <p:cNvSpPr>
                <a:spLocks noRot="1" noChangeAspect="1" noMove="1" noResize="1" noEditPoints="1" noAdjustHandles="1" noChangeArrowheads="1" noChangeShapeType="1" noTextEdit="1"/>
              </p:cNvSpPr>
              <p:nvPr/>
            </p:nvSpPr>
            <p:spPr>
              <a:xfrm>
                <a:off x="4560570" y="3926840"/>
                <a:ext cx="561340" cy="344805"/>
              </a:xfrm>
              <a:prstGeom prst="rect">
                <a:avLst/>
              </a:prstGeom>
              <a:blipFill rotWithShape="1">
                <a:blip r:embed="rId9"/>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5477510" y="39268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8" name="矩形 17"/>
              <p:cNvSpPr>
                <a:spLocks noRot="1" noChangeAspect="1" noMove="1" noResize="1" noEditPoints="1" noAdjustHandles="1" noChangeArrowheads="1" noChangeShapeType="1" noTextEdit="1"/>
              </p:cNvSpPr>
              <p:nvPr/>
            </p:nvSpPr>
            <p:spPr>
              <a:xfrm>
                <a:off x="5477510" y="3926840"/>
                <a:ext cx="561340" cy="344805"/>
              </a:xfrm>
              <a:prstGeom prst="rect">
                <a:avLst/>
              </a:prstGeom>
              <a:blipFill rotWithShape="1">
                <a:blip r:embed="rId10"/>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19" name="直接箭头连接符 18"/>
          <p:cNvCxnSpPr>
            <a:stCxn id="13" idx="3"/>
            <a:endCxn id="7" idx="1"/>
          </p:cNvCxnSpPr>
          <p:nvPr/>
        </p:nvCxnSpPr>
        <p:spPr>
          <a:xfrm>
            <a:off x="2654300" y="3463290"/>
            <a:ext cx="335280"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3"/>
            <a:endCxn id="10" idx="1"/>
          </p:cNvCxnSpPr>
          <p:nvPr/>
        </p:nvCxnSpPr>
        <p:spPr>
          <a:xfrm>
            <a:off x="3550920"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477385"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394325"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311265"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5" idx="0"/>
            <a:endCxn id="7" idx="2"/>
          </p:cNvCxnSpPr>
          <p:nvPr/>
        </p:nvCxnSpPr>
        <p:spPr>
          <a:xfrm flipV="1">
            <a:off x="2989580" y="3635375"/>
            <a:ext cx="280670" cy="29146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矩形 28"/>
              <p:cNvSpPr/>
              <p:nvPr/>
            </p:nvSpPr>
            <p:spPr>
              <a:xfrm>
                <a:off x="2708910" y="20980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29" name="矩形 28"/>
              <p:cNvSpPr>
                <a:spLocks noRot="1" noChangeAspect="1" noMove="1" noResize="1" noEditPoints="1" noAdjustHandles="1" noChangeArrowheads="1" noChangeShapeType="1" noTextEdit="1"/>
              </p:cNvSpPr>
              <p:nvPr/>
            </p:nvSpPr>
            <p:spPr>
              <a:xfrm>
                <a:off x="2708910" y="2098040"/>
                <a:ext cx="561340" cy="344805"/>
              </a:xfrm>
              <a:prstGeom prst="rect">
                <a:avLst/>
              </a:prstGeom>
              <a:blipFill rotWithShape="1">
                <a:blip r:embed="rId11"/>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p:cNvSpPr/>
              <p:nvPr/>
            </p:nvSpPr>
            <p:spPr>
              <a:xfrm>
                <a:off x="3634105" y="20980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0" name="矩形 29"/>
              <p:cNvSpPr>
                <a:spLocks noRot="1" noChangeAspect="1" noMove="1" noResize="1" noEditPoints="1" noAdjustHandles="1" noChangeArrowheads="1" noChangeShapeType="1" noTextEdit="1"/>
              </p:cNvSpPr>
              <p:nvPr/>
            </p:nvSpPr>
            <p:spPr>
              <a:xfrm>
                <a:off x="3634105" y="2098040"/>
                <a:ext cx="561340" cy="344805"/>
              </a:xfrm>
              <a:prstGeom prst="rect">
                <a:avLst/>
              </a:prstGeom>
              <a:blipFill rotWithShape="1">
                <a:blip r:embed="rId12"/>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1" name="直接箭头连接符 30"/>
          <p:cNvCxnSpPr>
            <a:endCxn id="30" idx="2"/>
          </p:cNvCxnSpPr>
          <p:nvPr/>
        </p:nvCxnSpPr>
        <p:spPr>
          <a:xfrm flipH="1" flipV="1">
            <a:off x="3914775" y="2442845"/>
            <a:ext cx="280670" cy="84772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矩形 31"/>
              <p:cNvSpPr/>
              <p:nvPr/>
            </p:nvSpPr>
            <p:spPr>
              <a:xfrm>
                <a:off x="4560570" y="20980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2" name="矩形 31"/>
              <p:cNvSpPr>
                <a:spLocks noRot="1" noChangeAspect="1" noMove="1" noResize="1" noEditPoints="1" noAdjustHandles="1" noChangeArrowheads="1" noChangeShapeType="1" noTextEdit="1"/>
              </p:cNvSpPr>
              <p:nvPr/>
            </p:nvSpPr>
            <p:spPr>
              <a:xfrm>
                <a:off x="4560570" y="2098040"/>
                <a:ext cx="561340" cy="344805"/>
              </a:xfrm>
              <a:prstGeom prst="rect">
                <a:avLst/>
              </a:prstGeom>
              <a:blipFill rotWithShape="1">
                <a:blip r:embed="rId13"/>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3" name="直接箭头连接符 32"/>
          <p:cNvCxnSpPr>
            <a:endCxn id="32" idx="2"/>
          </p:cNvCxnSpPr>
          <p:nvPr/>
        </p:nvCxnSpPr>
        <p:spPr>
          <a:xfrm flipH="1" flipV="1">
            <a:off x="4841240" y="2442845"/>
            <a:ext cx="272415" cy="84772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矩形 33"/>
              <p:cNvSpPr/>
              <p:nvPr/>
            </p:nvSpPr>
            <p:spPr>
              <a:xfrm>
                <a:off x="5477510" y="20980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4" name="矩形 33"/>
              <p:cNvSpPr>
                <a:spLocks noRot="1" noChangeAspect="1" noMove="1" noResize="1" noEditPoints="1" noAdjustHandles="1" noChangeArrowheads="1" noChangeShapeType="1" noTextEdit="1"/>
              </p:cNvSpPr>
              <p:nvPr/>
            </p:nvSpPr>
            <p:spPr>
              <a:xfrm>
                <a:off x="5477510" y="2098040"/>
                <a:ext cx="561340" cy="344805"/>
              </a:xfrm>
              <a:prstGeom prst="rect">
                <a:avLst/>
              </a:prstGeom>
              <a:blipFill rotWithShape="1">
                <a:blip r:embed="rId14"/>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sp>
        <p:nvSpPr>
          <p:cNvPr id="38" name="文本框 37"/>
          <p:cNvSpPr txBox="1"/>
          <p:nvPr/>
        </p:nvSpPr>
        <p:spPr>
          <a:xfrm>
            <a:off x="2723515" y="1440180"/>
            <a:ext cx="33788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BiLSTM</a:t>
            </a:r>
            <a:endParaRPr lang="en-US" altLang="zh-CN" sz="1800" b="1" dirty="0">
              <a:latin typeface="微软雅黑" panose="020B0503020204020204" pitchFamily="34" charset="-122"/>
              <a:ea typeface="微软雅黑" panose="020B0503020204020204" pitchFamily="34" charset="-122"/>
            </a:endParaRPr>
          </a:p>
        </p:txBody>
      </p:sp>
      <p:cxnSp>
        <p:nvCxnSpPr>
          <p:cNvPr id="3" name="直接箭头连接符 2"/>
          <p:cNvCxnSpPr>
            <a:stCxn id="16" idx="0"/>
            <a:endCxn id="10" idx="2"/>
          </p:cNvCxnSpPr>
          <p:nvPr/>
        </p:nvCxnSpPr>
        <p:spPr>
          <a:xfrm flipV="1">
            <a:off x="3914775" y="3635375"/>
            <a:ext cx="280670" cy="29146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17" idx="0"/>
            <a:endCxn id="11" idx="2"/>
          </p:cNvCxnSpPr>
          <p:nvPr/>
        </p:nvCxnSpPr>
        <p:spPr>
          <a:xfrm flipV="1">
            <a:off x="4841240" y="3635375"/>
            <a:ext cx="280670" cy="291465"/>
          </a:xfrm>
          <a:prstGeom prst="straightConnector1">
            <a:avLst/>
          </a:prstGeom>
          <a:noFill/>
          <a:ln w="9525" cap="flat" cmpd="sng" algn="ctr">
            <a:noFill/>
            <a:prstDash val="solid"/>
            <a:round/>
            <a:headEnd type="none" w="med" len="med"/>
            <a:tailEnd type="arrow" w="med" len="med"/>
          </a:ln>
        </p:spPr>
      </p:cxn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cxnSp>
        <p:nvCxnSpPr>
          <p:cNvPr id="39" name="直接箭头连接符 38"/>
          <p:cNvCxnSpPr/>
          <p:nvPr/>
        </p:nvCxnSpPr>
        <p:spPr>
          <a:xfrm flipV="1">
            <a:off x="4832985" y="3635375"/>
            <a:ext cx="280670" cy="29146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5758180" y="3635375"/>
            <a:ext cx="280670" cy="29146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矩形 42"/>
              <p:cNvSpPr/>
              <p:nvPr/>
            </p:nvSpPr>
            <p:spPr>
              <a:xfrm>
                <a:off x="2428240" y="2747645"/>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3" name="矩形 42"/>
              <p:cNvSpPr>
                <a:spLocks noRot="1" noChangeAspect="1" noMove="1" noResize="1" noEditPoints="1" noAdjustHandles="1" noChangeArrowheads="1" noChangeShapeType="1" noTextEdit="1"/>
              </p:cNvSpPr>
              <p:nvPr/>
            </p:nvSpPr>
            <p:spPr>
              <a:xfrm>
                <a:off x="2428240" y="2747645"/>
                <a:ext cx="561340" cy="344805"/>
              </a:xfrm>
              <a:prstGeom prst="rect">
                <a:avLst/>
              </a:prstGeom>
              <a:blipFill rotWithShape="1">
                <a:blip r:embed="rId1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44" name="直接箭头连接符 43"/>
          <p:cNvCxnSpPr>
            <a:stCxn id="7" idx="0"/>
            <a:endCxn id="29" idx="2"/>
          </p:cNvCxnSpPr>
          <p:nvPr/>
        </p:nvCxnSpPr>
        <p:spPr>
          <a:xfrm flipH="1" flipV="1">
            <a:off x="2989580" y="2442845"/>
            <a:ext cx="280670" cy="84772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5" idx="0"/>
            <a:endCxn id="43" idx="2"/>
          </p:cNvCxnSpPr>
          <p:nvPr/>
        </p:nvCxnSpPr>
        <p:spPr>
          <a:xfrm flipH="1" flipV="1">
            <a:off x="2708910" y="3092450"/>
            <a:ext cx="280670" cy="83439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46" name="直接箭头连接符 45"/>
          <p:cNvCxnSpPr>
            <a:stCxn id="43" idx="0"/>
          </p:cNvCxnSpPr>
          <p:nvPr/>
        </p:nvCxnSpPr>
        <p:spPr>
          <a:xfrm flipV="1">
            <a:off x="2708910" y="2462530"/>
            <a:ext cx="251460" cy="28511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47" name="矩形 46"/>
              <p:cNvSpPr/>
              <p:nvPr/>
            </p:nvSpPr>
            <p:spPr>
              <a:xfrm>
                <a:off x="3353435" y="2747645"/>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7" name="矩形 46"/>
              <p:cNvSpPr>
                <a:spLocks noRot="1" noChangeAspect="1" noMove="1" noResize="1" noEditPoints="1" noAdjustHandles="1" noChangeArrowheads="1" noChangeShapeType="1" noTextEdit="1"/>
              </p:cNvSpPr>
              <p:nvPr/>
            </p:nvSpPr>
            <p:spPr>
              <a:xfrm>
                <a:off x="3353435" y="2747645"/>
                <a:ext cx="561340" cy="344805"/>
              </a:xfrm>
              <a:prstGeom prst="rect">
                <a:avLst/>
              </a:prstGeom>
              <a:blipFill rotWithShape="1">
                <a:blip r:embed="rId1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48" name="直接箭头连接符 47"/>
          <p:cNvCxnSpPr/>
          <p:nvPr/>
        </p:nvCxnSpPr>
        <p:spPr>
          <a:xfrm flipV="1">
            <a:off x="3634105" y="2462530"/>
            <a:ext cx="251460" cy="28511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49" name="直接箭头连接符 48"/>
          <p:cNvCxnSpPr>
            <a:stCxn id="16" idx="0"/>
            <a:endCxn id="47" idx="2"/>
          </p:cNvCxnSpPr>
          <p:nvPr/>
        </p:nvCxnSpPr>
        <p:spPr>
          <a:xfrm flipH="1" flipV="1">
            <a:off x="3634105" y="3092450"/>
            <a:ext cx="280670" cy="83439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矩形 49"/>
              <p:cNvSpPr/>
              <p:nvPr/>
            </p:nvSpPr>
            <p:spPr>
              <a:xfrm>
                <a:off x="4279900" y="2747645"/>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50" name="矩形 49"/>
              <p:cNvSpPr>
                <a:spLocks noRot="1" noChangeAspect="1" noMove="1" noResize="1" noEditPoints="1" noAdjustHandles="1" noChangeArrowheads="1" noChangeShapeType="1" noTextEdit="1"/>
              </p:cNvSpPr>
              <p:nvPr/>
            </p:nvSpPr>
            <p:spPr>
              <a:xfrm>
                <a:off x="4279900" y="2747645"/>
                <a:ext cx="561340" cy="344805"/>
              </a:xfrm>
              <a:prstGeom prst="rect">
                <a:avLst/>
              </a:prstGeom>
              <a:blipFill rotWithShape="1">
                <a:blip r:embed="rId1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52" name="直接箭头连接符 51"/>
          <p:cNvCxnSpPr>
            <a:endCxn id="50" idx="2"/>
          </p:cNvCxnSpPr>
          <p:nvPr/>
        </p:nvCxnSpPr>
        <p:spPr>
          <a:xfrm flipH="1" flipV="1">
            <a:off x="4560570" y="3092450"/>
            <a:ext cx="262255" cy="81851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50" idx="0"/>
          </p:cNvCxnSpPr>
          <p:nvPr/>
        </p:nvCxnSpPr>
        <p:spPr>
          <a:xfrm flipV="1">
            <a:off x="4560570" y="2482215"/>
            <a:ext cx="242570" cy="26543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54" name="直接箭头连接符 53"/>
          <p:cNvCxnSpPr>
            <a:stCxn id="12" idx="0"/>
            <a:endCxn id="34" idx="2"/>
          </p:cNvCxnSpPr>
          <p:nvPr/>
        </p:nvCxnSpPr>
        <p:spPr>
          <a:xfrm flipH="1" flipV="1">
            <a:off x="5758180" y="2442845"/>
            <a:ext cx="280670" cy="84772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55" name="矩形 54"/>
              <p:cNvSpPr/>
              <p:nvPr/>
            </p:nvSpPr>
            <p:spPr>
              <a:xfrm>
                <a:off x="5196840" y="2747645"/>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55" name="矩形 54"/>
              <p:cNvSpPr>
                <a:spLocks noRot="1" noChangeAspect="1" noMove="1" noResize="1" noEditPoints="1" noAdjustHandles="1" noChangeArrowheads="1" noChangeShapeType="1" noTextEdit="1"/>
              </p:cNvSpPr>
              <p:nvPr/>
            </p:nvSpPr>
            <p:spPr>
              <a:xfrm>
                <a:off x="5196840" y="2747645"/>
                <a:ext cx="561340" cy="344805"/>
              </a:xfrm>
              <a:prstGeom prst="rect">
                <a:avLst/>
              </a:prstGeom>
              <a:blipFill rotWithShape="1">
                <a:blip r:embed="rId1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56" name="直接箭头连接符 55"/>
          <p:cNvCxnSpPr>
            <a:stCxn id="18" idx="0"/>
            <a:endCxn id="55" idx="2"/>
          </p:cNvCxnSpPr>
          <p:nvPr/>
        </p:nvCxnSpPr>
        <p:spPr>
          <a:xfrm flipH="1" flipV="1">
            <a:off x="5477510" y="3092450"/>
            <a:ext cx="280670" cy="83439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57" name="直接箭头连接符 56"/>
          <p:cNvCxnSpPr>
            <a:stCxn id="55" idx="0"/>
          </p:cNvCxnSpPr>
          <p:nvPr/>
        </p:nvCxnSpPr>
        <p:spPr>
          <a:xfrm flipV="1">
            <a:off x="5477510" y="2472690"/>
            <a:ext cx="251460" cy="27495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58" name="矩形 57"/>
              <p:cNvSpPr/>
              <p:nvPr/>
            </p:nvSpPr>
            <p:spPr>
              <a:xfrm>
                <a:off x="6113780" y="2747645"/>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58" name="矩形 57"/>
              <p:cNvSpPr>
                <a:spLocks noRot="1" noChangeAspect="1" noMove="1" noResize="1" noEditPoints="1" noAdjustHandles="1" noChangeArrowheads="1" noChangeShapeType="1" noTextEdit="1"/>
              </p:cNvSpPr>
              <p:nvPr/>
            </p:nvSpPr>
            <p:spPr>
              <a:xfrm>
                <a:off x="6113780" y="2747645"/>
                <a:ext cx="561340" cy="344805"/>
              </a:xfrm>
              <a:prstGeom prst="rect">
                <a:avLst/>
              </a:prstGeom>
              <a:blipFill rotWithShape="1">
                <a:blip r:embed="rId16"/>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59" name="直接箭头连接符 58"/>
          <p:cNvCxnSpPr>
            <a:stCxn id="58" idx="1"/>
            <a:endCxn id="55" idx="3"/>
          </p:cNvCxnSpPr>
          <p:nvPr/>
        </p:nvCxnSpPr>
        <p:spPr>
          <a:xfrm flipH="1">
            <a:off x="5758180"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60" name="直接箭头连接符 59"/>
          <p:cNvCxnSpPr/>
          <p:nvPr/>
        </p:nvCxnSpPr>
        <p:spPr>
          <a:xfrm flipH="1">
            <a:off x="3914775"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61" name="直接箭头连接符 60"/>
          <p:cNvCxnSpPr/>
          <p:nvPr/>
        </p:nvCxnSpPr>
        <p:spPr>
          <a:xfrm flipH="1">
            <a:off x="2997835"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62" name="直接箭头连接符 61"/>
          <p:cNvCxnSpPr/>
          <p:nvPr/>
        </p:nvCxnSpPr>
        <p:spPr>
          <a:xfrm flipH="1">
            <a:off x="2072640"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63" name="直接箭头连接符 62"/>
          <p:cNvCxnSpPr/>
          <p:nvPr/>
        </p:nvCxnSpPr>
        <p:spPr>
          <a:xfrm flipH="1">
            <a:off x="4822825"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64" name="矩形 63"/>
              <p:cNvSpPr/>
              <p:nvPr/>
            </p:nvSpPr>
            <p:spPr>
              <a:xfrm>
                <a:off x="1511300" y="274828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64" name="矩形 63"/>
              <p:cNvSpPr>
                <a:spLocks noRot="1" noChangeAspect="1" noMove="1" noResize="1" noEditPoints="1" noAdjustHandles="1" noChangeArrowheads="1" noChangeShapeType="1" noTextEdit="1"/>
              </p:cNvSpPr>
              <p:nvPr/>
            </p:nvSpPr>
            <p:spPr>
              <a:xfrm>
                <a:off x="1511300" y="2748280"/>
                <a:ext cx="561340" cy="344805"/>
              </a:xfrm>
              <a:prstGeom prst="rect">
                <a:avLst/>
              </a:prstGeom>
              <a:blipFill rotWithShape="1">
                <a:blip r:embed="rId17"/>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sp>
        <p:nvSpPr>
          <p:cNvPr id="65" name="圆角矩形 64"/>
          <p:cNvSpPr/>
          <p:nvPr/>
        </p:nvSpPr>
        <p:spPr>
          <a:xfrm>
            <a:off x="1826260" y="5334635"/>
            <a:ext cx="5300980" cy="492125"/>
          </a:xfrm>
          <a:prstGeom prst="round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lang="en-US" altLang="zh-CN" sz="1800" dirty="0">
                <a:latin typeface="微软雅黑" panose="020B0503020204020204" pitchFamily="34" charset="-122"/>
                <a:ea typeface="微软雅黑" panose="020B0503020204020204" pitchFamily="34" charset="-122"/>
                <a:sym typeface="+mn-ea"/>
              </a:rPr>
              <a:t>public, static, void, ____,remove, add  </a:t>
            </a: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文本框 3"/>
              <p:cNvSpPr txBox="1"/>
              <p:nvPr/>
            </p:nvSpPr>
            <p:spPr>
              <a:xfrm>
                <a:off x="3353371" y="4504626"/>
                <a:ext cx="169989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𝑦</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r>
                        <a:rPr lang="en-US" altLang="zh-CN" sz="1800" i="1" dirty="0">
                          <a:latin typeface="DejaVu Math TeX Gyre" panose="02000503000000000000" charset="0"/>
                          <a:ea typeface="微软雅黑" panose="020B0503020204020204" pitchFamily="34" charset="-122"/>
                          <a:cs typeface="DejaVu Math TeX Gyre" panose="02000503000000000000" charset="0"/>
                        </a:rPr>
                        <m:t>=</m:t>
                      </m:r>
                      <m:box>
                        <m:boxPr>
                          <m:noBreak m:val="on"/>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boxPr>
                        <m:e>
                          <m:acc>
                            <m:accPr>
                              <m:chr m:val="⃗"/>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accPr>
                            <m:e>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𝑦</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e>
                          </m:acc>
                          <m:r>
                            <a:rPr lang="en-US" altLang="zh-CN" sz="1800" i="1" dirty="0">
                              <a:latin typeface="DejaVu Math TeX Gyre" panose="02000503000000000000" charset="0"/>
                              <a:ea typeface="微软雅黑" panose="020B0503020204020204" pitchFamily="34" charset="-122"/>
                              <a:cs typeface="DejaVu Math TeX Gyre" panose="02000503000000000000" charset="0"/>
                            </a:rPr>
                            <m:t>+</m:t>
                          </m:r>
                          <m:acc>
                            <m:accPr>
                              <m:chr m:val="⃖"/>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accPr>
                            <m:e>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𝑦</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e>
                          </m:acc>
                        </m:e>
                      </m:box>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3353371" y="4504626"/>
                <a:ext cx="1699895" cy="368300"/>
              </a:xfrm>
              <a:prstGeom prst="rect">
                <a:avLst/>
              </a:prstGeom>
              <a:blipFill rotWithShape="1">
                <a:blip r:embed="rId18"/>
                <a:stretch>
                  <a:fillRect l="-34" t="-155" r="-1311" b="15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for RQ1 </a:t>
            </a:r>
            <a:endParaRPr lang="en-US" altLang="zh-CN" dirty="0"/>
          </a:p>
        </p:txBody>
      </p:sp>
      <p:sp>
        <p:nvSpPr>
          <p:cNvPr id="38" name="文本框 37"/>
          <p:cNvSpPr txBox="1"/>
          <p:nvPr/>
        </p:nvSpPr>
        <p:spPr>
          <a:xfrm>
            <a:off x="2326005" y="139827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Data augmentation</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pic>
        <p:nvPicPr>
          <p:cNvPr id="5" name="图片 4" descr="未命名文件 (1)"/>
          <p:cNvPicPr>
            <a:picLocks noChangeAspect="1"/>
          </p:cNvPicPr>
          <p:nvPr/>
        </p:nvPicPr>
        <p:blipFill>
          <a:blip r:embed="rId1"/>
          <a:stretch>
            <a:fillRect/>
          </a:stretch>
        </p:blipFill>
        <p:spPr>
          <a:xfrm>
            <a:off x="1835785" y="2494280"/>
            <a:ext cx="5076190" cy="3244215"/>
          </a:xfrm>
          <a:prstGeom prst="rect">
            <a:avLst/>
          </a:prstGeom>
        </p:spPr>
      </p:pic>
      <p:sp>
        <p:nvSpPr>
          <p:cNvPr id="6" name="文本框 5"/>
          <p:cNvSpPr txBox="1"/>
          <p:nvPr/>
        </p:nvSpPr>
        <p:spPr>
          <a:xfrm>
            <a:off x="1280795" y="2230120"/>
            <a:ext cx="7493000" cy="4406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Random replace, random delete,random swap, random insert</a:t>
            </a: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280795" y="1700530"/>
            <a:ext cx="7493000" cy="4406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Adapted from EDA[9]</a:t>
            </a:r>
            <a:endParaRPr lang="en-US" altLang="zh-CN" sz="1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06830" y="5866765"/>
            <a:ext cx="6608445" cy="591820"/>
          </a:xfrm>
          <a:prstGeom prst="rect">
            <a:avLst/>
          </a:prstGeom>
          <a:noFill/>
        </p:spPr>
        <p:txBody>
          <a:bodyPr wrap="square" rtlCol="0">
            <a:noAutofit/>
          </a:bodyPr>
          <a:p>
            <a:pPr algn="l"/>
            <a:r>
              <a:rPr lang="en-US" altLang="zh-CN" sz="900" dirty="0">
                <a:latin typeface="微软雅黑" panose="020B0503020204020204" pitchFamily="34" charset="-122"/>
                <a:ea typeface="微软雅黑" panose="020B0503020204020204" pitchFamily="34" charset="-122"/>
              </a:rPr>
              <a:t>[9]</a:t>
            </a:r>
            <a:r>
              <a:rPr lang="zh-CN" altLang="en-US" sz="900" dirty="0">
                <a:latin typeface="微软雅黑" panose="020B0503020204020204" pitchFamily="34" charset="-122"/>
                <a:ea typeface="微软雅黑" panose="020B0503020204020204" pitchFamily="34" charset="-122"/>
              </a:rPr>
              <a:t>Wei, J. W., &amp; Zou, K. (2019). Eda: Easy data augmentation techniques for boosting performance on text classification tasks. arXiv preprint arXiv:1901.11196.</a:t>
            </a:r>
            <a:endParaRPr lang="zh-CN" altLang="en-US" sz="9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for RQ1 </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xmlns:a14="http://schemas.microsoft.com/office/drawing/2010/main">
        <mc:Choice Requires="a14">
          <p:graphicFrame>
            <p:nvGraphicFramePr>
              <p:cNvPr id="11" name="表格 10"/>
              <p:cNvGraphicFramePr/>
              <p:nvPr/>
            </p:nvGraphicFramePr>
            <p:xfrm>
              <a:off x="520700" y="2531110"/>
              <a:ext cx="8439785" cy="2529205"/>
            </p:xfrm>
            <a:graphic>
              <a:graphicData uri="http://schemas.openxmlformats.org/drawingml/2006/table">
                <a:tbl>
                  <a:tblPr firstRow="1" bandRow="1">
                    <a:tableStyleId>{5C22544A-7EE6-4342-B048-85BDC9FD1C3A}</a:tableStyleId>
                  </a:tblPr>
                  <a:tblGrid>
                    <a:gridCol w="1329690"/>
                    <a:gridCol w="1902460"/>
                    <a:gridCol w="5207635"/>
                  </a:tblGrid>
                  <a:tr h="377825">
                    <a:tc>
                      <a:txBody>
                        <a:bodyPr/>
                        <a:p>
                          <a:pPr algn="ctr">
                            <a:buNone/>
                          </a:pPr>
                          <a:r>
                            <a:rPr lang="en-US" altLang="zh-CN"/>
                            <a:t>settings</a:t>
                          </a:r>
                          <a:endParaRPr lang="en-US" altLang="zh-CN"/>
                        </a:p>
                      </a:txBody>
                      <a:tcPr/>
                    </a:tc>
                    <a:tc>
                      <a:txBody>
                        <a:bodyPr/>
                        <a:p>
                          <a:pPr algn="ctr">
                            <a:buNone/>
                          </a:pPr>
                          <a:r>
                            <a:rPr lang="en-US" altLang="zh-CN"/>
                            <a:t>value</a:t>
                          </a:r>
                          <a:endParaRPr lang="en-US" altLang="zh-CN"/>
                        </a:p>
                      </a:txBody>
                      <a:tcPr/>
                    </a:tc>
                    <a:tc>
                      <a:txBody>
                        <a:bodyPr/>
                        <a:p>
                          <a:pPr algn="ctr">
                            <a:buNone/>
                          </a:pPr>
                          <a:r>
                            <a:rPr lang="en-US" altLang="zh-CN"/>
                            <a:t>description</a:t>
                          </a:r>
                          <a:endParaRPr lang="en-US" altLang="zh-CN"/>
                        </a:p>
                      </a:txBody>
                      <a:tcPr/>
                    </a:tc>
                  </a:tr>
                  <a:tr h="377825">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𝛼</m:t>
                                </m:r>
                              </m:oMath>
                            </m:oMathPara>
                          </a14:m>
                          <a:endParaRPr lang="en-US" altLang="zh-CN"/>
                        </a:p>
                      </a:txBody>
                      <a:tcPr/>
                    </a:tc>
                    <a:tc>
                      <a:txBody>
                        <a:bodyPr/>
                        <a:p>
                          <a:pPr algn="ctr">
                            <a:buNone/>
                          </a:pPr>
                          <a:r>
                            <a:rPr lang="en-US" altLang="zh-CN"/>
                            <a:t>0.1</a:t>
                          </a:r>
                          <a:endParaRPr lang="en-US" altLang="zh-CN"/>
                        </a:p>
                      </a:txBody>
                      <a:tcPr/>
                    </a:tc>
                    <a:tc>
                      <a:txBody>
                        <a:bodyPr/>
                        <a:p>
                          <a:pPr algn="ctr">
                            <a:buNone/>
                          </a:pPr>
                          <a:r>
                            <a:rPr lang="en-US" altLang="zh-CN">
                              <a:latin typeface="Bitstream Vera Serif" panose="02060603050605020204" charset="0"/>
                              <a:cs typeface="Bitstream Vera Serif" panose="02060603050605020204" charset="0"/>
                            </a:rPr>
                            <a:t>Determine how many tokens will be changed in a sequence.</a:t>
                          </a:r>
                          <a:endParaRPr lang="en-US" altLang="zh-CN">
                            <a:latin typeface="Bitstream Vera Serif" panose="02060603050605020204" charset="0"/>
                            <a:cs typeface="Bitstream Vera Serif" panose="02060603050605020204" charset="0"/>
                          </a:endParaRPr>
                        </a:p>
                      </a:txBody>
                      <a:tcPr/>
                    </a:tc>
                  </a:tr>
                  <a:tr h="377825">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𝑛</m:t>
                                </m:r>
                              </m:oMath>
                            </m:oMathPara>
                          </a14:m>
                          <a:endParaRPr lang="en-US" altLang="zh-CN"/>
                        </a:p>
                      </a:txBody>
                      <a:tcPr/>
                    </a:tc>
                    <a:tc>
                      <a:txBody>
                        <a:bodyPr/>
                        <a:p>
                          <a:pPr algn="ctr">
                            <a:buNone/>
                          </a:pPr>
                          <a:r>
                            <a:rPr lang="en-US" altLang="zh-CN"/>
                            <a:t>0,2,4,8,16,32</a:t>
                          </a:r>
                          <a:endParaRPr lang="en-US" altLang="zh-CN"/>
                        </a:p>
                      </a:txBody>
                      <a:tcPr/>
                    </a:tc>
                    <a:tc>
                      <a:txBody>
                        <a:bodyPr/>
                        <a:p>
                          <a:pPr algn="ctr">
                            <a:buNone/>
                          </a:pPr>
                          <a:r>
                            <a:rPr lang="en-US" altLang="zh-CN"/>
                            <a:t>Determine how many times will be augmented </a:t>
                          </a:r>
                          <a:endParaRPr lang="en-US" altLang="zh-CN"/>
                        </a:p>
                      </a:txBody>
                      <a:tcPr/>
                    </a:tc>
                  </a:tr>
                  <a:tr h="377825">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𝑚𝑜𝑑𝑒</m:t>
                                </m:r>
                              </m:oMath>
                            </m:oMathPara>
                          </a14:m>
                          <a:endParaRPr lang="en-US" altLang="zh-CN"/>
                        </a:p>
                      </a:txBody>
                      <a:tcPr/>
                    </a:tc>
                    <a:tc>
                      <a:txBody>
                        <a:bodyPr/>
                        <a:p>
                          <a:pPr algn="ctr">
                            <a:buNone/>
                          </a:pPr>
                          <a:r>
                            <a:rPr lang="en-US" altLang="zh-CN"/>
                            <a:t>WPDP</a:t>
                          </a:r>
                          <a:endParaRPr lang="en-US" altLang="zh-CN"/>
                        </a:p>
                      </a:txBody>
                      <a:tcPr/>
                    </a:tc>
                    <a:tc>
                      <a:txBody>
                        <a:bodyPr/>
                        <a:p>
                          <a:pPr algn="ctr">
                            <a:buNone/>
                          </a:pPr>
                          <a:endParaRPr lang="en-US" altLang="zh-CN"/>
                        </a:p>
                      </a:txBody>
                      <a:tcPr/>
                    </a:tc>
                  </a:tr>
                  <a:tr h="377825">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𝑚𝑜𝑑𝑒𝑙</m:t>
                                </m:r>
                              </m:oMath>
                            </m:oMathPara>
                          </a14:m>
                          <a:endParaRPr lang="en-US" altLang="zh-CN"/>
                        </a:p>
                      </a:txBody>
                      <a:tcPr/>
                    </a:tc>
                    <a:tc>
                      <a:txBody>
                        <a:bodyPr/>
                        <a:p>
                          <a:pPr algn="ctr">
                            <a:buNone/>
                          </a:pPr>
                          <a:r>
                            <a:rPr lang="en-US" altLang="zh-CN"/>
                            <a:t>BERT+BAMA</a:t>
                          </a:r>
                          <a:endParaRPr lang="en-US" altLang="zh-CN"/>
                        </a:p>
                      </a:txBody>
                      <a:tcPr/>
                    </a:tc>
                    <a:tc>
                      <a:txBody>
                        <a:bodyPr/>
                        <a:p>
                          <a:pPr algn="ctr">
                            <a:buNone/>
                          </a:pPr>
                          <a:endParaRPr lang="en-US" altLang="zh-CN"/>
                        </a:p>
                      </a:txBody>
                      <a:tcPr/>
                    </a:tc>
                  </a:tr>
                </a:tbl>
              </a:graphicData>
            </a:graphic>
          </p:graphicFrame>
        </mc:Choice>
        <mc:Fallback xmlns="">
          <p:graphicFrame>
            <p:nvGraphicFramePr>
              <p:cNvPr id="11" name="表格 10"/>
              <p:cNvGraphicFramePr/>
              <p:nvPr/>
            </p:nvGraphicFramePr>
            <p:xfrm>
              <a:off x="520700" y="2531110"/>
              <a:ext cx="8439785" cy="2529205"/>
            </p:xfrm>
            <a:graphic>
              <a:graphicData uri="http://schemas.openxmlformats.org/drawingml/2006/table">
                <a:tbl>
                  <a:tblPr firstRow="1" bandRow="1">
                    <a:tableStyleId>{5C22544A-7EE6-4342-B048-85BDC9FD1C3A}</a:tableStyleId>
                  </a:tblPr>
                  <a:tblGrid>
                    <a:gridCol w="1329690"/>
                    <a:gridCol w="1902460"/>
                    <a:gridCol w="5207635"/>
                  </a:tblGrid>
                  <a:tr h="377825">
                    <a:tc>
                      <a:txBody>
                        <a:bodyPr/>
                        <a:p>
                          <a:pPr algn="ctr">
                            <a:buNone/>
                          </a:pPr>
                          <a:r>
                            <a:rPr lang="en-US" altLang="zh-CN"/>
                            <a:t>settings</a:t>
                          </a:r>
                          <a:endParaRPr lang="en-US" altLang="zh-CN"/>
                        </a:p>
                      </a:txBody>
                      <a:tcPr/>
                    </a:tc>
                    <a:tc>
                      <a:txBody>
                        <a:bodyPr/>
                        <a:p>
                          <a:pPr algn="ctr">
                            <a:buNone/>
                          </a:pPr>
                          <a:r>
                            <a:rPr lang="en-US" altLang="zh-CN"/>
                            <a:t>value</a:t>
                          </a:r>
                          <a:endParaRPr lang="en-US" altLang="zh-CN"/>
                        </a:p>
                      </a:txBody>
                      <a:tcPr/>
                    </a:tc>
                    <a:tc>
                      <a:txBody>
                        <a:bodyPr/>
                        <a:p>
                          <a:pPr algn="ctr">
                            <a:buNone/>
                          </a:pPr>
                          <a:r>
                            <a:rPr lang="en-US" altLang="zh-CN"/>
                            <a:t>description</a:t>
                          </a:r>
                          <a:endParaRPr lang="en-US" altLang="zh-CN"/>
                        </a:p>
                      </a:txBody>
                      <a:tcPr/>
                    </a:tc>
                  </a:tr>
                  <a:tr h="640080">
                    <a:tc>
                      <a:txBody>
                        <a:bodyPr/>
                        <a:lstStyle/>
                        <a:p>
                          <a:endParaRPr lang="zh-CN"/>
                        </a:p>
                      </a:txBody>
                      <a:tcPr>
                        <a:blipFill>
                          <a:blip r:embed="rId1"/>
                        </a:blipFill>
                      </a:tcPr>
                    </a:tc>
                    <a:tc>
                      <a:txBody>
                        <a:bodyPr/>
                        <a:p>
                          <a:pPr algn="ctr">
                            <a:buNone/>
                          </a:pPr>
                          <a:r>
                            <a:rPr lang="en-US" altLang="zh-CN"/>
                            <a:t>0.1</a:t>
                          </a:r>
                          <a:endParaRPr lang="en-US" altLang="zh-CN"/>
                        </a:p>
                      </a:txBody>
                      <a:tcPr/>
                    </a:tc>
                    <a:tc>
                      <a:txBody>
                        <a:bodyPr/>
                        <a:p>
                          <a:pPr algn="ctr">
                            <a:buNone/>
                          </a:pPr>
                          <a:r>
                            <a:rPr lang="en-US" altLang="zh-CN">
                              <a:latin typeface="Bitstream Vera Serif" panose="02060603050605020204" charset="0"/>
                              <a:cs typeface="Bitstream Vera Serif" panose="02060603050605020204" charset="0"/>
                            </a:rPr>
                            <a:t>Determine how many tokens will be changed in a sequence.</a:t>
                          </a:r>
                          <a:endParaRPr lang="en-US" altLang="zh-CN">
                            <a:latin typeface="Bitstream Vera Serif" panose="02060603050605020204" charset="0"/>
                            <a:cs typeface="Bitstream Vera Serif" panose="02060603050605020204" charset="0"/>
                          </a:endParaRPr>
                        </a:p>
                      </a:txBody>
                      <a:tcPr/>
                    </a:tc>
                  </a:tr>
                  <a:tr h="640080">
                    <a:tc>
                      <a:txBody>
                        <a:bodyPr/>
                        <a:lstStyle/>
                        <a:p>
                          <a:endParaRPr lang="zh-CN"/>
                        </a:p>
                      </a:txBody>
                      <a:tcPr>
                        <a:blipFill>
                          <a:blip r:embed="rId1"/>
                        </a:blipFill>
                      </a:tcPr>
                    </a:tc>
                    <a:tc>
                      <a:txBody>
                        <a:bodyPr/>
                        <a:p>
                          <a:pPr algn="ctr">
                            <a:buNone/>
                          </a:pPr>
                          <a:r>
                            <a:rPr lang="en-US" altLang="zh-CN"/>
                            <a:t>0,2,4,8,16,32</a:t>
                          </a:r>
                          <a:endParaRPr lang="en-US" altLang="zh-CN"/>
                        </a:p>
                      </a:txBody>
                      <a:tcPr/>
                    </a:tc>
                    <a:tc>
                      <a:txBody>
                        <a:bodyPr/>
                        <a:p>
                          <a:pPr algn="ctr">
                            <a:buNone/>
                          </a:pPr>
                          <a:r>
                            <a:rPr lang="en-US" altLang="zh-CN"/>
                            <a:t>Determine how many times will be augmented </a:t>
                          </a:r>
                          <a:endParaRPr lang="en-US" altLang="zh-CN"/>
                        </a:p>
                      </a:txBody>
                      <a:tcPr/>
                    </a:tc>
                  </a:tr>
                  <a:tr h="377825">
                    <a:tc>
                      <a:txBody>
                        <a:bodyPr/>
                        <a:lstStyle/>
                        <a:p>
                          <a:endParaRPr lang="zh-CN"/>
                        </a:p>
                      </a:txBody>
                      <a:tcPr>
                        <a:blipFill>
                          <a:blip r:embed="rId1"/>
                        </a:blipFill>
                      </a:tcPr>
                    </a:tc>
                    <a:tc>
                      <a:txBody>
                        <a:bodyPr/>
                        <a:p>
                          <a:pPr algn="ctr">
                            <a:buNone/>
                          </a:pPr>
                          <a:r>
                            <a:rPr lang="en-US" altLang="zh-CN"/>
                            <a:t>WPDP</a:t>
                          </a:r>
                          <a:endParaRPr lang="en-US" altLang="zh-CN"/>
                        </a:p>
                      </a:txBody>
                      <a:tcPr/>
                    </a:tc>
                    <a:tc>
                      <a:txBody>
                        <a:bodyPr/>
                        <a:p>
                          <a:pPr algn="ctr">
                            <a:buNone/>
                          </a:pPr>
                          <a:endParaRPr lang="en-US" altLang="zh-CN"/>
                        </a:p>
                      </a:txBody>
                      <a:tcPr/>
                    </a:tc>
                  </a:tr>
                  <a:tr h="377825">
                    <a:tc>
                      <a:txBody>
                        <a:bodyPr/>
                        <a:lstStyle/>
                        <a:p>
                          <a:endParaRPr lang="zh-CN"/>
                        </a:p>
                      </a:txBody>
                      <a:tcPr>
                        <a:blipFill>
                          <a:blip r:embed="rId1"/>
                        </a:blipFill>
                      </a:tcPr>
                    </a:tc>
                    <a:tc>
                      <a:txBody>
                        <a:bodyPr/>
                        <a:p>
                          <a:pPr algn="ctr">
                            <a:buNone/>
                          </a:pPr>
                          <a:r>
                            <a:rPr lang="en-US" altLang="zh-CN"/>
                            <a:t>BERT+BAMA</a:t>
                          </a:r>
                          <a:endParaRPr lang="en-US" altLang="zh-CN"/>
                        </a:p>
                      </a:txBody>
                      <a:tcPr/>
                    </a:tc>
                    <a:tc>
                      <a:txBody>
                        <a:bodyPr/>
                        <a:p>
                          <a:pPr algn="ctr">
                            <a:buNone/>
                          </a:pPr>
                          <a:endParaRPr lang="en-US" altLang="zh-CN"/>
                        </a:p>
                      </a:txBody>
                      <a:tcPr/>
                    </a:tc>
                  </a:tr>
                </a:tbl>
              </a:graphicData>
            </a:graphic>
          </p:graphicFrame>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Corpus Training     </a:t>
            </a:r>
            <a:endParaRPr lang="en-US" altLang="zh-CN" dirty="0"/>
          </a:p>
        </p:txBody>
      </p:sp>
      <p:sp>
        <p:nvSpPr>
          <p:cNvPr id="38" name="文本框 37"/>
          <p:cNvSpPr txBox="1"/>
          <p:nvPr/>
        </p:nvSpPr>
        <p:spPr>
          <a:xfrm>
            <a:off x="2312035" y="144018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Word2vec pretrain settings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1371600" y="2242820"/>
          <a:ext cx="6400800" cy="1905000"/>
        </p:xfrm>
        <a:graphic>
          <a:graphicData uri="http://schemas.openxmlformats.org/drawingml/2006/table">
            <a:tbl>
              <a:tblPr firstRow="1" bandRow="1">
                <a:tableStyleId>{5C22544A-7EE6-4342-B048-85BDC9FD1C3A}</a:tableStyleId>
              </a:tblPr>
              <a:tblGrid>
                <a:gridCol w="3200400"/>
                <a:gridCol w="3200400"/>
              </a:tblGrid>
              <a:tr h="381000">
                <a:tc>
                  <a:txBody>
                    <a:bodyPr/>
                    <a:p>
                      <a:pPr algn="ctr">
                        <a:buNone/>
                      </a:pPr>
                      <a:r>
                        <a:rPr lang="en-US" altLang="zh-CN"/>
                        <a:t>settings</a:t>
                      </a:r>
                      <a:endParaRPr lang="en-US" altLang="zh-CN"/>
                    </a:p>
                  </a:txBody>
                  <a:tcPr/>
                </a:tc>
                <a:tc>
                  <a:txBody>
                    <a:bodyPr/>
                    <a:p>
                      <a:pPr algn="ctr">
                        <a:buNone/>
                      </a:pPr>
                      <a:r>
                        <a:rPr lang="en-US" altLang="zh-CN"/>
                        <a:t>values</a:t>
                      </a:r>
                      <a:endParaRPr lang="en-US" altLang="zh-CN"/>
                    </a:p>
                  </a:txBody>
                  <a:tcPr/>
                </a:tc>
              </a:tr>
              <a:tr h="381000">
                <a:tc>
                  <a:txBody>
                    <a:bodyPr/>
                    <a:p>
                      <a:pPr algn="ctr">
                        <a:buNone/>
                      </a:pPr>
                      <a:r>
                        <a:rPr lang="en-US" altLang="zh-CN"/>
                        <a:t>dimension size </a:t>
                      </a:r>
                      <a:endParaRPr lang="en-US" altLang="zh-CN"/>
                    </a:p>
                  </a:txBody>
                  <a:tcPr/>
                </a:tc>
                <a:tc>
                  <a:txBody>
                    <a:bodyPr/>
                    <a:p>
                      <a:pPr algn="ctr">
                        <a:buNone/>
                      </a:pPr>
                      <a:r>
                        <a:rPr lang="en-US" altLang="zh-CN"/>
                        <a:t>300</a:t>
                      </a:r>
                      <a:endParaRPr lang="en-US" altLang="zh-CN"/>
                    </a:p>
                  </a:txBody>
                  <a:tcPr/>
                </a:tc>
              </a:tr>
              <a:tr h="381000">
                <a:tc>
                  <a:txBody>
                    <a:bodyPr/>
                    <a:p>
                      <a:pPr algn="ctr">
                        <a:buNone/>
                      </a:pPr>
                      <a:r>
                        <a:rPr lang="en-US" altLang="zh-CN"/>
                        <a:t>window size </a:t>
                      </a:r>
                      <a:endParaRPr lang="en-US" altLang="zh-CN"/>
                    </a:p>
                  </a:txBody>
                  <a:tcPr/>
                </a:tc>
                <a:tc>
                  <a:txBody>
                    <a:bodyPr/>
                    <a:p>
                      <a:pPr algn="ctr">
                        <a:buNone/>
                      </a:pPr>
                      <a:r>
                        <a:rPr lang="en-US" altLang="zh-CN"/>
                        <a:t>5</a:t>
                      </a:r>
                      <a:endParaRPr lang="en-US" altLang="zh-CN"/>
                    </a:p>
                  </a:txBody>
                  <a:tcPr/>
                </a:tc>
              </a:tr>
              <a:tr h="381000">
                <a:tc>
                  <a:txBody>
                    <a:bodyPr/>
                    <a:p>
                      <a:pPr algn="ctr">
                        <a:buNone/>
                      </a:pPr>
                      <a:r>
                        <a:rPr lang="en-US" altLang="zh-CN"/>
                        <a:t>mini frequency count</a:t>
                      </a:r>
                      <a:endParaRPr lang="en-US" altLang="zh-CN"/>
                    </a:p>
                  </a:txBody>
                  <a:tcPr/>
                </a:tc>
                <a:tc>
                  <a:txBody>
                    <a:bodyPr/>
                    <a:p>
                      <a:pPr algn="ctr">
                        <a:buNone/>
                      </a:pPr>
                      <a:r>
                        <a:rPr lang="en-US" altLang="zh-CN"/>
                        <a:t>5</a:t>
                      </a:r>
                      <a:endParaRPr lang="en-US" altLang="zh-CN"/>
                    </a:p>
                  </a:txBody>
                  <a:tcPr/>
                </a:tc>
              </a:tr>
              <a:tr h="381000">
                <a:tc>
                  <a:txBody>
                    <a:bodyPr/>
                    <a:p>
                      <a:pPr algn="ctr">
                        <a:buNone/>
                      </a:pPr>
                      <a:r>
                        <a:rPr lang="en-US" altLang="zh-CN"/>
                        <a:t>epoches</a:t>
                      </a:r>
                      <a:endParaRPr lang="en-US" altLang="zh-CN"/>
                    </a:p>
                  </a:txBody>
                  <a:tcPr/>
                </a:tc>
                <a:tc>
                  <a:txBody>
                    <a:bodyPr/>
                    <a:p>
                      <a:pPr algn="ctr">
                        <a:buNone/>
                      </a:pPr>
                      <a:r>
                        <a:rPr lang="en-US" altLang="zh-CN"/>
                        <a:t>15</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Corpus Training     </a:t>
            </a:r>
            <a:endParaRPr lang="en-US" altLang="zh-CN" dirty="0"/>
          </a:p>
        </p:txBody>
      </p:sp>
      <p:sp>
        <p:nvSpPr>
          <p:cNvPr id="38" name="文本框 37"/>
          <p:cNvSpPr txBox="1"/>
          <p:nvPr/>
        </p:nvSpPr>
        <p:spPr>
          <a:xfrm>
            <a:off x="2312035" y="144018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Corpus Description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3" name="文本框 2"/>
          <p:cNvSpPr txBox="1"/>
          <p:nvPr/>
        </p:nvSpPr>
        <p:spPr>
          <a:xfrm>
            <a:off x="2218690" y="2047240"/>
            <a:ext cx="5015230" cy="379095"/>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processed on part of project of BigCode </a:t>
            </a:r>
            <a:endParaRPr lang="en-US" altLang="zh-CN" sz="1800" dirty="0">
              <a:latin typeface="微软雅黑" panose="020B0503020204020204" pitchFamily="34" charset="-122"/>
              <a:ea typeface="微软雅黑" panose="020B0503020204020204" pitchFamily="34" charset="-122"/>
            </a:endParaRPr>
          </a:p>
        </p:txBody>
      </p:sp>
      <p:graphicFrame>
        <p:nvGraphicFramePr>
          <p:cNvPr id="4" name="表格 3"/>
          <p:cNvGraphicFramePr/>
          <p:nvPr/>
        </p:nvGraphicFramePr>
        <p:xfrm>
          <a:off x="1371600" y="2654300"/>
          <a:ext cx="6400800" cy="1905000"/>
        </p:xfrm>
        <a:graphic>
          <a:graphicData uri="http://schemas.openxmlformats.org/drawingml/2006/table">
            <a:tbl>
              <a:tblPr firstRow="1" bandRow="1">
                <a:tableStyleId>{5C22544A-7EE6-4342-B048-85BDC9FD1C3A}</a:tableStyleId>
              </a:tblPr>
              <a:tblGrid>
                <a:gridCol w="3200400"/>
                <a:gridCol w="3200400"/>
              </a:tblGrid>
              <a:tr h="381000">
                <a:tc>
                  <a:txBody>
                    <a:bodyPr/>
                    <a:p>
                      <a:pPr algn="ctr">
                        <a:buNone/>
                      </a:pPr>
                      <a:r>
                        <a:rPr lang="en-US" altLang="zh-CN"/>
                        <a:t>properties</a:t>
                      </a:r>
                      <a:endParaRPr lang="en-US" altLang="zh-CN"/>
                    </a:p>
                  </a:txBody>
                  <a:tcPr/>
                </a:tc>
                <a:tc>
                  <a:txBody>
                    <a:bodyPr/>
                    <a:p>
                      <a:pPr algn="ctr">
                        <a:buNone/>
                      </a:pPr>
                      <a:r>
                        <a:rPr lang="en-US" altLang="zh-CN"/>
                        <a:t>values</a:t>
                      </a:r>
                      <a:endParaRPr lang="en-US" altLang="zh-CN"/>
                    </a:p>
                  </a:txBody>
                  <a:tcPr/>
                </a:tc>
              </a:tr>
              <a:tr h="381000">
                <a:tc>
                  <a:txBody>
                    <a:bodyPr/>
                    <a:p>
                      <a:pPr algn="ctr">
                        <a:buNone/>
                      </a:pPr>
                      <a:r>
                        <a:rPr lang="en-US" altLang="zh-CN"/>
                        <a:t>Number of lines</a:t>
                      </a:r>
                      <a:endParaRPr lang="en-US" altLang="zh-CN"/>
                    </a:p>
                  </a:txBody>
                  <a:tcPr/>
                </a:tc>
                <a:tc>
                  <a:txBody>
                    <a:bodyPr/>
                    <a:p>
                      <a:pPr algn="ctr">
                        <a:buNone/>
                      </a:pPr>
                      <a:r>
                        <a:rPr lang="en-US" altLang="zh-CN"/>
                        <a:t>306,522</a:t>
                      </a:r>
                      <a:endParaRPr lang="en-US" altLang="zh-CN"/>
                    </a:p>
                  </a:txBody>
                  <a:tcPr/>
                </a:tc>
              </a:tr>
              <a:tr h="381000">
                <a:tc>
                  <a:txBody>
                    <a:bodyPr/>
                    <a:p>
                      <a:pPr algn="ctr">
                        <a:buNone/>
                      </a:pPr>
                      <a:r>
                        <a:rPr lang="en-US" altLang="zh-CN"/>
                        <a:t>Total tokens</a:t>
                      </a:r>
                      <a:endParaRPr lang="en-US" altLang="zh-CN"/>
                    </a:p>
                  </a:txBody>
                  <a:tcPr/>
                </a:tc>
                <a:tc>
                  <a:txBody>
                    <a:bodyPr/>
                    <a:p>
                      <a:pPr algn="ctr">
                        <a:buNone/>
                      </a:pPr>
                      <a:r>
                        <a:rPr lang="en-US" altLang="zh-CN"/>
                        <a:t>84,955,239</a:t>
                      </a:r>
                      <a:endParaRPr lang="en-US" altLang="zh-CN"/>
                    </a:p>
                  </a:txBody>
                  <a:tcPr/>
                </a:tc>
              </a:tr>
              <a:tr h="381000">
                <a:tc>
                  <a:txBody>
                    <a:bodyPr/>
                    <a:p>
                      <a:pPr algn="ctr">
                        <a:buNone/>
                      </a:pPr>
                      <a:r>
                        <a:rPr lang="en-US" altLang="zh-CN"/>
                        <a:t>Vocabularize size</a:t>
                      </a:r>
                      <a:endParaRPr lang="en-US" altLang="zh-CN"/>
                    </a:p>
                  </a:txBody>
                  <a:tcPr/>
                </a:tc>
                <a:tc>
                  <a:txBody>
                    <a:bodyPr/>
                    <a:p>
                      <a:pPr algn="ctr">
                        <a:buNone/>
                      </a:pPr>
                      <a:r>
                        <a:rPr lang="en-US" altLang="zh-CN"/>
                        <a:t>2,047,760</a:t>
                      </a:r>
                      <a:endParaRPr lang="en-US" altLang="zh-CN"/>
                    </a:p>
                  </a:txBody>
                  <a:tcPr/>
                </a:tc>
              </a:tr>
              <a:tr h="381000">
                <a:tc>
                  <a:txBody>
                    <a:bodyPr/>
                    <a:p>
                      <a:pPr algn="ctr">
                        <a:buNone/>
                      </a:pPr>
                      <a:r>
                        <a:rPr lang="en-US" altLang="zh-CN"/>
                        <a:t>Average sequence length</a:t>
                      </a:r>
                      <a:endParaRPr lang="en-US" altLang="zh-CN"/>
                    </a:p>
                  </a:txBody>
                  <a:tcPr/>
                </a:tc>
                <a:tc>
                  <a:txBody>
                    <a:bodyPr/>
                    <a:p>
                      <a:pPr algn="ctr">
                        <a:buNone/>
                      </a:pPr>
                      <a:r>
                        <a:rPr lang="en-US" altLang="zh-CN"/>
                        <a:t>277</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Corpus Training     </a:t>
            </a:r>
            <a:endParaRPr lang="en-US" altLang="zh-CN" dirty="0"/>
          </a:p>
        </p:txBody>
      </p:sp>
      <p:sp>
        <p:nvSpPr>
          <p:cNvPr id="38" name="文本框 37"/>
          <p:cNvSpPr txBox="1"/>
          <p:nvPr/>
        </p:nvSpPr>
        <p:spPr>
          <a:xfrm>
            <a:off x="2312035" y="144018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BERT pretraining settings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1371600" y="1981200"/>
          <a:ext cx="6400800" cy="1905000"/>
        </p:xfrm>
        <a:graphic>
          <a:graphicData uri="http://schemas.openxmlformats.org/drawingml/2006/table">
            <a:tbl>
              <a:tblPr firstRow="1" bandRow="1">
                <a:tableStyleId>{5C22544A-7EE6-4342-B048-85BDC9FD1C3A}</a:tableStyleId>
              </a:tblPr>
              <a:tblGrid>
                <a:gridCol w="3200400"/>
                <a:gridCol w="3200400"/>
              </a:tblGrid>
              <a:tr h="381000">
                <a:tc>
                  <a:txBody>
                    <a:bodyPr/>
                    <a:p>
                      <a:pPr algn="ctr">
                        <a:buNone/>
                      </a:pPr>
                      <a:r>
                        <a:rPr lang="en-US" altLang="zh-CN"/>
                        <a:t>settings</a:t>
                      </a:r>
                      <a:endParaRPr lang="en-US" altLang="zh-CN"/>
                    </a:p>
                  </a:txBody>
                  <a:tcPr/>
                </a:tc>
                <a:tc>
                  <a:txBody>
                    <a:bodyPr/>
                    <a:p>
                      <a:pPr algn="ctr">
                        <a:buNone/>
                      </a:pPr>
                      <a:r>
                        <a:rPr lang="en-US" altLang="zh-CN"/>
                        <a:t>values</a:t>
                      </a:r>
                      <a:endParaRPr lang="en-US" altLang="zh-CN"/>
                    </a:p>
                  </a:txBody>
                  <a:tcPr/>
                </a:tc>
              </a:tr>
              <a:tr h="381000">
                <a:tc>
                  <a:txBody>
                    <a:bodyPr/>
                    <a:p>
                      <a:pPr algn="ctr">
                        <a:buNone/>
                      </a:pPr>
                      <a:r>
                        <a:rPr lang="en-US" altLang="zh-CN"/>
                        <a:t>Total paramters </a:t>
                      </a:r>
                      <a:endParaRPr lang="en-US" altLang="zh-CN"/>
                    </a:p>
                  </a:txBody>
                  <a:tcPr/>
                </a:tc>
                <a:tc>
                  <a:txBody>
                    <a:bodyPr/>
                    <a:p>
                      <a:pPr algn="ctr">
                        <a:buNone/>
                      </a:pPr>
                      <a:r>
                        <a:rPr lang="en-US" altLang="zh-CN"/>
                        <a:t>264,241,330</a:t>
                      </a:r>
                      <a:endParaRPr lang="en-US" altLang="zh-CN"/>
                    </a:p>
                  </a:txBody>
                  <a:tcPr/>
                </a:tc>
              </a:tr>
              <a:tr h="381000">
                <a:tc>
                  <a:txBody>
                    <a:bodyPr/>
                    <a:p>
                      <a:pPr algn="ctr">
                        <a:buNone/>
                      </a:pPr>
                      <a:r>
                        <a:rPr lang="en-US" altLang="zh-CN"/>
                        <a:t>hidden size </a:t>
                      </a:r>
                      <a:endParaRPr lang="en-US" altLang="zh-CN"/>
                    </a:p>
                  </a:txBody>
                  <a:tcPr/>
                </a:tc>
                <a:tc>
                  <a:txBody>
                    <a:bodyPr/>
                    <a:p>
                      <a:pPr algn="ctr">
                        <a:buNone/>
                      </a:pPr>
                      <a:r>
                        <a:rPr lang="en-US" altLang="zh-CN"/>
                        <a:t>64</a:t>
                      </a:r>
                      <a:endParaRPr lang="en-US" altLang="zh-CN"/>
                    </a:p>
                  </a:txBody>
                  <a:tcPr/>
                </a:tc>
              </a:tr>
              <a:tr h="381000">
                <a:tc>
                  <a:txBody>
                    <a:bodyPr/>
                    <a:p>
                      <a:pPr algn="ctr">
                        <a:buNone/>
                      </a:pPr>
                      <a:r>
                        <a:rPr lang="en-US" altLang="zh-CN"/>
                        <a:t>batch size</a:t>
                      </a:r>
                      <a:endParaRPr lang="en-US" altLang="zh-CN"/>
                    </a:p>
                  </a:txBody>
                  <a:tcPr/>
                </a:tc>
                <a:tc>
                  <a:txBody>
                    <a:bodyPr/>
                    <a:p>
                      <a:pPr algn="ctr">
                        <a:buNone/>
                      </a:pPr>
                      <a:r>
                        <a:rPr lang="en-US" altLang="zh-CN"/>
                        <a:t>8</a:t>
                      </a:r>
                      <a:endParaRPr lang="en-US" altLang="zh-CN"/>
                    </a:p>
                  </a:txBody>
                  <a:tcPr/>
                </a:tc>
              </a:tr>
              <a:tr h="381000">
                <a:tc>
                  <a:txBody>
                    <a:bodyPr/>
                    <a:p>
                      <a:pPr algn="ctr">
                        <a:buNone/>
                      </a:pPr>
                      <a:r>
                        <a:rPr lang="en-US" altLang="zh-CN"/>
                        <a:t>epoches</a:t>
                      </a:r>
                      <a:endParaRPr lang="en-US" altLang="zh-CN"/>
                    </a:p>
                  </a:txBody>
                  <a:tcPr/>
                </a:tc>
                <a:tc>
                  <a:txBody>
                    <a:bodyPr/>
                    <a:p>
                      <a:pPr algn="ctr">
                        <a:buNone/>
                      </a:pPr>
                      <a:r>
                        <a:rPr lang="en-US" altLang="zh-CN"/>
                        <a:t>2</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Hidden size optimization</a:t>
            </a:r>
            <a:endParaRPr lang="en-US" altLang="zh-CN" dirty="0"/>
          </a:p>
        </p:txBody>
      </p:sp>
      <p:sp>
        <p:nvSpPr>
          <p:cNvPr id="38" name="文本框 37"/>
          <p:cNvSpPr txBox="1"/>
          <p:nvPr/>
        </p:nvSpPr>
        <p:spPr>
          <a:xfrm>
            <a:off x="2070735" y="1271905"/>
            <a:ext cx="52203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Results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pic>
        <p:nvPicPr>
          <p:cNvPr id="4" name="图片 3" descr="data_aug_re"/>
          <p:cNvPicPr>
            <a:picLocks noChangeAspect="1"/>
          </p:cNvPicPr>
          <p:nvPr/>
        </p:nvPicPr>
        <p:blipFill>
          <a:blip r:embed="rId1"/>
          <a:stretch>
            <a:fillRect/>
          </a:stretch>
        </p:blipFill>
        <p:spPr>
          <a:xfrm>
            <a:off x="2443480" y="1651000"/>
            <a:ext cx="4474845" cy="3500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Traditional Methods</a:t>
            </a:r>
            <a:endParaRPr lang="en-US" altLang="zh-CN" dirty="0"/>
          </a:p>
        </p:txBody>
      </p:sp>
      <p:sp>
        <p:nvSpPr>
          <p:cNvPr id="3" name="文本框 2"/>
          <p:cNvSpPr txBox="1"/>
          <p:nvPr/>
        </p:nvSpPr>
        <p:spPr>
          <a:xfrm>
            <a:off x="1296035" y="1671955"/>
            <a:ext cx="7225665" cy="3422650"/>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Machine learning</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SVM, KNN, Decision Tree, Ensemble Learning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Metrics</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Code of line(LOC)[1]</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CK[2]</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Mood[3]</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15670" y="5777230"/>
            <a:ext cx="6744970" cy="802640"/>
          </a:xfrm>
          <a:prstGeom prst="rect">
            <a:avLst/>
          </a:prstGeom>
          <a:noFill/>
        </p:spPr>
        <p:txBody>
          <a:bodyPr wrap="square" rtlCol="0">
            <a:noAutofit/>
          </a:bodyPr>
          <a:p>
            <a:pPr algn="l"/>
            <a:r>
              <a:rPr lang="zh-CN" altLang="en-US" sz="800" dirty="0">
                <a:latin typeface="微软雅黑" panose="020B0503020204020204" pitchFamily="34" charset="-122"/>
                <a:ea typeface="微软雅黑" panose="020B0503020204020204" pitchFamily="34" charset="-122"/>
              </a:rPr>
              <a:t>[1]  Fumio Akiyama.  An example of software system debugging.  InIFIP Congress (1),volume 71, pages 353–359, 1971.</a:t>
            </a:r>
            <a:endParaRPr lang="zh-CN" altLang="en-US" sz="800" dirty="0">
              <a:latin typeface="微软雅黑" panose="020B0503020204020204" pitchFamily="34" charset="-122"/>
              <a:ea typeface="微软雅黑" panose="020B0503020204020204" pitchFamily="34" charset="-122"/>
            </a:endParaRPr>
          </a:p>
          <a:p>
            <a:pPr algn="l"/>
            <a:r>
              <a:rPr lang="en-US" altLang="zh-CN" sz="800" dirty="0">
                <a:latin typeface="微软雅黑" panose="020B0503020204020204" pitchFamily="34" charset="-122"/>
                <a:ea typeface="微软雅黑" panose="020B0503020204020204" pitchFamily="34" charset="-122"/>
              </a:rPr>
              <a:t>[2] Shyam R Chidamber and Chris F Kemerer. A metrics suite for object oriented design.IEEE Transactions on software engineering, 20(6):476–493, 1994</a:t>
            </a:r>
            <a:endParaRPr lang="en-US" altLang="zh-CN" sz="800" dirty="0">
              <a:latin typeface="微软雅黑" panose="020B0503020204020204" pitchFamily="34" charset="-122"/>
              <a:ea typeface="微软雅黑" panose="020B0503020204020204" pitchFamily="34" charset="-122"/>
            </a:endParaRPr>
          </a:p>
          <a:p>
            <a:pPr algn="l"/>
            <a:r>
              <a:rPr lang="en-US" altLang="zh-CN" sz="800" dirty="0">
                <a:latin typeface="微软雅黑" panose="020B0503020204020204" pitchFamily="34" charset="-122"/>
                <a:ea typeface="微软雅黑" panose="020B0503020204020204" pitchFamily="34" charset="-122"/>
              </a:rPr>
              <a:t>[3] Rachel Harrison, Steve J Counsell, and Reuben V Nithi.  An evaluation of the moodset of object-oriented software metrics.IEEE Transactions on Software Engineering,24(6):491–496, 1998</a:t>
            </a:r>
            <a:endParaRPr lang="en-US" altLang="zh-CN" sz="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0872">
        <p:fade/>
      </p:transition>
    </mc:Choice>
    <mc:Fallback>
      <p:transition spd="med" advTm="30872">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for RQ4</a:t>
            </a:r>
            <a:endParaRPr lang="en-US" altLang="zh-CN" dirty="0"/>
          </a:p>
        </p:txBody>
      </p:sp>
      <p:sp>
        <p:nvSpPr>
          <p:cNvPr id="38" name="文本框 37"/>
          <p:cNvSpPr txBox="1"/>
          <p:nvPr/>
        </p:nvSpPr>
        <p:spPr>
          <a:xfrm>
            <a:off x="2491740" y="1416685"/>
            <a:ext cx="52203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Average F1 score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pic>
        <p:nvPicPr>
          <p:cNvPr id="4" name="图片 3" descr="f1_score_wpdp"/>
          <p:cNvPicPr>
            <a:picLocks noChangeAspect="1"/>
          </p:cNvPicPr>
          <p:nvPr/>
        </p:nvPicPr>
        <p:blipFill>
          <a:blip r:embed="rId1"/>
          <a:stretch>
            <a:fillRect/>
          </a:stretch>
        </p:blipFill>
        <p:spPr>
          <a:xfrm>
            <a:off x="443230" y="2030730"/>
            <a:ext cx="4056380" cy="2667635"/>
          </a:xfrm>
          <a:prstGeom prst="rect">
            <a:avLst/>
          </a:prstGeom>
        </p:spPr>
      </p:pic>
      <p:sp>
        <p:nvSpPr>
          <p:cNvPr id="6" name="文本框 5"/>
          <p:cNvSpPr txBox="1"/>
          <p:nvPr/>
        </p:nvSpPr>
        <p:spPr>
          <a:xfrm>
            <a:off x="1628775" y="4855210"/>
            <a:ext cx="1282065" cy="3556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WPDP</a:t>
            </a:r>
            <a:endParaRPr lang="en-US" altLang="zh-CN" sz="1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250940" y="4855210"/>
            <a:ext cx="1282065" cy="3556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CPDP</a:t>
            </a:r>
            <a:endParaRPr lang="en-US" altLang="zh-CN" sz="1800" dirty="0">
              <a:latin typeface="微软雅黑" panose="020B0503020204020204" pitchFamily="34" charset="-122"/>
              <a:ea typeface="微软雅黑" panose="020B0503020204020204" pitchFamily="34" charset="-122"/>
            </a:endParaRPr>
          </a:p>
        </p:txBody>
      </p:sp>
      <p:pic>
        <p:nvPicPr>
          <p:cNvPr id="14" name="图片 13" descr="f1-score_cpdp"/>
          <p:cNvPicPr>
            <a:picLocks noChangeAspect="1"/>
          </p:cNvPicPr>
          <p:nvPr/>
        </p:nvPicPr>
        <p:blipFill>
          <a:blip r:embed="rId2"/>
          <a:stretch>
            <a:fillRect/>
          </a:stretch>
        </p:blipFill>
        <p:spPr>
          <a:xfrm>
            <a:off x="4814570" y="2030730"/>
            <a:ext cx="4154170" cy="2667000"/>
          </a:xfrm>
          <a:prstGeom prst="rect">
            <a:avLst/>
          </a:prstGeom>
        </p:spPr>
      </p:pic>
      <p:sp>
        <p:nvSpPr>
          <p:cNvPr id="15" name="圆角矩形 14"/>
          <p:cNvSpPr/>
          <p:nvPr/>
        </p:nvSpPr>
        <p:spPr>
          <a:xfrm>
            <a:off x="1318895" y="5346700"/>
            <a:ext cx="5790565" cy="735330"/>
          </a:xfrm>
          <a:prstGeom prst="roundRect">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 of Traditional Models</a:t>
            </a:r>
            <a:endParaRPr lang="en-US" altLang="zh-CN" dirty="0"/>
          </a:p>
        </p:txBody>
      </p:sp>
      <p:sp>
        <p:nvSpPr>
          <p:cNvPr id="3" name="文本框 2"/>
          <p:cNvSpPr txBox="1"/>
          <p:nvPr/>
        </p:nvSpPr>
        <p:spPr>
          <a:xfrm>
            <a:off x="1334135" y="1646555"/>
            <a:ext cx="7311390" cy="454850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Problems</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Need manually define metrics and generate features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Can not learn code dependency information</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Pre-defined metrics only obtain statistical information of source code</a:t>
            </a: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0961">
        <p:fade/>
      </p:transition>
    </mc:Choice>
    <mc:Fallback>
      <p:transition spd="med" advTm="30961">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 Example</a:t>
            </a:r>
            <a:endParaRPr lang="en-US" altLang="zh-CN" dirty="0"/>
          </a:p>
        </p:txBody>
      </p:sp>
      <p:pic>
        <p:nvPicPr>
          <p:cNvPr id="4" name="图片 3" descr="bar"/>
          <p:cNvPicPr>
            <a:picLocks noChangeAspect="1"/>
          </p:cNvPicPr>
          <p:nvPr/>
        </p:nvPicPr>
        <p:blipFill>
          <a:blip r:embed="rId1"/>
          <a:stretch>
            <a:fillRect/>
          </a:stretch>
        </p:blipFill>
        <p:spPr>
          <a:xfrm>
            <a:off x="628650" y="1678305"/>
            <a:ext cx="5161915" cy="1830705"/>
          </a:xfrm>
          <a:prstGeom prst="rect">
            <a:avLst/>
          </a:prstGeom>
        </p:spPr>
      </p:pic>
      <p:pic>
        <p:nvPicPr>
          <p:cNvPr id="5" name="图片 4" descr="foo"/>
          <p:cNvPicPr>
            <a:picLocks noChangeAspect="1"/>
          </p:cNvPicPr>
          <p:nvPr/>
        </p:nvPicPr>
        <p:blipFill>
          <a:blip r:embed="rId2"/>
          <a:stretch>
            <a:fillRect/>
          </a:stretch>
        </p:blipFill>
        <p:spPr>
          <a:xfrm>
            <a:off x="3435350" y="4172585"/>
            <a:ext cx="5666740" cy="215392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5072316" y="2539936"/>
                <a:ext cx="3442335" cy="368300"/>
              </a:xfrm>
              <a:prstGeom prst="rect">
                <a:avLst/>
              </a:prstGeom>
              <a:noFill/>
              <a:ln w="12700" cmpd="sng">
                <a:solidFill>
                  <a:schemeClr val="accent1">
                    <a:shade val="50000"/>
                  </a:schemeClr>
                </a:solidFill>
                <a:prstDash val="solid"/>
              </a:ln>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5072316" y="2539936"/>
                <a:ext cx="3442335" cy="368300"/>
              </a:xfrm>
              <a:prstGeom prst="rect">
                <a:avLst/>
              </a:prstGeom>
              <a:blipFill rotWithShape="1">
                <a:blip r:embed="rId3"/>
                <a:stretch>
                  <a:fillRect l="-201" t="-1879" r="-647" b="-1569"/>
                </a:stretch>
              </a:blipFill>
              <a:ln w="12700" cmpd="sng">
                <a:solidFill>
                  <a:schemeClr val="accent1">
                    <a:shade val="50000"/>
                  </a:schemeClr>
                </a:solidFill>
                <a:prstDash val="soli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361886" y="4981511"/>
                <a:ext cx="3442335" cy="368300"/>
              </a:xfrm>
              <a:prstGeom prst="rect">
                <a:avLst/>
              </a:prstGeom>
              <a:noFill/>
              <a:ln w="12700" cmpd="sng">
                <a:solidFill>
                  <a:schemeClr val="accent1">
                    <a:shade val="50000"/>
                  </a:schemeClr>
                </a:solidFill>
                <a:prstDash val="solid"/>
              </a:ln>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361886" y="4981511"/>
                <a:ext cx="3442335" cy="368300"/>
              </a:xfrm>
              <a:prstGeom prst="rect">
                <a:avLst/>
              </a:prstGeom>
              <a:blipFill rotWithShape="1">
                <a:blip r:embed="rId4"/>
                <a:stretch>
                  <a:fillRect l="-201" t="-1879" r="-647" b="-1569"/>
                </a:stretch>
              </a:blipFill>
              <a:ln w="12700" cmpd="sng">
                <a:solidFill>
                  <a:schemeClr val="accent1">
                    <a:shade val="50000"/>
                  </a:schemeClr>
                </a:solidFill>
                <a:prstDash val="solid"/>
              </a:ln>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advTm="42558">
        <p:fade/>
      </p:transition>
    </mc:Choice>
    <mc:Fallback>
      <p:transition spd="med" advTm="42558">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Exsiting Deep Learning Models</a:t>
            </a:r>
            <a:endParaRPr lang="en-US" altLang="zh-CN" dirty="0"/>
          </a:p>
        </p:txBody>
      </p:sp>
      <p:sp>
        <p:nvSpPr>
          <p:cNvPr id="4" name="文本框 3"/>
          <p:cNvSpPr txBox="1"/>
          <p:nvPr/>
        </p:nvSpPr>
        <p:spPr>
          <a:xfrm>
            <a:off x="1209675" y="5765165"/>
            <a:ext cx="6497320" cy="532765"/>
          </a:xfrm>
          <a:prstGeom prst="rect">
            <a:avLst/>
          </a:prstGeom>
          <a:noFill/>
        </p:spPr>
        <p:txBody>
          <a:bodyPr wrap="square" rtlCol="0">
            <a:noAutofit/>
          </a:bodyPr>
          <a:p>
            <a:pPr marL="0" lvl="1" algn="l"/>
            <a:r>
              <a:rPr lang="en-US" altLang="zh-CN" sz="800" dirty="0">
                <a:latin typeface="微软雅黑" panose="020B0503020204020204" pitchFamily="34" charset="-122"/>
                <a:ea typeface="微软雅黑" panose="020B0503020204020204" pitchFamily="34" charset="-122"/>
                <a:sym typeface="+mn-ea"/>
              </a:rPr>
              <a:t>[4]Wang, S., Liu, T., &amp; Tan, L. (2016, May). Automatically learning semantic features for defect prediction. In 2016 IEEE/ACM 38th International Conference on Software Engineering (ICSE) (pp. 297-308). IEEE.</a:t>
            </a:r>
            <a:endParaRPr lang="en-US" altLang="zh-CN" sz="800" dirty="0">
              <a:latin typeface="微软雅黑" panose="020B0503020204020204" pitchFamily="34" charset="-122"/>
              <a:ea typeface="微软雅黑" panose="020B0503020204020204" pitchFamily="34" charset="-122"/>
              <a:sym typeface="+mn-ea"/>
            </a:endParaRPr>
          </a:p>
          <a:p>
            <a:pPr algn="l"/>
            <a:r>
              <a:rPr lang="en-US" altLang="zh-CN" sz="800" dirty="0">
                <a:latin typeface="微软雅黑" panose="020B0503020204020204" pitchFamily="34" charset="-122"/>
                <a:ea typeface="微软雅黑" panose="020B0503020204020204" pitchFamily="34" charset="-122"/>
              </a:rPr>
              <a:t>[5]</a:t>
            </a:r>
            <a:r>
              <a:rPr lang="zh-CN" altLang="en-US" sz="800" dirty="0">
                <a:latin typeface="微软雅黑" panose="020B0503020204020204" pitchFamily="34" charset="-122"/>
                <a:ea typeface="微软雅黑" panose="020B0503020204020204" pitchFamily="34" charset="-122"/>
              </a:rPr>
              <a:t>Li, J., He, P., Zhu, J., &amp; Lyu, M. R. (2017, July). Software defect prediction via convolutional neural network. In 2017 IEEE International Conference on Software Quality, Reliability and Security (QRS) (pp. 318-328). IEEE.</a:t>
            </a:r>
            <a:endParaRPr lang="zh-CN" altLang="en-US" sz="800" dirty="0">
              <a:latin typeface="微软雅黑" panose="020B0503020204020204" pitchFamily="34" charset="-122"/>
              <a:ea typeface="微软雅黑" panose="020B0503020204020204" pitchFamily="34" charset="-122"/>
            </a:endParaRPr>
          </a:p>
          <a:p>
            <a:pPr algn="l"/>
            <a:r>
              <a:rPr lang="en-US" altLang="zh-CN" sz="800" dirty="0">
                <a:latin typeface="微软雅黑" panose="020B0503020204020204" pitchFamily="34" charset="-122"/>
                <a:ea typeface="微软雅黑" panose="020B0503020204020204" pitchFamily="34" charset="-122"/>
              </a:rPr>
              <a:t>[6]Fan, G., Diao, X., Yu, H., Yang, K., &amp; Chen, L. (2019). Software defect prediction via attention-based recurrent neural network. Scientific Programming, 2019.</a:t>
            </a:r>
            <a:endParaRPr lang="en-US" altLang="zh-CN" sz="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43025" y="1576705"/>
            <a:ext cx="6614160" cy="400875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Exsiting deep learning models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sym typeface="+mn-ea"/>
              </a:rPr>
              <a:t>Deep Belief Network(DBN)[4]</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Convolutional Neural Network(CNN)[5]</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BiLSTM+Attention[6]</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Problems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sym typeface="+mn-ea"/>
              </a:rPr>
              <a:t>Can not learn identical token's representation under different contexts </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6248">
        <p:fade/>
      </p:transition>
    </mc:Choice>
    <mc:Fallback>
      <p:transition spd="med" advTm="36248">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Model (1)</a:t>
            </a:r>
            <a:endParaRPr lang="en-US" altLang="zh-CN" dirty="0"/>
          </a:p>
        </p:txBody>
      </p:sp>
      <p:sp>
        <p:nvSpPr>
          <p:cNvPr id="15" name="文本框 14"/>
          <p:cNvSpPr txBox="1"/>
          <p:nvPr/>
        </p:nvSpPr>
        <p:spPr>
          <a:xfrm>
            <a:off x="1294765" y="1600200"/>
            <a:ext cx="7188200" cy="455549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rPr>
              <a:t>BERT+BAMA </a:t>
            </a:r>
            <a:endParaRPr lang="en-US" altLang="zh-CN" sz="1800" b="1"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b="1"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Extract code dependency information</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Different token representation under different contexts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0" lvl="0"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17479">
        <p:fade/>
      </p:transition>
    </mc:Choice>
    <mc:Fallback>
      <p:transition spd="med" advTm="17479">
        <p:fade/>
      </p:transition>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自定义 472">
      <a:dk1>
        <a:srgbClr val="000000"/>
      </a:dk1>
      <a:lt1>
        <a:srgbClr val="FFFFFF"/>
      </a:lt1>
      <a:dk2>
        <a:srgbClr val="1F497D"/>
      </a:dk2>
      <a:lt2>
        <a:srgbClr val="EEECE1"/>
      </a:lt2>
      <a:accent1>
        <a:srgbClr val="0C2349"/>
      </a:accent1>
      <a:accent2>
        <a:srgbClr val="94D3C2"/>
      </a:accent2>
      <a:accent3>
        <a:srgbClr val="AFEDBE"/>
      </a:accent3>
      <a:accent4>
        <a:srgbClr val="7EABD4"/>
      </a:accent4>
      <a:accent5>
        <a:srgbClr val="7188B4"/>
      </a:accent5>
      <a:accent6>
        <a:srgbClr val="F1F1F1"/>
      </a:accent6>
      <a:hlink>
        <a:srgbClr val="C00000"/>
      </a:hlink>
      <a:folHlink>
        <a:srgbClr val="00B0F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spPr>
      <a:bodyPr vert="horz" wrap="squar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2"/>
            </a:solidFill>
            <a:effectLst/>
            <a:latin typeface="Arial" panose="02080604020202020204" pitchFamily="34" charset="0"/>
            <a:ea typeface="宋体" pitchFamily="2" charset="-122"/>
          </a:defRPr>
        </a:defPPr>
      </a:lstStyle>
    </a:lnDef>
    <a:txDef>
      <a:spPr>
        <a:noFill/>
      </a:spPr>
      <a:bodyPr wrap="square" rtlCol="0">
        <a:no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12617</Words>
  <Application>WPS 演示</Application>
  <PresentationFormat>全屏显示(4:3)</PresentationFormat>
  <Paragraphs>1618</Paragraphs>
  <Slides>50</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Arial</vt:lpstr>
      <vt:lpstr>宋体</vt:lpstr>
      <vt:lpstr>Wingdings</vt:lpstr>
      <vt:lpstr>DejaVu Sans</vt:lpstr>
      <vt:lpstr>Droid Sans Fallback</vt:lpstr>
      <vt:lpstr>微软雅黑</vt:lpstr>
      <vt:lpstr>DejaVu Math TeX Gyre</vt:lpstr>
      <vt:lpstr>Bitstream Vera Serif</vt:lpstr>
      <vt:lpstr>宋体</vt:lpstr>
      <vt:lpstr>Arial Unicode MS</vt:lpstr>
      <vt:lpstr>EUDC</vt:lpstr>
      <vt:lpstr>默认设计模板</vt:lpstr>
      <vt:lpstr>PowerPoint 演示文稿</vt:lpstr>
      <vt:lpstr>Abstract </vt:lpstr>
      <vt:lpstr>Background and Related works</vt:lpstr>
      <vt:lpstr>General Procedure of Machine Learning SDP Model</vt:lpstr>
      <vt:lpstr>Existing Traditional Methods</vt:lpstr>
      <vt:lpstr>Problem of Traditional Models</vt:lpstr>
      <vt:lpstr>Motivation Example</vt:lpstr>
      <vt:lpstr>Exsiting Deep Learning Models</vt:lpstr>
      <vt:lpstr>Proposed Model (1)</vt:lpstr>
      <vt:lpstr>Proposed Model (2)</vt:lpstr>
      <vt:lpstr>Proposed Model (3)</vt:lpstr>
      <vt:lpstr>Data Preprocessing</vt:lpstr>
      <vt:lpstr>Why Tokenization </vt:lpstr>
      <vt:lpstr>Why BERT Pretraining</vt:lpstr>
      <vt:lpstr>Why BiLSTM</vt:lpstr>
      <vt:lpstr>Attention Mechanism    </vt:lpstr>
      <vt:lpstr>Why Attention  </vt:lpstr>
      <vt:lpstr>Why Global Max Pooling and Global Average Pooling    </vt:lpstr>
      <vt:lpstr>Research Questions</vt:lpstr>
      <vt:lpstr>Research Questions</vt:lpstr>
      <vt:lpstr>Approach Overview</vt:lpstr>
      <vt:lpstr> Two Baseline Features and Four Baseline Models</vt:lpstr>
      <vt:lpstr>WPDP and CPDP</vt:lpstr>
      <vt:lpstr>Dataset    </vt:lpstr>
      <vt:lpstr>Experiment Design for RQ2</vt:lpstr>
      <vt:lpstr> Experiment for RQ2 </vt:lpstr>
      <vt:lpstr>Results for RQ2(1) </vt:lpstr>
      <vt:lpstr> Results for RQ2(2) </vt:lpstr>
      <vt:lpstr>RQ2-Answer</vt:lpstr>
      <vt:lpstr>Experiment Design for RQ3</vt:lpstr>
      <vt:lpstr> Experiment for RQ3 </vt:lpstr>
      <vt:lpstr> Results for RQ3(1) </vt:lpstr>
      <vt:lpstr>Results for RQ3(2) </vt:lpstr>
      <vt:lpstr>RQ3-Answer </vt:lpstr>
      <vt:lpstr> Answers to RQ1 and RQ4 </vt:lpstr>
      <vt:lpstr> Conclusion </vt:lpstr>
      <vt:lpstr>PowerPoint 演示文稿</vt:lpstr>
      <vt:lpstr>Proposed method overview</vt:lpstr>
      <vt:lpstr>BERT Structure </vt:lpstr>
      <vt:lpstr>BERT Training </vt:lpstr>
      <vt:lpstr>Transformer blocks</vt:lpstr>
      <vt:lpstr>Context Information learning</vt:lpstr>
      <vt:lpstr>Context Information learning</vt:lpstr>
      <vt:lpstr>Experiment for RQ1 </vt:lpstr>
      <vt:lpstr>Experiment for RQ1 </vt:lpstr>
      <vt:lpstr>Corpus Training     </vt:lpstr>
      <vt:lpstr>Corpus Training     </vt:lpstr>
      <vt:lpstr>Corpus Training     </vt:lpstr>
      <vt:lpstr>Hidden size optimization</vt:lpstr>
      <vt:lpstr>Results for RQ4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PPTfans网设计</dc:title>
  <dc:creator>林辉强</dc:creator>
  <cp:keywords>www.pptfans.cn</cp:keywords>
  <cp:category>ppt模板设计</cp:category>
  <cp:lastModifiedBy>ljd</cp:lastModifiedBy>
  <cp:revision>1759</cp:revision>
  <cp:lastPrinted>2020-02-03T02:03:02Z</cp:lastPrinted>
  <dcterms:created xsi:type="dcterms:W3CDTF">2020-02-03T02:03:02Z</dcterms:created>
  <dcterms:modified xsi:type="dcterms:W3CDTF">2020-02-03T02:03:02Z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2052-11.1.0.8865</vt:lpwstr>
  </property>
</Properties>
</file>