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4"/>
  </p:notesMasterIdLst>
  <p:handoutMasterIdLst>
    <p:handoutMasterId r:id="rId54"/>
  </p:handoutMasterIdLst>
  <p:sldIdLst>
    <p:sldId id="735" r:id="rId3"/>
    <p:sldId id="886" r:id="rId5"/>
    <p:sldId id="887" r:id="rId6"/>
    <p:sldId id="799" r:id="rId7"/>
    <p:sldId id="800" r:id="rId8"/>
    <p:sldId id="801" r:id="rId9"/>
    <p:sldId id="846" r:id="rId10"/>
    <p:sldId id="917" r:id="rId11"/>
    <p:sldId id="885" r:id="rId12"/>
    <p:sldId id="889" r:id="rId13"/>
    <p:sldId id="890" r:id="rId14"/>
    <p:sldId id="806" r:id="rId15"/>
    <p:sldId id="892" r:id="rId16"/>
    <p:sldId id="891" r:id="rId17"/>
    <p:sldId id="901" r:id="rId18"/>
    <p:sldId id="964" r:id="rId19"/>
    <p:sldId id="817" r:id="rId20"/>
    <p:sldId id="814" r:id="rId21"/>
    <p:sldId id="906" r:id="rId22"/>
    <p:sldId id="908" r:id="rId23"/>
    <p:sldId id="927" r:id="rId24"/>
    <p:sldId id="898" r:id="rId25"/>
    <p:sldId id="829" r:id="rId26"/>
    <p:sldId id="820" r:id="rId27"/>
    <p:sldId id="912" r:id="rId28"/>
    <p:sldId id="827" r:id="rId29"/>
    <p:sldId id="913" r:id="rId30"/>
    <p:sldId id="914" r:id="rId31"/>
    <p:sldId id="915" r:id="rId32"/>
    <p:sldId id="929" r:id="rId33"/>
    <p:sldId id="916" r:id="rId34"/>
    <p:sldId id="920" r:id="rId35"/>
    <p:sldId id="922" r:id="rId36"/>
    <p:sldId id="923" r:id="rId37"/>
    <p:sldId id="924" r:id="rId38"/>
    <p:sldId id="926" r:id="rId39"/>
    <p:sldId id="967" r:id="rId40"/>
    <p:sldId id="831" r:id="rId41"/>
    <p:sldId id="828" r:id="rId42"/>
    <p:sldId id="835" r:id="rId43"/>
    <p:sldId id="847" r:id="rId44"/>
    <p:sldId id="910" r:id="rId45"/>
    <p:sldId id="909" r:id="rId46"/>
    <p:sldId id="911" r:id="rId47"/>
    <p:sldId id="900" r:id="rId48"/>
    <p:sldId id="893" r:id="rId49"/>
    <p:sldId id="894" r:id="rId50"/>
    <p:sldId id="895" r:id="rId51"/>
    <p:sldId id="896" r:id="rId52"/>
    <p:sldId id="897" r:id="rId53"/>
  </p:sldIdLst>
  <p:sldSz cx="9144000" cy="6858000" type="screen4x3"/>
  <p:notesSz cx="7099300" cy="10234295"/>
  <p:defaultTextStyle>
    <a:defPPr>
      <a:defRPr lang="zh-CN"/>
    </a:defPPr>
    <a:lvl1pPr algn="l" rtl="0" fontAlgn="base">
      <a:spcBef>
        <a:spcPct val="0"/>
      </a:spcBef>
      <a:spcAft>
        <a:spcPct val="0"/>
      </a:spcAft>
      <a:defRPr sz="2400" kern="1200">
        <a:solidFill>
          <a:schemeClr val="tx2"/>
        </a:solidFill>
        <a:latin typeface="Arial" panose="02080604020202020204" pitchFamily="34" charset="0"/>
        <a:ea typeface="宋体" pitchFamily="2" charset="-122"/>
        <a:cs typeface="+mn-cs"/>
      </a:defRPr>
    </a:lvl1pPr>
    <a:lvl2pPr marL="457200" algn="l" rtl="0" fontAlgn="base">
      <a:spcBef>
        <a:spcPct val="0"/>
      </a:spcBef>
      <a:spcAft>
        <a:spcPct val="0"/>
      </a:spcAft>
      <a:defRPr sz="2400" kern="1200">
        <a:solidFill>
          <a:schemeClr val="tx2"/>
        </a:solidFill>
        <a:latin typeface="Arial" panose="02080604020202020204" pitchFamily="34" charset="0"/>
        <a:ea typeface="宋体" pitchFamily="2" charset="-122"/>
        <a:cs typeface="+mn-cs"/>
      </a:defRPr>
    </a:lvl2pPr>
    <a:lvl3pPr marL="914400" algn="l" rtl="0" fontAlgn="base">
      <a:spcBef>
        <a:spcPct val="0"/>
      </a:spcBef>
      <a:spcAft>
        <a:spcPct val="0"/>
      </a:spcAft>
      <a:defRPr sz="2400" kern="1200">
        <a:solidFill>
          <a:schemeClr val="tx2"/>
        </a:solidFill>
        <a:latin typeface="Arial" panose="02080604020202020204" pitchFamily="34" charset="0"/>
        <a:ea typeface="宋体" pitchFamily="2" charset="-122"/>
        <a:cs typeface="+mn-cs"/>
      </a:defRPr>
    </a:lvl3pPr>
    <a:lvl4pPr marL="1371600" algn="l" rtl="0" fontAlgn="base">
      <a:spcBef>
        <a:spcPct val="0"/>
      </a:spcBef>
      <a:spcAft>
        <a:spcPct val="0"/>
      </a:spcAft>
      <a:defRPr sz="2400" kern="1200">
        <a:solidFill>
          <a:schemeClr val="tx2"/>
        </a:solidFill>
        <a:latin typeface="Arial" panose="02080604020202020204" pitchFamily="34" charset="0"/>
        <a:ea typeface="宋体" pitchFamily="2" charset="-122"/>
        <a:cs typeface="+mn-cs"/>
      </a:defRPr>
    </a:lvl4pPr>
    <a:lvl5pPr marL="1828800" algn="l" rtl="0" fontAlgn="base">
      <a:spcBef>
        <a:spcPct val="0"/>
      </a:spcBef>
      <a:spcAft>
        <a:spcPct val="0"/>
      </a:spcAft>
      <a:defRPr sz="2400" kern="1200">
        <a:solidFill>
          <a:schemeClr val="tx2"/>
        </a:solidFill>
        <a:latin typeface="Arial" panose="02080604020202020204" pitchFamily="34" charset="0"/>
        <a:ea typeface="宋体" pitchFamily="2" charset="-122"/>
        <a:cs typeface="+mn-cs"/>
      </a:defRPr>
    </a:lvl5pPr>
    <a:lvl6pPr marL="2286000" algn="l" defTabSz="914400" rtl="0" eaLnBrk="1" latinLnBrk="0" hangingPunct="1">
      <a:defRPr sz="2400" kern="1200">
        <a:solidFill>
          <a:schemeClr val="tx2"/>
        </a:solidFill>
        <a:latin typeface="Arial" panose="02080604020202020204" pitchFamily="34" charset="0"/>
        <a:ea typeface="宋体" pitchFamily="2" charset="-122"/>
        <a:cs typeface="+mn-cs"/>
      </a:defRPr>
    </a:lvl6pPr>
    <a:lvl7pPr marL="2743200" algn="l" defTabSz="914400" rtl="0" eaLnBrk="1" latinLnBrk="0" hangingPunct="1">
      <a:defRPr sz="2400" kern="1200">
        <a:solidFill>
          <a:schemeClr val="tx2"/>
        </a:solidFill>
        <a:latin typeface="Arial" panose="02080604020202020204" pitchFamily="34" charset="0"/>
        <a:ea typeface="宋体" pitchFamily="2" charset="-122"/>
        <a:cs typeface="+mn-cs"/>
      </a:defRPr>
    </a:lvl7pPr>
    <a:lvl8pPr marL="3200400" algn="l" defTabSz="914400" rtl="0" eaLnBrk="1" latinLnBrk="0" hangingPunct="1">
      <a:defRPr sz="2400" kern="1200">
        <a:solidFill>
          <a:schemeClr val="tx2"/>
        </a:solidFill>
        <a:latin typeface="Arial" panose="02080604020202020204" pitchFamily="34" charset="0"/>
        <a:ea typeface="宋体" pitchFamily="2" charset="-122"/>
        <a:cs typeface="+mn-cs"/>
      </a:defRPr>
    </a:lvl8pPr>
    <a:lvl9pPr marL="3657600" algn="l" defTabSz="914400" rtl="0" eaLnBrk="1" latinLnBrk="0" hangingPunct="1">
      <a:defRPr sz="2400" kern="1200">
        <a:solidFill>
          <a:schemeClr val="tx2"/>
        </a:solidFill>
        <a:latin typeface="Arial" panose="0208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D1D5"/>
    <a:srgbClr val="FDEFE8"/>
    <a:srgbClr val="D3B993"/>
    <a:srgbClr val="0C2349"/>
    <a:srgbClr val="F6F1EF"/>
    <a:srgbClr val="C00000"/>
    <a:srgbClr val="0067B2"/>
    <a:srgbClr val="CC0033"/>
    <a:srgbClr val="F7F7F7"/>
    <a:srgbClr val="188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00" autoAdjust="0"/>
    <p:restoredTop sz="95349" autoAdjust="0"/>
  </p:normalViewPr>
  <p:slideViewPr>
    <p:cSldViewPr snapToGrid="0" showGuides="1">
      <p:cViewPr>
        <p:scale>
          <a:sx n="75" d="100"/>
          <a:sy n="75" d="100"/>
        </p:scale>
        <p:origin x="1410" y="-30"/>
      </p:cViewPr>
      <p:guideLst>
        <p:guide pos="385"/>
        <p:guide pos="5484"/>
        <p:guide orient="horz" pos="5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4" d="100"/>
          <a:sy n="74" d="100"/>
        </p:scale>
        <p:origin x="-4026" y="-120"/>
      </p:cViewPr>
      <p:guideLst>
        <p:guide orient="horz" pos="3463"/>
        <p:guide pos="2231"/>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dirty="0">
                <a:latin typeface="Arial" panose="02080604020202020204" pitchFamily="34" charset="0"/>
                <a:ea typeface="微软雅黑" panose="020B0503020204020204" pitchFamily="34"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atin typeface="Arial" panose="02080604020202020204" pitchFamily="34" charset="0"/>
                <a:ea typeface="微软雅黑" panose="020B0503020204020204" pitchFamily="34" charset="-122"/>
              </a:defRPr>
            </a:lvl1pPr>
          </a:lstStyle>
          <a:p>
            <a:pPr>
              <a:defRPr/>
            </a:pPr>
            <a:fld id="{83A91915-E571-4570-80B3-E65B02A79A95}" type="datetimeFigureOut">
              <a:rPr lang="zh-CN" altLang="en-US"/>
            </a:fld>
            <a:endParaRPr lang="zh-CN" altLang="en-US" dirty="0"/>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dirty="0">
                <a:latin typeface="Arial" panose="02080604020202020204" pitchFamily="34" charset="0"/>
                <a:ea typeface="微软雅黑" panose="020B0503020204020204" pitchFamily="34" charset="-122"/>
              </a:defRPr>
            </a:lvl1pPr>
          </a:lstStyle>
          <a:p>
            <a:pPr>
              <a:defRPr/>
            </a:pPr>
            <a:r>
              <a:rPr lang="zh-CN" altLang="en-US"/>
              <a:t>Tokyo Institute of Technology</a:t>
            </a: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a:defRPr sz="1300">
                <a:ea typeface="微软雅黑" panose="020B0503020204020204" pitchFamily="34" charset="-122"/>
              </a:defRPr>
            </a:lvl1pPr>
          </a:lstStyle>
          <a:p>
            <a:fld id="{E0BB458E-555F-42C7-BDA8-CA9357AC47B4}" type="slidenum">
              <a:rPr lang="zh-CN" altLang="en-US"/>
            </a:fld>
            <a:endParaRPr lang="zh-CN" altLang="en-US"/>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a:defRPr sz="1300" dirty="0">
                <a:solidFill>
                  <a:schemeClr val="tx1"/>
                </a:solidFill>
                <a:latin typeface="Arial" panose="02080604020202020204" pitchFamily="34" charset="0"/>
                <a:ea typeface="微软雅黑" panose="020B0503020204020204" pitchFamily="34" charset="-122"/>
              </a:defRPr>
            </a:lvl1pPr>
          </a:lstStyle>
          <a:p>
            <a:pPr>
              <a:defRPr/>
            </a:pPr>
            <a:endParaRPr lang="en-US" altLang="zh-CN"/>
          </a:p>
        </p:txBody>
      </p:sp>
      <p:sp>
        <p:nvSpPr>
          <p:cNvPr id="10243"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a:defRPr sz="1300" dirty="0">
                <a:solidFill>
                  <a:schemeClr val="tx1"/>
                </a:solidFill>
                <a:latin typeface="Arial" panose="02080604020202020204" pitchFamily="34" charset="0"/>
                <a:ea typeface="微软雅黑" panose="020B0503020204020204" pitchFamily="34"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dirty="0" smtClean="0"/>
              <a:t>单击此处编辑母版文本样式</a:t>
            </a:r>
            <a:endParaRPr lang="zh-CN" altLang="en-US" noProof="0" dirty="0" smtClean="0"/>
          </a:p>
          <a:p>
            <a:pPr lvl="1"/>
            <a:r>
              <a:rPr lang="zh-CN" altLang="en-US" noProof="0" dirty="0" smtClean="0"/>
              <a:t>第二级</a:t>
            </a:r>
            <a:endParaRPr lang="zh-CN" altLang="en-US" noProof="0" dirty="0" smtClean="0"/>
          </a:p>
          <a:p>
            <a:pPr lvl="2"/>
            <a:r>
              <a:rPr lang="zh-CN" altLang="en-US" noProof="0" dirty="0" smtClean="0"/>
              <a:t>第三级</a:t>
            </a:r>
            <a:endParaRPr lang="zh-CN" altLang="en-US" noProof="0" dirty="0" smtClean="0"/>
          </a:p>
          <a:p>
            <a:pPr lvl="3"/>
            <a:r>
              <a:rPr lang="zh-CN" altLang="en-US" noProof="0" dirty="0" smtClean="0"/>
              <a:t>第四级</a:t>
            </a:r>
            <a:endParaRPr lang="zh-CN" altLang="en-US" noProof="0" dirty="0" smtClean="0"/>
          </a:p>
          <a:p>
            <a:pPr lvl="4"/>
            <a:r>
              <a:rPr lang="zh-CN" altLang="en-US" noProof="0" dirty="0" smtClean="0"/>
              <a:t>第五级</a:t>
            </a:r>
            <a:endParaRPr lang="zh-CN" altLang="en-US" noProof="0" dirty="0" smtClean="0"/>
          </a:p>
        </p:txBody>
      </p:sp>
      <p:sp>
        <p:nvSpPr>
          <p:cNvPr id="10246"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a:defRPr sz="1300" dirty="0">
                <a:solidFill>
                  <a:schemeClr val="tx1"/>
                </a:solidFill>
                <a:latin typeface="Arial" panose="02080604020202020204" pitchFamily="34" charset="0"/>
                <a:ea typeface="微软雅黑" panose="020B0503020204020204" pitchFamily="34" charset="-122"/>
              </a:defRPr>
            </a:lvl1pPr>
          </a:lstStyle>
          <a:p>
            <a:pPr>
              <a:defRPr/>
            </a:pPr>
            <a:r>
              <a:rPr lang="en-US" altLang="zh-CN"/>
              <a:t>Tokyo Institute of Technology</a:t>
            </a:r>
            <a:endParaRPr lang="en-US" altLang="zh-CN"/>
          </a:p>
        </p:txBody>
      </p:sp>
      <p:sp>
        <p:nvSpPr>
          <p:cNvPr id="10247"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a:defRPr sz="1300">
                <a:solidFill>
                  <a:schemeClr val="tx1"/>
                </a:solidFill>
                <a:ea typeface="微软雅黑" panose="020B0503020204020204" pitchFamily="34" charset="-122"/>
              </a:defRPr>
            </a:lvl1pPr>
          </a:lstStyle>
          <a:p>
            <a:fld id="{0B48A77E-79FB-4BFF-B1F0-CFD29F30865E}" type="slidenum">
              <a:rPr lang="en-US" altLang="zh-CN"/>
            </a:fld>
            <a:endParaRPr lang="en-US" altLang="zh-CN"/>
          </a:p>
        </p:txBody>
      </p:sp>
    </p:spTree>
  </p:cSld>
  <p:clrMap bg1="lt1" tx1="dk1" bg2="lt2" tx2="dk2" accent1="accent1" accent2="accent2" accent3="accent3" accent4="accent4" accent5="accent5" accent6="accent6" hlink="hlink" folHlink="folHlink"/>
  <p:hf sldNum="0" hdr="0" dt="0"/>
  <p:notesStyle>
    <a:lvl1pPr algn="l" rtl="0" eaLnBrk="0" fontAlgn="base" hangingPunct="0">
      <a:spcBef>
        <a:spcPct val="30000"/>
      </a:spcBef>
      <a:spcAft>
        <a:spcPct val="0"/>
      </a:spcAft>
      <a:defRPr sz="1200" kern="1200">
        <a:solidFill>
          <a:schemeClr val="tx1"/>
        </a:solidFill>
        <a:latin typeface="Arial" panose="02080604020202020204" pitchFamily="34" charset="0"/>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Arial" panose="02080604020202020204" pitchFamily="34" charset="0"/>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Arial" panose="02080604020202020204" pitchFamily="34" charset="0"/>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Arial" panose="02080604020202020204" pitchFamily="34" charset="0"/>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Arial" panose="02080604020202020204"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my name is lijidong , come from Kobayashi lab, This is my presentation of master thesis, The title is Deep learning Based Semantics  Model for Software Defect Prediction. </a:t>
            </a:r>
            <a:endParaRPr lang="en-US" altLang="zh-CN" dirty="0"/>
          </a:p>
        </p:txBody>
      </p:sp>
      <p:sp>
        <p:nvSpPr>
          <p:cNvPr id="5" name="页脚占位符 4"/>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This is  overview of our proposed model, first we tokenize dataset of Java courpus and dataset source code into token sequences, for Java source code token sequences, we use them to pretrain a bert model. The pretrained mdoel will be used to embedd PROMISE dataset sequences.</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After we get the embeddings, we pass them into BiLSTM to learn tokens context sensitive representation, then use Gobal Max Pooling, Attention mechanism and Global Average Pooling method to generate three kind of features. finally, concatenate them and training them using logistics regression. use the trained model to predict new instances' defectiveness.</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For data preprocessing, we remove all comments. then, tokenize files into sequences, remove punctuation and String variable. for those tokens contains less informantion, such as import and package that also will be removed.</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So, why directly tokenize source code, we want to keep entire context information for source code, the two figures show the lengtho distribution of under two processed methods of whole dataset, full-token type is obviously longer than that of AST-node type. which will loss part of context information.</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So, why need BERT pretraining, to answer this question,  the first thing is that why we need pretraining, with pretraining, we can training tokens efficiently before experiment, besides, it can also relieve the problem that tokens  in training set disappeared in test set. </a:t>
            </a:r>
            <a:endParaRPr lang="en-US" altLang="zh-CN"/>
          </a:p>
          <a:p>
            <a:pPr marL="0" lvl="1"/>
            <a:r>
              <a:rPr lang="en-US" altLang="zh-CN"/>
              <a:t>Then why BERT pretraining, The first reason is that </a:t>
            </a:r>
            <a:r>
              <a:rPr lang="en-US" altLang="zh-CN" dirty="0">
                <a:latin typeface="微软雅黑" panose="020B0503020204020204" pitchFamily="34" charset="-122"/>
                <a:sym typeface="+mn-ea"/>
              </a:rPr>
              <a:t>No pretrained BERT model for Java accessible</a:t>
            </a:r>
            <a:endParaRPr lang="en-US" altLang="zh-CN" dirty="0">
              <a:latin typeface="微软雅黑" panose="020B0503020204020204" pitchFamily="34" charset="-122"/>
              <a:ea typeface="微软雅黑" panose="020B0503020204020204" pitchFamily="34" charset="-122"/>
            </a:endParaRPr>
          </a:p>
          <a:p>
            <a:pPr marL="0" lvl="1"/>
            <a:r>
              <a:rPr lang="en-US" altLang="zh-CN" dirty="0">
                <a:latin typeface="微软雅黑" panose="020B0503020204020204" pitchFamily="34" charset="-122"/>
                <a:ea typeface="微软雅黑" panose="020B0503020204020204" pitchFamily="34" charset="-122"/>
              </a:rPr>
              <a:t>The second reason is that it can capture position information</a:t>
            </a:r>
            <a:endParaRPr lang="en-US" altLang="zh-CN" dirty="0">
              <a:latin typeface="微软雅黑" panose="020B0503020204020204" pitchFamily="34" charset="-122"/>
              <a:ea typeface="微软雅黑" panose="020B0503020204020204" pitchFamily="34" charset="-122"/>
            </a:endParaRPr>
          </a:p>
          <a:p>
            <a:pPr marL="0" lvl="1"/>
            <a:r>
              <a:rPr lang="en-US" altLang="zh-CN" dirty="0">
                <a:latin typeface="微软雅黑" panose="020B0503020204020204" pitchFamily="34" charset="-122"/>
                <a:ea typeface="微软雅黑" panose="020B0503020204020204" pitchFamily="34" charset="-122"/>
              </a:rPr>
              <a:t>The third reason is that it can has strong token representataion ability,  token under different context can get different representation.</a:t>
            </a:r>
            <a:endParaRPr lang="en-US" altLang="zh-CN" dirty="0">
              <a:latin typeface="微软雅黑" panose="020B0503020204020204" pitchFamily="34" charset="-122"/>
              <a:ea typeface="微软雅黑" panose="020B0503020204020204" pitchFamily="34" charset="-122"/>
            </a:endParaRPr>
          </a:p>
          <a:p>
            <a:pPr marL="0" lvl="1"/>
            <a:endParaRPr lang="en-US" altLang="zh-CN" dirty="0">
              <a:latin typeface="微软雅黑" panose="020B0503020204020204" pitchFamily="34" charset="-122"/>
              <a:ea typeface="微软雅黑" panose="020B0503020204020204" pitchFamily="34" charset="-122"/>
            </a:endParaRPr>
          </a:p>
          <a:p>
            <a:pPr marL="0" lvl="1"/>
            <a:r>
              <a:rPr lang="en-US" altLang="zh-CN" dirty="0">
                <a:latin typeface="微软雅黑" panose="020B0503020204020204" pitchFamily="34" charset="-122"/>
                <a:ea typeface="微软雅黑" panose="020B0503020204020204" pitchFamily="34" charset="-122"/>
              </a:rPr>
              <a:t>The final reason is that  we want to do further research about BERT's application on programming language</a:t>
            </a:r>
            <a:endParaRPr lang="en-US" altLang="zh-CN" dirty="0">
              <a:latin typeface="微软雅黑" panose="020B0503020204020204" pitchFamily="34" charset="-122"/>
              <a:ea typeface="微软雅黑" panose="020B0503020204020204" pitchFamily="34" charset="-122"/>
            </a:endParaRPr>
          </a:p>
          <a:p>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Bide</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source </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this presentation, our goals construct an effective deep learning software defect prediction model. w</a:t>
            </a:r>
            <a:endParaRPr lang="en-US" altLang="zh-CN"/>
          </a:p>
          <a:p>
            <a:endParaRPr lang="en-US" altLang="zh-CN"/>
          </a:p>
          <a:p>
            <a:r>
              <a:rPr lang="en-US" altLang="zh-CN"/>
              <a:t>our proposed method is BERT with fine-tuning model BERT+BAMA </a:t>
            </a:r>
            <a:endParaRPr lang="en-US" altLang="zh-CN"/>
          </a:p>
          <a:p>
            <a:endParaRPr lang="en-US" altLang="zh-CN"/>
          </a:p>
          <a:p>
            <a:r>
              <a:rPr lang="en-US" altLang="zh-CN"/>
              <a:t>To evaluate the model, we evaluate the model with four existing methods, besides, we also evaluate two embedding models</a:t>
            </a:r>
            <a:endParaRPr lang="en-US" altLang="zh-CN"/>
          </a:p>
          <a:p>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next is background and related work</a:t>
            </a:r>
            <a:endParaRPr lang="en-US" altLang="zh-CN"/>
          </a:p>
          <a:p>
            <a:r>
              <a:rPr lang="en-US" altLang="zh-CN"/>
              <a:t> Software defect prediction is technique that predict modules that most likely contain bug.  it use property of source code, ,machine learning.</a:t>
            </a:r>
            <a:endParaRPr lang="en-US" altLang="zh-CN"/>
          </a:p>
          <a:p>
            <a:r>
              <a:rPr lang="en-US" altLang="zh-CN"/>
              <a:t>The purpose of the research is that help code view and testing </a:t>
            </a:r>
            <a:endParaRPr lang="en-US" altLang="zh-CN"/>
          </a:p>
          <a:p>
            <a:r>
              <a:rPr lang="en-US" altLang="zh-CN"/>
              <a:t>large software can use it for quality assurance.</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So, the general procedure of machine learning SDP model can be shown in this figure. </a:t>
            </a:r>
            <a:endParaRPr lang="en-US" altLang="zh-CN"/>
          </a:p>
          <a:p>
            <a:r>
              <a:rPr lang="en-US" altLang="zh-CN"/>
              <a:t> First, we extract modules from history respository, use metrics to measure modules and generate features. use bug tracking system to label modules' defectiveness. </a:t>
            </a:r>
            <a:endParaRPr lang="en-US" altLang="zh-CN"/>
          </a:p>
          <a:p>
            <a:r>
              <a:rPr lang="en-US" altLang="zh-CN"/>
              <a:t> finally, use machine learning model to training the instances.</a:t>
            </a:r>
            <a:endParaRPr lang="en-US" altLang="zh-CN"/>
          </a:p>
          <a:p>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existing machine learning model SVM, Decision Tree, Ensemble learning. and the metrics are LOC, CK, Mood. </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however, traditional models have some problems, the first is that traditional models need to pre-define metrics and generate  features. That is time consuming. The second problem is that traditional metircs can not learn code dependency information.  that iis predefine metrics can only obtain statistical information of source code</a:t>
            </a:r>
            <a:endParaRPr lang="en-US" altLang="zh-CN"/>
          </a:p>
          <a:p>
            <a:endParaRPr lang="en-US" altLang="zh-CN"/>
          </a:p>
          <a:p>
            <a:r>
              <a:rPr lang="en-US" altLang="zh-CN"/>
              <a:t>so, what is semantics, In this study, the semantics is the information presented by code snippet</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Take these two pictures as an example, method bar and foo share same count of line. same varible, however, if use traidtional method, we can not identify that foo function has bug. When we tokenize them, the order is different. </a:t>
            </a:r>
            <a:endParaRPr lang="en-US" altLang="zh-CN"/>
          </a:p>
          <a:p>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To solve this problem,  deep learning based model are proposed by many researcheres. Existing representive deep learning method are Deep belief network (DBN), CNN and BiLSTM with attention mechanism. However, the existing models can not learn identical token's representation under different contexts.</a:t>
            </a:r>
            <a:endParaRPr lang="en-US" altLang="zh-CN"/>
          </a:p>
          <a:p>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To solve the problems of both traditional models and exsiting deep learning model, we proposed BERT+BAMA  model that can extract code dependency informantion and different token representation under different contexts.</a:t>
            </a:r>
            <a:endParaRPr lang="en-US" altLang="zh-CN"/>
          </a:p>
        </p:txBody>
      </p:sp>
      <p:sp>
        <p:nvSpPr>
          <p:cNvPr id="4" name="页脚占位符 3"/>
          <p:cNvSpPr>
            <a:spLocks noGrp="1"/>
          </p:cNvSpPr>
          <p:nvPr>
            <p:ph type="ftr" sz="quarter" idx="4"/>
          </p:nvPr>
        </p:nvSpPr>
        <p:spPr/>
        <p:txBody>
          <a:bodyPr/>
          <a:p>
            <a:pPr>
              <a:defRPr/>
            </a:pPr>
            <a:r>
              <a:rPr lang="en-US" altLang="zh-CN"/>
              <a:t>Tokyo Institute of Technology</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0" y="6126486"/>
            <a:ext cx="9143999" cy="731514"/>
            <a:chOff x="1" y="2947547"/>
            <a:chExt cx="9143999" cy="2827685"/>
          </a:xfrm>
        </p:grpSpPr>
        <p:sp>
          <p:nvSpPr>
            <p:cNvPr id="5" name="任意多边形 4"/>
            <p:cNvSpPr/>
            <p:nvPr/>
          </p:nvSpPr>
          <p:spPr>
            <a:xfrm>
              <a:off x="1" y="2947547"/>
              <a:ext cx="9143999" cy="229735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chemeClr val="accent1">
                    <a:alpha val="90000"/>
                  </a:schemeClr>
                </a:gs>
                <a:gs pos="100000">
                  <a:schemeClr val="accent1">
                    <a:alpha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6" name="任意多边形 5"/>
            <p:cNvSpPr/>
            <p:nvPr/>
          </p:nvSpPr>
          <p:spPr>
            <a:xfrm>
              <a:off x="1" y="3559995"/>
              <a:ext cx="9143999" cy="2215237"/>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26000">
                  <a:schemeClr val="bg1"/>
                </a:gs>
                <a:gs pos="100000">
                  <a:srgbClr val="DFDFDF">
                    <a:lumMod val="52000"/>
                    <a:lumOff val="4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grpSp>
        <p:nvGrpSpPr>
          <p:cNvPr id="7" name="组合 6"/>
          <p:cNvGrpSpPr/>
          <p:nvPr userDrawn="1"/>
        </p:nvGrpSpPr>
        <p:grpSpPr>
          <a:xfrm rot="10800000">
            <a:off x="-7" y="-1"/>
            <a:ext cx="9144001" cy="1882013"/>
            <a:chOff x="1" y="2994858"/>
            <a:chExt cx="9144001" cy="3162457"/>
          </a:xfrm>
        </p:grpSpPr>
        <p:sp>
          <p:nvSpPr>
            <p:cNvPr id="8" name="任意多边形 7"/>
            <p:cNvSpPr/>
            <p:nvPr/>
          </p:nvSpPr>
          <p:spPr>
            <a:xfrm>
              <a:off x="1" y="2994858"/>
              <a:ext cx="9143999" cy="215401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chemeClr val="accent1">
                    <a:alpha val="90000"/>
                  </a:schemeClr>
                </a:gs>
                <a:gs pos="100000">
                  <a:schemeClr val="accent1">
                    <a:alpha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9" name="任意多边形 8"/>
            <p:cNvSpPr/>
            <p:nvPr/>
          </p:nvSpPr>
          <p:spPr>
            <a:xfrm>
              <a:off x="3" y="3474503"/>
              <a:ext cx="9143999" cy="2682812"/>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17000">
                  <a:schemeClr val="bg1"/>
                </a:gs>
                <a:gs pos="100000">
                  <a:srgbClr val="DFDFDF">
                    <a:lumMod val="73000"/>
                    <a:lumOff val="27000"/>
                  </a:srgbClr>
                </a:gs>
                <a:gs pos="81000">
                  <a:srgbClr val="DFDFDF">
                    <a:lumMod val="52000"/>
                    <a:lumOff val="4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sp>
        <p:nvSpPr>
          <p:cNvPr id="11" name="文本框 10"/>
          <p:cNvSpPr txBox="1"/>
          <p:nvPr userDrawn="1"/>
        </p:nvSpPr>
        <p:spPr>
          <a:xfrm>
            <a:off x="8703044" y="6511211"/>
            <a:ext cx="211221" cy="215442"/>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8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2" name="标题 1"/>
          <p:cNvSpPr>
            <a:spLocks noGrp="1"/>
          </p:cNvSpPr>
          <p:nvPr>
            <p:ph type="title"/>
          </p:nvPr>
        </p:nvSpPr>
        <p:spPr>
          <a:xfrm>
            <a:off x="361950" y="371408"/>
            <a:ext cx="822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smtClean="0"/>
              <a:t>单击此处编辑母版标题样式</a:t>
            </a:r>
            <a:endParaRPr lang="zh-CN" altLang="en-US"/>
          </a:p>
        </p:txBody>
      </p:sp>
      <p:sp>
        <p:nvSpPr>
          <p:cNvPr id="17" name="矩形 16"/>
          <p:cNvSpPr/>
          <p:nvPr userDrawn="1"/>
        </p:nvSpPr>
        <p:spPr>
          <a:xfrm>
            <a:off x="453759" y="6511210"/>
            <a:ext cx="1609090" cy="213995"/>
          </a:xfrm>
          <a:prstGeom prst="rect">
            <a:avLst/>
          </a:prstGeom>
        </p:spPr>
        <p:txBody>
          <a:bodyPr wrap="none" lIns="0">
            <a:spAutoFit/>
          </a:bodyPr>
          <a:lstStyle/>
          <a:p>
            <a:r>
              <a:rPr lang="en-US" altLang="zh-CN" sz="800" b="1" kern="100" dirty="0" smtClean="0">
                <a:solidFill>
                  <a:schemeClr val="tx1">
                    <a:lumMod val="50000"/>
                    <a:lumOff val="50000"/>
                  </a:schemeClr>
                </a:solidFill>
                <a:latin typeface="微软雅黑" panose="020B0503020204020204" pitchFamily="34" charset="-122"/>
                <a:ea typeface="微软雅黑" panose="020B0503020204020204" pitchFamily="34" charset="-122"/>
              </a:rPr>
              <a:t>Tokyo Institute of Technology</a:t>
            </a:r>
            <a:endParaRPr lang="en-US" altLang="zh-CN" sz="800" b="1" kern="1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2072" y="438150"/>
            <a:ext cx="428959" cy="424869"/>
          </a:xfrm>
          <a:prstGeom prst="rect">
            <a:avLst/>
          </a:prstGeom>
        </p:spPr>
      </p:pic>
    </p:spTree>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3">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Box 3"/>
          <p:cNvSpPr txBox="1">
            <a:spLocks noChangeArrowheads="1"/>
          </p:cNvSpPr>
          <p:nvPr userDrawn="1"/>
        </p:nvSpPr>
        <p:spPr bwMode="auto">
          <a:xfrm>
            <a:off x="2081213" y="2679700"/>
            <a:ext cx="550227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80604020202020204" pitchFamily="34" charset="0"/>
                <a:ea typeface="宋体" pitchFamily="2" charset="-122"/>
              </a:defRPr>
            </a:lvl1pPr>
            <a:lvl2pPr marL="742950" indent="-285750" algn="r" eaLnBrk="0" hangingPunct="0">
              <a:defRPr sz="2400">
                <a:solidFill>
                  <a:schemeClr val="tx2"/>
                </a:solidFill>
                <a:latin typeface="Arial" panose="02080604020202020204" pitchFamily="34" charset="0"/>
                <a:ea typeface="宋体" pitchFamily="2" charset="-122"/>
              </a:defRPr>
            </a:lvl2pPr>
            <a:lvl3pPr marL="1143000" indent="-228600" algn="r" eaLnBrk="0" hangingPunct="0">
              <a:defRPr sz="2400">
                <a:solidFill>
                  <a:schemeClr val="tx2"/>
                </a:solidFill>
                <a:latin typeface="Arial" panose="02080604020202020204" pitchFamily="34" charset="0"/>
                <a:ea typeface="宋体" pitchFamily="2" charset="-122"/>
              </a:defRPr>
            </a:lvl3pPr>
            <a:lvl4pPr marL="1600200" indent="-228600" algn="r" eaLnBrk="0" hangingPunct="0">
              <a:defRPr sz="2400">
                <a:solidFill>
                  <a:schemeClr val="tx2"/>
                </a:solidFill>
                <a:latin typeface="Arial" panose="02080604020202020204" pitchFamily="34" charset="0"/>
                <a:ea typeface="宋体" pitchFamily="2" charset="-122"/>
              </a:defRPr>
            </a:lvl4pPr>
            <a:lvl5pPr marL="2057400" indent="-228600" algn="r" eaLnBrk="0" hangingPunct="0">
              <a:defRPr sz="2400">
                <a:solidFill>
                  <a:schemeClr val="tx2"/>
                </a:solidFill>
                <a:latin typeface="Arial" panose="02080604020202020204" pitchFamily="34" charset="0"/>
                <a:ea typeface="宋体" pitchFamily="2" charset="-122"/>
              </a:defRPr>
            </a:lvl5pPr>
            <a:lvl6pPr marL="2514600" indent="-228600" algn="r" eaLnBrk="0" fontAlgn="base" hangingPunct="0">
              <a:spcBef>
                <a:spcPct val="0"/>
              </a:spcBef>
              <a:spcAft>
                <a:spcPct val="0"/>
              </a:spcAft>
              <a:defRPr sz="2400">
                <a:solidFill>
                  <a:schemeClr val="tx2"/>
                </a:solidFill>
                <a:latin typeface="Arial" panose="02080604020202020204" pitchFamily="34" charset="0"/>
                <a:ea typeface="宋体" pitchFamily="2" charset="-122"/>
              </a:defRPr>
            </a:lvl6pPr>
            <a:lvl7pPr marL="2971800" indent="-228600" algn="r" eaLnBrk="0" fontAlgn="base" hangingPunct="0">
              <a:spcBef>
                <a:spcPct val="0"/>
              </a:spcBef>
              <a:spcAft>
                <a:spcPct val="0"/>
              </a:spcAft>
              <a:defRPr sz="2400">
                <a:solidFill>
                  <a:schemeClr val="tx2"/>
                </a:solidFill>
                <a:latin typeface="Arial" panose="02080604020202020204" pitchFamily="34" charset="0"/>
                <a:ea typeface="宋体" pitchFamily="2" charset="-122"/>
              </a:defRPr>
            </a:lvl7pPr>
            <a:lvl8pPr marL="3429000" indent="-228600" algn="r" eaLnBrk="0" fontAlgn="base" hangingPunct="0">
              <a:spcBef>
                <a:spcPct val="0"/>
              </a:spcBef>
              <a:spcAft>
                <a:spcPct val="0"/>
              </a:spcAft>
              <a:defRPr sz="2400">
                <a:solidFill>
                  <a:schemeClr val="tx2"/>
                </a:solidFill>
                <a:latin typeface="Arial" panose="02080604020202020204" pitchFamily="34" charset="0"/>
                <a:ea typeface="宋体" pitchFamily="2" charset="-122"/>
              </a:defRPr>
            </a:lvl8pPr>
            <a:lvl9pPr marL="3886200" indent="-228600" algn="r" eaLnBrk="0" fontAlgn="base" hangingPunct="0">
              <a:spcBef>
                <a:spcPct val="0"/>
              </a:spcBef>
              <a:spcAft>
                <a:spcPct val="0"/>
              </a:spcAft>
              <a:defRPr sz="2400">
                <a:solidFill>
                  <a:schemeClr val="tx2"/>
                </a:solidFill>
                <a:latin typeface="Arial" panose="02080604020202020204" pitchFamily="34" charset="0"/>
                <a:ea typeface="宋体" pitchFamily="2" charset="-122"/>
              </a:defRPr>
            </a:lvl9pPr>
          </a:lstStyle>
          <a:p>
            <a:pPr algn="l" eaLnBrk="1" hangingPunct="1"/>
            <a:endParaRPr lang="zh-CN" altLang="en-US" sz="180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sldNum="0" hdr="0" dt="0"/>
  <p:txStyles>
    <p:titleStyle>
      <a:lvl1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5pPr>
      <a:lvl6pPr marL="457200" algn="r" rtl="0" fontAlgn="base">
        <a:spcBef>
          <a:spcPct val="0"/>
        </a:spcBef>
        <a:spcAft>
          <a:spcPct val="0"/>
        </a:spcAft>
        <a:defRPr sz="2400">
          <a:solidFill>
            <a:schemeClr val="tx2"/>
          </a:solidFill>
          <a:latin typeface="Arial" panose="02080604020202020204" pitchFamily="34" charset="0"/>
          <a:ea typeface="宋体" pitchFamily="2" charset="-122"/>
        </a:defRPr>
      </a:lvl6pPr>
      <a:lvl7pPr marL="914400" algn="r" rtl="0" fontAlgn="base">
        <a:spcBef>
          <a:spcPct val="0"/>
        </a:spcBef>
        <a:spcAft>
          <a:spcPct val="0"/>
        </a:spcAft>
        <a:defRPr sz="2400">
          <a:solidFill>
            <a:schemeClr val="tx2"/>
          </a:solidFill>
          <a:latin typeface="Arial" panose="02080604020202020204" pitchFamily="34" charset="0"/>
          <a:ea typeface="宋体" pitchFamily="2" charset="-122"/>
        </a:defRPr>
      </a:lvl7pPr>
      <a:lvl8pPr marL="1371600" algn="r" rtl="0" fontAlgn="base">
        <a:spcBef>
          <a:spcPct val="0"/>
        </a:spcBef>
        <a:spcAft>
          <a:spcPct val="0"/>
        </a:spcAft>
        <a:defRPr sz="2400">
          <a:solidFill>
            <a:schemeClr val="tx2"/>
          </a:solidFill>
          <a:latin typeface="Arial" panose="02080604020202020204" pitchFamily="34" charset="0"/>
          <a:ea typeface="宋体" pitchFamily="2" charset="-122"/>
        </a:defRPr>
      </a:lvl8pPr>
      <a:lvl9pPr marL="1828800" algn="r" rtl="0" fontAlgn="base">
        <a:spcBef>
          <a:spcPct val="0"/>
        </a:spcBef>
        <a:spcAft>
          <a:spcPct val="0"/>
        </a:spcAft>
        <a:defRPr sz="2400">
          <a:solidFill>
            <a:schemeClr val="tx2"/>
          </a:solidFill>
          <a:latin typeface="Arial" panose="02080604020202020204"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7" Type="http://schemas.openxmlformats.org/officeDocument/2006/relationships/notesSlide" Target="../notesSlides/notesSlide16.xml"/><Relationship Id="rId16" Type="http://schemas.openxmlformats.org/officeDocument/2006/relationships/slideLayout" Target="../slideLayouts/slideLayout2.xml"/><Relationship Id="rId15" Type="http://schemas.openxmlformats.org/officeDocument/2006/relationships/image" Target="../media/image24.png"/><Relationship Id="rId14" Type="http://schemas.openxmlformats.org/officeDocument/2006/relationships/image" Target="../media/image23.png"/><Relationship Id="rId13" Type="http://schemas.openxmlformats.org/officeDocument/2006/relationships/image" Target="../media/image22.png"/><Relationship Id="rId12" Type="http://schemas.openxmlformats.org/officeDocument/2006/relationships/image" Target="../media/image21.png"/><Relationship Id="rId11" Type="http://schemas.openxmlformats.org/officeDocument/2006/relationships/image" Target="../media/image20.png"/><Relationship Id="rId10" Type="http://schemas.openxmlformats.org/officeDocument/2006/relationships/image" Target="../media/image19.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5" Type="http://schemas.openxmlformats.org/officeDocument/2006/relationships/notesSlide" Target="../notesSlides/notesSlide23.xml"/><Relationship Id="rId14" Type="http://schemas.openxmlformats.org/officeDocument/2006/relationships/slideLayout" Target="../slideLayouts/slideLayout2.xml"/><Relationship Id="rId13" Type="http://schemas.openxmlformats.org/officeDocument/2006/relationships/image" Target="../media/image39.png"/><Relationship Id="rId12" Type="http://schemas.openxmlformats.org/officeDocument/2006/relationships/image" Target="../media/image38.png"/><Relationship Id="rId11" Type="http://schemas.openxmlformats.org/officeDocument/2006/relationships/image" Target="../media/image37.png"/><Relationship Id="rId10" Type="http://schemas.openxmlformats.org/officeDocument/2006/relationships/image" Target="../media/image36.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46.xml.rels><?xml version="1.0" encoding="UTF-8" standalone="yes"?>
<Relationships xmlns="http://schemas.openxmlformats.org/package/2006/relationships"><Relationship Id="rId9" Type="http://schemas.openxmlformats.org/officeDocument/2006/relationships/image" Target="../media/image58.png"/><Relationship Id="rId8" Type="http://schemas.openxmlformats.org/officeDocument/2006/relationships/image" Target="../media/image57.png"/><Relationship Id="rId7" Type="http://schemas.openxmlformats.org/officeDocument/2006/relationships/image" Target="../media/image56.png"/><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3" Type="http://schemas.openxmlformats.org/officeDocument/2006/relationships/notesSlide" Target="../notesSlides/notesSlide45.xml"/><Relationship Id="rId12" Type="http://schemas.openxmlformats.org/officeDocument/2006/relationships/slideLayout" Target="../slideLayouts/slideLayout2.xml"/><Relationship Id="rId11" Type="http://schemas.openxmlformats.org/officeDocument/2006/relationships/image" Target="../media/image60.png"/><Relationship Id="rId10" Type="http://schemas.openxmlformats.org/officeDocument/2006/relationships/image" Target="../media/image59.png"/><Relationship Id="rId1" Type="http://schemas.openxmlformats.org/officeDocument/2006/relationships/image" Target="../media/image5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49.xml.rels><?xml version="1.0" encoding="UTF-8" standalone="yes"?>
<Relationships xmlns="http://schemas.openxmlformats.org/package/2006/relationships"><Relationship Id="rId9" Type="http://schemas.openxmlformats.org/officeDocument/2006/relationships/image" Target="../media/image71.png"/><Relationship Id="rId8" Type="http://schemas.openxmlformats.org/officeDocument/2006/relationships/image" Target="../media/image70.png"/><Relationship Id="rId7" Type="http://schemas.openxmlformats.org/officeDocument/2006/relationships/image" Target="../media/image69.png"/><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4.png"/><Relationship Id="rId16" Type="http://schemas.openxmlformats.org/officeDocument/2006/relationships/notesSlide" Target="../notesSlides/notesSlide48.xml"/><Relationship Id="rId15" Type="http://schemas.openxmlformats.org/officeDocument/2006/relationships/slideLayout" Target="../slideLayouts/slideLayout2.xml"/><Relationship Id="rId14" Type="http://schemas.openxmlformats.org/officeDocument/2006/relationships/image" Target="../media/image76.png"/><Relationship Id="rId13" Type="http://schemas.openxmlformats.org/officeDocument/2006/relationships/image" Target="../media/image75.png"/><Relationship Id="rId12" Type="http://schemas.openxmlformats.org/officeDocument/2006/relationships/image" Target="../media/image74.png"/><Relationship Id="rId11" Type="http://schemas.openxmlformats.org/officeDocument/2006/relationships/image" Target="../media/image73.png"/><Relationship Id="rId10" Type="http://schemas.openxmlformats.org/officeDocument/2006/relationships/image" Target="../media/image72.png"/><Relationship Id="rId1" Type="http://schemas.openxmlformats.org/officeDocument/2006/relationships/image" Target="../media/image6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9" Type="http://schemas.openxmlformats.org/officeDocument/2006/relationships/image" Target="../media/image71.png"/><Relationship Id="rId8" Type="http://schemas.openxmlformats.org/officeDocument/2006/relationships/image" Target="../media/image70.png"/><Relationship Id="rId7" Type="http://schemas.openxmlformats.org/officeDocument/2006/relationships/image" Target="../media/image69.png"/><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3" Type="http://schemas.openxmlformats.org/officeDocument/2006/relationships/image" Target="../media/image65.png"/><Relationship Id="rId20" Type="http://schemas.openxmlformats.org/officeDocument/2006/relationships/notesSlide" Target="../notesSlides/notesSlide49.xml"/><Relationship Id="rId2" Type="http://schemas.openxmlformats.org/officeDocument/2006/relationships/image" Target="../media/image64.png"/><Relationship Id="rId19" Type="http://schemas.openxmlformats.org/officeDocument/2006/relationships/slideLayout" Target="../slideLayouts/slideLayout2.xml"/><Relationship Id="rId18" Type="http://schemas.openxmlformats.org/officeDocument/2006/relationships/image" Target="../media/image80.png"/><Relationship Id="rId17" Type="http://schemas.openxmlformats.org/officeDocument/2006/relationships/image" Target="../media/image79.png"/><Relationship Id="rId16" Type="http://schemas.openxmlformats.org/officeDocument/2006/relationships/image" Target="../media/image78.png"/><Relationship Id="rId15" Type="http://schemas.openxmlformats.org/officeDocument/2006/relationships/image" Target="../media/image77.png"/><Relationship Id="rId14" Type="http://schemas.openxmlformats.org/officeDocument/2006/relationships/image" Target="../media/image76.png"/><Relationship Id="rId13" Type="http://schemas.openxmlformats.org/officeDocument/2006/relationships/image" Target="../media/image75.png"/><Relationship Id="rId12" Type="http://schemas.openxmlformats.org/officeDocument/2006/relationships/image" Target="../media/image74.png"/><Relationship Id="rId11" Type="http://schemas.openxmlformats.org/officeDocument/2006/relationships/image" Target="../media/image73.png"/><Relationship Id="rId10" Type="http://schemas.openxmlformats.org/officeDocument/2006/relationships/image" Target="../media/image72.png"/><Relationship Id="rId1" Type="http://schemas.openxmlformats.org/officeDocument/2006/relationships/image" Target="../media/image6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3"/>
          <p:cNvSpPr txBox="1"/>
          <p:nvPr/>
        </p:nvSpPr>
        <p:spPr>
          <a:xfrm>
            <a:off x="593725" y="1446530"/>
            <a:ext cx="8117205" cy="1568450"/>
          </a:xfrm>
          <a:prstGeom prst="rect">
            <a:avLst/>
          </a:prstGeom>
        </p:spPr>
        <p:txBody>
          <a:bodyPr wrap="square">
            <a:spAutoFit/>
          </a:bodyPr>
          <a:lstStyle>
            <a:lvl1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5pPr>
            <a:lvl6pPr marL="457200" algn="r" rtl="0" fontAlgn="base">
              <a:spcBef>
                <a:spcPct val="0"/>
              </a:spcBef>
              <a:spcAft>
                <a:spcPct val="0"/>
              </a:spcAft>
              <a:defRPr sz="2400">
                <a:solidFill>
                  <a:schemeClr val="tx2"/>
                </a:solidFill>
                <a:latin typeface="Arial" panose="02080604020202020204" pitchFamily="34" charset="0"/>
                <a:ea typeface="宋体" pitchFamily="2" charset="-122"/>
              </a:defRPr>
            </a:lvl6pPr>
            <a:lvl7pPr marL="914400" algn="r" rtl="0" fontAlgn="base">
              <a:spcBef>
                <a:spcPct val="0"/>
              </a:spcBef>
              <a:spcAft>
                <a:spcPct val="0"/>
              </a:spcAft>
              <a:defRPr sz="2400">
                <a:solidFill>
                  <a:schemeClr val="tx2"/>
                </a:solidFill>
                <a:latin typeface="Arial" panose="02080604020202020204" pitchFamily="34" charset="0"/>
                <a:ea typeface="宋体" pitchFamily="2" charset="-122"/>
              </a:defRPr>
            </a:lvl7pPr>
            <a:lvl8pPr marL="1371600" algn="r" rtl="0" fontAlgn="base">
              <a:spcBef>
                <a:spcPct val="0"/>
              </a:spcBef>
              <a:spcAft>
                <a:spcPct val="0"/>
              </a:spcAft>
              <a:defRPr sz="2400">
                <a:solidFill>
                  <a:schemeClr val="tx2"/>
                </a:solidFill>
                <a:latin typeface="Arial" panose="02080604020202020204" pitchFamily="34" charset="0"/>
                <a:ea typeface="宋体" pitchFamily="2" charset="-122"/>
              </a:defRPr>
            </a:lvl8pPr>
            <a:lvl9pPr marL="1828800" algn="r" rtl="0" fontAlgn="base">
              <a:spcBef>
                <a:spcPct val="0"/>
              </a:spcBef>
              <a:spcAft>
                <a:spcPct val="0"/>
              </a:spcAft>
              <a:defRPr sz="2400">
                <a:solidFill>
                  <a:schemeClr val="tx2"/>
                </a:solidFill>
                <a:latin typeface="Arial" panose="02080604020202020204" pitchFamily="34" charset="0"/>
                <a:ea typeface="宋体" pitchFamily="2" charset="-122"/>
              </a:defRPr>
            </a:lvl9pPr>
          </a:lstStyle>
          <a:p>
            <a:pPr algn="ctr"/>
            <a:r>
              <a:rPr lang="en-US" altLang="zh-CN" sz="3200" kern="0" dirty="0">
                <a:solidFill>
                  <a:srgbClr val="0C2349"/>
                </a:solidFill>
              </a:rPr>
              <a:t>Deep Learning Based Semantics Model for Software Defect Prediction</a:t>
            </a:r>
            <a:endParaRPr lang="en-US" altLang="zh-CN" sz="3200" kern="0" dirty="0">
              <a:solidFill>
                <a:srgbClr val="0C2349"/>
              </a:solidFill>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37500" y="5579288"/>
            <a:ext cx="773532" cy="766157"/>
          </a:xfrm>
          <a:prstGeom prst="rect">
            <a:avLst/>
          </a:prstGeom>
        </p:spPr>
      </p:pic>
      <p:sp>
        <p:nvSpPr>
          <p:cNvPr id="3" name="文本框 2"/>
          <p:cNvSpPr txBox="1"/>
          <p:nvPr/>
        </p:nvSpPr>
        <p:spPr>
          <a:xfrm>
            <a:off x="2883535" y="3707765"/>
            <a:ext cx="3377565" cy="430530"/>
          </a:xfrm>
          <a:prstGeom prst="rect">
            <a:avLst/>
          </a:prstGeom>
          <a:noFill/>
        </p:spPr>
        <p:txBody>
          <a:bodyPr wrap="square" rtlCol="0">
            <a:noAutofit/>
          </a:bodyPr>
          <a:p>
            <a:pPr algn="ctr"/>
            <a:r>
              <a:rPr lang="en-US" altLang="zh-CN" sz="1800" dirty="0">
                <a:latin typeface="微软雅黑" panose="020B0503020204020204" pitchFamily="34" charset="-122"/>
                <a:ea typeface="微软雅黑" panose="020B0503020204020204" pitchFamily="34" charset="-122"/>
              </a:rPr>
              <a:t>Defensor: LI JIDONG</a:t>
            </a:r>
            <a:endParaRPr lang="en-US" altLang="zh-CN" sz="1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2883535" y="3192780"/>
            <a:ext cx="3377565" cy="430530"/>
          </a:xfrm>
          <a:prstGeom prst="rect">
            <a:avLst/>
          </a:prstGeom>
          <a:noFill/>
        </p:spPr>
        <p:txBody>
          <a:bodyPr wrap="square" rtlCol="0">
            <a:noAutofit/>
          </a:bodyPr>
          <a:p>
            <a:pPr algn="ctr"/>
            <a:r>
              <a:rPr lang="en-US" altLang="zh-CN" sz="1800" dirty="0">
                <a:latin typeface="微软雅黑" panose="020B0503020204020204" pitchFamily="34" charset="-122"/>
                <a:ea typeface="微软雅黑" panose="020B0503020204020204" pitchFamily="34" charset="-122"/>
              </a:rPr>
              <a:t>Advisor: Prof. Kobayashi</a:t>
            </a:r>
            <a:endParaRPr lang="en-US" altLang="zh-CN"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883535" y="4230370"/>
            <a:ext cx="3377565" cy="430530"/>
          </a:xfrm>
          <a:prstGeom prst="rect">
            <a:avLst/>
          </a:prstGeom>
          <a:noFill/>
        </p:spPr>
        <p:txBody>
          <a:bodyPr wrap="square" rtlCol="0">
            <a:noAutofit/>
          </a:bodyPr>
          <a:p>
            <a:pPr algn="ctr"/>
            <a:r>
              <a:rPr lang="en-US" altLang="zh-CN" sz="1800" dirty="0">
                <a:latin typeface="微软雅黑" panose="020B0503020204020204" pitchFamily="34" charset="-122"/>
                <a:ea typeface="微软雅黑" panose="020B0503020204020204" pitchFamily="34" charset="-122"/>
              </a:rPr>
              <a:t>17M38124</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22063">
        <p:fade/>
      </p:transition>
    </mc:Choice>
    <mc:Fallback>
      <p:transition spd="med" advTm="22063">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Proposed model (2)</a:t>
            </a:r>
            <a:endParaRPr lang="en-US" altLang="zh-CN" dirty="0"/>
          </a:p>
        </p:txBody>
      </p:sp>
      <p:sp>
        <p:nvSpPr>
          <p:cNvPr id="4" name="流程图: 多文档 3"/>
          <p:cNvSpPr/>
          <p:nvPr/>
        </p:nvSpPr>
        <p:spPr>
          <a:xfrm>
            <a:off x="1185545" y="1630680"/>
            <a:ext cx="949960" cy="540385"/>
          </a:xfrm>
          <a:prstGeom prst="flowChartMultidocument">
            <a:avLst/>
          </a:prstGeom>
          <a:solidFill>
            <a:schemeClr val="accent2"/>
          </a:solidFill>
          <a:ln w="9525" cap="flat" cmpd="sng" algn="ctr">
            <a:solidFill>
              <a:schemeClr val="accent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6" name="流程图: 文档 5"/>
          <p:cNvSpPr/>
          <p:nvPr/>
        </p:nvSpPr>
        <p:spPr>
          <a:xfrm>
            <a:off x="1220470" y="3267075"/>
            <a:ext cx="880110" cy="435610"/>
          </a:xfrm>
          <a:prstGeom prst="flowChartDocument">
            <a:avLst/>
          </a:prstGeom>
          <a:solidFill>
            <a:schemeClr val="tx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 </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cxnSp>
        <p:nvCxnSpPr>
          <p:cNvPr id="50" name="直接箭头连接符 49"/>
          <p:cNvCxnSpPr>
            <a:stCxn id="6" idx="3"/>
          </p:cNvCxnSpPr>
          <p:nvPr/>
        </p:nvCxnSpPr>
        <p:spPr>
          <a:xfrm>
            <a:off x="2100580" y="3484880"/>
            <a:ext cx="1272540" cy="0"/>
          </a:xfrm>
          <a:prstGeom prst="straightConnector1">
            <a:avLst/>
          </a:prstGeom>
          <a:noFill/>
          <a:ln w="9525" cap="flat" cmpd="sng" algn="ctr">
            <a:solidFill>
              <a:schemeClr val="tx1"/>
            </a:solidFill>
            <a:prstDash val="solid"/>
            <a:round/>
            <a:headEnd type="none" w="med" len="med"/>
            <a:tailEnd type="arrow" w="med" len="med"/>
          </a:ln>
        </p:spPr>
      </p:cxnSp>
      <p:sp>
        <p:nvSpPr>
          <p:cNvPr id="52" name="矩形 51"/>
          <p:cNvSpPr/>
          <p:nvPr/>
        </p:nvSpPr>
        <p:spPr>
          <a:xfrm>
            <a:off x="3525520" y="1524635"/>
            <a:ext cx="1716405" cy="168148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53" name="矩形 52"/>
          <p:cNvSpPr/>
          <p:nvPr/>
        </p:nvSpPr>
        <p:spPr>
          <a:xfrm>
            <a:off x="3411855" y="1630680"/>
            <a:ext cx="2065020" cy="212598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55" name="矩形 54"/>
          <p:cNvSpPr/>
          <p:nvPr/>
        </p:nvSpPr>
        <p:spPr>
          <a:xfrm>
            <a:off x="3498850" y="1785620"/>
            <a:ext cx="1856105" cy="26162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int, a, b, c, ...</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56" name="矩形 55"/>
          <p:cNvSpPr/>
          <p:nvPr/>
        </p:nvSpPr>
        <p:spPr>
          <a:xfrm>
            <a:off x="3515995" y="2171065"/>
            <a:ext cx="1856105" cy="26162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public, class,...</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57" name="矩形 56"/>
          <p:cNvSpPr/>
          <p:nvPr/>
        </p:nvSpPr>
        <p:spPr>
          <a:xfrm>
            <a:off x="3515995" y="2562860"/>
            <a:ext cx="1856105" cy="26162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private, int,...</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58" name="矩形 57"/>
          <p:cNvSpPr/>
          <p:nvPr/>
        </p:nvSpPr>
        <p:spPr>
          <a:xfrm>
            <a:off x="3515995" y="3354070"/>
            <a:ext cx="1856105" cy="26162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for, int,i, ...</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60" name="文本框 59"/>
          <p:cNvSpPr txBox="1"/>
          <p:nvPr/>
        </p:nvSpPr>
        <p:spPr>
          <a:xfrm>
            <a:off x="3503295" y="2824480"/>
            <a:ext cx="1882775" cy="278765"/>
          </a:xfrm>
          <a:prstGeom prst="rect">
            <a:avLst/>
          </a:prstGeom>
          <a:noFill/>
        </p:spPr>
        <p:txBody>
          <a:bodyPr wrap="square" rtlCol="0">
            <a:noAutofit/>
          </a:bodyPr>
          <a:p>
            <a:pPr algn="ct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cxnSp>
        <p:nvCxnSpPr>
          <p:cNvPr id="61" name="直接箭头连接符 60"/>
          <p:cNvCxnSpPr/>
          <p:nvPr/>
        </p:nvCxnSpPr>
        <p:spPr>
          <a:xfrm flipV="1">
            <a:off x="5494020" y="1911985"/>
            <a:ext cx="1036955" cy="8890"/>
          </a:xfrm>
          <a:prstGeom prst="straightConnector1">
            <a:avLst/>
          </a:prstGeom>
          <a:noFill/>
          <a:ln w="12700" cap="flat" cmpd="sng" algn="ctr">
            <a:solidFill>
              <a:schemeClr val="accent1">
                <a:shade val="50000"/>
              </a:schemeClr>
            </a:solidFill>
            <a:prstDash val="solid"/>
            <a:round/>
            <a:headEnd type="none" w="med" len="med"/>
            <a:tailEnd type="arrow" w="med" len="med"/>
          </a:ln>
        </p:spPr>
      </p:cxnSp>
      <p:sp>
        <p:nvSpPr>
          <p:cNvPr id="63" name="矩形 62"/>
          <p:cNvSpPr/>
          <p:nvPr/>
        </p:nvSpPr>
        <p:spPr>
          <a:xfrm>
            <a:off x="6530975" y="1724025"/>
            <a:ext cx="862330" cy="357505"/>
          </a:xfrm>
          <a:prstGeom prst="rect">
            <a:avLst/>
          </a:prstGeom>
          <a:solidFill>
            <a:schemeClr val="accent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BERT</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cxnSp>
        <p:nvCxnSpPr>
          <p:cNvPr id="64" name="直接箭头连接符 63"/>
          <p:cNvCxnSpPr/>
          <p:nvPr/>
        </p:nvCxnSpPr>
        <p:spPr>
          <a:xfrm>
            <a:off x="5494020" y="3484880"/>
            <a:ext cx="1433830" cy="0"/>
          </a:xfrm>
          <a:prstGeom prst="straightConnector1">
            <a:avLst/>
          </a:prstGeom>
          <a:noFill/>
          <a:ln w="9525" cap="flat" cmpd="sng" algn="ctr">
            <a:solidFill>
              <a:schemeClr val="tx1"/>
            </a:solidFill>
            <a:prstDash val="solid"/>
            <a:round/>
            <a:headEnd type="none" w="med" len="med"/>
            <a:tailEnd type="arrow" w="med" len="med"/>
          </a:ln>
        </p:spPr>
      </p:cxnSp>
      <p:cxnSp>
        <p:nvCxnSpPr>
          <p:cNvPr id="66" name="直接箭头连接符 65"/>
          <p:cNvCxnSpPr>
            <a:stCxn id="63" idx="2"/>
          </p:cNvCxnSpPr>
          <p:nvPr/>
        </p:nvCxnSpPr>
        <p:spPr>
          <a:xfrm>
            <a:off x="6962140" y="2081530"/>
            <a:ext cx="635" cy="2083435"/>
          </a:xfrm>
          <a:prstGeom prst="straightConnector1">
            <a:avLst/>
          </a:prstGeom>
          <a:noFill/>
          <a:ln w="12700" cap="flat" cmpd="sng" algn="ctr">
            <a:solidFill>
              <a:schemeClr val="accent1">
                <a:shade val="50000"/>
              </a:schemeClr>
            </a:solidFill>
            <a:prstDash val="solid"/>
            <a:round/>
            <a:headEnd type="none" w="med" len="med"/>
            <a:tailEnd type="arrow" w="med" len="med"/>
          </a:ln>
        </p:spPr>
      </p:cxnSp>
      <p:sp>
        <p:nvSpPr>
          <p:cNvPr id="67" name="文本框 66"/>
          <p:cNvSpPr txBox="1"/>
          <p:nvPr/>
        </p:nvSpPr>
        <p:spPr>
          <a:xfrm>
            <a:off x="5494020" y="2084070"/>
            <a:ext cx="1162050" cy="348615"/>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pretrain</a:t>
            </a:r>
            <a:endParaRPr lang="en-US" altLang="zh-CN" sz="1800" dirty="0">
              <a:latin typeface="微软雅黑" panose="020B0503020204020204" pitchFamily="34" charset="-122"/>
              <a:ea typeface="微软雅黑" panose="020B0503020204020204" pitchFamily="34" charset="-122"/>
            </a:endParaRPr>
          </a:p>
        </p:txBody>
      </p:sp>
      <p:sp>
        <p:nvSpPr>
          <p:cNvPr id="68" name="文本框 67"/>
          <p:cNvSpPr txBox="1"/>
          <p:nvPr/>
        </p:nvSpPr>
        <p:spPr>
          <a:xfrm>
            <a:off x="5494020" y="3545840"/>
            <a:ext cx="1536700" cy="348615"/>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embedding</a:t>
            </a:r>
            <a:endParaRPr lang="en-US" altLang="zh-CN" sz="1800" dirty="0">
              <a:latin typeface="微软雅黑" panose="020B0503020204020204" pitchFamily="34" charset="-122"/>
              <a:ea typeface="微软雅黑" panose="020B0503020204020204" pitchFamily="34" charset="-122"/>
            </a:endParaRPr>
          </a:p>
        </p:txBody>
      </p:sp>
      <p:sp>
        <p:nvSpPr>
          <p:cNvPr id="72" name="矩形 71"/>
          <p:cNvSpPr/>
          <p:nvPr/>
        </p:nvSpPr>
        <p:spPr>
          <a:xfrm>
            <a:off x="6043930" y="4069080"/>
            <a:ext cx="1716405" cy="168148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73" name="矩形 72"/>
          <p:cNvSpPr/>
          <p:nvPr/>
        </p:nvSpPr>
        <p:spPr>
          <a:xfrm>
            <a:off x="5930265" y="4175125"/>
            <a:ext cx="2065020" cy="212598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74" name="矩形 73"/>
          <p:cNvSpPr/>
          <p:nvPr/>
        </p:nvSpPr>
        <p:spPr>
          <a:xfrm>
            <a:off x="6017260" y="4330065"/>
            <a:ext cx="1856105" cy="26162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0.2, 0.4, 0.5, ...</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75" name="矩形 74"/>
          <p:cNvSpPr/>
          <p:nvPr/>
        </p:nvSpPr>
        <p:spPr>
          <a:xfrm>
            <a:off x="6034405" y="4715510"/>
            <a:ext cx="1856105" cy="26162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0.1,0.3,0.6,...</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76" name="矩形 75"/>
          <p:cNvSpPr/>
          <p:nvPr/>
        </p:nvSpPr>
        <p:spPr>
          <a:xfrm>
            <a:off x="6034405" y="5107305"/>
            <a:ext cx="1856105" cy="26162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0.2,0.4,0.7,...</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77" name="矩形 76"/>
          <p:cNvSpPr/>
          <p:nvPr/>
        </p:nvSpPr>
        <p:spPr>
          <a:xfrm>
            <a:off x="6034405" y="5898515"/>
            <a:ext cx="1856105" cy="26162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0.2,0.3,0.6, ...</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78" name="文本框 77"/>
          <p:cNvSpPr txBox="1"/>
          <p:nvPr/>
        </p:nvSpPr>
        <p:spPr>
          <a:xfrm>
            <a:off x="6021705" y="5368925"/>
            <a:ext cx="1882775" cy="278765"/>
          </a:xfrm>
          <a:prstGeom prst="rect">
            <a:avLst/>
          </a:prstGeom>
          <a:noFill/>
        </p:spPr>
        <p:txBody>
          <a:bodyPr wrap="square" rtlCol="0">
            <a:noAutofit/>
          </a:bodyPr>
          <a:p>
            <a:pPr algn="ct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
        <p:nvSpPr>
          <p:cNvPr id="79" name="文本框 78"/>
          <p:cNvSpPr txBox="1"/>
          <p:nvPr/>
        </p:nvSpPr>
        <p:spPr>
          <a:xfrm>
            <a:off x="765810" y="2273935"/>
            <a:ext cx="1790065" cy="34925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Java corpus</a:t>
            </a:r>
            <a:endParaRPr lang="en-US" altLang="zh-CN" sz="1800" dirty="0">
              <a:latin typeface="微软雅黑" panose="020B0503020204020204" pitchFamily="34" charset="-122"/>
              <a:ea typeface="微软雅黑" panose="020B0503020204020204" pitchFamily="34" charset="-122"/>
            </a:endParaRPr>
          </a:p>
        </p:txBody>
      </p:sp>
      <p:sp>
        <p:nvSpPr>
          <p:cNvPr id="80" name="文本框 79"/>
          <p:cNvSpPr txBox="1"/>
          <p:nvPr/>
        </p:nvSpPr>
        <p:spPr>
          <a:xfrm>
            <a:off x="1133475" y="3877310"/>
            <a:ext cx="967105" cy="287655"/>
          </a:xfrm>
          <a:prstGeom prst="rect">
            <a:avLst/>
          </a:prstGeom>
          <a:noFill/>
        </p:spPr>
        <p:txBody>
          <a:bodyPr wrap="square" rtlCol="0">
            <a:noAutofit/>
          </a:bodyPr>
          <a:p>
            <a:pPr algn="l"/>
            <a:endParaRPr lang="en-US" altLang="zh-CN" sz="1800" dirty="0">
              <a:latin typeface="微软雅黑" panose="020B0503020204020204" pitchFamily="34" charset="-122"/>
              <a:ea typeface="微软雅黑" panose="020B0503020204020204" pitchFamily="34" charset="-122"/>
            </a:endParaRPr>
          </a:p>
        </p:txBody>
      </p:sp>
      <p:sp>
        <p:nvSpPr>
          <p:cNvPr id="81" name="文本框 80"/>
          <p:cNvSpPr txBox="1"/>
          <p:nvPr/>
        </p:nvSpPr>
        <p:spPr>
          <a:xfrm>
            <a:off x="721995" y="3719830"/>
            <a:ext cx="1998980" cy="871855"/>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PROMISE dataset source code</a:t>
            </a:r>
            <a:endParaRPr lang="en-US" altLang="zh-CN" sz="1800" dirty="0">
              <a:latin typeface="微软雅黑" panose="020B0503020204020204" pitchFamily="34" charset="-122"/>
              <a:ea typeface="微软雅黑" panose="020B0503020204020204" pitchFamily="34" charset="-122"/>
            </a:endParaRPr>
          </a:p>
        </p:txBody>
      </p:sp>
      <p:sp>
        <p:nvSpPr>
          <p:cNvPr id="82" name="文本框 81"/>
          <p:cNvSpPr txBox="1"/>
          <p:nvPr/>
        </p:nvSpPr>
        <p:spPr>
          <a:xfrm>
            <a:off x="3503295" y="3846830"/>
            <a:ext cx="2245995" cy="34925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token sequences</a:t>
            </a:r>
            <a:endParaRPr lang="en-US" altLang="zh-CN" sz="1800" dirty="0">
              <a:latin typeface="微软雅黑" panose="020B0503020204020204" pitchFamily="34" charset="-122"/>
              <a:ea typeface="微软雅黑" panose="020B0503020204020204" pitchFamily="34" charset="-122"/>
            </a:endParaRPr>
          </a:p>
        </p:txBody>
      </p:sp>
      <p:cxnSp>
        <p:nvCxnSpPr>
          <p:cNvPr id="83" name="直接箭头连接符 82"/>
          <p:cNvCxnSpPr/>
          <p:nvPr/>
        </p:nvCxnSpPr>
        <p:spPr>
          <a:xfrm>
            <a:off x="2135505" y="1846580"/>
            <a:ext cx="1272540" cy="0"/>
          </a:xfrm>
          <a:prstGeom prst="straightConnector1">
            <a:avLst/>
          </a:prstGeom>
          <a:noFill/>
          <a:ln w="9525" cap="flat" cmpd="sng" algn="ctr">
            <a:solidFill>
              <a:schemeClr val="tx1"/>
            </a:solidFill>
            <a:prstDash val="solid"/>
            <a:round/>
            <a:headEnd type="none" w="med" len="med"/>
            <a:tailEnd type="arrow" w="med" len="med"/>
          </a:ln>
        </p:spPr>
      </p:cxnSp>
      <p:sp>
        <p:nvSpPr>
          <p:cNvPr id="84" name="文本框 83"/>
          <p:cNvSpPr txBox="1"/>
          <p:nvPr/>
        </p:nvSpPr>
        <p:spPr>
          <a:xfrm>
            <a:off x="1133475" y="2623185"/>
            <a:ext cx="2565400" cy="30480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data preprocessing</a:t>
            </a:r>
            <a:endParaRPr lang="en-US" altLang="zh-CN" sz="1800" dirty="0">
              <a:latin typeface="微软雅黑" panose="020B0503020204020204" pitchFamily="34" charset="-122"/>
              <a:ea typeface="微软雅黑" panose="020B0503020204020204" pitchFamily="34" charset="-122"/>
            </a:endParaRPr>
          </a:p>
        </p:txBody>
      </p:sp>
      <p:cxnSp>
        <p:nvCxnSpPr>
          <p:cNvPr id="85" name="直接箭头连接符 84"/>
          <p:cNvCxnSpPr>
            <a:stCxn id="84" idx="0"/>
          </p:cNvCxnSpPr>
          <p:nvPr/>
        </p:nvCxnSpPr>
        <p:spPr>
          <a:xfrm flipV="1">
            <a:off x="2416175" y="1881505"/>
            <a:ext cx="120650" cy="74168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86" name="直接箭头连接符 85"/>
          <p:cNvCxnSpPr>
            <a:stCxn id="84" idx="2"/>
          </p:cNvCxnSpPr>
          <p:nvPr/>
        </p:nvCxnSpPr>
        <p:spPr>
          <a:xfrm>
            <a:off x="2416175" y="2927985"/>
            <a:ext cx="216535" cy="504825"/>
          </a:xfrm>
          <a:prstGeom prst="straightConnector1">
            <a:avLst/>
          </a:prstGeom>
          <a:noFill/>
          <a:ln w="12700" cap="flat" cmpd="sng" algn="ctr">
            <a:solidFill>
              <a:schemeClr val="accent1">
                <a:shade val="50000"/>
              </a:schemeClr>
            </a:solidFill>
            <a:prstDash val="solid"/>
            <a:round/>
            <a:headEnd type="none"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spd="med" p14:dur="700" advTm="30591">
        <p:fade/>
      </p:transition>
    </mc:Choice>
    <mc:Fallback>
      <p:transition spd="med" advTm="30591">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Proposed method (3)</a:t>
            </a:r>
            <a:endParaRPr lang="en-US" altLang="zh-CN" dirty="0"/>
          </a:p>
        </p:txBody>
      </p:sp>
      <p:sp>
        <p:nvSpPr>
          <p:cNvPr id="5" name="矩形 4"/>
          <p:cNvSpPr/>
          <p:nvPr/>
        </p:nvSpPr>
        <p:spPr>
          <a:xfrm>
            <a:off x="1915160" y="3154045"/>
            <a:ext cx="1254760" cy="549910"/>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BiLSTM</a:t>
            </a:r>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cxnSp>
        <p:nvCxnSpPr>
          <p:cNvPr id="15" name="直接箭头连接符 14"/>
          <p:cNvCxnSpPr>
            <a:stCxn id="73" idx="3"/>
            <a:endCxn id="5" idx="1"/>
          </p:cNvCxnSpPr>
          <p:nvPr/>
        </p:nvCxnSpPr>
        <p:spPr>
          <a:xfrm>
            <a:off x="1368425" y="3429000"/>
            <a:ext cx="546735" cy="0"/>
          </a:xfrm>
          <a:prstGeom prst="straightConnector1">
            <a:avLst/>
          </a:prstGeom>
          <a:noFill/>
          <a:ln w="12700" cap="flat" cmpd="sng" algn="ctr">
            <a:solidFill>
              <a:schemeClr val="accent1">
                <a:shade val="50000"/>
              </a:schemeClr>
            </a:solidFill>
            <a:prstDash val="solid"/>
            <a:round/>
            <a:headEnd type="none" w="med" len="med"/>
            <a:tailEnd type="arrow" w="med" len="med"/>
          </a:ln>
        </p:spPr>
      </p:cxnSp>
      <p:sp>
        <p:nvSpPr>
          <p:cNvPr id="16" name="矩形 15"/>
          <p:cNvSpPr/>
          <p:nvPr/>
        </p:nvSpPr>
        <p:spPr>
          <a:xfrm>
            <a:off x="3564890" y="2299970"/>
            <a:ext cx="2499995" cy="278765"/>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Global Max Pooling</a:t>
            </a:r>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17" name="矩形 16"/>
          <p:cNvSpPr/>
          <p:nvPr/>
        </p:nvSpPr>
        <p:spPr>
          <a:xfrm>
            <a:off x="3556635" y="3289300"/>
            <a:ext cx="2499995" cy="278765"/>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Attention</a:t>
            </a:r>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18" name="矩形 17"/>
          <p:cNvSpPr/>
          <p:nvPr/>
        </p:nvSpPr>
        <p:spPr>
          <a:xfrm>
            <a:off x="3564890" y="4204335"/>
            <a:ext cx="2499995" cy="278765"/>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Global Avg Pooling</a:t>
            </a:r>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cxnSp>
        <p:nvCxnSpPr>
          <p:cNvPr id="19" name="直接箭头连接符 18"/>
          <p:cNvCxnSpPr>
            <a:stCxn id="5" idx="3"/>
            <a:endCxn id="16" idx="1"/>
          </p:cNvCxnSpPr>
          <p:nvPr/>
        </p:nvCxnSpPr>
        <p:spPr>
          <a:xfrm flipV="1">
            <a:off x="3169920" y="2439670"/>
            <a:ext cx="394970" cy="98933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0" name="直接箭头连接符 19"/>
          <p:cNvCxnSpPr>
            <a:stCxn id="5" idx="3"/>
            <a:endCxn id="17" idx="1"/>
          </p:cNvCxnSpPr>
          <p:nvPr/>
        </p:nvCxnSpPr>
        <p:spPr>
          <a:xfrm>
            <a:off x="3169920" y="3429000"/>
            <a:ext cx="386715" cy="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1" name="直接箭头连接符 20"/>
          <p:cNvCxnSpPr>
            <a:stCxn id="5" idx="3"/>
            <a:endCxn id="18" idx="1"/>
          </p:cNvCxnSpPr>
          <p:nvPr/>
        </p:nvCxnSpPr>
        <p:spPr>
          <a:xfrm>
            <a:off x="3169920" y="3429000"/>
            <a:ext cx="394970" cy="915035"/>
          </a:xfrm>
          <a:prstGeom prst="straightConnector1">
            <a:avLst/>
          </a:prstGeom>
          <a:noFill/>
          <a:ln w="12700" cap="flat" cmpd="sng" algn="ctr">
            <a:solidFill>
              <a:schemeClr val="accent1">
                <a:shade val="50000"/>
              </a:schemeClr>
            </a:solidFill>
            <a:prstDash val="solid"/>
            <a:round/>
            <a:headEnd type="none" w="med" len="med"/>
            <a:tailEnd type="arrow" w="med" len="med"/>
          </a:ln>
        </p:spPr>
      </p:cxnSp>
      <p:sp>
        <p:nvSpPr>
          <p:cNvPr id="22" name="矩形 21"/>
          <p:cNvSpPr/>
          <p:nvPr/>
        </p:nvSpPr>
        <p:spPr>
          <a:xfrm>
            <a:off x="113665" y="3154045"/>
            <a:ext cx="1619885" cy="549910"/>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Embedding</a:t>
            </a:r>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23" name="椭圆 22"/>
          <p:cNvSpPr/>
          <p:nvPr/>
        </p:nvSpPr>
        <p:spPr>
          <a:xfrm>
            <a:off x="6658610" y="3275965"/>
            <a:ext cx="278765" cy="295910"/>
          </a:xfrm>
          <a:prstGeom prst="ellipse">
            <a:avLst/>
          </a:prstGeom>
          <a:noFill/>
          <a:ln w="12700" cap="flat" cmpd="sng" algn="ctr">
            <a:solidFill>
              <a:schemeClr val="accent1">
                <a:shade val="50000"/>
              </a:schemeClr>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cxnSp>
        <p:nvCxnSpPr>
          <p:cNvPr id="24" name="直接箭头连接符 23"/>
          <p:cNvCxnSpPr>
            <a:stCxn id="16" idx="3"/>
            <a:endCxn id="23" idx="2"/>
          </p:cNvCxnSpPr>
          <p:nvPr/>
        </p:nvCxnSpPr>
        <p:spPr>
          <a:xfrm>
            <a:off x="6064885" y="2439670"/>
            <a:ext cx="593725" cy="98425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5" name="直接箭头连接符 24"/>
          <p:cNvCxnSpPr>
            <a:stCxn id="17" idx="3"/>
          </p:cNvCxnSpPr>
          <p:nvPr/>
        </p:nvCxnSpPr>
        <p:spPr>
          <a:xfrm flipV="1">
            <a:off x="6056630" y="3415030"/>
            <a:ext cx="601980" cy="1397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7" name="直接箭头连接符 26"/>
          <p:cNvCxnSpPr>
            <a:stCxn id="18" idx="3"/>
            <a:endCxn id="23" idx="2"/>
          </p:cNvCxnSpPr>
          <p:nvPr/>
        </p:nvCxnSpPr>
        <p:spPr>
          <a:xfrm flipV="1">
            <a:off x="6064885" y="3423920"/>
            <a:ext cx="593725" cy="920115"/>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8" name="直接连接符 27"/>
          <p:cNvCxnSpPr>
            <a:stCxn id="23" idx="0"/>
            <a:endCxn id="23" idx="4"/>
          </p:cNvCxnSpPr>
          <p:nvPr/>
        </p:nvCxnSpPr>
        <p:spPr>
          <a:xfrm>
            <a:off x="6798310" y="3275965"/>
            <a:ext cx="0" cy="295910"/>
          </a:xfrm>
          <a:prstGeom prst="line">
            <a:avLst/>
          </a:prstGeom>
          <a:noFill/>
          <a:ln w="12700" cap="flat" cmpd="sng" algn="ctr">
            <a:solidFill>
              <a:schemeClr val="accent1">
                <a:shade val="50000"/>
              </a:schemeClr>
            </a:solidFill>
            <a:prstDash val="solid"/>
            <a:round/>
            <a:headEnd type="none" w="med" len="med"/>
            <a:tailEnd type="none" w="med" len="med"/>
          </a:ln>
        </p:spPr>
      </p:cxnSp>
      <p:cxnSp>
        <p:nvCxnSpPr>
          <p:cNvPr id="29" name="直接连接符 28"/>
          <p:cNvCxnSpPr>
            <a:stCxn id="23" idx="6"/>
          </p:cNvCxnSpPr>
          <p:nvPr/>
        </p:nvCxnSpPr>
        <p:spPr>
          <a:xfrm flipH="1">
            <a:off x="6649720" y="3423920"/>
            <a:ext cx="287655" cy="0"/>
          </a:xfrm>
          <a:prstGeom prst="line">
            <a:avLst/>
          </a:prstGeom>
          <a:noFill/>
          <a:ln w="12700" cap="flat" cmpd="sng" algn="ctr">
            <a:solidFill>
              <a:schemeClr val="accent1">
                <a:shade val="50000"/>
              </a:schemeClr>
            </a:solidFill>
            <a:prstDash val="solid"/>
            <a:round/>
            <a:headEnd type="none" w="med" len="med"/>
            <a:tailEnd type="none" w="med" len="med"/>
          </a:ln>
        </p:spPr>
      </p:cxnSp>
      <p:sp>
        <p:nvSpPr>
          <p:cNvPr id="30" name="矩形 29"/>
          <p:cNvSpPr/>
          <p:nvPr/>
        </p:nvSpPr>
        <p:spPr>
          <a:xfrm>
            <a:off x="7422515" y="3147060"/>
            <a:ext cx="1254760" cy="549910"/>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Classifier</a:t>
            </a:r>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cxnSp>
        <p:nvCxnSpPr>
          <p:cNvPr id="31" name="直接箭头连接符 30"/>
          <p:cNvCxnSpPr>
            <a:stCxn id="23" idx="6"/>
            <a:endCxn id="30" idx="1"/>
          </p:cNvCxnSpPr>
          <p:nvPr/>
        </p:nvCxnSpPr>
        <p:spPr>
          <a:xfrm flipV="1">
            <a:off x="6937375" y="3422015"/>
            <a:ext cx="485140" cy="1905"/>
          </a:xfrm>
          <a:prstGeom prst="straightConnector1">
            <a:avLst/>
          </a:prstGeom>
          <a:noFill/>
          <a:ln w="12700" cap="flat" cmpd="sng" algn="ctr">
            <a:solidFill>
              <a:schemeClr val="accent1">
                <a:shade val="50000"/>
              </a:schemeClr>
            </a:solidFill>
            <a:prstDash val="solid"/>
            <a:round/>
            <a:headEnd type="none" w="med" len="med"/>
            <a:tailEnd type="arrow" w="med" len="med"/>
          </a:ln>
        </p:spPr>
      </p:cxnSp>
      <p:sp>
        <p:nvSpPr>
          <p:cNvPr id="33" name="矩形 32"/>
          <p:cNvSpPr/>
          <p:nvPr/>
        </p:nvSpPr>
        <p:spPr>
          <a:xfrm>
            <a:off x="7422515" y="4483100"/>
            <a:ext cx="234950" cy="217805"/>
          </a:xfrm>
          <a:prstGeom prst="rect">
            <a:avLst/>
          </a:prstGeom>
          <a:solidFill>
            <a:schemeClr val="accent2"/>
          </a:solidFill>
          <a:ln w="12700" cap="flat" cmpd="sng" algn="ctr">
            <a:solidFill>
              <a:schemeClr val="accent1">
                <a:shade val="50000"/>
              </a:schemeClr>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34" name="矩形 33"/>
          <p:cNvSpPr/>
          <p:nvPr/>
        </p:nvSpPr>
        <p:spPr>
          <a:xfrm>
            <a:off x="8442325" y="4483100"/>
            <a:ext cx="234950" cy="217805"/>
          </a:xfrm>
          <a:prstGeom prst="rect">
            <a:avLst/>
          </a:prstGeom>
          <a:solidFill>
            <a:srgbClr val="C00000"/>
          </a:solidFill>
          <a:ln w="12700" cap="flat" cmpd="sng" algn="ctr">
            <a:solidFill>
              <a:schemeClr val="accent1">
                <a:shade val="50000"/>
              </a:schemeClr>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cxnSp>
        <p:nvCxnSpPr>
          <p:cNvPr id="35" name="肘形连接符 34"/>
          <p:cNvCxnSpPr>
            <a:stCxn id="30" idx="2"/>
            <a:endCxn id="33" idx="0"/>
          </p:cNvCxnSpPr>
          <p:nvPr/>
        </p:nvCxnSpPr>
        <p:spPr>
          <a:xfrm rot="5400000">
            <a:off x="7401560" y="3834765"/>
            <a:ext cx="786130" cy="509905"/>
          </a:xfrm>
          <a:prstGeom prst="bentConnector3">
            <a:avLst>
              <a:gd name="adj1" fmla="val 49960"/>
            </a:avLst>
          </a:prstGeom>
          <a:noFill/>
          <a:ln w="12700" cap="flat" cmpd="sng" algn="ctr">
            <a:solidFill>
              <a:schemeClr val="accent1">
                <a:shade val="50000"/>
              </a:schemeClr>
            </a:solidFill>
            <a:prstDash val="solid"/>
            <a:round/>
            <a:headEnd type="none" w="med" len="med"/>
            <a:tailEnd type="arrow" w="med" len="med"/>
          </a:ln>
        </p:spPr>
      </p:cxnSp>
      <p:cxnSp>
        <p:nvCxnSpPr>
          <p:cNvPr id="36" name="肘形连接符 35"/>
          <p:cNvCxnSpPr>
            <a:stCxn id="30" idx="2"/>
            <a:endCxn id="34" idx="0"/>
          </p:cNvCxnSpPr>
          <p:nvPr/>
        </p:nvCxnSpPr>
        <p:spPr>
          <a:xfrm rot="5400000" flipV="1">
            <a:off x="7911465" y="3834765"/>
            <a:ext cx="786130" cy="509905"/>
          </a:xfrm>
          <a:prstGeom prst="bentConnector3">
            <a:avLst>
              <a:gd name="adj1" fmla="val 49960"/>
            </a:avLst>
          </a:prstGeom>
          <a:noFill/>
          <a:ln w="12700" cap="flat" cmpd="sng" algn="ctr">
            <a:solidFill>
              <a:schemeClr val="accent1">
                <a:shade val="50000"/>
              </a:schemeClr>
            </a:solidFill>
            <a:prstDash val="solid"/>
            <a:round/>
            <a:headEnd type="none" w="med" len="med"/>
            <a:tailEnd type="arrow" w="med" len="med"/>
          </a:ln>
        </p:spPr>
      </p:cxnSp>
      <p:sp>
        <p:nvSpPr>
          <p:cNvPr id="37" name="文本框 36"/>
          <p:cNvSpPr txBox="1"/>
          <p:nvPr/>
        </p:nvSpPr>
        <p:spPr>
          <a:xfrm>
            <a:off x="8036560" y="4774565"/>
            <a:ext cx="1045845" cy="28829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buggy</a:t>
            </a:r>
            <a:endParaRPr lang="en-US" altLang="zh-CN" sz="1800"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6937375" y="4774565"/>
            <a:ext cx="1045845" cy="28829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clean</a:t>
            </a:r>
            <a:endParaRPr lang="en-US" altLang="zh-CN" sz="1800" dirty="0">
              <a:latin typeface="微软雅黑" panose="020B0503020204020204" pitchFamily="34" charset="-122"/>
              <a:ea typeface="微软雅黑" panose="020B0503020204020204" pitchFamily="34" charset="-122"/>
            </a:endParaRPr>
          </a:p>
        </p:txBody>
      </p:sp>
      <p:cxnSp>
        <p:nvCxnSpPr>
          <p:cNvPr id="39" name="直接箭头连接符 38"/>
          <p:cNvCxnSpPr>
            <a:endCxn id="23" idx="0"/>
          </p:cNvCxnSpPr>
          <p:nvPr/>
        </p:nvCxnSpPr>
        <p:spPr>
          <a:xfrm>
            <a:off x="6388100" y="2230120"/>
            <a:ext cx="410210" cy="1045845"/>
          </a:xfrm>
          <a:prstGeom prst="straightConnector1">
            <a:avLst/>
          </a:prstGeom>
          <a:noFill/>
          <a:ln w="12700" cap="flat" cmpd="sng" algn="ctr">
            <a:solidFill>
              <a:schemeClr val="accent1">
                <a:shade val="50000"/>
              </a:schemeClr>
            </a:solidFill>
            <a:prstDash val="sysDot"/>
            <a:round/>
            <a:headEnd type="none" w="med" len="med"/>
            <a:tailEnd type="arrow" w="med" len="med"/>
          </a:ln>
        </p:spPr>
      </p:cxnSp>
      <p:sp>
        <p:nvSpPr>
          <p:cNvPr id="40" name="文本框 39"/>
          <p:cNvSpPr txBox="1"/>
          <p:nvPr/>
        </p:nvSpPr>
        <p:spPr>
          <a:xfrm>
            <a:off x="5948680" y="1525270"/>
            <a:ext cx="1890395" cy="71374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feature concatenation</a:t>
            </a:r>
            <a:endParaRPr lang="en-US" altLang="zh-CN" sz="1800" dirty="0">
              <a:latin typeface="微软雅黑" panose="020B0503020204020204" pitchFamily="34" charset="-122"/>
              <a:ea typeface="微软雅黑" panose="020B0503020204020204" pitchFamily="34" charset="-122"/>
            </a:endParaRPr>
          </a:p>
        </p:txBody>
      </p:sp>
      <p:sp>
        <p:nvSpPr>
          <p:cNvPr id="41" name="矩形 40"/>
          <p:cNvSpPr/>
          <p:nvPr/>
        </p:nvSpPr>
        <p:spPr>
          <a:xfrm>
            <a:off x="7422515" y="2164715"/>
            <a:ext cx="1254760" cy="549910"/>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New instances</a:t>
            </a:r>
            <a:endParaRPr kumimoji="0" lang="en-US" altLang="zh-CN"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cxnSp>
        <p:nvCxnSpPr>
          <p:cNvPr id="42" name="直接箭头连接符 41"/>
          <p:cNvCxnSpPr>
            <a:stCxn id="41" idx="2"/>
            <a:endCxn id="30" idx="0"/>
          </p:cNvCxnSpPr>
          <p:nvPr/>
        </p:nvCxnSpPr>
        <p:spPr>
          <a:xfrm>
            <a:off x="8049895" y="2714625"/>
            <a:ext cx="0" cy="432435"/>
          </a:xfrm>
          <a:prstGeom prst="straightConnector1">
            <a:avLst/>
          </a:prstGeom>
          <a:noFill/>
          <a:ln w="12700" cap="flat" cmpd="sng" algn="ctr">
            <a:solidFill>
              <a:schemeClr val="accent1">
                <a:shade val="50000"/>
              </a:schemeClr>
            </a:solidFill>
            <a:prstDash val="solid"/>
            <a:round/>
            <a:headEnd type="none"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spd="med" p14:dur="700" advTm="63177">
        <p:fade/>
      </p:transition>
    </mc:Choice>
    <mc:Fallback>
      <p:transition spd="med" advTm="63177">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preprocessing</a:t>
            </a:r>
            <a:endParaRPr lang="en-US" altLang="zh-CN" dirty="0"/>
          </a:p>
        </p:txBody>
      </p:sp>
      <p:sp>
        <p:nvSpPr>
          <p:cNvPr id="3" name="文本框 2"/>
          <p:cNvSpPr txBox="1"/>
          <p:nvPr/>
        </p:nvSpPr>
        <p:spPr>
          <a:xfrm>
            <a:off x="1478915" y="1635125"/>
            <a:ext cx="6920865" cy="4373245"/>
          </a:xfrm>
          <a:prstGeom prst="rect">
            <a:avLst/>
          </a:prstGeom>
          <a:noFill/>
        </p:spPr>
        <p:txBody>
          <a:bodyPr wrap="square" rtlCol="0">
            <a:noAutofit/>
          </a:bodyPr>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For Java corpus and PROMISE[7] dataset source code </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Remove all comments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Directly tokenize files into sequences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Remove punctuation and “String” variable</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Remove “</a:t>
            </a:r>
            <a:r>
              <a:rPr lang="en-US" altLang="zh-CN" sz="1800" b="1" dirty="0">
                <a:latin typeface="微软雅黑" panose="020B0503020204020204" pitchFamily="34" charset="-122"/>
                <a:ea typeface="微软雅黑" panose="020B0503020204020204" pitchFamily="34" charset="-122"/>
              </a:rPr>
              <a:t>import</a:t>
            </a:r>
            <a:r>
              <a:rPr lang="en-US" altLang="zh-CN" sz="1800" dirty="0">
                <a:latin typeface="微软雅黑" panose="020B0503020204020204" pitchFamily="34" charset="-122"/>
                <a:ea typeface="微软雅黑" panose="020B0503020204020204" pitchFamily="34" charset="-122"/>
              </a:rPr>
              <a:t>”, “</a:t>
            </a:r>
            <a:r>
              <a:rPr lang="en-US" altLang="zh-CN" sz="1800" b="1" dirty="0">
                <a:latin typeface="微软雅黑" panose="020B0503020204020204" pitchFamily="34" charset="-122"/>
                <a:ea typeface="微软雅黑" panose="020B0503020204020204" pitchFamily="34" charset="-122"/>
              </a:rPr>
              <a:t>package</a:t>
            </a:r>
            <a:r>
              <a:rPr lang="en-US" altLang="zh-CN" sz="1800" dirty="0">
                <a:latin typeface="微软雅黑" panose="020B0503020204020204" pitchFamily="34" charset="-122"/>
                <a:ea typeface="微软雅黑" panose="020B0503020204020204" pitchFamily="34" charset="-122"/>
              </a:rPr>
              <a:t>” tokens</a:t>
            </a:r>
            <a:endParaRPr lang="en-US" altLang="zh-CN" sz="1800" dirty="0">
              <a:latin typeface="微软雅黑" panose="020B0503020204020204" pitchFamily="34" charset="-122"/>
              <a:ea typeface="微软雅黑" panose="020B0503020204020204" pitchFamily="34" charset="-122"/>
            </a:endParaRPr>
          </a:p>
          <a:p>
            <a:pPr lvl="1"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1200150" lvl="2"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lvl="1"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0" indent="0" algn="l">
              <a:buFont typeface="Arial" panose="02080604020202020204" pitchFamily="34" charset="0"/>
              <a:buNone/>
            </a:pPr>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443355" y="5685790"/>
            <a:ext cx="6066790" cy="580390"/>
          </a:xfrm>
          <a:prstGeom prst="rect">
            <a:avLst/>
          </a:prstGeom>
          <a:noFill/>
        </p:spPr>
        <p:txBody>
          <a:bodyPr wrap="square" rtlCol="0">
            <a:noAutofit/>
          </a:bodyPr>
          <a:p>
            <a:pPr algn="l"/>
            <a:r>
              <a:rPr lang="zh-CN" altLang="en-US" sz="800" dirty="0">
                <a:latin typeface="微软雅黑" panose="020B0503020204020204" pitchFamily="34" charset="-122"/>
                <a:ea typeface="微软雅黑" panose="020B0503020204020204" pitchFamily="34" charset="-122"/>
              </a:rPr>
              <a:t>Marian Jureczko and Lech Madeyski.  Towards identifying software project clusterswith regard to defect prediction.  InProceedings of the 6th International Conferenceon Predictive Models in Software Engineering, pages 1–10, 2010.</a:t>
            </a:r>
            <a:endParaRPr lang="zh-CN" altLang="en-US" sz="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40005">
        <p:fade/>
      </p:transition>
    </mc:Choice>
    <mc:Fallback>
      <p:transition spd="med" advTm="40005">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tokenization </a:t>
            </a:r>
            <a:endParaRPr lang="en-US" altLang="zh-CN" dirty="0"/>
          </a:p>
        </p:txBody>
      </p:sp>
      <p:sp>
        <p:nvSpPr>
          <p:cNvPr id="3" name="文本框 2"/>
          <p:cNvSpPr txBox="1"/>
          <p:nvPr/>
        </p:nvSpPr>
        <p:spPr>
          <a:xfrm>
            <a:off x="1478915" y="1635125"/>
            <a:ext cx="6920865" cy="4373245"/>
          </a:xfrm>
          <a:prstGeom prst="rect">
            <a:avLst/>
          </a:prstGeom>
          <a:noFill/>
        </p:spPr>
        <p:txBody>
          <a:bodyPr wrap="square" rtlCol="0">
            <a:noAutofit/>
          </a:bodyPr>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Retain entire context information for source code </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lvl="1"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1200150" lvl="2"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lvl="1"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0" indent="0" algn="l">
              <a:buFont typeface="Arial" panose="02080604020202020204" pitchFamily="34" charset="0"/>
              <a:buNone/>
            </a:pPr>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p:txBody>
      </p:sp>
      <p:pic>
        <p:nvPicPr>
          <p:cNvPr id="4" name="图片 3" descr="full-tokens"/>
          <p:cNvPicPr>
            <a:picLocks noChangeAspect="1"/>
          </p:cNvPicPr>
          <p:nvPr/>
        </p:nvPicPr>
        <p:blipFill>
          <a:blip r:embed="rId1"/>
          <a:stretch>
            <a:fillRect/>
          </a:stretch>
        </p:blipFill>
        <p:spPr>
          <a:xfrm>
            <a:off x="739140" y="2503170"/>
            <a:ext cx="3774440" cy="2830830"/>
          </a:xfrm>
          <a:prstGeom prst="rect">
            <a:avLst/>
          </a:prstGeom>
        </p:spPr>
      </p:pic>
      <p:sp>
        <p:nvSpPr>
          <p:cNvPr id="6" name="文本框 5"/>
          <p:cNvSpPr txBox="1"/>
          <p:nvPr/>
        </p:nvSpPr>
        <p:spPr>
          <a:xfrm>
            <a:off x="1872615" y="5430520"/>
            <a:ext cx="1506855" cy="34290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full-token</a:t>
            </a:r>
            <a:endParaRPr lang="en-US" altLang="zh-CN"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759450" y="5334000"/>
            <a:ext cx="1506855" cy="34290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AST-node</a:t>
            </a:r>
            <a:endParaRPr lang="en-US" altLang="zh-CN" sz="1800" dirty="0">
              <a:latin typeface="微软雅黑" panose="020B0503020204020204" pitchFamily="34" charset="-122"/>
              <a:ea typeface="微软雅黑" panose="020B0503020204020204" pitchFamily="34" charset="-122"/>
            </a:endParaRPr>
          </a:p>
        </p:txBody>
      </p:sp>
      <p:pic>
        <p:nvPicPr>
          <p:cNvPr id="9" name="图片 8" descr="ast_node_distribution (1)"/>
          <p:cNvPicPr>
            <a:picLocks noChangeAspect="1"/>
          </p:cNvPicPr>
          <p:nvPr/>
        </p:nvPicPr>
        <p:blipFill>
          <a:blip r:embed="rId2"/>
          <a:stretch>
            <a:fillRect/>
          </a:stretch>
        </p:blipFill>
        <p:spPr>
          <a:xfrm>
            <a:off x="4625340" y="2503170"/>
            <a:ext cx="3774440" cy="2830830"/>
          </a:xfrm>
          <a:prstGeom prst="rect">
            <a:avLst/>
          </a:prstGeom>
        </p:spPr>
      </p:pic>
      <p:sp>
        <p:nvSpPr>
          <p:cNvPr id="5" name="文本框 4"/>
          <p:cNvSpPr txBox="1"/>
          <p:nvPr/>
        </p:nvSpPr>
        <p:spPr>
          <a:xfrm>
            <a:off x="30480" y="6083300"/>
            <a:ext cx="7130415" cy="394335"/>
          </a:xfrm>
          <a:prstGeom prst="rect">
            <a:avLst/>
          </a:prstGeom>
          <a:noFill/>
        </p:spPr>
        <p:txBody>
          <a:bodyPr wrap="square" rtlCol="0">
            <a:noAutofit/>
          </a:bodyPr>
          <a:p>
            <a:pPr algn="l"/>
            <a:r>
              <a:rPr lang="en-US" altLang="zh-CN" sz="1400" dirty="0">
                <a:latin typeface="微软雅黑" panose="020B0503020204020204" pitchFamily="34" charset="-122"/>
                <a:ea typeface="微软雅黑" panose="020B0503020204020204" pitchFamily="34" charset="-122"/>
              </a:rPr>
              <a:t>full-token:Directly tokenize source code</a:t>
            </a:r>
            <a:endParaRPr lang="en-US" altLang="zh-CN" sz="1400" dirty="0">
              <a:latin typeface="微软雅黑" panose="020B0503020204020204" pitchFamily="34" charset="-122"/>
              <a:ea typeface="微软雅黑" panose="020B0503020204020204" pitchFamily="34" charset="-122"/>
            </a:endParaRPr>
          </a:p>
          <a:p>
            <a:pPr algn="l"/>
            <a:r>
              <a:rPr lang="en-US" altLang="zh-CN" sz="1400" dirty="0">
                <a:latin typeface="微软雅黑" panose="020B0503020204020204" pitchFamily="34" charset="-122"/>
                <a:ea typeface="微软雅黑" panose="020B0503020204020204" pitchFamily="34" charset="-122"/>
              </a:rPr>
              <a:t>AST-node: Parse source code into AST, then select specific nodes</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68348">
        <p:fade/>
      </p:transition>
    </mc:Choice>
    <mc:Fallback>
      <p:transition spd="med" advTm="68348">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BERT pretraining</a:t>
            </a:r>
            <a:endParaRPr lang="en-US" altLang="zh-CN" dirty="0"/>
          </a:p>
        </p:txBody>
      </p:sp>
      <p:sp>
        <p:nvSpPr>
          <p:cNvPr id="11" name="文本框 10"/>
          <p:cNvSpPr txBox="1"/>
          <p:nvPr/>
        </p:nvSpPr>
        <p:spPr>
          <a:xfrm>
            <a:off x="1090295" y="1602740"/>
            <a:ext cx="6944995" cy="4549140"/>
          </a:xfrm>
          <a:prstGeom prst="rect">
            <a:avLst/>
          </a:prstGeom>
          <a:noFill/>
        </p:spPr>
        <p:txBody>
          <a:bodyPr wrap="square" rtlCol="0">
            <a:noAutofit/>
          </a:bodyPr>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Why pretraining</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Training tokens efficiently </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Try to relieve the problem that tokens disappeared in test set </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Why BERT pretraining[8]</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No pretrained BERT model for Java available</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Capture position information</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Strong token representation ability</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Future research on programming language</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lvl="1"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090295" y="6038850"/>
            <a:ext cx="5463540" cy="758190"/>
          </a:xfrm>
          <a:prstGeom prst="rect">
            <a:avLst/>
          </a:prstGeom>
          <a:noFill/>
        </p:spPr>
        <p:txBody>
          <a:bodyPr wrap="square" rtlCol="0">
            <a:noAutofit/>
          </a:bodyPr>
          <a:p>
            <a:pPr algn="l"/>
            <a:r>
              <a:rPr lang="en-US" altLang="zh-CN" sz="800" dirty="0">
                <a:latin typeface="微软雅黑" panose="020B0503020204020204" pitchFamily="34" charset="-122"/>
                <a:ea typeface="微软雅黑" panose="020B0503020204020204" pitchFamily="34" charset="-122"/>
              </a:rPr>
              <a:t>[8]</a:t>
            </a:r>
            <a:r>
              <a:rPr lang="zh-CN" altLang="en-US" sz="800" dirty="0">
                <a:latin typeface="微软雅黑" panose="020B0503020204020204" pitchFamily="34" charset="-122"/>
                <a:ea typeface="微软雅黑" panose="020B0503020204020204" pitchFamily="34" charset="-122"/>
              </a:rPr>
              <a:t>acob  Devlin,  Ming-Wei  Chang,  Kenton  Lee,  and  Kristina  Toutanova.   Bert:  Pre-training  of  deep  bidirectional  transformers  for  language  understanding.arXivpreprint arXiv:1810.04805, 2018.</a:t>
            </a:r>
            <a:endParaRPr lang="zh-CN" altLang="en-US" sz="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64613">
        <p:fade/>
      </p:transition>
    </mc:Choice>
    <mc:Fallback>
      <p:transition spd="med" advTm="64613">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BiLSTM</a:t>
            </a:r>
            <a:endParaRPr lang="en-US" altLang="zh-CN" dirty="0"/>
          </a:p>
        </p:txBody>
      </p:sp>
      <p:sp>
        <p:nvSpPr>
          <p:cNvPr id="11" name="文本框 10"/>
          <p:cNvSpPr txBox="1"/>
          <p:nvPr/>
        </p:nvSpPr>
        <p:spPr>
          <a:xfrm>
            <a:off x="1569720" y="1942465"/>
            <a:ext cx="6944995" cy="4549140"/>
          </a:xfrm>
          <a:prstGeom prst="rect">
            <a:avLst/>
          </a:prstGeom>
          <a:noFill/>
        </p:spPr>
        <p:txBody>
          <a:bodyPr wrap="square" rtlCol="0">
            <a:noAutofit/>
          </a:bodyPr>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Learn the contextual information</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Generate context sensitive representation for tokens</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Learn both forward and backward context information</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lvl="1"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80198">
        <p:fade/>
      </p:transition>
    </mc:Choice>
    <mc:Fallback>
      <p:transition spd="med" advTm="80198">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Attention mechanism    </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5" name="矩形 4"/>
          <p:cNvSpPr/>
          <p:nvPr/>
        </p:nvSpPr>
        <p:spPr>
          <a:xfrm>
            <a:off x="4250690" y="4264025"/>
            <a:ext cx="311785" cy="91630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6" name="矩形 5"/>
          <p:cNvSpPr/>
          <p:nvPr/>
        </p:nvSpPr>
        <p:spPr>
          <a:xfrm>
            <a:off x="4997450" y="4264025"/>
            <a:ext cx="311785" cy="91630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6522085" y="4264025"/>
            <a:ext cx="311785" cy="91630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9" name="矩形 8"/>
          <p:cNvSpPr/>
          <p:nvPr/>
        </p:nvSpPr>
        <p:spPr>
          <a:xfrm>
            <a:off x="5770880" y="4264025"/>
            <a:ext cx="311785" cy="91630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7823200" y="4264025"/>
            <a:ext cx="311785" cy="91630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1" name="文本框 10"/>
              <p:cNvSpPr txBox="1"/>
              <p:nvPr/>
            </p:nvSpPr>
            <p:spPr>
              <a:xfrm>
                <a:off x="4060761" y="5244401"/>
                <a:ext cx="52006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ℎ</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1</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11" name="文本框 10"/>
              <p:cNvSpPr txBox="1">
                <a:spLocks noRot="1" noChangeAspect="1" noMove="1" noResize="1" noEditPoints="1" noAdjustHandles="1" noChangeArrowheads="1" noChangeShapeType="1" noTextEdit="1"/>
              </p:cNvSpPr>
              <p:nvPr/>
            </p:nvSpPr>
            <p:spPr>
              <a:xfrm>
                <a:off x="4060761" y="5244401"/>
                <a:ext cx="520065" cy="368300"/>
              </a:xfrm>
              <a:prstGeom prst="rect">
                <a:avLst/>
              </a:prstGeom>
              <a:blipFill rotWithShape="1">
                <a:blip r:embed="rId1"/>
                <a:stretch>
                  <a:fillRect l="-110" t="-155" r="110"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4880546" y="5244401"/>
                <a:ext cx="4972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ℎ</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2</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12" name="文本框 11"/>
              <p:cNvSpPr txBox="1">
                <a:spLocks noRot="1" noChangeAspect="1" noMove="1" noResize="1" noEditPoints="1" noAdjustHandles="1" noChangeArrowheads="1" noChangeShapeType="1" noTextEdit="1"/>
              </p:cNvSpPr>
              <p:nvPr/>
            </p:nvSpPr>
            <p:spPr>
              <a:xfrm>
                <a:off x="4880546" y="5244401"/>
                <a:ext cx="497205" cy="368300"/>
              </a:xfrm>
              <a:prstGeom prst="rect">
                <a:avLst/>
              </a:prstGeom>
              <a:blipFill rotWithShape="1">
                <a:blip r:embed="rId2"/>
                <a:stretch>
                  <a:fillRect l="-115" t="-155" r="-907"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5653976" y="5244401"/>
                <a:ext cx="497205" cy="36893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ℎ</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3</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5653976" y="5244401"/>
                <a:ext cx="497205" cy="368935"/>
              </a:xfrm>
              <a:prstGeom prst="rect">
                <a:avLst/>
              </a:prstGeom>
              <a:blipFill rotWithShape="1">
                <a:blip r:embed="rId3"/>
                <a:stretch>
                  <a:fillRect l="-115" t="-155" r="-907"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6404546" y="5244401"/>
                <a:ext cx="4972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ℎ</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4</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14" name="文本框 13"/>
              <p:cNvSpPr txBox="1">
                <a:spLocks noRot="1" noChangeAspect="1" noMove="1" noResize="1" noEditPoints="1" noAdjustHandles="1" noChangeArrowheads="1" noChangeShapeType="1" noTextEdit="1"/>
              </p:cNvSpPr>
              <p:nvPr/>
            </p:nvSpPr>
            <p:spPr>
              <a:xfrm>
                <a:off x="6404546" y="5244401"/>
                <a:ext cx="497205" cy="368300"/>
              </a:xfrm>
              <a:prstGeom prst="rect">
                <a:avLst/>
              </a:prstGeom>
              <a:blipFill rotWithShape="1">
                <a:blip r:embed="rId4"/>
                <a:stretch>
                  <a:fillRect l="-115" t="-155" r="-907"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7723441" y="5244401"/>
                <a:ext cx="511810" cy="37084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𝑦</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𝑛</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15" name="文本框 14"/>
              <p:cNvSpPr txBox="1">
                <a:spLocks noRot="1" noChangeAspect="1" noMove="1" noResize="1" noEditPoints="1" noAdjustHandles="1" noChangeArrowheads="1" noChangeShapeType="1" noTextEdit="1"/>
              </p:cNvSpPr>
              <p:nvPr/>
            </p:nvSpPr>
            <p:spPr>
              <a:xfrm>
                <a:off x="7723441" y="5244401"/>
                <a:ext cx="511810" cy="370840"/>
              </a:xfrm>
              <a:prstGeom prst="rect">
                <a:avLst/>
              </a:prstGeom>
              <a:blipFill rotWithShape="1">
                <a:blip r:embed="rId5"/>
                <a:stretch>
                  <a:fillRect l="-112" t="-154" r="-2370" b="1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p:cNvSpPr/>
              <p:nvPr/>
            </p:nvSpPr>
            <p:spPr>
              <a:xfrm>
                <a:off x="3128010" y="3695065"/>
                <a:ext cx="685165" cy="443230"/>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𝑢</m:t>
                      </m:r>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6" name="矩形 15"/>
              <p:cNvSpPr>
                <a:spLocks noRot="1" noChangeAspect="1" noMove="1" noResize="1" noEditPoints="1" noAdjustHandles="1" noChangeArrowheads="1" noChangeShapeType="1" noTextEdit="1"/>
              </p:cNvSpPr>
              <p:nvPr/>
            </p:nvSpPr>
            <p:spPr>
              <a:xfrm>
                <a:off x="3128010" y="3695065"/>
                <a:ext cx="685165" cy="443230"/>
              </a:xfrm>
              <a:prstGeom prst="rect">
                <a:avLst/>
              </a:prstGeom>
              <a:blipFill rotWithShape="1">
                <a:blip r:embed="rId6"/>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p:cNvSpPr txBox="1"/>
              <p:nvPr/>
            </p:nvSpPr>
            <p:spPr>
              <a:xfrm>
                <a:off x="4059491" y="3176206"/>
                <a:ext cx="69342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𝛼</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1</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19" name="文本框 18"/>
              <p:cNvSpPr txBox="1">
                <a:spLocks noRot="1" noChangeAspect="1" noMove="1" noResize="1" noEditPoints="1" noAdjustHandles="1" noChangeArrowheads="1" noChangeShapeType="1" noTextEdit="1"/>
              </p:cNvSpPr>
              <p:nvPr/>
            </p:nvSpPr>
            <p:spPr>
              <a:xfrm>
                <a:off x="4059491" y="3176206"/>
                <a:ext cx="693420" cy="368300"/>
              </a:xfrm>
              <a:prstGeom prst="rect">
                <a:avLst/>
              </a:prstGeom>
              <a:blipFill rotWithShape="1">
                <a:blip r:embed="rId7"/>
                <a:stretch>
                  <a:fillRect l="-82" t="-155" r="82" b="155"/>
                </a:stretch>
              </a:blipFill>
            </p:spPr>
            <p:txBody>
              <a:bodyPr/>
              <a:lstStyle/>
              <a:p>
                <a:r>
                  <a:rPr lang="zh-CN" altLang="en-US">
                    <a:noFill/>
                  </a:rPr>
                  <a:t> </a:t>
                </a:r>
              </a:p>
            </p:txBody>
          </p:sp>
        </mc:Fallback>
      </mc:AlternateContent>
      <p:cxnSp>
        <p:nvCxnSpPr>
          <p:cNvPr id="20" name="直接箭头连接符 19"/>
          <p:cNvCxnSpPr>
            <a:stCxn id="19" idx="1"/>
          </p:cNvCxnSpPr>
          <p:nvPr/>
        </p:nvCxnSpPr>
        <p:spPr>
          <a:xfrm>
            <a:off x="4059555" y="3360420"/>
            <a:ext cx="97155" cy="19050"/>
          </a:xfrm>
          <a:prstGeom prst="straightConnector1">
            <a:avLst/>
          </a:prstGeom>
          <a:noFill/>
          <a:ln w="9525" cap="flat" cmpd="sng" algn="ctr">
            <a:noFill/>
            <a:prstDash val="solid"/>
            <a:round/>
            <a:headEnd type="none" w="med" len="med"/>
            <a:tailEnd type="arrow" w="med" len="med"/>
          </a:ln>
        </p:spPr>
      </p:cxnSp>
      <p:cxnSp>
        <p:nvCxnSpPr>
          <p:cNvPr id="21" name="直接箭头连接符 20"/>
          <p:cNvCxnSpPr/>
          <p:nvPr/>
        </p:nvCxnSpPr>
        <p:spPr>
          <a:xfrm>
            <a:off x="3813175" y="3916680"/>
            <a:ext cx="4544695" cy="0"/>
          </a:xfrm>
          <a:prstGeom prst="straightConnector1">
            <a:avLst/>
          </a:prstGeom>
          <a:ln>
            <a:prstDash val="sysDash"/>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2" name="文本框 21"/>
              <p:cNvSpPr txBox="1"/>
              <p:nvPr/>
            </p:nvSpPr>
            <p:spPr>
              <a:xfrm>
                <a:off x="6950646" y="4610671"/>
                <a:ext cx="81089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22" name="文本框 21"/>
              <p:cNvSpPr txBox="1">
                <a:spLocks noRot="1" noChangeAspect="1" noMove="1" noResize="1" noEditPoints="1" noAdjustHandles="1" noChangeArrowheads="1" noChangeShapeType="1" noTextEdit="1"/>
              </p:cNvSpPr>
              <p:nvPr/>
            </p:nvSpPr>
            <p:spPr>
              <a:xfrm>
                <a:off x="6950646" y="4610671"/>
                <a:ext cx="810895" cy="368300"/>
              </a:xfrm>
              <a:prstGeom prst="rect">
                <a:avLst/>
              </a:prstGeom>
              <a:blipFill rotWithShape="1">
                <a:blip r:embed="rId8"/>
                <a:stretch>
                  <a:fillRect l="-70" t="-155" r="-2749" b="155"/>
                </a:stretch>
              </a:blipFill>
            </p:spPr>
            <p:txBody>
              <a:bodyPr/>
              <a:lstStyle/>
              <a:p>
                <a:r>
                  <a:rPr lang="zh-CN" altLang="en-US">
                    <a:noFill/>
                  </a:rPr>
                  <a:t> </a:t>
                </a:r>
              </a:p>
            </p:txBody>
          </p:sp>
        </mc:Fallback>
      </mc:AlternateContent>
      <p:cxnSp>
        <p:nvCxnSpPr>
          <p:cNvPr id="23" name="直接箭头连接符 22"/>
          <p:cNvCxnSpPr>
            <a:stCxn id="5" idx="0"/>
            <a:endCxn id="19" idx="2"/>
          </p:cNvCxnSpPr>
          <p:nvPr/>
        </p:nvCxnSpPr>
        <p:spPr>
          <a:xfrm flipH="1" flipV="1">
            <a:off x="4406265" y="3544570"/>
            <a:ext cx="635" cy="719455"/>
          </a:xfrm>
          <a:prstGeom prst="straightConnector1">
            <a:avLst/>
          </a:prstGeom>
          <a:noFill/>
          <a:ln w="9525" cap="flat" cmpd="sng" algn="ctr">
            <a:solidFill>
              <a:schemeClr val="tx1"/>
            </a:solidFill>
            <a:prstDash val="solid"/>
            <a:round/>
            <a:headEnd type="none" w="med" len="med"/>
            <a:tailEnd type="arrow" w="med" len="med"/>
          </a:ln>
        </p:spPr>
      </p:cxnSp>
      <p:cxnSp>
        <p:nvCxnSpPr>
          <p:cNvPr id="24" name="直接箭头连接符 23"/>
          <p:cNvCxnSpPr/>
          <p:nvPr/>
        </p:nvCxnSpPr>
        <p:spPr>
          <a:xfrm flipH="1" flipV="1">
            <a:off x="5153660" y="3544570"/>
            <a:ext cx="635" cy="719455"/>
          </a:xfrm>
          <a:prstGeom prst="straightConnector1">
            <a:avLst/>
          </a:prstGeom>
          <a:noFill/>
          <a:ln w="9525" cap="flat" cmpd="sng" algn="ctr">
            <a:solidFill>
              <a:schemeClr val="tx1"/>
            </a:solidFill>
            <a:prstDash val="solid"/>
            <a:round/>
            <a:headEnd type="none" w="med" len="med"/>
            <a:tailEnd type="arrow" w="med" len="med"/>
          </a:ln>
        </p:spPr>
      </p:cxnSp>
      <p:cxnSp>
        <p:nvCxnSpPr>
          <p:cNvPr id="25" name="直接箭头连接符 24"/>
          <p:cNvCxnSpPr/>
          <p:nvPr/>
        </p:nvCxnSpPr>
        <p:spPr>
          <a:xfrm flipH="1" flipV="1">
            <a:off x="5926455" y="3544570"/>
            <a:ext cx="635" cy="719455"/>
          </a:xfrm>
          <a:prstGeom prst="straightConnector1">
            <a:avLst/>
          </a:prstGeom>
          <a:noFill/>
          <a:ln w="9525" cap="flat" cmpd="sng" algn="ctr">
            <a:solidFill>
              <a:schemeClr val="tx1"/>
            </a:solidFill>
            <a:prstDash val="solid"/>
            <a:round/>
            <a:headEnd type="none" w="med" len="med"/>
            <a:tailEnd type="arrow" w="med" len="med"/>
          </a:ln>
        </p:spPr>
      </p:cxnSp>
      <p:cxnSp>
        <p:nvCxnSpPr>
          <p:cNvPr id="26" name="直接箭头连接符 25"/>
          <p:cNvCxnSpPr/>
          <p:nvPr/>
        </p:nvCxnSpPr>
        <p:spPr>
          <a:xfrm flipH="1" flipV="1">
            <a:off x="6677025" y="3544570"/>
            <a:ext cx="635" cy="719455"/>
          </a:xfrm>
          <a:prstGeom prst="straightConnector1">
            <a:avLst/>
          </a:prstGeom>
          <a:noFill/>
          <a:ln w="9525" cap="flat" cmpd="sng" algn="ctr">
            <a:solidFill>
              <a:schemeClr val="tx1"/>
            </a:solidFill>
            <a:prstDash val="solid"/>
            <a:round/>
            <a:headEnd type="none" w="med" len="med"/>
            <a:tailEnd type="arrow" w="med" len="med"/>
          </a:ln>
        </p:spPr>
      </p:cxnSp>
      <p:cxnSp>
        <p:nvCxnSpPr>
          <p:cNvPr id="27" name="直接箭头连接符 26"/>
          <p:cNvCxnSpPr/>
          <p:nvPr/>
        </p:nvCxnSpPr>
        <p:spPr>
          <a:xfrm flipH="1" flipV="1">
            <a:off x="7978775" y="3544570"/>
            <a:ext cx="635" cy="719455"/>
          </a:xfrm>
          <a:prstGeom prst="straightConnector1">
            <a:avLst/>
          </a:prstGeom>
          <a:noFill/>
          <a:ln w="9525" cap="flat" cmpd="sng" algn="ctr">
            <a:solidFill>
              <a:schemeClr val="tx1"/>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28" name="文本框 27"/>
              <p:cNvSpPr txBox="1"/>
              <p:nvPr/>
            </p:nvSpPr>
            <p:spPr>
              <a:xfrm>
                <a:off x="4858321" y="3176206"/>
                <a:ext cx="5683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𝛼</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2</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28" name="文本框 27"/>
              <p:cNvSpPr txBox="1">
                <a:spLocks noRot="1" noChangeAspect="1" noMove="1" noResize="1" noEditPoints="1" noAdjustHandles="1" noChangeArrowheads="1" noChangeShapeType="1" noTextEdit="1"/>
              </p:cNvSpPr>
              <p:nvPr/>
            </p:nvSpPr>
            <p:spPr>
              <a:xfrm>
                <a:off x="4858321" y="3176206"/>
                <a:ext cx="568325" cy="368300"/>
              </a:xfrm>
              <a:prstGeom prst="rect">
                <a:avLst/>
              </a:prstGeom>
              <a:blipFill rotWithShape="1">
                <a:blip r:embed="rId9"/>
                <a:stretch>
                  <a:fillRect l="-100" t="-155" r="100"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nvSpPr>
            <p:spPr>
              <a:xfrm>
                <a:off x="5653976" y="3176206"/>
                <a:ext cx="509270" cy="36893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𝛼</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3</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29" name="文本框 28"/>
              <p:cNvSpPr txBox="1">
                <a:spLocks noRot="1" noChangeAspect="1" noMove="1" noResize="1" noEditPoints="1" noAdjustHandles="1" noChangeArrowheads="1" noChangeShapeType="1" noTextEdit="1"/>
              </p:cNvSpPr>
              <p:nvPr/>
            </p:nvSpPr>
            <p:spPr>
              <a:xfrm>
                <a:off x="5653976" y="3176206"/>
                <a:ext cx="509270" cy="368935"/>
              </a:xfrm>
              <a:prstGeom prst="rect">
                <a:avLst/>
              </a:prstGeom>
              <a:blipFill rotWithShape="1">
                <a:blip r:embed="rId10"/>
                <a:stretch>
                  <a:fillRect l="-112" t="-155" r="-2132"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p:cNvSpPr txBox="1"/>
              <p:nvPr/>
            </p:nvSpPr>
            <p:spPr>
              <a:xfrm>
                <a:off x="6403911" y="3176206"/>
                <a:ext cx="5461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𝛼</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4</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30" name="文本框 29"/>
              <p:cNvSpPr txBox="1">
                <a:spLocks noRot="1" noChangeAspect="1" noMove="1" noResize="1" noEditPoints="1" noAdjustHandles="1" noChangeArrowheads="1" noChangeShapeType="1" noTextEdit="1"/>
              </p:cNvSpPr>
              <p:nvPr/>
            </p:nvSpPr>
            <p:spPr>
              <a:xfrm>
                <a:off x="6403911" y="3176206"/>
                <a:ext cx="546100" cy="368300"/>
              </a:xfrm>
              <a:prstGeom prst="rect">
                <a:avLst/>
              </a:prstGeom>
              <a:blipFill rotWithShape="1">
                <a:blip r:embed="rId11"/>
                <a:stretch>
                  <a:fillRect l="-105" t="-155" r="105"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p:cNvSpPr txBox="1"/>
              <p:nvPr/>
            </p:nvSpPr>
            <p:spPr>
              <a:xfrm>
                <a:off x="7686611" y="3176206"/>
                <a:ext cx="54864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𝛼</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𝑛</m:t>
                          </m:r>
                        </m:sub>
                      </m:sSub>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31" name="文本框 30"/>
              <p:cNvSpPr txBox="1">
                <a:spLocks noRot="1" noChangeAspect="1" noMove="1" noResize="1" noEditPoints="1" noAdjustHandles="1" noChangeArrowheads="1" noChangeShapeType="1" noTextEdit="1"/>
              </p:cNvSpPr>
              <p:nvPr/>
            </p:nvSpPr>
            <p:spPr>
              <a:xfrm>
                <a:off x="7686611" y="3176206"/>
                <a:ext cx="548640" cy="368300"/>
              </a:xfrm>
              <a:prstGeom prst="rect">
                <a:avLst/>
              </a:prstGeom>
              <a:blipFill rotWithShape="1">
                <a:blip r:embed="rId12"/>
                <a:stretch>
                  <a:fillRect l="-104" t="-155" r="104" b="155"/>
                </a:stretch>
              </a:blipFill>
            </p:spPr>
            <p:txBody>
              <a:bodyPr/>
              <a:lstStyle/>
              <a:p>
                <a:r>
                  <a:rPr lang="zh-CN" altLang="en-US">
                    <a:noFill/>
                  </a:rPr>
                  <a:t> </a:t>
                </a:r>
              </a:p>
            </p:txBody>
          </p:sp>
        </mc:Fallback>
      </mc:AlternateContent>
      <p:sp>
        <p:nvSpPr>
          <p:cNvPr id="35" name="椭圆 34"/>
          <p:cNvSpPr/>
          <p:nvPr/>
        </p:nvSpPr>
        <p:spPr>
          <a:xfrm>
            <a:off x="6170930" y="2668905"/>
            <a:ext cx="309245" cy="300355"/>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cxnSp>
        <p:nvCxnSpPr>
          <p:cNvPr id="36" name="直接连接符 35"/>
          <p:cNvCxnSpPr>
            <a:stCxn id="35" idx="2"/>
            <a:endCxn id="35" idx="6"/>
          </p:cNvCxnSpPr>
          <p:nvPr/>
        </p:nvCxnSpPr>
        <p:spPr>
          <a:xfrm>
            <a:off x="6170930" y="2819400"/>
            <a:ext cx="30924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5" idx="0"/>
            <a:endCxn id="35" idx="4"/>
          </p:cNvCxnSpPr>
          <p:nvPr/>
        </p:nvCxnSpPr>
        <p:spPr>
          <a:xfrm>
            <a:off x="6325870" y="2668905"/>
            <a:ext cx="0" cy="3003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5" idx="0"/>
            <a:endCxn id="35" idx="4"/>
          </p:cNvCxnSpPr>
          <p:nvPr/>
        </p:nvCxnSpPr>
        <p:spPr>
          <a:xfrm flipV="1">
            <a:off x="4406900" y="2969260"/>
            <a:ext cx="1918970" cy="129476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6" idx="0"/>
          </p:cNvCxnSpPr>
          <p:nvPr/>
        </p:nvCxnSpPr>
        <p:spPr>
          <a:xfrm flipV="1">
            <a:off x="5153660" y="3062605"/>
            <a:ext cx="1101725" cy="120142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5946140" y="2987675"/>
            <a:ext cx="356235" cy="126492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42" name="直接箭头连接符 41"/>
          <p:cNvCxnSpPr>
            <a:stCxn id="7" idx="0"/>
          </p:cNvCxnSpPr>
          <p:nvPr/>
        </p:nvCxnSpPr>
        <p:spPr>
          <a:xfrm flipH="1" flipV="1">
            <a:off x="6311900" y="3013075"/>
            <a:ext cx="366395" cy="125095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10" idx="0"/>
          </p:cNvCxnSpPr>
          <p:nvPr/>
        </p:nvCxnSpPr>
        <p:spPr>
          <a:xfrm flipH="1" flipV="1">
            <a:off x="6364605" y="3039745"/>
            <a:ext cx="1614805" cy="122428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4" name="直接箭头连接符 43"/>
          <p:cNvCxnSpPr>
            <a:endCxn id="29" idx="0"/>
          </p:cNvCxnSpPr>
          <p:nvPr/>
        </p:nvCxnSpPr>
        <p:spPr>
          <a:xfrm flipV="1">
            <a:off x="4562475" y="3176270"/>
            <a:ext cx="1346200" cy="146050"/>
          </a:xfrm>
          <a:prstGeom prst="straightConnector1">
            <a:avLst/>
          </a:prstGeom>
          <a:ln w="12700" cmpd="sng">
            <a:solidFill>
              <a:schemeClr val="accent1">
                <a:shade val="50000"/>
              </a:schemeClr>
            </a:solidFill>
            <a:prstDash val="sysDot"/>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5" name="直接箭头连接符 44"/>
          <p:cNvCxnSpPr/>
          <p:nvPr/>
        </p:nvCxnSpPr>
        <p:spPr>
          <a:xfrm>
            <a:off x="5366385" y="3446145"/>
            <a:ext cx="433070" cy="61595"/>
          </a:xfrm>
          <a:prstGeom prst="straightConnector1">
            <a:avLst/>
          </a:prstGeom>
          <a:noFill/>
          <a:ln w="12700" cap="flat" cmpd="sng" algn="ctr">
            <a:solidFill>
              <a:schemeClr val="accent1">
                <a:shade val="50000"/>
              </a:schemeClr>
            </a:solidFill>
            <a:prstDash val="sysDot"/>
            <a:round/>
            <a:headEnd type="none" w="med" len="med"/>
            <a:tailEnd type="arrow" w="med" len="med"/>
          </a:ln>
        </p:spPr>
      </p:cxnSp>
      <p:cxnSp>
        <p:nvCxnSpPr>
          <p:cNvPr id="46" name="直接箭头连接符 45"/>
          <p:cNvCxnSpPr>
            <a:endCxn id="29" idx="3"/>
          </p:cNvCxnSpPr>
          <p:nvPr/>
        </p:nvCxnSpPr>
        <p:spPr>
          <a:xfrm flipV="1">
            <a:off x="6029325" y="3361055"/>
            <a:ext cx="133985" cy="59055"/>
          </a:xfrm>
          <a:prstGeom prst="straightConnector1">
            <a:avLst/>
          </a:prstGeom>
          <a:noFill/>
          <a:ln w="12700" cap="flat" cmpd="sng" algn="ctr">
            <a:solidFill>
              <a:schemeClr val="accent1">
                <a:shade val="50000"/>
              </a:schemeClr>
            </a:solidFill>
            <a:prstDash val="sysDot"/>
            <a:round/>
            <a:headEnd type="none" w="med" len="med"/>
            <a:tailEnd type="arrow" w="med" len="med"/>
          </a:ln>
        </p:spPr>
      </p:cxnSp>
      <p:cxnSp>
        <p:nvCxnSpPr>
          <p:cNvPr id="47" name="直接箭头连接符 46"/>
          <p:cNvCxnSpPr/>
          <p:nvPr/>
        </p:nvCxnSpPr>
        <p:spPr>
          <a:xfrm flipH="1" flipV="1">
            <a:off x="6400165" y="3234055"/>
            <a:ext cx="141605" cy="52705"/>
          </a:xfrm>
          <a:prstGeom prst="straightConnector1">
            <a:avLst/>
          </a:prstGeom>
          <a:noFill/>
          <a:ln w="12700" cap="flat" cmpd="sng" algn="ctr">
            <a:solidFill>
              <a:schemeClr val="accent1">
                <a:shade val="50000"/>
              </a:schemeClr>
            </a:solidFill>
            <a:prstDash val="sysDot"/>
            <a:round/>
            <a:headEnd type="none" w="med" len="med"/>
            <a:tailEnd type="arrow" w="med" len="med"/>
          </a:ln>
        </p:spPr>
      </p:cxnSp>
      <p:cxnSp>
        <p:nvCxnSpPr>
          <p:cNvPr id="48" name="直接箭头连接符 47"/>
          <p:cNvCxnSpPr>
            <a:stCxn id="31" idx="1"/>
            <a:endCxn id="30" idx="0"/>
          </p:cNvCxnSpPr>
          <p:nvPr/>
        </p:nvCxnSpPr>
        <p:spPr>
          <a:xfrm flipH="1" flipV="1">
            <a:off x="6677025" y="3176270"/>
            <a:ext cx="1009650" cy="184150"/>
          </a:xfrm>
          <a:prstGeom prst="straightConnector1">
            <a:avLst/>
          </a:prstGeom>
          <a:noFill/>
          <a:ln w="12700" cap="flat" cmpd="sng" algn="ctr">
            <a:solidFill>
              <a:schemeClr val="accent1">
                <a:shade val="50000"/>
              </a:schemeClr>
            </a:solidFill>
            <a:prstDash val="sysDot"/>
            <a:round/>
            <a:headEnd type="none" w="med" len="med"/>
            <a:tailEnd type="arrow" w="med" len="med"/>
          </a:ln>
        </p:spPr>
      </p:cxnSp>
      <mc:AlternateContent xmlns:mc="http://schemas.openxmlformats.org/markup-compatibility/2006">
        <mc:Choice xmlns:a14="http://schemas.microsoft.com/office/drawing/2010/main" Requires="a14">
          <p:sp>
            <p:nvSpPr>
              <p:cNvPr id="49" name="矩形 48"/>
              <p:cNvSpPr/>
              <p:nvPr/>
            </p:nvSpPr>
            <p:spPr>
              <a:xfrm>
                <a:off x="6163310" y="1640205"/>
                <a:ext cx="311785" cy="916305"/>
              </a:xfrm>
              <a:prstGeom prst="rect">
                <a:avLst/>
              </a:prstGeom>
              <a:solidFill>
                <a:schemeClr val="bg2">
                  <a:lumMod val="9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𝑐</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49" name="矩形 48"/>
              <p:cNvSpPr>
                <a:spLocks noRot="1" noChangeAspect="1" noMove="1" noResize="1" noEditPoints="1" noAdjustHandles="1" noChangeArrowheads="1" noChangeShapeType="1" noTextEdit="1"/>
              </p:cNvSpPr>
              <p:nvPr/>
            </p:nvSpPr>
            <p:spPr>
              <a:xfrm>
                <a:off x="6163310" y="1640205"/>
                <a:ext cx="311785" cy="916305"/>
              </a:xfrm>
              <a:prstGeom prst="rect">
                <a:avLst/>
              </a:prstGeom>
              <a:blipFill rotWithShape="1">
                <a:blip r:embed="rId13"/>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sp>
        <p:nvSpPr>
          <p:cNvPr id="3" name="文本框 2"/>
          <p:cNvSpPr txBox="1"/>
          <p:nvPr/>
        </p:nvSpPr>
        <p:spPr>
          <a:xfrm>
            <a:off x="6522085" y="1841500"/>
            <a:ext cx="2183130" cy="513715"/>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context vector</a:t>
            </a:r>
            <a:endParaRPr lang="en-US" altLang="zh-CN" sz="1800" dirty="0">
              <a:latin typeface="微软雅黑" panose="020B0503020204020204" pitchFamily="34" charset="-122"/>
              <a:ea typeface="微软雅黑" panose="020B0503020204020204" pitchFamily="34" charset="-122"/>
            </a:endParaRPr>
          </a:p>
        </p:txBody>
      </p:sp>
      <p:sp>
        <p:nvSpPr>
          <p:cNvPr id="4" name="矩形 3"/>
          <p:cNvSpPr/>
          <p:nvPr/>
        </p:nvSpPr>
        <p:spPr>
          <a:xfrm>
            <a:off x="603885" y="2217420"/>
            <a:ext cx="1922780" cy="601980"/>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hidden states</a:t>
            </a:r>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8" name="矩形 17"/>
              <p:cNvSpPr/>
              <p:nvPr/>
            </p:nvSpPr>
            <p:spPr>
              <a:xfrm>
                <a:off x="610870" y="3383915"/>
                <a:ext cx="1922780" cy="601980"/>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weight distribution </a:t>
                </a:r>
                <a14:m>
                  <m:oMath xmlns:m="http://schemas.openxmlformats.org/officeDocument/2006/math">
                    <m:r>
                      <a:rPr kumimoji="0" lang="en-US" altLang="zh-CN" sz="180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𝛼</m:t>
                    </m:r>
                  </m:oMath>
                </a14:m>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mc:Choice>
        <mc:Fallback>
          <p:sp>
            <p:nvSpPr>
              <p:cNvPr id="18" name="矩形 17"/>
              <p:cNvSpPr>
                <a:spLocks noRot="1" noChangeAspect="1" noMove="1" noResize="1" noEditPoints="1" noAdjustHandles="1" noChangeArrowheads="1" noChangeShapeType="1" noTextEdit="1"/>
              </p:cNvSpPr>
              <p:nvPr/>
            </p:nvSpPr>
            <p:spPr>
              <a:xfrm>
                <a:off x="610870" y="3383915"/>
                <a:ext cx="1922780" cy="601980"/>
              </a:xfrm>
              <a:prstGeom prst="rect">
                <a:avLst/>
              </a:prstGeom>
              <a:blipFill rotWithShape="1">
                <a:blip r:embed="rId14"/>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cxnSp>
        <p:nvCxnSpPr>
          <p:cNvPr id="32" name="直接箭头连接符 31"/>
          <p:cNvCxnSpPr>
            <a:endCxn id="33" idx="0"/>
          </p:cNvCxnSpPr>
          <p:nvPr/>
        </p:nvCxnSpPr>
        <p:spPr>
          <a:xfrm>
            <a:off x="1565910" y="3985895"/>
            <a:ext cx="6985" cy="82042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3" name="矩形 32"/>
          <p:cNvSpPr/>
          <p:nvPr/>
        </p:nvSpPr>
        <p:spPr>
          <a:xfrm>
            <a:off x="611505" y="4806315"/>
            <a:ext cx="1922780" cy="640080"/>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context vector</a:t>
            </a:r>
            <a:endParaRPr kumimoji="0" lang="en-US" altLang="zh-CN"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cxnSp>
        <p:nvCxnSpPr>
          <p:cNvPr id="34" name="肘形连接符 33"/>
          <p:cNvCxnSpPr>
            <a:stCxn id="4" idx="3"/>
          </p:cNvCxnSpPr>
          <p:nvPr/>
        </p:nvCxnSpPr>
        <p:spPr>
          <a:xfrm flipH="1">
            <a:off x="1578610" y="2518410"/>
            <a:ext cx="948055" cy="1724025"/>
          </a:xfrm>
          <a:prstGeom prst="bentConnector4">
            <a:avLst>
              <a:gd name="adj1" fmla="val -25117"/>
              <a:gd name="adj2" fmla="val 9963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2804160" y="2601595"/>
            <a:ext cx="2076450" cy="46101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scalar computation</a:t>
            </a:r>
            <a:endParaRPr lang="en-US" altLang="zh-CN" sz="18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51" name="文本框 50"/>
              <p:cNvSpPr txBox="1"/>
              <p:nvPr/>
            </p:nvSpPr>
            <p:spPr>
              <a:xfrm>
                <a:off x="871855" y="2861945"/>
                <a:ext cx="693420" cy="460375"/>
              </a:xfrm>
              <a:prstGeom prst="rect">
                <a:avLst/>
              </a:prstGeom>
              <a:noFill/>
            </p:spPr>
            <p:txBody>
              <a:bodyPr wrap="square" rtlCol="0" anchor="t">
                <a:spAutoFit/>
              </a:bodyPr>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b="0" i="1" u="none" strike="noStrike" cap="none" normalizeH="0" baseline="0" dirty="0" smtClean="0">
                          <a:ln>
                            <a:noFill/>
                          </a:ln>
                          <a:solidFill>
                            <a:schemeClr val="tx1">
                              <a:lumMod val="95000"/>
                              <a:lumOff val="5000"/>
                            </a:schemeClr>
                          </a:solidFill>
                          <a:effectLst/>
                          <a:latin typeface="DejaVu Math TeX Gyre" panose="02000503000000000000" charset="0"/>
                          <a:ea typeface="微软雅黑" panose="020B0503020204020204" pitchFamily="34" charset="-122"/>
                          <a:cs typeface="DejaVu Math TeX Gyre" panose="02000503000000000000" charset="0"/>
                        </a:rPr>
                        <m:t>𝑢</m:t>
                      </m:r>
                    </m:oMath>
                  </m:oMathPara>
                </a14:m>
                <a:endParaRPr kumimoji="0" lang="en-US" altLang="zh-CN" b="0" i="1" u="none" strike="noStrike" cap="none" normalizeH="0" baseline="0" dirty="0" smtClean="0">
                  <a:ln>
                    <a:noFill/>
                  </a:ln>
                  <a:solidFill>
                    <a:schemeClr val="tx1">
                      <a:lumMod val="95000"/>
                      <a:lumOff val="5000"/>
                    </a:schemeClr>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51" name="文本框 50"/>
              <p:cNvSpPr txBox="1">
                <a:spLocks noRot="1" noChangeAspect="1" noMove="1" noResize="1" noEditPoints="1" noAdjustHandles="1" noChangeArrowheads="1" noChangeShapeType="1" noTextEdit="1"/>
              </p:cNvSpPr>
              <p:nvPr/>
            </p:nvSpPr>
            <p:spPr>
              <a:xfrm>
                <a:off x="871855" y="2861945"/>
                <a:ext cx="693420" cy="460375"/>
              </a:xfrm>
              <a:prstGeom prst="rect">
                <a:avLst/>
              </a:prstGeom>
              <a:blipFill rotWithShape="1">
                <a:blip r:embed="rId15"/>
                <a:stretch>
                  <a:fillRect/>
                </a:stretch>
              </a:blipFill>
            </p:spPr>
            <p:txBody>
              <a:bodyPr/>
              <a:lstStyle/>
              <a:p>
                <a:r>
                  <a:rPr lang="zh-CN" altLang="en-US">
                    <a:noFill/>
                  </a:rPr>
                  <a:t> </a:t>
                </a:r>
              </a:p>
            </p:txBody>
          </p:sp>
        </mc:Fallback>
      </mc:AlternateContent>
      <p:cxnSp>
        <p:nvCxnSpPr>
          <p:cNvPr id="52" name="直接箭头连接符 51"/>
          <p:cNvCxnSpPr>
            <a:stCxn id="4" idx="2"/>
            <a:endCxn id="18" idx="0"/>
          </p:cNvCxnSpPr>
          <p:nvPr/>
        </p:nvCxnSpPr>
        <p:spPr>
          <a:xfrm>
            <a:off x="1565275" y="2819400"/>
            <a:ext cx="6985" cy="56451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3" name="文本框 52"/>
          <p:cNvSpPr txBox="1"/>
          <p:nvPr/>
        </p:nvSpPr>
        <p:spPr>
          <a:xfrm>
            <a:off x="1578610" y="4396105"/>
            <a:ext cx="1153795" cy="41021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sum</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8742">
        <p:fade/>
      </p:transition>
    </mc:Choice>
    <mc:Fallback>
      <p:transition spd="med" advTm="38742">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attention  </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22" name="文本框 21"/>
              <p:cNvSpPr txBox="1"/>
              <p:nvPr/>
            </p:nvSpPr>
            <p:spPr>
              <a:xfrm>
                <a:off x="537146" y="3724846"/>
                <a:ext cx="4473575" cy="645160"/>
              </a:xfrm>
              <a:prstGeom prst="rect">
                <a:avLst/>
              </a:prstGeom>
              <a:noFill/>
              <a:ln>
                <a:solidFill>
                  <a:schemeClr val="tx1"/>
                </a:solidFill>
              </a:ln>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𝑝𝑢𝑏𝑙𝑖𝑐</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𝑐𝑙𝑎𝑠𝑠</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𝐷𝑒𝑚𝑜</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𝑝𝑢𝑏𝑙𝑖𝑐</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𝑣𝑜𝑖𝑑</m:t>
                      </m:r>
                    </m:oMath>
                  </m:oMathPara>
                </a14:m>
                <a:endParaRPr lang="en-US" altLang="zh-CN" sz="1800" i="1" dirty="0">
                  <a:latin typeface="DejaVu Math TeX Gyre" panose="02000503000000000000" charset="0"/>
                  <a:ea typeface="微软雅黑" panose="020B0503020204020204" pitchFamily="34" charset="-122"/>
                  <a:cs typeface="DejaVu Math TeX Gyre" panose="02000503000000000000" charset="0"/>
                </a:endParaRPr>
              </a:p>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𝑓𝑜𝑜</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𝑎𝑑𝑑</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𝑟𝑒𝑚𝑜𝑣𝑒</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𝑎𝑑𝑑</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𝑟𝑒𝑚𝑜𝑣𝑒</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𝑎𝑑𝑑</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22" name="文本框 21"/>
              <p:cNvSpPr txBox="1">
                <a:spLocks noRot="1" noChangeAspect="1" noMove="1" noResize="1" noEditPoints="1" noAdjustHandles="1" noChangeArrowheads="1" noChangeShapeType="1" noTextEdit="1"/>
              </p:cNvSpPr>
              <p:nvPr/>
            </p:nvSpPr>
            <p:spPr>
              <a:xfrm>
                <a:off x="537146" y="3724846"/>
                <a:ext cx="4473575" cy="645160"/>
              </a:xfrm>
              <a:prstGeom prst="rect">
                <a:avLst/>
              </a:prstGeom>
              <a:blipFill rotWithShape="1">
                <a:blip r:embed="rId1"/>
                <a:stretch>
                  <a:fillRect l="-112" t="-777" r="-101" b="-699"/>
                </a:stretch>
              </a:blipFill>
              <a:ln>
                <a:solidFill>
                  <a:schemeClr val="tx1"/>
                </a:solidFill>
              </a:ln>
            </p:spPr>
            <p:txBody>
              <a:bodyPr/>
              <a:lstStyle/>
              <a:p>
                <a:r>
                  <a:rPr lang="zh-CN" altLang="en-US">
                    <a:noFill/>
                  </a:rPr>
                  <a:t> </a:t>
                </a:r>
              </a:p>
            </p:txBody>
          </p:sp>
        </mc:Fallback>
      </mc:AlternateContent>
      <p:cxnSp>
        <p:nvCxnSpPr>
          <p:cNvPr id="23" name="直接箭头连接符 22"/>
          <p:cNvCxnSpPr>
            <a:stCxn id="22" idx="3"/>
          </p:cNvCxnSpPr>
          <p:nvPr/>
        </p:nvCxnSpPr>
        <p:spPr>
          <a:xfrm>
            <a:off x="5010785" y="4047490"/>
            <a:ext cx="464820"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5435600" y="3721100"/>
            <a:ext cx="956945" cy="654685"/>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25" name="矩形 24"/>
          <p:cNvSpPr/>
          <p:nvPr/>
        </p:nvSpPr>
        <p:spPr>
          <a:xfrm>
            <a:off x="5455920" y="3831590"/>
            <a:ext cx="1158240" cy="42291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BiLSTM</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6" name="文本框 25"/>
              <p:cNvSpPr txBox="1"/>
              <p:nvPr/>
            </p:nvSpPr>
            <p:spPr>
              <a:xfrm>
                <a:off x="1879536" y="4711636"/>
                <a:ext cx="3131185" cy="368300"/>
              </a:xfrm>
              <a:prstGeom prst="rect">
                <a:avLst/>
              </a:prstGeom>
              <a:noFill/>
              <a:ln>
                <a:solidFill>
                  <a:schemeClr val="tx1"/>
                </a:solidFill>
              </a:ln>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𝑣𝑜𝑖𝑑</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𝑓𝑜𝑜</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𝑎𝑑𝑑</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𝑟𝑒𝑚𝑜𝑣𝑒</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26" name="文本框 25"/>
              <p:cNvSpPr txBox="1">
                <a:spLocks noRot="1" noChangeAspect="1" noMove="1" noResize="1" noEditPoints="1" noAdjustHandles="1" noChangeArrowheads="1" noChangeShapeType="1" noTextEdit="1"/>
              </p:cNvSpPr>
              <p:nvPr/>
            </p:nvSpPr>
            <p:spPr>
              <a:xfrm>
                <a:off x="1879536" y="4711636"/>
                <a:ext cx="3131185" cy="368300"/>
              </a:xfrm>
              <a:prstGeom prst="rect">
                <a:avLst/>
              </a:prstGeom>
              <a:blipFill rotWithShape="1">
                <a:blip r:embed="rId2"/>
                <a:stretch>
                  <a:fillRect l="-160" t="-1362" r="-144" b="-1224"/>
                </a:stretch>
              </a:blipFill>
              <a:ln>
                <a:solidFill>
                  <a:schemeClr val="tx1"/>
                </a:solidFill>
              </a:ln>
            </p:spPr>
            <p:txBody>
              <a:bodyPr/>
              <a:lstStyle/>
              <a:p>
                <a:r>
                  <a:rPr lang="zh-CN" altLang="en-US">
                    <a:noFill/>
                  </a:rPr>
                  <a:t> </a:t>
                </a:r>
              </a:p>
            </p:txBody>
          </p:sp>
        </mc:Fallback>
      </mc:AlternateContent>
      <p:cxnSp>
        <p:nvCxnSpPr>
          <p:cNvPr id="27" name="直接箭头连接符 26"/>
          <p:cNvCxnSpPr>
            <a:stCxn id="26" idx="3"/>
          </p:cNvCxnSpPr>
          <p:nvPr/>
        </p:nvCxnSpPr>
        <p:spPr>
          <a:xfrm>
            <a:off x="5010785" y="4895850"/>
            <a:ext cx="474980"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5485765" y="4684395"/>
            <a:ext cx="1128395" cy="42291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BiLSTM</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cxnSp>
        <p:nvCxnSpPr>
          <p:cNvPr id="29" name="直接箭头连接符 28"/>
          <p:cNvCxnSpPr>
            <a:stCxn id="25" idx="3"/>
          </p:cNvCxnSpPr>
          <p:nvPr/>
        </p:nvCxnSpPr>
        <p:spPr>
          <a:xfrm>
            <a:off x="6614160" y="4043045"/>
            <a:ext cx="191135" cy="0"/>
          </a:xfrm>
          <a:prstGeom prst="straightConnector1">
            <a:avLst/>
          </a:prstGeom>
          <a:no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6614160" y="4895850"/>
            <a:ext cx="191135" cy="0"/>
          </a:xfrm>
          <a:prstGeom prst="straightConnector1">
            <a:avLst/>
          </a:prstGeom>
          <a:noFill/>
          <a:ln w="9525" cap="flat" cmpd="sng" algn="ctr">
            <a:solidFill>
              <a:schemeClr val="tx1"/>
            </a:solidFill>
            <a:prstDash val="solid"/>
            <a:round/>
            <a:headEnd type="none" w="med" len="med"/>
            <a:tailEnd type="arrow" w="med" len="med"/>
          </a:ln>
        </p:spPr>
      </p:cxnSp>
      <p:sp>
        <p:nvSpPr>
          <p:cNvPr id="34" name="圆角矩形 33"/>
          <p:cNvSpPr/>
          <p:nvPr/>
        </p:nvSpPr>
        <p:spPr>
          <a:xfrm>
            <a:off x="6855460" y="3821430"/>
            <a:ext cx="1409700" cy="46355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35" name="椭圆 34"/>
          <p:cNvSpPr/>
          <p:nvPr/>
        </p:nvSpPr>
        <p:spPr>
          <a:xfrm>
            <a:off x="6965950" y="3942715"/>
            <a:ext cx="241935" cy="251460"/>
          </a:xfrm>
          <a:prstGeom prst="ellipse">
            <a:avLst/>
          </a:prstGeom>
          <a:solidFill>
            <a:schemeClr val="accent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36" name="椭圆 35"/>
          <p:cNvSpPr/>
          <p:nvPr/>
        </p:nvSpPr>
        <p:spPr>
          <a:xfrm>
            <a:off x="7301230" y="3942715"/>
            <a:ext cx="241935" cy="251460"/>
          </a:xfrm>
          <a:prstGeom prst="ellipse">
            <a:avLst/>
          </a:prstGeom>
          <a:solidFill>
            <a:schemeClr val="accent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37" name="椭圆 36"/>
          <p:cNvSpPr/>
          <p:nvPr/>
        </p:nvSpPr>
        <p:spPr>
          <a:xfrm>
            <a:off x="7636510" y="3942715"/>
            <a:ext cx="241935" cy="251460"/>
          </a:xfrm>
          <a:prstGeom prst="ellipse">
            <a:avLst/>
          </a:prstGeom>
          <a:solidFill>
            <a:schemeClr val="accent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39" name="椭圆 38"/>
          <p:cNvSpPr/>
          <p:nvPr/>
        </p:nvSpPr>
        <p:spPr>
          <a:xfrm>
            <a:off x="7948295" y="3942715"/>
            <a:ext cx="241935" cy="251460"/>
          </a:xfrm>
          <a:prstGeom prst="ellipse">
            <a:avLst/>
          </a:prstGeom>
          <a:solidFill>
            <a:schemeClr val="accent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45" name="圆角矩形 44"/>
          <p:cNvSpPr/>
          <p:nvPr/>
        </p:nvSpPr>
        <p:spPr>
          <a:xfrm>
            <a:off x="6855460" y="4667885"/>
            <a:ext cx="1409700" cy="46355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46" name="椭圆 45"/>
          <p:cNvSpPr/>
          <p:nvPr/>
        </p:nvSpPr>
        <p:spPr>
          <a:xfrm>
            <a:off x="6965950" y="4789170"/>
            <a:ext cx="241935" cy="251460"/>
          </a:xfrm>
          <a:prstGeom prst="ellipse">
            <a:avLst/>
          </a:prstGeom>
          <a:solidFill>
            <a:schemeClr val="accent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47" name="椭圆 46"/>
          <p:cNvSpPr/>
          <p:nvPr/>
        </p:nvSpPr>
        <p:spPr>
          <a:xfrm>
            <a:off x="7301230" y="4789170"/>
            <a:ext cx="241935" cy="251460"/>
          </a:xfrm>
          <a:prstGeom prst="ellipse">
            <a:avLst/>
          </a:prstGeom>
          <a:solidFill>
            <a:schemeClr val="accent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48" name="椭圆 47"/>
          <p:cNvSpPr/>
          <p:nvPr/>
        </p:nvSpPr>
        <p:spPr>
          <a:xfrm>
            <a:off x="7636510" y="4789170"/>
            <a:ext cx="241935" cy="251460"/>
          </a:xfrm>
          <a:prstGeom prst="ellipse">
            <a:avLst/>
          </a:prstGeom>
          <a:solidFill>
            <a:schemeClr val="accent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49" name="椭圆 48"/>
          <p:cNvSpPr/>
          <p:nvPr/>
        </p:nvSpPr>
        <p:spPr>
          <a:xfrm>
            <a:off x="7948295" y="4789170"/>
            <a:ext cx="241935" cy="251460"/>
          </a:xfrm>
          <a:prstGeom prst="ellipse">
            <a:avLst/>
          </a:prstGeom>
          <a:solidFill>
            <a:schemeClr val="accent2"/>
          </a:solidFill>
          <a:ln w="9525" cap="flat" cmpd="sng" algn="ctr">
            <a:solidFill>
              <a:schemeClr val="bg1">
                <a:lumMod val="95000"/>
              </a:schemeClr>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1464945" y="1942465"/>
            <a:ext cx="6701155" cy="1508125"/>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Fixed length vector can not contain all information of the long sequence </a:t>
            </a: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The length of sequence depends on Java files</a:t>
            </a:r>
            <a:endParaRPr lang="en-US" altLang="zh-CN" sz="1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6711950" y="3337560"/>
            <a:ext cx="2090420" cy="38354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context vector</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3025">
        <p:fade/>
      </p:transition>
    </mc:Choice>
    <mc:Fallback>
      <p:transition spd="med" advTm="33025">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Global Max Pooling and Global Average Pooling    </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6" name="文本框 5"/>
          <p:cNvSpPr txBox="1"/>
          <p:nvPr/>
        </p:nvSpPr>
        <p:spPr>
          <a:xfrm>
            <a:off x="1254125" y="1663700"/>
            <a:ext cx="7337425" cy="4514215"/>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Global Max Pooling</a:t>
            </a: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Extract dominant feature for classification</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Reduce complexity of model</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Global Average Pooling</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Balance Global Max Pooling to prevent overfiting</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64926">
        <p:fade/>
      </p:transition>
    </mc:Choice>
    <mc:Fallback>
      <p:transition spd="med" advTm="64926">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Research Questions</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4" name="文本框 3"/>
          <p:cNvSpPr txBox="1"/>
          <p:nvPr/>
        </p:nvSpPr>
        <p:spPr>
          <a:xfrm>
            <a:off x="1195070" y="1637665"/>
            <a:ext cx="7475855" cy="4575810"/>
          </a:xfrm>
          <a:prstGeom prst="rect">
            <a:avLst/>
          </a:prstGeom>
          <a:noFill/>
        </p:spPr>
        <p:txBody>
          <a:bodyPr wrap="square" rtlCol="0">
            <a:noAutofit/>
          </a:bodyPr>
          <a:p>
            <a:pPr marL="285750" indent="-285750" algn="l">
              <a:buFont typeface="Arial" panose="02080604020202020204" pitchFamily="34" charset="0"/>
              <a:buChar char="•"/>
            </a:pPr>
            <a:r>
              <a:rPr lang="en-US" altLang="zh-CN" sz="1800" b="1" dirty="0">
                <a:solidFill>
                  <a:schemeClr val="tx2"/>
                </a:solidFill>
                <a:latin typeface="微软雅黑" panose="020B0503020204020204" pitchFamily="34" charset="-122"/>
                <a:ea typeface="微软雅黑" panose="020B0503020204020204" pitchFamily="34" charset="-122"/>
              </a:rPr>
              <a:t>RQ1</a:t>
            </a:r>
            <a:r>
              <a:rPr lang="en-US" altLang="zh-CN" sz="1800" dirty="0">
                <a:solidFill>
                  <a:schemeClr val="tx2"/>
                </a:solidFill>
                <a:latin typeface="微软雅黑" panose="020B0503020204020204" pitchFamily="34" charset="-122"/>
                <a:ea typeface="微软雅黑" panose="020B0503020204020204" pitchFamily="34" charset="-122"/>
              </a:rPr>
              <a:t>:Can data augmentation improve the performance of deep learning models?</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solidFill>
                <a:latin typeface="微软雅黑" panose="020B0503020204020204" pitchFamily="34" charset="-122"/>
                <a:ea typeface="微软雅黑" panose="020B0503020204020204" pitchFamily="34" charset="-122"/>
              </a:rPr>
              <a:t>RQ2</a:t>
            </a:r>
            <a:r>
              <a:rPr lang="en-US" altLang="zh-CN" sz="1800" dirty="0">
                <a:solidFill>
                  <a:schemeClr val="tx2"/>
                </a:solidFill>
                <a:latin typeface="微软雅黑" panose="020B0503020204020204" pitchFamily="34" charset="-122"/>
                <a:ea typeface="微软雅黑" panose="020B0503020204020204" pitchFamily="34" charset="-122"/>
              </a:rPr>
              <a:t>:Can our model outperform other models, including traditional metrics based models and deep learning based models?</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solidFill>
                <a:latin typeface="微软雅黑" panose="020B0503020204020204" pitchFamily="34" charset="-122"/>
                <a:ea typeface="微软雅黑" panose="020B0503020204020204" pitchFamily="34" charset="-122"/>
              </a:rPr>
              <a:t>RQ3</a:t>
            </a:r>
            <a:r>
              <a:rPr lang="en-US" altLang="zh-CN" sz="1800" dirty="0">
                <a:solidFill>
                  <a:schemeClr val="tx2"/>
                </a:solidFill>
                <a:latin typeface="微软雅黑" panose="020B0503020204020204" pitchFamily="34" charset="-122"/>
                <a:ea typeface="微软雅黑" panose="020B0503020204020204" pitchFamily="34" charset="-122"/>
              </a:rPr>
              <a:t>:Can embedding with our pretrained BERT model outperform Word2vec model?</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solidFill>
                <a:latin typeface="微软雅黑" panose="020B0503020204020204" pitchFamily="34" charset="-122"/>
                <a:ea typeface="微软雅黑" panose="020B0503020204020204" pitchFamily="34" charset="-122"/>
              </a:rPr>
              <a:t>RQ4</a:t>
            </a:r>
            <a:r>
              <a:rPr lang="en-US" altLang="zh-CN" sz="1800" dirty="0">
                <a:solidFill>
                  <a:schemeClr val="tx2"/>
                </a:solidFill>
                <a:latin typeface="微软雅黑" panose="020B0503020204020204" pitchFamily="34" charset="-122"/>
                <a:ea typeface="微软雅黑" panose="020B0503020204020204" pitchFamily="34" charset="-122"/>
              </a:rPr>
              <a:t>:Which data preprocessing method is better for software defect prediction?</a:t>
            </a: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29485">
        <p:fade/>
      </p:transition>
    </mc:Choice>
    <mc:Fallback>
      <p:transition spd="med" advTm="29485">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Abstract </a:t>
            </a:r>
            <a:endParaRPr lang="en-US" altLang="zh-CN" dirty="0"/>
          </a:p>
        </p:txBody>
      </p:sp>
      <p:sp>
        <p:nvSpPr>
          <p:cNvPr id="5" name="文本框 4"/>
          <p:cNvSpPr txBox="1"/>
          <p:nvPr/>
        </p:nvSpPr>
        <p:spPr>
          <a:xfrm>
            <a:off x="1296035" y="1657985"/>
            <a:ext cx="7295515" cy="4135120"/>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Goal</a:t>
            </a: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Construct an effective deep learning software defect prediction model</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Proposal</a:t>
            </a:r>
            <a:endParaRPr lang="en-US" altLang="zh-CN" sz="1800" dirty="0">
              <a:latin typeface="微软雅黑" panose="020B0503020204020204" pitchFamily="34" charset="-122"/>
              <a:ea typeface="微软雅黑" panose="020B0503020204020204" pitchFamily="34" charset="-122"/>
            </a:endParaRPr>
          </a:p>
          <a:p>
            <a:pPr marL="0" lvl="0"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BERT with fine-tuning model </a:t>
            </a:r>
            <a:r>
              <a:rPr lang="en-US" altLang="zh-CN" sz="1800" b="1" dirty="0">
                <a:latin typeface="微软雅黑" panose="020B0503020204020204" pitchFamily="34" charset="-122"/>
                <a:ea typeface="微软雅黑" panose="020B0503020204020204" pitchFamily="34" charset="-122"/>
              </a:rPr>
              <a:t>BERT+BAMA</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Evaluation</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Evaluate </a:t>
            </a:r>
            <a:r>
              <a:rPr lang="en-US" altLang="zh-CN" sz="1800" b="1" dirty="0">
                <a:latin typeface="微软雅黑" panose="020B0503020204020204" pitchFamily="34" charset="-122"/>
                <a:ea typeface="微软雅黑" panose="020B0503020204020204" pitchFamily="34" charset="-122"/>
              </a:rPr>
              <a:t>BERT+BAMA </a:t>
            </a:r>
            <a:r>
              <a:rPr lang="en-US" altLang="zh-CN" sz="1800" dirty="0">
                <a:latin typeface="微软雅黑" panose="020B0503020204020204" pitchFamily="34" charset="-122"/>
                <a:ea typeface="微软雅黑" panose="020B0503020204020204" pitchFamily="34" charset="-122"/>
              </a:rPr>
              <a:t>with four exsiting methods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Evaluate two embedding models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lvl="1"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40806">
        <p:fade/>
      </p:transition>
    </mc:Choice>
    <mc:Fallback>
      <p:transition spd="med" advTm="40806">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Research Questions</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4" name="文本框 3"/>
          <p:cNvSpPr txBox="1"/>
          <p:nvPr/>
        </p:nvSpPr>
        <p:spPr>
          <a:xfrm>
            <a:off x="1195070" y="1637665"/>
            <a:ext cx="7475855" cy="4575810"/>
          </a:xfrm>
          <a:prstGeom prst="rect">
            <a:avLst/>
          </a:prstGeom>
          <a:noFill/>
        </p:spPr>
        <p:txBody>
          <a:bodyPr wrap="square" rtlCol="0">
            <a:noAutofit/>
          </a:bodyPr>
          <a:p>
            <a:pPr marL="285750" indent="-285750" algn="l">
              <a:buFont typeface="Arial" panose="02080604020202020204" pitchFamily="34" charset="0"/>
              <a:buChar char="•"/>
            </a:pPr>
            <a:r>
              <a:rPr lang="en-US" altLang="zh-CN" sz="1800" b="1" dirty="0">
                <a:solidFill>
                  <a:schemeClr val="tx2">
                    <a:alpha val="20000"/>
                  </a:schemeClr>
                </a:solidFill>
                <a:latin typeface="微软雅黑" panose="020B0503020204020204" pitchFamily="34" charset="-122"/>
                <a:ea typeface="微软雅黑" panose="020B0503020204020204" pitchFamily="34" charset="-122"/>
              </a:rPr>
              <a:t>RQ1</a:t>
            </a:r>
            <a:r>
              <a:rPr lang="en-US" altLang="zh-CN" sz="1800" dirty="0">
                <a:solidFill>
                  <a:schemeClr val="tx2">
                    <a:alpha val="20000"/>
                  </a:schemeClr>
                </a:solidFill>
                <a:latin typeface="微软雅黑" panose="020B0503020204020204" pitchFamily="34" charset="-122"/>
                <a:ea typeface="微软雅黑" panose="020B0503020204020204" pitchFamily="34" charset="-122"/>
              </a:rPr>
              <a:t>:Can data augmentation improve the performance of deep learning models?</a:t>
            </a:r>
            <a:endParaRPr lang="en-US" altLang="zh-CN" sz="1800" dirty="0">
              <a:solidFill>
                <a:schemeClr val="tx2">
                  <a:alpha val="30000"/>
                </a:schemeClr>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solidFill>
                <a:latin typeface="微软雅黑" panose="020B0503020204020204" pitchFamily="34" charset="-122"/>
                <a:ea typeface="微软雅黑" panose="020B0503020204020204" pitchFamily="34" charset="-122"/>
              </a:rPr>
              <a:t>RQ2</a:t>
            </a:r>
            <a:r>
              <a:rPr lang="en-US" altLang="zh-CN" sz="1800" dirty="0">
                <a:solidFill>
                  <a:schemeClr val="tx2"/>
                </a:solidFill>
                <a:latin typeface="微软雅黑" panose="020B0503020204020204" pitchFamily="34" charset="-122"/>
                <a:ea typeface="微软雅黑" panose="020B0503020204020204" pitchFamily="34" charset="-122"/>
              </a:rPr>
              <a:t>:Can our model outperform other models, including traditional metrics based models and deep learning based models?</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solidFill>
                <a:latin typeface="微软雅黑" panose="020B0503020204020204" pitchFamily="34" charset="-122"/>
                <a:ea typeface="微软雅黑" panose="020B0503020204020204" pitchFamily="34" charset="-122"/>
              </a:rPr>
              <a:t>RQ3</a:t>
            </a:r>
            <a:r>
              <a:rPr lang="en-US" altLang="zh-CN" sz="1800" dirty="0">
                <a:solidFill>
                  <a:schemeClr val="tx2"/>
                </a:solidFill>
                <a:latin typeface="微软雅黑" panose="020B0503020204020204" pitchFamily="34" charset="-122"/>
                <a:ea typeface="微软雅黑" panose="020B0503020204020204" pitchFamily="34" charset="-122"/>
              </a:rPr>
              <a:t>:Can embedding with our pretrained BERT model outperform Word2vec model?</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alpha val="20000"/>
                  </a:schemeClr>
                </a:solidFill>
                <a:latin typeface="微软雅黑" panose="020B0503020204020204" pitchFamily="34" charset="-122"/>
                <a:ea typeface="微软雅黑" panose="020B0503020204020204" pitchFamily="34" charset="-122"/>
              </a:rPr>
              <a:t>RQ4</a:t>
            </a:r>
            <a:r>
              <a:rPr lang="en-US" altLang="zh-CN" sz="1800" dirty="0">
                <a:solidFill>
                  <a:schemeClr val="tx2">
                    <a:alpha val="20000"/>
                  </a:schemeClr>
                </a:solidFill>
                <a:latin typeface="微软雅黑" panose="020B0503020204020204" pitchFamily="34" charset="-122"/>
                <a:ea typeface="微软雅黑" panose="020B0503020204020204" pitchFamily="34" charset="-122"/>
              </a:rPr>
              <a:t>:Which data preprocessing method is better for software defect prediction?</a:t>
            </a: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10130">
        <p:fade/>
      </p:transition>
    </mc:Choice>
    <mc:Fallback>
      <p:transition spd="med" advTm="1013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Approach overview</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4" name="文本框 3"/>
          <p:cNvSpPr txBox="1"/>
          <p:nvPr/>
        </p:nvSpPr>
        <p:spPr>
          <a:xfrm>
            <a:off x="749300" y="1485900"/>
            <a:ext cx="8486140" cy="4575810"/>
          </a:xfrm>
          <a:prstGeom prst="rect">
            <a:avLst/>
          </a:prstGeom>
          <a:noFill/>
        </p:spPr>
        <p:txBody>
          <a:bodyPr wrap="square" rtlCol="0">
            <a:noAutofit/>
          </a:bodyPr>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solidFill>
                  <a:schemeClr val="tx2"/>
                </a:solidFill>
                <a:latin typeface="微软雅黑" panose="020B0503020204020204" pitchFamily="34" charset="-122"/>
                <a:ea typeface="微软雅黑" panose="020B0503020204020204" pitchFamily="34" charset="-122"/>
              </a:rPr>
              <a:t>Approach</a:t>
            </a: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solidFill>
                  <a:schemeClr val="tx2"/>
                </a:solidFill>
                <a:latin typeface="微软雅黑" panose="020B0503020204020204" pitchFamily="34" charset="-122"/>
                <a:ea typeface="微软雅黑" panose="020B0503020204020204" pitchFamily="34" charset="-122"/>
              </a:rPr>
              <a:t>Implement two baseline features and four baseline models </a:t>
            </a: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solidFill>
                  <a:schemeClr val="tx2"/>
                </a:solidFill>
                <a:latin typeface="微软雅黑" panose="020B0503020204020204" pitchFamily="34" charset="-122"/>
                <a:ea typeface="微软雅黑" panose="020B0503020204020204" pitchFamily="34" charset="-122"/>
              </a:rPr>
              <a:t>Conduct Within-Project Software Defect Predict (WPDP) experiment to RQs</a:t>
            </a: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solidFill>
                  <a:schemeClr val="tx2"/>
                </a:solidFill>
                <a:latin typeface="微软雅黑" panose="020B0503020204020204" pitchFamily="34" charset="-122"/>
                <a:ea typeface="微软雅黑" panose="020B0503020204020204" pitchFamily="34" charset="-122"/>
              </a:rPr>
              <a:t>Conduct Cross-Project Software Defect Prediction (CPDP) experiment RQs</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lgn="l">
              <a:buFont typeface="Arial" panose="02080604020202020204" pitchFamily="34" charset="0"/>
              <a:buNone/>
            </a:pP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15511">
        <p:fade/>
      </p:transition>
    </mc:Choice>
    <mc:Fallback>
      <p:transition spd="med" advTm="15511">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 Two baseline features and four baseline models</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4" name="文本框 3"/>
          <p:cNvSpPr txBox="1"/>
          <p:nvPr/>
        </p:nvSpPr>
        <p:spPr>
          <a:xfrm>
            <a:off x="785495" y="1637665"/>
            <a:ext cx="8007985" cy="4415155"/>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Two baseline features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sym typeface="+mn-ea"/>
              </a:rPr>
              <a:t>Token: </a:t>
            </a:r>
            <a:r>
              <a:rPr lang="en-US" altLang="zh-CN" sz="1800" dirty="0">
                <a:latin typeface="微软雅黑" panose="020B0503020204020204" pitchFamily="34" charset="-122"/>
                <a:ea typeface="微软雅黑" panose="020B0503020204020204" pitchFamily="34" charset="-122"/>
                <a:sym typeface="+mn-ea"/>
              </a:rPr>
              <a:t>Convert tokens sequence into index sequences </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sym typeface="+mn-ea"/>
              </a:rPr>
              <a:t>Stat: </a:t>
            </a:r>
            <a:r>
              <a:rPr lang="en-US" altLang="zh-CN" sz="1800" dirty="0">
                <a:latin typeface="微软雅黑" panose="020B0503020204020204" pitchFamily="34" charset="-122"/>
                <a:ea typeface="微软雅黑" panose="020B0503020204020204" pitchFamily="34" charset="-122"/>
                <a:sym typeface="+mn-ea"/>
              </a:rPr>
              <a:t> Features from PROMISE dataset</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sym typeface="+mn-ea"/>
              </a:rPr>
              <a:t>Four baseline methods</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sym typeface="+mn-ea"/>
              </a:rPr>
              <a:t>BiLSTM+ATT: </a:t>
            </a:r>
            <a:r>
              <a:rPr lang="en-US" altLang="zh-CN" sz="1800" dirty="0">
                <a:latin typeface="微软雅黑" panose="020B0503020204020204" pitchFamily="34" charset="-122"/>
                <a:ea typeface="微软雅黑" panose="020B0503020204020204" pitchFamily="34" charset="-122"/>
                <a:sym typeface="+mn-ea"/>
              </a:rPr>
              <a:t>Word2vec embedding based model with attention</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sym typeface="+mn-ea"/>
              </a:rPr>
              <a:t>TextCNN: </a:t>
            </a:r>
            <a:r>
              <a:rPr lang="en-US" altLang="zh-CN" sz="1800" dirty="0">
                <a:latin typeface="微软雅黑" panose="020B0503020204020204" pitchFamily="34" charset="-122"/>
                <a:ea typeface="微软雅黑" panose="020B0503020204020204" pitchFamily="34" charset="-122"/>
                <a:sym typeface="+mn-ea"/>
              </a:rPr>
              <a:t>Word2vec embedding based model </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sym typeface="+mn-ea"/>
              </a:rPr>
              <a:t>Token+LR: Token</a:t>
            </a:r>
            <a:r>
              <a:rPr lang="en-US" altLang="zh-CN" sz="1800" dirty="0">
                <a:latin typeface="微软雅黑" panose="020B0503020204020204" pitchFamily="34" charset="-122"/>
                <a:ea typeface="微软雅黑" panose="020B0503020204020204" pitchFamily="34" charset="-122"/>
                <a:sym typeface="+mn-ea"/>
              </a:rPr>
              <a:t> feature with logistics regression</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sym typeface="+mn-ea"/>
              </a:rPr>
              <a:t>Stat+LR: Stat </a:t>
            </a:r>
            <a:r>
              <a:rPr lang="en-US" altLang="zh-CN" sz="1800" dirty="0">
                <a:latin typeface="微软雅黑" panose="020B0503020204020204" pitchFamily="34" charset="-122"/>
                <a:ea typeface="微软雅黑" panose="020B0503020204020204" pitchFamily="34" charset="-122"/>
                <a:sym typeface="+mn-ea"/>
              </a:rPr>
              <a:t>feature with logistics regression </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52914">
        <p:fade/>
      </p:transition>
    </mc:Choice>
    <mc:Fallback>
      <p:transition spd="med" advTm="52914">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WPDP &amp; CPDP</a:t>
            </a:r>
            <a:endParaRPr lang="en-US" altLang="zh-CN" dirty="0"/>
          </a:p>
        </p:txBody>
      </p:sp>
      <p:sp>
        <p:nvSpPr>
          <p:cNvPr id="38" name="文本框 37"/>
          <p:cNvSpPr txBox="1"/>
          <p:nvPr/>
        </p:nvSpPr>
        <p:spPr>
          <a:xfrm>
            <a:off x="2275840" y="1398270"/>
            <a:ext cx="5220335"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WPDP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3" name="圆角矩形 2"/>
              <p:cNvSpPr/>
              <p:nvPr/>
            </p:nvSpPr>
            <p:spPr>
              <a:xfrm>
                <a:off x="1513840" y="2633980"/>
                <a:ext cx="4445000" cy="602615"/>
              </a:xfrm>
              <a:prstGeom prst="round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oMath>
                  </m:oMathPara>
                </a14:m>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3" name="圆角矩形 2"/>
              <p:cNvSpPr>
                <a:spLocks noRot="1" noChangeAspect="1" noMove="1" noResize="1" noEditPoints="1" noAdjustHandles="1" noChangeArrowheads="1" noChangeShapeType="1" noTextEdit="1"/>
              </p:cNvSpPr>
              <p:nvPr/>
            </p:nvSpPr>
            <p:spPr>
              <a:xfrm>
                <a:off x="1513840" y="2633980"/>
                <a:ext cx="4445000" cy="602615"/>
              </a:xfrm>
              <a:prstGeom prst="round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1741170" y="2757805"/>
                <a:ext cx="65468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𝑣𝑒𝑟</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6" name="矩形 5"/>
              <p:cNvSpPr>
                <a:spLocks noRot="1" noChangeAspect="1" noMove="1" noResize="1" noEditPoints="1" noAdjustHandles="1" noChangeArrowheads="1" noChangeShapeType="1" noTextEdit="1"/>
              </p:cNvSpPr>
              <p:nvPr/>
            </p:nvSpPr>
            <p:spPr>
              <a:xfrm>
                <a:off x="1741170" y="2757805"/>
                <a:ext cx="654685" cy="346075"/>
              </a:xfrm>
              <a:prstGeom prst="rect">
                <a:avLst/>
              </a:prstGeom>
              <a:blipFill rotWithShape="1">
                <a:blip r:embed="rId2"/>
                <a:stretch>
                  <a:fillRect r="-1746"/>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2508250" y="2757805"/>
                <a:ext cx="85026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𝑣𝑒𝑟</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𝑖</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7" name="矩形 6"/>
              <p:cNvSpPr>
                <a:spLocks noRot="1" noChangeAspect="1" noMove="1" noResize="1" noEditPoints="1" noAdjustHandles="1" noChangeArrowheads="1" noChangeShapeType="1" noTextEdit="1"/>
              </p:cNvSpPr>
              <p:nvPr/>
            </p:nvSpPr>
            <p:spPr>
              <a:xfrm>
                <a:off x="2508250" y="2757805"/>
                <a:ext cx="850265" cy="346075"/>
              </a:xfrm>
              <a:prstGeom prst="rect">
                <a:avLst/>
              </a:prstGeom>
              <a:blipFill rotWithShape="1">
                <a:blip r:embed="rId3"/>
                <a:stretch>
                  <a:fillRect r="-2166"/>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3733800" y="2757805"/>
                <a:ext cx="85026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𝑣𝑒𝑟</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𝑖</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9" name="矩形 8"/>
              <p:cNvSpPr>
                <a:spLocks noRot="1" noChangeAspect="1" noMove="1" noResize="1" noEditPoints="1" noAdjustHandles="1" noChangeArrowheads="1" noChangeShapeType="1" noTextEdit="1"/>
              </p:cNvSpPr>
              <p:nvPr/>
            </p:nvSpPr>
            <p:spPr>
              <a:xfrm>
                <a:off x="3733800" y="2757805"/>
                <a:ext cx="850265" cy="346075"/>
              </a:xfrm>
              <a:prstGeom prst="rect">
                <a:avLst/>
              </a:prstGeom>
              <a:blipFill rotWithShape="1">
                <a:blip r:embed="rId4"/>
                <a:stretch>
                  <a:fillRect r="-2166"/>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4940300" y="2757805"/>
                <a:ext cx="85026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𝑣𝑒𝑟</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𝑛</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0" name="矩形 9"/>
              <p:cNvSpPr>
                <a:spLocks noRot="1" noChangeAspect="1" noMove="1" noResize="1" noEditPoints="1" noAdjustHandles="1" noChangeArrowheads="1" noChangeShapeType="1" noTextEdit="1"/>
              </p:cNvSpPr>
              <p:nvPr/>
            </p:nvSpPr>
            <p:spPr>
              <a:xfrm>
                <a:off x="4940300" y="2757805"/>
                <a:ext cx="850265" cy="346075"/>
              </a:xfrm>
              <a:prstGeom prst="rect">
                <a:avLst/>
              </a:prstGeom>
              <a:blipFill rotWithShape="1">
                <a:blip r:embed="rId5"/>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sp>
        <p:nvSpPr>
          <p:cNvPr id="11" name="圆角矩形 10"/>
          <p:cNvSpPr/>
          <p:nvPr/>
        </p:nvSpPr>
        <p:spPr>
          <a:xfrm>
            <a:off x="6355080" y="2636520"/>
            <a:ext cx="1141095" cy="589280"/>
          </a:xfrm>
          <a:prstGeom prst="round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11"/>
              <p:cNvSpPr/>
              <p:nvPr/>
            </p:nvSpPr>
            <p:spPr>
              <a:xfrm>
                <a:off x="6598285" y="2758440"/>
                <a:ext cx="65468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𝑣𝑒𝑟</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𝑖</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2" name="矩形 11"/>
              <p:cNvSpPr>
                <a:spLocks noRot="1" noChangeAspect="1" noMove="1" noResize="1" noEditPoints="1" noAdjustHandles="1" noChangeArrowheads="1" noChangeShapeType="1" noTextEdit="1"/>
              </p:cNvSpPr>
              <p:nvPr/>
            </p:nvSpPr>
            <p:spPr>
              <a:xfrm>
                <a:off x="6598285" y="2758440"/>
                <a:ext cx="654685" cy="346075"/>
              </a:xfrm>
              <a:prstGeom prst="rect">
                <a:avLst/>
              </a:prstGeom>
              <a:blipFill rotWithShape="1">
                <a:blip r:embed="rId6"/>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sp>
        <p:nvSpPr>
          <p:cNvPr id="13" name="文本框 12"/>
          <p:cNvSpPr txBox="1"/>
          <p:nvPr/>
        </p:nvSpPr>
        <p:spPr>
          <a:xfrm>
            <a:off x="3168650" y="2148840"/>
            <a:ext cx="1631950" cy="412115"/>
          </a:xfrm>
          <a:prstGeom prst="rect">
            <a:avLst/>
          </a:prstGeom>
          <a:noFill/>
        </p:spPr>
        <p:txBody>
          <a:bodyPr wrap="square" rtlCol="0">
            <a:noAutofit/>
          </a:bodyPr>
          <a:p>
            <a:pPr algn="l"/>
            <a:r>
              <a:rPr lang="en-US" altLang="zh-CN" sz="1800" dirty="0">
                <a:latin typeface="+mj-ea"/>
                <a:ea typeface="+mj-ea"/>
                <a:cs typeface="Bitstream Vera Serif" panose="02060603050605020204" charset="0"/>
              </a:rPr>
              <a:t>training set</a:t>
            </a:r>
            <a:endParaRPr lang="en-US" altLang="zh-CN" sz="1800" dirty="0">
              <a:latin typeface="+mj-ea"/>
              <a:ea typeface="+mj-ea"/>
              <a:cs typeface="Bitstream Vera Serif" panose="02060603050605020204" charset="0"/>
            </a:endParaRPr>
          </a:p>
        </p:txBody>
      </p:sp>
      <p:sp>
        <p:nvSpPr>
          <p:cNvPr id="14" name="文本框 13"/>
          <p:cNvSpPr txBox="1"/>
          <p:nvPr/>
        </p:nvSpPr>
        <p:spPr>
          <a:xfrm>
            <a:off x="6355080" y="2148840"/>
            <a:ext cx="1141730" cy="412115"/>
          </a:xfrm>
          <a:prstGeom prst="rect">
            <a:avLst/>
          </a:prstGeom>
          <a:noFill/>
        </p:spPr>
        <p:txBody>
          <a:bodyPr wrap="square" rtlCol="0">
            <a:noAutofit/>
          </a:bodyPr>
          <a:p>
            <a:pPr algn="l"/>
            <a:r>
              <a:rPr lang="en-US" altLang="zh-CN" sz="1800" dirty="0">
                <a:latin typeface="+mj-ea"/>
                <a:ea typeface="+mj-ea"/>
                <a:cs typeface="Bitstream Vera Serif" panose="02060603050605020204" charset="0"/>
              </a:rPr>
              <a:t>test set</a:t>
            </a:r>
            <a:endParaRPr lang="en-US" altLang="zh-CN" sz="1800" dirty="0">
              <a:latin typeface="+mj-ea"/>
              <a:ea typeface="+mj-ea"/>
              <a:cs typeface="Bitstream Vera Serif" panose="02060603050605020204" charset="0"/>
            </a:endParaRPr>
          </a:p>
        </p:txBody>
      </p:sp>
      <mc:AlternateContent xmlns:mc="http://schemas.openxmlformats.org/markup-compatibility/2006">
        <mc:Choice xmlns:a14="http://schemas.microsoft.com/office/drawing/2010/main" Requires="a14">
          <p:sp>
            <p:nvSpPr>
              <p:cNvPr id="15" name="圆角矩形 14"/>
              <p:cNvSpPr/>
              <p:nvPr/>
            </p:nvSpPr>
            <p:spPr>
              <a:xfrm>
                <a:off x="1513840" y="4973320"/>
                <a:ext cx="4444365" cy="592455"/>
              </a:xfrm>
              <a:prstGeom prst="round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oMath>
                  </m:oMathPara>
                </a14:m>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5" name="圆角矩形 14"/>
              <p:cNvSpPr>
                <a:spLocks noRot="1" noChangeAspect="1" noMove="1" noResize="1" noEditPoints="1" noAdjustHandles="1" noChangeArrowheads="1" noChangeShapeType="1" noTextEdit="1"/>
              </p:cNvSpPr>
              <p:nvPr/>
            </p:nvSpPr>
            <p:spPr>
              <a:xfrm>
                <a:off x="1513840" y="4973320"/>
                <a:ext cx="4444365" cy="592455"/>
              </a:xfrm>
              <a:prstGeom prst="roundRect">
                <a:avLst/>
              </a:prstGeom>
              <a:blipFill rotWithShape="1">
                <a:blip r:embed="rId7"/>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p:cNvSpPr/>
              <p:nvPr/>
            </p:nvSpPr>
            <p:spPr>
              <a:xfrm>
                <a:off x="1741170" y="5097145"/>
                <a:ext cx="65468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𝑝𝑟𝑜</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6" name="矩形 15"/>
              <p:cNvSpPr>
                <a:spLocks noRot="1" noChangeAspect="1" noMove="1" noResize="1" noEditPoints="1" noAdjustHandles="1" noChangeArrowheads="1" noChangeShapeType="1" noTextEdit="1"/>
              </p:cNvSpPr>
              <p:nvPr/>
            </p:nvSpPr>
            <p:spPr>
              <a:xfrm>
                <a:off x="1741170" y="5097145"/>
                <a:ext cx="654685" cy="346075"/>
              </a:xfrm>
              <a:prstGeom prst="rect">
                <a:avLst/>
              </a:prstGeom>
              <a:blipFill rotWithShape="1">
                <a:blip r:embed="rId8"/>
                <a:stretch>
                  <a:fillRect r="-4268"/>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p:cNvSpPr/>
              <p:nvPr/>
            </p:nvSpPr>
            <p:spPr>
              <a:xfrm>
                <a:off x="2508250" y="5097145"/>
                <a:ext cx="85026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𝑝𝑟𝑜</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𝑖</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7" name="矩形 16"/>
              <p:cNvSpPr>
                <a:spLocks noRot="1" noChangeAspect="1" noMove="1" noResize="1" noEditPoints="1" noAdjustHandles="1" noChangeArrowheads="1" noChangeShapeType="1" noTextEdit="1"/>
              </p:cNvSpPr>
              <p:nvPr/>
            </p:nvSpPr>
            <p:spPr>
              <a:xfrm>
                <a:off x="2508250" y="5097145"/>
                <a:ext cx="850265" cy="346075"/>
              </a:xfrm>
              <a:prstGeom prst="rect">
                <a:avLst/>
              </a:prstGeom>
              <a:blipFill rotWithShape="1">
                <a:blip r:embed="rId9"/>
                <a:stretch>
                  <a:fillRect r="-4108"/>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p:cNvSpPr/>
              <p:nvPr/>
            </p:nvSpPr>
            <p:spPr>
              <a:xfrm>
                <a:off x="3733800" y="5097145"/>
                <a:ext cx="85026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𝑝𝑟𝑜</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𝑖</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8" name="矩形 17"/>
              <p:cNvSpPr>
                <a:spLocks noRot="1" noChangeAspect="1" noMove="1" noResize="1" noEditPoints="1" noAdjustHandles="1" noChangeArrowheads="1" noChangeShapeType="1" noTextEdit="1"/>
              </p:cNvSpPr>
              <p:nvPr/>
            </p:nvSpPr>
            <p:spPr>
              <a:xfrm>
                <a:off x="3733800" y="5097145"/>
                <a:ext cx="850265" cy="346075"/>
              </a:xfrm>
              <a:prstGeom prst="rect">
                <a:avLst/>
              </a:prstGeom>
              <a:blipFill rotWithShape="1">
                <a:blip r:embed="rId10"/>
                <a:stretch>
                  <a:fillRect r="-4108"/>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p:cNvSpPr/>
              <p:nvPr/>
            </p:nvSpPr>
            <p:spPr>
              <a:xfrm>
                <a:off x="4940300" y="5097145"/>
                <a:ext cx="85026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𝑝𝑟𝑜</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𝑛</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9" name="矩形 18"/>
              <p:cNvSpPr>
                <a:spLocks noRot="1" noChangeAspect="1" noMove="1" noResize="1" noEditPoints="1" noAdjustHandles="1" noChangeArrowheads="1" noChangeShapeType="1" noTextEdit="1"/>
              </p:cNvSpPr>
              <p:nvPr/>
            </p:nvSpPr>
            <p:spPr>
              <a:xfrm>
                <a:off x="4940300" y="5097145"/>
                <a:ext cx="850265" cy="346075"/>
              </a:xfrm>
              <a:prstGeom prst="rect">
                <a:avLst/>
              </a:prstGeom>
              <a:blipFill rotWithShape="1">
                <a:blip r:embed="rId1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sp>
        <p:nvSpPr>
          <p:cNvPr id="20" name="圆角矩形 19"/>
          <p:cNvSpPr/>
          <p:nvPr/>
        </p:nvSpPr>
        <p:spPr>
          <a:xfrm>
            <a:off x="6355080" y="4975860"/>
            <a:ext cx="1141095" cy="589280"/>
          </a:xfrm>
          <a:prstGeom prst="round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1" name="矩形 20"/>
              <p:cNvSpPr/>
              <p:nvPr/>
            </p:nvSpPr>
            <p:spPr>
              <a:xfrm>
                <a:off x="6598285" y="5097780"/>
                <a:ext cx="654685" cy="346075"/>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𝑝𝑟𝑜</m:t>
                          </m:r>
                        </m:e>
                        <m:sub>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𝑖</m:t>
                          </m:r>
                        </m:sub>
                      </m:sSub>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21" name="矩形 20"/>
              <p:cNvSpPr>
                <a:spLocks noRot="1" noChangeAspect="1" noMove="1" noResize="1" noEditPoints="1" noAdjustHandles="1" noChangeArrowheads="1" noChangeShapeType="1" noTextEdit="1"/>
              </p:cNvSpPr>
              <p:nvPr/>
            </p:nvSpPr>
            <p:spPr>
              <a:xfrm>
                <a:off x="6598285" y="5097780"/>
                <a:ext cx="654685" cy="346075"/>
              </a:xfrm>
              <a:prstGeom prst="rect">
                <a:avLst/>
              </a:prstGeom>
              <a:blipFill rotWithShape="1">
                <a:blip r:embed="rId12"/>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sp>
        <p:nvSpPr>
          <p:cNvPr id="22" name="文本框 21"/>
          <p:cNvSpPr txBox="1"/>
          <p:nvPr/>
        </p:nvSpPr>
        <p:spPr>
          <a:xfrm>
            <a:off x="3168650" y="4488180"/>
            <a:ext cx="1600200" cy="412115"/>
          </a:xfrm>
          <a:prstGeom prst="rect">
            <a:avLst/>
          </a:prstGeom>
          <a:noFill/>
        </p:spPr>
        <p:txBody>
          <a:bodyPr wrap="square" rtlCol="0">
            <a:noAutofit/>
          </a:bodyPr>
          <a:p>
            <a:pPr algn="l"/>
            <a:r>
              <a:rPr lang="en-US" altLang="zh-CN" sz="1800" dirty="0">
                <a:latin typeface="+mj-ea"/>
                <a:ea typeface="+mj-ea"/>
                <a:cs typeface="Bitstream Vera Serif" panose="02060603050605020204" charset="0"/>
              </a:rPr>
              <a:t>training set</a:t>
            </a:r>
            <a:endParaRPr lang="en-US" altLang="zh-CN" sz="1800" dirty="0">
              <a:latin typeface="+mj-ea"/>
              <a:ea typeface="+mj-ea"/>
              <a:cs typeface="Bitstream Vera Serif" panose="02060603050605020204" charset="0"/>
            </a:endParaRPr>
          </a:p>
        </p:txBody>
      </p:sp>
      <p:sp>
        <p:nvSpPr>
          <p:cNvPr id="23" name="文本框 22"/>
          <p:cNvSpPr txBox="1"/>
          <p:nvPr/>
        </p:nvSpPr>
        <p:spPr>
          <a:xfrm>
            <a:off x="6355080" y="4488180"/>
            <a:ext cx="1141730" cy="412115"/>
          </a:xfrm>
          <a:prstGeom prst="rect">
            <a:avLst/>
          </a:prstGeom>
          <a:noFill/>
        </p:spPr>
        <p:txBody>
          <a:bodyPr wrap="square" rtlCol="0">
            <a:noAutofit/>
          </a:bodyPr>
          <a:p>
            <a:pPr algn="l"/>
            <a:r>
              <a:rPr lang="en-US" altLang="zh-CN" sz="1800" dirty="0">
                <a:latin typeface="+mj-ea"/>
                <a:ea typeface="+mj-ea"/>
                <a:cs typeface="Bitstream Vera Serif" panose="02060603050605020204" charset="0"/>
              </a:rPr>
              <a:t>test set</a:t>
            </a:r>
            <a:endParaRPr lang="en-US" altLang="zh-CN" sz="1800" dirty="0">
              <a:latin typeface="+mj-ea"/>
              <a:ea typeface="+mj-ea"/>
              <a:cs typeface="Bitstream Vera Serif" panose="02060603050605020204" charset="0"/>
            </a:endParaRPr>
          </a:p>
        </p:txBody>
      </p:sp>
      <p:sp>
        <p:nvSpPr>
          <p:cNvPr id="24" name="文本框 23"/>
          <p:cNvSpPr txBox="1"/>
          <p:nvPr/>
        </p:nvSpPr>
        <p:spPr>
          <a:xfrm>
            <a:off x="2219960" y="3849370"/>
            <a:ext cx="5220335"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CPDP </a:t>
            </a:r>
            <a:endParaRPr lang="en-US" altLang="zh-CN" sz="1800"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6" name="文本框 25"/>
              <p:cNvSpPr txBox="1"/>
              <p:nvPr/>
            </p:nvSpPr>
            <p:spPr>
              <a:xfrm>
                <a:off x="3995420" y="2758440"/>
                <a:ext cx="150876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26" name="文本框 25"/>
              <p:cNvSpPr txBox="1">
                <a:spLocks noRot="1" noChangeAspect="1" noMove="1" noResize="1" noEditPoints="1" noAdjustHandles="1" noChangeArrowheads="1" noChangeShapeType="1" noTextEdit="1"/>
              </p:cNvSpPr>
              <p:nvPr/>
            </p:nvSpPr>
            <p:spPr>
              <a:xfrm>
                <a:off x="3995420" y="2758440"/>
                <a:ext cx="1508760" cy="368300"/>
              </a:xfrm>
              <a:prstGeom prst="rect">
                <a:avLst/>
              </a:prstGeom>
              <a:blipFill rotWithShape="1">
                <a:blip r:embed="rId1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p:cNvSpPr txBox="1"/>
              <p:nvPr/>
            </p:nvSpPr>
            <p:spPr>
              <a:xfrm>
                <a:off x="3995420" y="5074920"/>
                <a:ext cx="150876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27" name="文本框 26"/>
              <p:cNvSpPr txBox="1">
                <a:spLocks noRot="1" noChangeAspect="1" noMove="1" noResize="1" noEditPoints="1" noAdjustHandles="1" noChangeArrowheads="1" noChangeShapeType="1" noTextEdit="1"/>
              </p:cNvSpPr>
              <p:nvPr/>
            </p:nvSpPr>
            <p:spPr>
              <a:xfrm>
                <a:off x="3995420" y="5074920"/>
                <a:ext cx="1508760" cy="368300"/>
              </a:xfrm>
              <a:prstGeom prst="rect">
                <a:avLst/>
              </a:prstGeom>
              <a:blipFill rotWithShape="1">
                <a:blip r:embed="rId1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advTm="38918">
        <p:fade/>
      </p:transition>
    </mc:Choice>
    <mc:Fallback>
      <p:transition spd="med" advTm="38918">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Dataset    </a:t>
            </a:r>
            <a:endParaRPr lang="en-US" altLang="zh-CN" dirty="0"/>
          </a:p>
        </p:txBody>
      </p:sp>
      <p:sp>
        <p:nvSpPr>
          <p:cNvPr id="38" name="文本框 37"/>
          <p:cNvSpPr txBox="1"/>
          <p:nvPr/>
        </p:nvSpPr>
        <p:spPr>
          <a:xfrm>
            <a:off x="2312035" y="1440180"/>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Dataset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4" name="表格 3"/>
          <p:cNvGraphicFramePr/>
          <p:nvPr/>
        </p:nvGraphicFramePr>
        <p:xfrm>
          <a:off x="1371600" y="1524000"/>
          <a:ext cx="6906260" cy="4450080"/>
        </p:xfrm>
        <a:graphic>
          <a:graphicData uri="http://schemas.openxmlformats.org/drawingml/2006/table">
            <a:tbl>
              <a:tblPr firstRow="1" bandRow="1">
                <a:tableStyleId>{5C22544A-7EE6-4342-B048-85BDC9FD1C3A}</a:tableStyleId>
              </a:tblPr>
              <a:tblGrid>
                <a:gridCol w="1280160"/>
                <a:gridCol w="2078990"/>
                <a:gridCol w="1021715"/>
                <a:gridCol w="1209675"/>
                <a:gridCol w="1315720"/>
              </a:tblGrid>
              <a:tr h="381000">
                <a:tc>
                  <a:txBody>
                    <a:bodyPr/>
                    <a:p>
                      <a:pPr>
                        <a:buNone/>
                      </a:pPr>
                      <a:r>
                        <a:rPr lang="en-US" altLang="zh-CN"/>
                        <a:t>project</a:t>
                      </a:r>
                      <a:endParaRPr lang="en-US" altLang="zh-CN"/>
                    </a:p>
                  </a:txBody>
                  <a:tcPr/>
                </a:tc>
                <a:tc>
                  <a:txBody>
                    <a:bodyPr/>
                    <a:p>
                      <a:pPr>
                        <a:buNone/>
                      </a:pPr>
                      <a:r>
                        <a:rPr lang="en-US" altLang="zh-CN"/>
                        <a:t>version </a:t>
                      </a:r>
                      <a:endParaRPr lang="en-US" altLang="zh-CN"/>
                    </a:p>
                  </a:txBody>
                  <a:tcPr/>
                </a:tc>
                <a:tc>
                  <a:txBody>
                    <a:bodyPr/>
                    <a:p>
                      <a:pPr>
                        <a:buNone/>
                      </a:pPr>
                      <a:r>
                        <a:rPr lang="en-US" altLang="zh-CN"/>
                        <a:t>#avg </a:t>
                      </a:r>
                      <a:endParaRPr lang="en-US" altLang="zh-CN"/>
                    </a:p>
                  </a:txBody>
                  <a:tcPr/>
                </a:tc>
                <a:tc>
                  <a:txBody>
                    <a:bodyPr/>
                    <a:p>
                      <a:pPr>
                        <a:buNone/>
                      </a:pPr>
                      <a:r>
                        <a:rPr lang="en-US" altLang="zh-CN"/>
                        <a:t>#avg(p)</a:t>
                      </a:r>
                      <a:endParaRPr lang="en-US" altLang="zh-CN"/>
                    </a:p>
                  </a:txBody>
                  <a:tcPr/>
                </a:tc>
                <a:tc>
                  <a:txBody>
                    <a:bodyPr/>
                    <a:p>
                      <a:pPr>
                        <a:buNone/>
                      </a:pPr>
                      <a:r>
                        <a:rPr lang="en-US" altLang="zh-CN"/>
                        <a:t>df</a:t>
                      </a:r>
                      <a:endParaRPr lang="en-US" altLang="zh-CN"/>
                    </a:p>
                  </a:txBody>
                  <a:tcPr/>
                </a:tc>
              </a:tr>
              <a:tr h="381000">
                <a:tc>
                  <a:txBody>
                    <a:bodyPr/>
                    <a:p>
                      <a:pPr>
                        <a:buNone/>
                      </a:pPr>
                      <a:r>
                        <a:rPr lang="en-US" altLang="zh-CN"/>
                        <a:t>ant </a:t>
                      </a:r>
                      <a:endParaRPr lang="en-US" altLang="zh-CN"/>
                    </a:p>
                  </a:txBody>
                  <a:tcPr/>
                </a:tc>
                <a:tc>
                  <a:txBody>
                    <a:bodyPr/>
                    <a:p>
                      <a:pPr>
                        <a:buNone/>
                      </a:pPr>
                      <a:r>
                        <a:rPr lang="en-US" altLang="zh-CN"/>
                        <a:t>1.3~1.7</a:t>
                      </a:r>
                      <a:endParaRPr lang="en-US" altLang="zh-CN"/>
                    </a:p>
                  </a:txBody>
                  <a:tcPr/>
                </a:tc>
                <a:tc>
                  <a:txBody>
                    <a:bodyPr/>
                    <a:p>
                      <a:pPr>
                        <a:buNone/>
                      </a:pPr>
                      <a:r>
                        <a:rPr lang="en-US" altLang="zh-CN"/>
                        <a:t>338</a:t>
                      </a:r>
                      <a:endParaRPr lang="en-US" altLang="zh-CN"/>
                    </a:p>
                  </a:txBody>
                  <a:tcPr/>
                </a:tc>
                <a:tc>
                  <a:txBody>
                    <a:bodyPr/>
                    <a:p>
                      <a:pPr>
                        <a:buNone/>
                      </a:pPr>
                      <a:r>
                        <a:rPr lang="en-US" altLang="zh-CN"/>
                        <a:t>307</a:t>
                      </a:r>
                      <a:endParaRPr lang="en-US" altLang="zh-CN"/>
                    </a:p>
                  </a:txBody>
                  <a:tcPr/>
                </a:tc>
                <a:tc>
                  <a:txBody>
                    <a:bodyPr/>
                    <a:p>
                      <a:pPr>
                        <a:buNone/>
                      </a:pPr>
                      <a:r>
                        <a:rPr lang="en-US" altLang="zh-CN"/>
                        <a:t>0.23</a:t>
                      </a:r>
                      <a:endParaRPr lang="en-US" altLang="zh-CN"/>
                    </a:p>
                  </a:txBody>
                  <a:tcPr/>
                </a:tc>
              </a:tr>
              <a:tr h="381000">
                <a:tc>
                  <a:txBody>
                    <a:bodyPr/>
                    <a:p>
                      <a:pPr>
                        <a:buNone/>
                      </a:pPr>
                      <a:r>
                        <a:rPr lang="en-US" altLang="zh-CN"/>
                        <a:t>camel</a:t>
                      </a:r>
                      <a:endParaRPr lang="en-US" altLang="zh-CN"/>
                    </a:p>
                  </a:txBody>
                  <a:tcPr/>
                </a:tc>
                <a:tc>
                  <a:txBody>
                    <a:bodyPr/>
                    <a:p>
                      <a:pPr>
                        <a:buNone/>
                      </a:pPr>
                      <a:r>
                        <a:rPr lang="en-US" altLang="zh-CN"/>
                        <a:t>1.2,1.4,1.6</a:t>
                      </a:r>
                      <a:endParaRPr lang="en-US" altLang="zh-CN"/>
                    </a:p>
                  </a:txBody>
                  <a:tcPr/>
                </a:tc>
                <a:tc>
                  <a:txBody>
                    <a:bodyPr/>
                    <a:p>
                      <a:pPr>
                        <a:buNone/>
                      </a:pPr>
                      <a:r>
                        <a:rPr lang="en-US" altLang="zh-CN"/>
                        <a:t>815</a:t>
                      </a:r>
                      <a:endParaRPr lang="en-US" altLang="zh-CN"/>
                    </a:p>
                  </a:txBody>
                  <a:tcPr/>
                </a:tc>
                <a:tc>
                  <a:txBody>
                    <a:bodyPr/>
                    <a:p>
                      <a:pPr>
                        <a:buNone/>
                      </a:pPr>
                      <a:r>
                        <a:rPr lang="en-US" altLang="zh-CN"/>
                        <a:t>367</a:t>
                      </a:r>
                      <a:endParaRPr lang="en-US" altLang="zh-CN"/>
                    </a:p>
                  </a:txBody>
                  <a:tcPr/>
                </a:tc>
                <a:tc>
                  <a:txBody>
                    <a:bodyPr/>
                    <a:p>
                      <a:pPr>
                        <a:buNone/>
                      </a:pPr>
                      <a:r>
                        <a:rPr lang="en-US" altLang="zh-CN"/>
                        <a:t>0.45</a:t>
                      </a:r>
                      <a:endParaRPr lang="en-US" altLang="zh-CN"/>
                    </a:p>
                  </a:txBody>
                  <a:tcPr/>
                </a:tc>
              </a:tr>
              <a:tr h="381000">
                <a:tc>
                  <a:txBody>
                    <a:bodyPr/>
                    <a:p>
                      <a:pPr>
                        <a:buNone/>
                      </a:pPr>
                      <a:r>
                        <a:rPr lang="en-US" altLang="zh-CN"/>
                        <a:t>jvy</a:t>
                      </a:r>
                      <a:endParaRPr lang="en-US" altLang="zh-CN"/>
                    </a:p>
                  </a:txBody>
                  <a:tcPr/>
                </a:tc>
                <a:tc>
                  <a:txBody>
                    <a:bodyPr/>
                    <a:p>
                      <a:pPr>
                        <a:buNone/>
                      </a:pPr>
                      <a:r>
                        <a:rPr lang="en-US" altLang="zh-CN"/>
                        <a:t>1.1,1.4</a:t>
                      </a:r>
                      <a:endParaRPr lang="en-US" altLang="zh-CN"/>
                    </a:p>
                  </a:txBody>
                  <a:tcPr/>
                </a:tc>
                <a:tc>
                  <a:txBody>
                    <a:bodyPr/>
                    <a:p>
                      <a:pPr>
                        <a:buNone/>
                      </a:pPr>
                      <a:r>
                        <a:rPr lang="en-US" altLang="zh-CN"/>
                        <a:t>176</a:t>
                      </a:r>
                      <a:endParaRPr lang="en-US" altLang="zh-CN"/>
                    </a:p>
                  </a:txBody>
                  <a:tcPr/>
                </a:tc>
                <a:tc>
                  <a:txBody>
                    <a:bodyPr/>
                    <a:p>
                      <a:pPr>
                        <a:buNone/>
                      </a:pPr>
                      <a:r>
                        <a:rPr lang="en-US" altLang="zh-CN"/>
                        <a:t>151</a:t>
                      </a:r>
                      <a:endParaRPr lang="en-US" altLang="zh-CN"/>
                    </a:p>
                  </a:txBody>
                  <a:tcPr/>
                </a:tc>
                <a:tc>
                  <a:txBody>
                    <a:bodyPr/>
                    <a:p>
                      <a:pPr>
                        <a:buNone/>
                      </a:pPr>
                      <a:r>
                        <a:rPr lang="en-US" altLang="zh-CN"/>
                        <a:t>0.32</a:t>
                      </a:r>
                      <a:endParaRPr lang="en-US" altLang="zh-CN"/>
                    </a:p>
                  </a:txBody>
                  <a:tcPr/>
                </a:tc>
              </a:tr>
              <a:tr h="381000">
                <a:tc>
                  <a:txBody>
                    <a:bodyPr/>
                    <a:p>
                      <a:pPr>
                        <a:buNone/>
                      </a:pPr>
                      <a:r>
                        <a:rPr lang="en-US" altLang="zh-CN"/>
                        <a:t>jedit</a:t>
                      </a:r>
                      <a:endParaRPr lang="en-US" altLang="zh-CN"/>
                    </a:p>
                  </a:txBody>
                  <a:tcPr/>
                </a:tc>
                <a:tc>
                  <a:txBody>
                    <a:bodyPr/>
                    <a:p>
                      <a:pPr>
                        <a:buNone/>
                      </a:pPr>
                      <a:r>
                        <a:rPr lang="en-US" altLang="zh-CN"/>
                        <a:t>3.2,4.1~4.3</a:t>
                      </a:r>
                      <a:endParaRPr lang="en-US" altLang="zh-CN"/>
                    </a:p>
                  </a:txBody>
                  <a:tcPr/>
                </a:tc>
                <a:tc>
                  <a:txBody>
                    <a:bodyPr/>
                    <a:p>
                      <a:pPr>
                        <a:buNone/>
                      </a:pPr>
                      <a:r>
                        <a:rPr lang="en-US" altLang="zh-CN"/>
                        <a:t>360</a:t>
                      </a:r>
                      <a:endParaRPr lang="en-US" altLang="zh-CN"/>
                    </a:p>
                  </a:txBody>
                  <a:tcPr/>
                </a:tc>
                <a:tc>
                  <a:txBody>
                    <a:bodyPr/>
                    <a:p>
                      <a:pPr>
                        <a:buNone/>
                      </a:pPr>
                      <a:r>
                        <a:rPr lang="en-US" altLang="zh-CN"/>
                        <a:t>325</a:t>
                      </a:r>
                      <a:endParaRPr lang="en-US" altLang="zh-CN"/>
                    </a:p>
                  </a:txBody>
                  <a:tcPr/>
                </a:tc>
                <a:tc>
                  <a:txBody>
                    <a:bodyPr/>
                    <a:p>
                      <a:pPr>
                        <a:buNone/>
                      </a:pPr>
                      <a:r>
                        <a:rPr lang="en-US" altLang="zh-CN"/>
                        <a:t>0.17</a:t>
                      </a:r>
                      <a:endParaRPr lang="en-US" altLang="zh-CN"/>
                    </a:p>
                  </a:txBody>
                  <a:tcPr/>
                </a:tc>
              </a:tr>
              <a:tr h="381000">
                <a:tc>
                  <a:txBody>
                    <a:bodyPr/>
                    <a:p>
                      <a:pPr>
                        <a:buNone/>
                      </a:pPr>
                      <a:r>
                        <a:rPr lang="en-US" altLang="zh-CN"/>
                        <a:t>lucene</a:t>
                      </a:r>
                      <a:endParaRPr lang="en-US" altLang="zh-CN"/>
                    </a:p>
                  </a:txBody>
                  <a:tcPr/>
                </a:tc>
                <a:tc>
                  <a:txBody>
                    <a:bodyPr/>
                    <a:p>
                      <a:pPr>
                        <a:buNone/>
                      </a:pPr>
                      <a:r>
                        <a:rPr lang="en-US" altLang="zh-CN"/>
                        <a:t>2.2,2.4</a:t>
                      </a:r>
                      <a:endParaRPr lang="en-US" altLang="zh-CN"/>
                    </a:p>
                  </a:txBody>
                  <a:tcPr/>
                </a:tc>
                <a:tc>
                  <a:txBody>
                    <a:bodyPr/>
                    <a:p>
                      <a:pPr>
                        <a:buNone/>
                      </a:pPr>
                      <a:r>
                        <a:rPr lang="en-US" altLang="zh-CN"/>
                        <a:t>293</a:t>
                      </a:r>
                      <a:endParaRPr lang="en-US" altLang="zh-CN"/>
                    </a:p>
                  </a:txBody>
                  <a:tcPr/>
                </a:tc>
                <a:tc>
                  <a:txBody>
                    <a:bodyPr/>
                    <a:p>
                      <a:pPr>
                        <a:buNone/>
                      </a:pPr>
                      <a:r>
                        <a:rPr lang="en-US" altLang="zh-CN"/>
                        <a:t>265</a:t>
                      </a:r>
                      <a:endParaRPr lang="en-US" altLang="zh-CN"/>
                    </a:p>
                  </a:txBody>
                  <a:tcPr/>
                </a:tc>
                <a:tc>
                  <a:txBody>
                    <a:bodyPr/>
                    <a:p>
                      <a:pPr>
                        <a:buNone/>
                      </a:pPr>
                      <a:r>
                        <a:rPr lang="en-US" altLang="zh-CN"/>
                        <a:t>0.62</a:t>
                      </a:r>
                      <a:endParaRPr lang="en-US" altLang="zh-CN"/>
                    </a:p>
                  </a:txBody>
                  <a:tcPr/>
                </a:tc>
              </a:tr>
              <a:tr h="381000">
                <a:tc>
                  <a:txBody>
                    <a:bodyPr/>
                    <a:p>
                      <a:pPr>
                        <a:buNone/>
                      </a:pPr>
                      <a:r>
                        <a:rPr lang="en-US" altLang="zh-CN"/>
                        <a:t>poi</a:t>
                      </a:r>
                      <a:endParaRPr lang="en-US" altLang="zh-CN"/>
                    </a:p>
                  </a:txBody>
                  <a:tcPr/>
                </a:tc>
                <a:tc>
                  <a:txBody>
                    <a:bodyPr/>
                    <a:p>
                      <a:pPr>
                        <a:buNone/>
                      </a:pPr>
                      <a:r>
                        <a:rPr lang="en-US" altLang="zh-CN"/>
                        <a:t>1.5,2.0,2.5</a:t>
                      </a:r>
                      <a:endParaRPr lang="en-US" altLang="zh-CN"/>
                    </a:p>
                  </a:txBody>
                  <a:tcPr/>
                </a:tc>
                <a:tc>
                  <a:txBody>
                    <a:bodyPr/>
                    <a:p>
                      <a:pPr>
                        <a:buNone/>
                      </a:pPr>
                      <a:r>
                        <a:rPr lang="en-US" altLang="zh-CN"/>
                        <a:t>312</a:t>
                      </a:r>
                      <a:endParaRPr lang="en-US" altLang="zh-CN"/>
                    </a:p>
                  </a:txBody>
                  <a:tcPr/>
                </a:tc>
                <a:tc>
                  <a:txBody>
                    <a:bodyPr/>
                    <a:p>
                      <a:pPr>
                        <a:buNone/>
                      </a:pPr>
                      <a:r>
                        <a:rPr lang="en-US" altLang="zh-CN"/>
                        <a:t>279</a:t>
                      </a:r>
                      <a:endParaRPr lang="en-US" altLang="zh-CN"/>
                    </a:p>
                  </a:txBody>
                  <a:tcPr/>
                </a:tc>
                <a:tc>
                  <a:txBody>
                    <a:bodyPr/>
                    <a:p>
                      <a:pPr>
                        <a:buNone/>
                      </a:pPr>
                      <a:r>
                        <a:rPr lang="en-US" altLang="zh-CN"/>
                        <a:t>0.50</a:t>
                      </a:r>
                      <a:endParaRPr lang="en-US" altLang="zh-CN"/>
                    </a:p>
                  </a:txBody>
                  <a:tcPr/>
                </a:tc>
              </a:tr>
              <a:tr h="381000">
                <a:tc>
                  <a:txBody>
                    <a:bodyPr/>
                    <a:p>
                      <a:pPr>
                        <a:buNone/>
                      </a:pPr>
                      <a:r>
                        <a:rPr lang="en-US" altLang="zh-CN"/>
                        <a:t>synapse</a:t>
                      </a:r>
                      <a:endParaRPr lang="en-US" altLang="zh-CN"/>
                    </a:p>
                  </a:txBody>
                  <a:tcPr/>
                </a:tc>
                <a:tc>
                  <a:txBody>
                    <a:bodyPr/>
                    <a:p>
                      <a:pPr>
                        <a:buNone/>
                      </a:pPr>
                      <a:r>
                        <a:rPr lang="en-US" altLang="zh-CN"/>
                        <a:t>1.1,1.2</a:t>
                      </a:r>
                      <a:endParaRPr lang="en-US" altLang="zh-CN"/>
                    </a:p>
                  </a:txBody>
                  <a:tcPr/>
                </a:tc>
                <a:tc>
                  <a:txBody>
                    <a:bodyPr/>
                    <a:p>
                      <a:pPr>
                        <a:buNone/>
                      </a:pPr>
                      <a:r>
                        <a:rPr lang="en-US" altLang="zh-CN"/>
                        <a:t>239</a:t>
                      </a:r>
                      <a:endParaRPr lang="en-US" altLang="zh-CN"/>
                    </a:p>
                  </a:txBody>
                  <a:tcPr/>
                </a:tc>
                <a:tc>
                  <a:txBody>
                    <a:bodyPr/>
                    <a:p>
                      <a:pPr>
                        <a:buNone/>
                      </a:pPr>
                      <a:r>
                        <a:rPr lang="en-US" altLang="zh-CN"/>
                        <a:t>212</a:t>
                      </a:r>
                      <a:endParaRPr lang="en-US" altLang="zh-CN"/>
                    </a:p>
                  </a:txBody>
                  <a:tcPr/>
                </a:tc>
                <a:tc>
                  <a:txBody>
                    <a:bodyPr/>
                    <a:p>
                      <a:pPr>
                        <a:buNone/>
                      </a:pPr>
                      <a:r>
                        <a:rPr lang="en-US" altLang="zh-CN"/>
                        <a:t>0.33</a:t>
                      </a:r>
                      <a:endParaRPr lang="en-US" altLang="zh-CN"/>
                    </a:p>
                  </a:txBody>
                  <a:tcPr/>
                </a:tc>
              </a:tr>
              <a:tr h="381000">
                <a:tc>
                  <a:txBody>
                    <a:bodyPr/>
                    <a:p>
                      <a:pPr>
                        <a:buNone/>
                      </a:pPr>
                      <a:r>
                        <a:rPr lang="en-US" altLang="zh-CN"/>
                        <a:t>velocity</a:t>
                      </a:r>
                      <a:endParaRPr lang="en-US" altLang="zh-CN"/>
                    </a:p>
                  </a:txBody>
                  <a:tcPr/>
                </a:tc>
                <a:tc>
                  <a:txBody>
                    <a:bodyPr/>
                    <a:p>
                      <a:pPr>
                        <a:buNone/>
                      </a:pPr>
                      <a:r>
                        <a:rPr lang="en-US" altLang="zh-CN"/>
                        <a:t>1.4.1,1.6.1</a:t>
                      </a:r>
                      <a:endParaRPr lang="en-US" altLang="zh-CN"/>
                    </a:p>
                  </a:txBody>
                  <a:tcPr/>
                </a:tc>
                <a:tc>
                  <a:txBody>
                    <a:bodyPr/>
                    <a:p>
                      <a:pPr>
                        <a:buNone/>
                      </a:pPr>
                      <a:r>
                        <a:rPr lang="en-US" altLang="zh-CN"/>
                        <a:t>213</a:t>
                      </a:r>
                      <a:endParaRPr lang="en-US" altLang="zh-CN"/>
                    </a:p>
                  </a:txBody>
                  <a:tcPr/>
                </a:tc>
                <a:tc>
                  <a:txBody>
                    <a:bodyPr/>
                    <a:p>
                      <a:pPr>
                        <a:buNone/>
                      </a:pPr>
                      <a:r>
                        <a:rPr lang="en-US" altLang="zh-CN"/>
                        <a:t>182</a:t>
                      </a:r>
                      <a:endParaRPr lang="en-US" altLang="zh-CN"/>
                    </a:p>
                  </a:txBody>
                  <a:tcPr/>
                </a:tc>
                <a:tc>
                  <a:txBody>
                    <a:bodyPr/>
                    <a:p>
                      <a:pPr>
                        <a:buNone/>
                      </a:pPr>
                      <a:r>
                        <a:rPr lang="en-US" altLang="zh-CN"/>
                        <a:t>0.59</a:t>
                      </a:r>
                      <a:endParaRPr lang="en-US" altLang="zh-CN"/>
                    </a:p>
                  </a:txBody>
                  <a:tcPr/>
                </a:tc>
              </a:tr>
              <a:tr h="381000">
                <a:tc>
                  <a:txBody>
                    <a:bodyPr/>
                    <a:p>
                      <a:pPr>
                        <a:buNone/>
                      </a:pPr>
                      <a:r>
                        <a:rPr lang="en-US" altLang="zh-CN"/>
                        <a:t>xalan</a:t>
                      </a:r>
                      <a:endParaRPr lang="en-US" altLang="zh-CN"/>
                    </a:p>
                  </a:txBody>
                  <a:tcPr/>
                </a:tc>
                <a:tc>
                  <a:txBody>
                    <a:bodyPr/>
                    <a:p>
                      <a:pPr>
                        <a:buNone/>
                      </a:pPr>
                      <a:r>
                        <a:rPr lang="en-US" altLang="zh-CN"/>
                        <a:t>2.4~2.7</a:t>
                      </a:r>
                      <a:endParaRPr lang="en-US" altLang="zh-CN"/>
                    </a:p>
                  </a:txBody>
                  <a:tcPr/>
                </a:tc>
                <a:tc>
                  <a:txBody>
                    <a:bodyPr/>
                    <a:p>
                      <a:pPr>
                        <a:buNone/>
                      </a:pPr>
                      <a:r>
                        <a:rPr lang="en-US" altLang="zh-CN"/>
                        <a:t>830</a:t>
                      </a:r>
                      <a:endParaRPr lang="en-US" altLang="zh-CN"/>
                    </a:p>
                  </a:txBody>
                  <a:tcPr/>
                </a:tc>
                <a:tc>
                  <a:txBody>
                    <a:bodyPr/>
                    <a:p>
                      <a:pPr>
                        <a:buNone/>
                      </a:pPr>
                      <a:r>
                        <a:rPr lang="en-US" altLang="zh-CN"/>
                        <a:t>739</a:t>
                      </a:r>
                      <a:endParaRPr lang="en-US" altLang="zh-CN"/>
                    </a:p>
                  </a:txBody>
                  <a:tcPr/>
                </a:tc>
                <a:tc>
                  <a:txBody>
                    <a:bodyPr/>
                    <a:p>
                      <a:pPr>
                        <a:buNone/>
                      </a:pPr>
                      <a:r>
                        <a:rPr lang="en-US" altLang="zh-CN"/>
                        <a:t>0.58</a:t>
                      </a:r>
                      <a:endParaRPr lang="en-US" altLang="zh-CN"/>
                    </a:p>
                  </a:txBody>
                  <a:tcPr/>
                </a:tc>
              </a:tr>
              <a:tr h="381000">
                <a:tc>
                  <a:txBody>
                    <a:bodyPr/>
                    <a:p>
                      <a:pPr>
                        <a:buNone/>
                      </a:pPr>
                      <a:r>
                        <a:rPr lang="en-US" altLang="zh-CN"/>
                        <a:t>xerces</a:t>
                      </a:r>
                      <a:endParaRPr lang="en-US" altLang="zh-CN"/>
                    </a:p>
                  </a:txBody>
                  <a:tcPr/>
                </a:tc>
                <a:tc>
                  <a:txBody>
                    <a:bodyPr/>
                    <a:p>
                      <a:pPr>
                        <a:buNone/>
                      </a:pPr>
                      <a:r>
                        <a:rPr lang="en-US" altLang="zh-CN"/>
                        <a:t>1.2.0,1.3.0,1.4.4</a:t>
                      </a:r>
                      <a:endParaRPr lang="en-US" altLang="zh-CN"/>
                    </a:p>
                  </a:txBody>
                  <a:tcPr/>
                </a:tc>
                <a:tc>
                  <a:txBody>
                    <a:bodyPr/>
                    <a:p>
                      <a:pPr>
                        <a:buNone/>
                      </a:pPr>
                      <a:r>
                        <a:rPr lang="en-US" altLang="zh-CN"/>
                        <a:t>410</a:t>
                      </a:r>
                      <a:endParaRPr lang="en-US" altLang="zh-CN"/>
                    </a:p>
                  </a:txBody>
                  <a:tcPr/>
                </a:tc>
                <a:tc>
                  <a:txBody>
                    <a:bodyPr/>
                    <a:p>
                      <a:pPr>
                        <a:buNone/>
                      </a:pPr>
                      <a:r>
                        <a:rPr lang="en-US" altLang="zh-CN"/>
                        <a:t>224</a:t>
                      </a:r>
                      <a:endParaRPr lang="en-US" altLang="zh-CN"/>
                    </a:p>
                  </a:txBody>
                  <a:tcPr/>
                </a:tc>
                <a:tc>
                  <a:txBody>
                    <a:bodyPr/>
                    <a:p>
                      <a:pPr>
                        <a:buNone/>
                      </a:pPr>
                      <a:r>
                        <a:rPr lang="en-US" altLang="zh-CN"/>
                        <a:t>0.36</a:t>
                      </a:r>
                      <a:endParaRPr lang="en-US" altLang="zh-CN"/>
                    </a:p>
                  </a:txBody>
                  <a:tcPr/>
                </a:tc>
              </a:tr>
            </a:tbl>
          </a:graphicData>
        </a:graphic>
      </p:graphicFrame>
      <p:sp>
        <p:nvSpPr>
          <p:cNvPr id="5" name="文本框 4"/>
          <p:cNvSpPr txBox="1"/>
          <p:nvPr/>
        </p:nvSpPr>
        <p:spPr>
          <a:xfrm>
            <a:off x="3621405" y="1175385"/>
            <a:ext cx="2871470" cy="309245"/>
          </a:xfrm>
          <a:prstGeom prst="rect">
            <a:avLst/>
          </a:prstGeom>
          <a:noFill/>
        </p:spPr>
        <p:txBody>
          <a:bodyPr wrap="square" rtlCol="0">
            <a:noAutofit/>
          </a:bodyPr>
          <a:p>
            <a:pPr algn="l"/>
            <a:r>
              <a:rPr lang="en-US" altLang="zh-CN" sz="1800" b="1" dirty="0">
                <a:latin typeface="微软雅黑" panose="020B0503020204020204" pitchFamily="34" charset="-122"/>
                <a:ea typeface="微软雅黑" panose="020B0503020204020204" pitchFamily="34" charset="-122"/>
              </a:rPr>
              <a:t>PROMISE dataset</a:t>
            </a:r>
            <a:endParaRPr lang="en-US" altLang="zh-CN" sz="18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27330" y="5899150"/>
            <a:ext cx="4403725" cy="618490"/>
          </a:xfrm>
          <a:prstGeom prst="rect">
            <a:avLst/>
          </a:prstGeom>
          <a:noFill/>
        </p:spPr>
        <p:txBody>
          <a:bodyPr wrap="square" rtlCol="0">
            <a:noAutofit/>
          </a:bodyPr>
          <a:p>
            <a:pPr algn="l"/>
            <a:r>
              <a:rPr lang="en-US" altLang="zh-CN" sz="1200" dirty="0">
                <a:latin typeface="微软雅黑" panose="020B0503020204020204" pitchFamily="34" charset="-122"/>
                <a:ea typeface="微软雅黑" panose="020B0503020204020204" pitchFamily="34" charset="-122"/>
              </a:rPr>
              <a:t>#avg: Number of instance of orginal dataset</a:t>
            </a:r>
            <a:endParaRPr lang="en-US" altLang="zh-CN" sz="1200" dirty="0">
              <a:latin typeface="微软雅黑" panose="020B0503020204020204" pitchFamily="34" charset="-122"/>
              <a:ea typeface="微软雅黑" panose="020B0503020204020204" pitchFamily="34" charset="-122"/>
            </a:endParaRPr>
          </a:p>
          <a:p>
            <a:pPr algn="l"/>
            <a:r>
              <a:rPr lang="en-US" altLang="zh-CN" sz="1200" dirty="0">
                <a:latin typeface="微软雅黑" panose="020B0503020204020204" pitchFamily="34" charset="-122"/>
                <a:ea typeface="微软雅黑" panose="020B0503020204020204" pitchFamily="34" charset="-122"/>
              </a:rPr>
              <a:t>#avg(p): Number of instance of processed dataset</a:t>
            </a:r>
            <a:endParaRPr lang="en-US" altLang="zh-CN" sz="1200" dirty="0">
              <a:latin typeface="微软雅黑" panose="020B0503020204020204" pitchFamily="34" charset="-122"/>
              <a:ea typeface="微软雅黑" panose="020B0503020204020204" pitchFamily="34" charset="-122"/>
            </a:endParaRPr>
          </a:p>
          <a:p>
            <a:pPr algn="l"/>
            <a:r>
              <a:rPr lang="en-US" altLang="zh-CN" sz="1200" dirty="0">
                <a:latin typeface="微软雅黑" panose="020B0503020204020204" pitchFamily="34" charset="-122"/>
                <a:ea typeface="微软雅黑" panose="020B0503020204020204" pitchFamily="34" charset="-122"/>
              </a:rPr>
              <a:t>df: defect rate of each project</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18475">
        <p:fade/>
      </p:transition>
    </mc:Choice>
    <mc:Fallback>
      <p:transition spd="med" advTm="18475">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Design for RQ2</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3" name="文本框 2"/>
          <p:cNvSpPr txBox="1"/>
          <p:nvPr/>
        </p:nvSpPr>
        <p:spPr>
          <a:xfrm>
            <a:off x="1195070" y="1637665"/>
            <a:ext cx="7475855" cy="4575810"/>
          </a:xfrm>
          <a:prstGeom prst="rect">
            <a:avLst/>
          </a:prstGeom>
          <a:noFill/>
        </p:spPr>
        <p:txBody>
          <a:bodyPr wrap="square" rtlCol="0">
            <a:noAutofit/>
          </a:bodyPr>
          <a:p>
            <a:pPr marL="285750" indent="-285750" algn="l">
              <a:buFont typeface="Arial" panose="02080604020202020204" pitchFamily="34" charset="0"/>
              <a:buChar char="•"/>
            </a:pPr>
            <a:r>
              <a:rPr lang="en-US" altLang="zh-CN" sz="1800" b="1" dirty="0">
                <a:solidFill>
                  <a:schemeClr val="tx2">
                    <a:alpha val="20000"/>
                  </a:schemeClr>
                </a:solidFill>
                <a:latin typeface="微软雅黑" panose="020B0503020204020204" pitchFamily="34" charset="-122"/>
                <a:ea typeface="微软雅黑" panose="020B0503020204020204" pitchFamily="34" charset="-122"/>
              </a:rPr>
              <a:t>RQ1</a:t>
            </a:r>
            <a:r>
              <a:rPr lang="en-US" altLang="zh-CN" sz="1800" dirty="0">
                <a:solidFill>
                  <a:schemeClr val="tx2">
                    <a:alpha val="20000"/>
                  </a:schemeClr>
                </a:solidFill>
                <a:latin typeface="微软雅黑" panose="020B0503020204020204" pitchFamily="34" charset="-122"/>
                <a:ea typeface="微软雅黑" panose="020B0503020204020204" pitchFamily="34" charset="-122"/>
              </a:rPr>
              <a:t>:Can data augmentation improve the performance of deep learning models?</a:t>
            </a:r>
            <a:endParaRPr lang="en-US" altLang="zh-CN" sz="1800" dirty="0">
              <a:solidFill>
                <a:schemeClr val="tx2">
                  <a:alpha val="30000"/>
                </a:schemeClr>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solidFill>
                <a:latin typeface="微软雅黑" panose="020B0503020204020204" pitchFamily="34" charset="-122"/>
                <a:ea typeface="微软雅黑" panose="020B0503020204020204" pitchFamily="34" charset="-122"/>
              </a:rPr>
              <a:t>RQ2</a:t>
            </a:r>
            <a:r>
              <a:rPr lang="en-US" altLang="zh-CN" sz="1800" dirty="0">
                <a:solidFill>
                  <a:schemeClr val="tx2"/>
                </a:solidFill>
                <a:latin typeface="微软雅黑" panose="020B0503020204020204" pitchFamily="34" charset="-122"/>
                <a:ea typeface="微软雅黑" panose="020B0503020204020204" pitchFamily="34" charset="-122"/>
              </a:rPr>
              <a:t>:Can our model outperform other models, including traditional metricsbased models and deep learning-based models?</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alpha val="20000"/>
                  </a:schemeClr>
                </a:solidFill>
                <a:latin typeface="微软雅黑" panose="020B0503020204020204" pitchFamily="34" charset="-122"/>
                <a:ea typeface="微软雅黑" panose="020B0503020204020204" pitchFamily="34" charset="-122"/>
              </a:rPr>
              <a:t>RQ3</a:t>
            </a:r>
            <a:r>
              <a:rPr lang="en-US" altLang="zh-CN" sz="1800" dirty="0">
                <a:solidFill>
                  <a:schemeClr val="tx2">
                    <a:alpha val="20000"/>
                  </a:schemeClr>
                </a:solidFill>
                <a:latin typeface="微软雅黑" panose="020B0503020204020204" pitchFamily="34" charset="-122"/>
                <a:ea typeface="微软雅黑" panose="020B0503020204020204" pitchFamily="34" charset="-122"/>
              </a:rPr>
              <a:t>:Can inputs embedding with our pretrainedBERTmodel outperformWord2vecmodel?</a:t>
            </a: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alpha val="20000"/>
                  </a:schemeClr>
                </a:solidFill>
                <a:latin typeface="微软雅黑" panose="020B0503020204020204" pitchFamily="34" charset="-122"/>
                <a:ea typeface="微软雅黑" panose="020B0503020204020204" pitchFamily="34" charset="-122"/>
              </a:rPr>
              <a:t>RQ4</a:t>
            </a:r>
            <a:r>
              <a:rPr lang="en-US" altLang="zh-CN" sz="1800" dirty="0">
                <a:solidFill>
                  <a:schemeClr val="tx2">
                    <a:alpha val="20000"/>
                  </a:schemeClr>
                </a:solidFill>
                <a:latin typeface="微软雅黑" panose="020B0503020204020204" pitchFamily="34" charset="-122"/>
                <a:ea typeface="微软雅黑" panose="020B0503020204020204" pitchFamily="34" charset="-122"/>
              </a:rPr>
              <a:t>:Which data preprocessing method is better for software defect prediction?</a:t>
            </a: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p:txBody>
      </p:sp>
      <p:sp>
        <p:nvSpPr>
          <p:cNvPr id="5" name="圆角矩形 4"/>
          <p:cNvSpPr/>
          <p:nvPr/>
        </p:nvSpPr>
        <p:spPr>
          <a:xfrm>
            <a:off x="2136140" y="3449955"/>
            <a:ext cx="5280660" cy="1107440"/>
          </a:xfrm>
          <a:prstGeom prst="roundRect">
            <a:avLst/>
          </a:prstGeom>
          <a:solidFill>
            <a:schemeClr val="bg2">
              <a:lumMod val="9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Compare F1 score of BERT+BAMA with four baseline models in both WPDP and CPDP experiments on ten projects</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20667">
        <p:fade/>
      </p:transition>
    </mc:Choice>
    <mc:Fallback>
      <p:transition spd="med" advTm="2066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 </a:t>
            </a:r>
            <a:r>
              <a:rPr lang="en-US" altLang="zh-CN" dirty="0">
                <a:sym typeface="+mn-ea"/>
              </a:rPr>
              <a:t>Experiment for RQ2</a:t>
            </a:r>
            <a:br>
              <a:rPr lang="en-US" altLang="zh-CN" dirty="0"/>
            </a:br>
            <a:endParaRPr lang="en-US" altLang="zh-CN" dirty="0"/>
          </a:p>
        </p:txBody>
      </p:sp>
      <p:sp>
        <p:nvSpPr>
          <p:cNvPr id="38" name="文本框 37"/>
          <p:cNvSpPr txBox="1"/>
          <p:nvPr/>
        </p:nvSpPr>
        <p:spPr>
          <a:xfrm>
            <a:off x="2326005" y="1398270"/>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Parameter settings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3" name="表格 2"/>
          <p:cNvGraphicFramePr/>
          <p:nvPr/>
        </p:nvGraphicFramePr>
        <p:xfrm>
          <a:off x="1020445" y="1853565"/>
          <a:ext cx="7439660" cy="4077335"/>
        </p:xfrm>
        <a:graphic>
          <a:graphicData uri="http://schemas.openxmlformats.org/drawingml/2006/table">
            <a:tbl>
              <a:tblPr firstRow="1" bandRow="1">
                <a:tableStyleId>{5C22544A-7EE6-4342-B048-85BDC9FD1C3A}</a:tableStyleId>
              </a:tblPr>
              <a:tblGrid>
                <a:gridCol w="1860550"/>
                <a:gridCol w="1919605"/>
                <a:gridCol w="1900555"/>
                <a:gridCol w="1758950"/>
              </a:tblGrid>
              <a:tr h="376555">
                <a:tc>
                  <a:txBody>
                    <a:bodyPr/>
                    <a:p>
                      <a:pPr algn="ctr">
                        <a:buNone/>
                      </a:pPr>
                      <a:r>
                        <a:rPr lang="en-US" altLang="zh-CN"/>
                        <a:t>paramter</a:t>
                      </a:r>
                      <a:endParaRPr lang="en-US" altLang="zh-CN"/>
                    </a:p>
                  </a:txBody>
                  <a:tcPr/>
                </a:tc>
                <a:tc>
                  <a:txBody>
                    <a:bodyPr/>
                    <a:p>
                      <a:pPr algn="ctr">
                        <a:buNone/>
                      </a:pPr>
                      <a:r>
                        <a:rPr lang="en-US" altLang="zh-CN"/>
                        <a:t>BERT+BAMA</a:t>
                      </a:r>
                      <a:endParaRPr lang="en-US" altLang="zh-CN"/>
                    </a:p>
                  </a:txBody>
                  <a:tcPr/>
                </a:tc>
                <a:tc>
                  <a:txBody>
                    <a:bodyPr/>
                    <a:p>
                      <a:pPr algn="ctr">
                        <a:buNone/>
                      </a:pPr>
                      <a:r>
                        <a:rPr lang="en-US" altLang="zh-CN"/>
                        <a:t>BiLST+ATT</a:t>
                      </a:r>
                      <a:endParaRPr lang="en-US" altLang="zh-CN"/>
                    </a:p>
                  </a:txBody>
                  <a:tcPr/>
                </a:tc>
                <a:tc>
                  <a:txBody>
                    <a:bodyPr/>
                    <a:p>
                      <a:pPr algn="ctr">
                        <a:buNone/>
                      </a:pPr>
                      <a:r>
                        <a:rPr lang="en-US" altLang="zh-CN"/>
                        <a:t>TextCNN</a:t>
                      </a:r>
                      <a:endParaRPr lang="en-US" altLang="zh-CN"/>
                    </a:p>
                  </a:txBody>
                  <a:tcPr/>
                </a:tc>
              </a:tr>
              <a:tr h="367030">
                <a:tc>
                  <a:txBody>
                    <a:bodyPr/>
                    <a:p>
                      <a:pPr algn="ctr">
                        <a:buNone/>
                      </a:pPr>
                      <a:r>
                        <a:rPr lang="en-US" altLang="zh-CN"/>
                        <a:t>embedd size </a:t>
                      </a:r>
                      <a:endParaRPr lang="en-US" altLang="zh-CN"/>
                    </a:p>
                  </a:txBody>
                  <a:tcPr/>
                </a:tc>
                <a:tc>
                  <a:txBody>
                    <a:bodyPr/>
                    <a:p>
                      <a:pPr algn="ctr">
                        <a:buNone/>
                      </a:pPr>
                      <a:r>
                        <a:rPr lang="en-US" altLang="zh-CN">
                          <a:solidFill>
                            <a:srgbClr val="FF0000"/>
                          </a:solidFill>
                        </a:rPr>
                        <a:t>64</a:t>
                      </a:r>
                      <a:endParaRPr lang="en-US" altLang="zh-CN">
                        <a:solidFill>
                          <a:srgbClr val="FF0000"/>
                        </a:solidFill>
                      </a:endParaRPr>
                    </a:p>
                  </a:txBody>
                  <a:tcPr/>
                </a:tc>
                <a:tc>
                  <a:txBody>
                    <a:bodyPr/>
                    <a:p>
                      <a:pPr algn="ctr">
                        <a:buNone/>
                      </a:pPr>
                      <a:r>
                        <a:rPr lang="en-US" altLang="zh-CN"/>
                        <a:t>300</a:t>
                      </a:r>
                      <a:endParaRPr lang="en-US" altLang="zh-CN"/>
                    </a:p>
                  </a:txBody>
                  <a:tcPr/>
                </a:tc>
                <a:tc>
                  <a:txBody>
                    <a:bodyPr/>
                    <a:p>
                      <a:pPr algn="ctr">
                        <a:buNone/>
                      </a:pPr>
                      <a:r>
                        <a:rPr lang="en-US" altLang="zh-CN"/>
                        <a:t>300</a:t>
                      </a:r>
                      <a:endParaRPr lang="en-US" altLang="zh-CN"/>
                    </a:p>
                  </a:txBody>
                  <a:tcPr/>
                </a:tc>
              </a:tr>
              <a:tr h="367665">
                <a:tc>
                  <a:txBody>
                    <a:bodyPr/>
                    <a:p>
                      <a:pPr algn="ctr">
                        <a:buNone/>
                      </a:pPr>
                      <a:r>
                        <a:rPr lang="en-US" altLang="zh-CN"/>
                        <a:t>input length</a:t>
                      </a:r>
                      <a:endParaRPr lang="en-US" altLang="zh-CN"/>
                    </a:p>
                  </a:txBody>
                  <a:tcPr/>
                </a:tc>
                <a:tc>
                  <a:txBody>
                    <a:bodyPr/>
                    <a:p>
                      <a:pPr algn="ctr">
                        <a:buNone/>
                      </a:pPr>
                      <a:r>
                        <a:rPr lang="en-US" altLang="zh-CN"/>
                        <a:t>512 </a:t>
                      </a:r>
                      <a:endParaRPr lang="en-US" altLang="zh-CN"/>
                    </a:p>
                  </a:txBody>
                  <a:tcPr/>
                </a:tc>
                <a:tc>
                  <a:txBody>
                    <a:bodyPr/>
                    <a:p>
                      <a:pPr algn="ctr">
                        <a:buNone/>
                      </a:pPr>
                      <a:r>
                        <a:rPr lang="en-US" altLang="zh-CN"/>
                        <a:t>512</a:t>
                      </a:r>
                      <a:endParaRPr lang="en-US" altLang="zh-CN"/>
                    </a:p>
                  </a:txBody>
                  <a:tcPr/>
                </a:tc>
                <a:tc>
                  <a:txBody>
                    <a:bodyPr/>
                    <a:p>
                      <a:pPr algn="ctr">
                        <a:buNone/>
                      </a:pPr>
                      <a:r>
                        <a:rPr lang="en-US" altLang="zh-CN"/>
                        <a:t>512</a:t>
                      </a:r>
                      <a:endParaRPr lang="en-US" altLang="zh-CN"/>
                    </a:p>
                  </a:txBody>
                  <a:tcPr/>
                </a:tc>
              </a:tr>
              <a:tr h="367030">
                <a:tc>
                  <a:txBody>
                    <a:bodyPr/>
                    <a:p>
                      <a:pPr algn="ctr">
                        <a:buNone/>
                      </a:pPr>
                      <a:r>
                        <a:rPr lang="en-US" altLang="zh-CN"/>
                        <a:t>vocab size </a:t>
                      </a:r>
                      <a:endParaRPr lang="en-US" altLang="zh-CN"/>
                    </a:p>
                  </a:txBody>
                  <a:tcPr/>
                </a:tc>
                <a:tc>
                  <a:txBody>
                    <a:bodyPr/>
                    <a:p>
                      <a:pPr algn="ctr">
                        <a:buNone/>
                      </a:pPr>
                      <a:r>
                        <a:rPr lang="en-US" altLang="zh-CN"/>
                        <a:t>100,000</a:t>
                      </a:r>
                      <a:endParaRPr lang="en-US" altLang="zh-CN"/>
                    </a:p>
                  </a:txBody>
                  <a:tcPr/>
                </a:tc>
                <a:tc>
                  <a:txBody>
                    <a:bodyPr/>
                    <a:p>
                      <a:pPr algn="ctr">
                        <a:buNone/>
                      </a:pPr>
                      <a:r>
                        <a:rPr lang="en-US" altLang="zh-CN"/>
                        <a:t>100,000</a:t>
                      </a:r>
                      <a:endParaRPr lang="en-US" altLang="zh-CN"/>
                    </a:p>
                  </a:txBody>
                  <a:tcPr/>
                </a:tc>
                <a:tc>
                  <a:txBody>
                    <a:bodyPr/>
                    <a:p>
                      <a:pPr algn="ctr">
                        <a:buNone/>
                      </a:pPr>
                      <a:r>
                        <a:rPr lang="en-US" altLang="zh-CN"/>
                        <a:t>100,000</a:t>
                      </a:r>
                      <a:endParaRPr lang="en-US" altLang="zh-CN"/>
                    </a:p>
                  </a:txBody>
                  <a:tcPr/>
                </a:tc>
              </a:tr>
              <a:tr h="366395">
                <a:tc>
                  <a:txBody>
                    <a:bodyPr/>
                    <a:p>
                      <a:pPr algn="ctr">
                        <a:buNone/>
                      </a:pPr>
                      <a:r>
                        <a:rPr lang="en-US" altLang="zh-CN"/>
                        <a:t>optimizer </a:t>
                      </a:r>
                      <a:endParaRPr lang="en-US" altLang="zh-CN"/>
                    </a:p>
                  </a:txBody>
                  <a:tcPr/>
                </a:tc>
                <a:tc>
                  <a:txBody>
                    <a:bodyPr/>
                    <a:p>
                      <a:pPr algn="ctr">
                        <a:buNone/>
                      </a:pPr>
                      <a:r>
                        <a:rPr lang="en-US" altLang="zh-CN"/>
                        <a:t>Adam </a:t>
                      </a:r>
                      <a:endParaRPr lang="en-US" altLang="zh-CN"/>
                    </a:p>
                  </a:txBody>
                  <a:tcPr/>
                </a:tc>
                <a:tc>
                  <a:txBody>
                    <a:bodyPr/>
                    <a:p>
                      <a:pPr algn="ctr">
                        <a:buNone/>
                      </a:pPr>
                      <a:r>
                        <a:rPr lang="en-US" altLang="zh-CN"/>
                        <a:t>Adam</a:t>
                      </a:r>
                      <a:endParaRPr lang="en-US" altLang="zh-CN"/>
                    </a:p>
                  </a:txBody>
                  <a:tcPr/>
                </a:tc>
                <a:tc>
                  <a:txBody>
                    <a:bodyPr/>
                    <a:p>
                      <a:pPr algn="ctr">
                        <a:buNone/>
                      </a:pPr>
                      <a:r>
                        <a:rPr lang="en-US" altLang="zh-CN"/>
                        <a:t>Adam</a:t>
                      </a:r>
                      <a:endParaRPr lang="en-US" altLang="zh-CN"/>
                    </a:p>
                  </a:txBody>
                  <a:tcPr/>
                </a:tc>
              </a:tr>
              <a:tr h="367665">
                <a:tc>
                  <a:txBody>
                    <a:bodyPr/>
                    <a:p>
                      <a:pPr algn="ctr">
                        <a:buNone/>
                      </a:pPr>
                      <a:r>
                        <a:rPr lang="en-US" altLang="zh-CN"/>
                        <a:t>learning rate</a:t>
                      </a:r>
                      <a:endParaRPr lang="en-US" altLang="zh-CN"/>
                    </a:p>
                  </a:txBody>
                  <a:tcPr/>
                </a:tc>
                <a:tc>
                  <a:txBody>
                    <a:bodyPr/>
                    <a:p>
                      <a:pPr algn="ctr">
                        <a:buNone/>
                      </a:pPr>
                      <a:r>
                        <a:rPr lang="en-US" altLang="zh-CN"/>
                        <a:t>0.005</a:t>
                      </a:r>
                      <a:endParaRPr lang="en-US" altLang="zh-CN"/>
                    </a:p>
                  </a:txBody>
                  <a:tcPr/>
                </a:tc>
                <a:tc>
                  <a:txBody>
                    <a:bodyPr/>
                    <a:p>
                      <a:pPr algn="ctr">
                        <a:buNone/>
                      </a:pPr>
                      <a:r>
                        <a:rPr lang="en-US" altLang="zh-CN"/>
                        <a:t>0.005</a:t>
                      </a:r>
                      <a:endParaRPr lang="en-US" altLang="zh-CN"/>
                    </a:p>
                  </a:txBody>
                  <a:tcPr/>
                </a:tc>
                <a:tc>
                  <a:txBody>
                    <a:bodyPr/>
                    <a:p>
                      <a:pPr algn="ctr">
                        <a:buNone/>
                      </a:pPr>
                      <a:r>
                        <a:rPr lang="en-US" altLang="zh-CN"/>
                        <a:t>0.005</a:t>
                      </a:r>
                      <a:endParaRPr lang="en-US" altLang="zh-CN"/>
                    </a:p>
                  </a:txBody>
                  <a:tcPr/>
                </a:tc>
              </a:tr>
              <a:tr h="367665">
                <a:tc>
                  <a:txBody>
                    <a:bodyPr/>
                    <a:p>
                      <a:pPr algn="ctr">
                        <a:buNone/>
                      </a:pPr>
                      <a:r>
                        <a:rPr lang="en-US" altLang="zh-CN"/>
                        <a:t>epoches </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5</a:t>
                      </a:r>
                      <a:endParaRPr lang="en-US" altLang="zh-CN"/>
                    </a:p>
                  </a:txBody>
                  <a:tcPr/>
                </a:tc>
              </a:tr>
              <a:tr h="367665">
                <a:tc>
                  <a:txBody>
                    <a:bodyPr/>
                    <a:p>
                      <a:pPr algn="ctr">
                        <a:buNone/>
                      </a:pPr>
                      <a:r>
                        <a:rPr lang="en-US" altLang="zh-CN"/>
                        <a:t>hidden size </a:t>
                      </a:r>
                      <a:endParaRPr lang="en-US" altLang="zh-CN"/>
                    </a:p>
                  </a:txBody>
                  <a:tcPr/>
                </a:tc>
                <a:tc>
                  <a:txBody>
                    <a:bodyPr/>
                    <a:p>
                      <a:pPr algn="ctr">
                        <a:buNone/>
                      </a:pPr>
                      <a:r>
                        <a:rPr lang="en-US" altLang="zh-CN"/>
                        <a:t>64</a:t>
                      </a:r>
                      <a:endParaRPr lang="en-US" altLang="zh-CN"/>
                    </a:p>
                  </a:txBody>
                  <a:tcPr/>
                </a:tc>
                <a:tc>
                  <a:txBody>
                    <a:bodyPr/>
                    <a:p>
                      <a:pPr algn="ctr">
                        <a:buNone/>
                      </a:pPr>
                      <a:r>
                        <a:rPr lang="en-US" altLang="zh-CN"/>
                        <a:t>64</a:t>
                      </a:r>
                      <a:endParaRPr lang="en-US" altLang="zh-CN"/>
                    </a:p>
                  </a:txBody>
                  <a:tcPr/>
                </a:tc>
                <a:tc>
                  <a:txBody>
                    <a:bodyPr/>
                    <a:p>
                      <a:pPr algn="ctr">
                        <a:buNone/>
                      </a:pPr>
                      <a:r>
                        <a:rPr lang="en-US" altLang="zh-CN"/>
                        <a:t>-</a:t>
                      </a:r>
                      <a:endParaRPr lang="en-US" altLang="zh-CN"/>
                    </a:p>
                  </a:txBody>
                  <a:tcPr/>
                </a:tc>
              </a:tr>
              <a:tr h="367030">
                <a:tc>
                  <a:txBody>
                    <a:bodyPr/>
                    <a:p>
                      <a:pPr algn="ctr">
                        <a:buNone/>
                      </a:pPr>
                      <a:r>
                        <a:rPr lang="en-US" altLang="zh-CN"/>
                        <a:t>fiter size </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2,3,4</a:t>
                      </a:r>
                      <a:endParaRPr lang="en-US" altLang="zh-CN"/>
                    </a:p>
                  </a:txBody>
                  <a:tcPr/>
                </a:tc>
              </a:tr>
              <a:tr h="367030">
                <a:tc>
                  <a:txBody>
                    <a:bodyPr/>
                    <a:p>
                      <a:pPr algn="ctr">
                        <a:buNone/>
                      </a:pPr>
                      <a:r>
                        <a:rPr lang="en-US" altLang="zh-CN"/>
                        <a:t>number filter</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32</a:t>
                      </a:r>
                      <a:endParaRPr lang="en-US" altLang="zh-CN"/>
                    </a:p>
                  </a:txBody>
                  <a:tcPr/>
                </a:tc>
              </a:tr>
              <a:tr h="395605">
                <a:tc>
                  <a:txBody>
                    <a:bodyPr/>
                    <a:p>
                      <a:pPr algn="ctr">
                        <a:buNone/>
                      </a:pPr>
                      <a:r>
                        <a:rPr lang="en-US" altLang="zh-CN"/>
                        <a:t>loss function</a:t>
                      </a:r>
                      <a:endParaRPr lang="en-US" altLang="zh-CN"/>
                    </a:p>
                  </a:txBody>
                  <a:tcPr/>
                </a:tc>
                <a:tc>
                  <a:txBody>
                    <a:bodyPr/>
                    <a:p>
                      <a:pPr algn="ctr">
                        <a:buNone/>
                      </a:pPr>
                      <a:r>
                        <a:rPr lang="en-US" altLang="zh-CN"/>
                        <a:t>cross entropy</a:t>
                      </a:r>
                      <a:endParaRPr lang="en-US" altLang="zh-CN"/>
                    </a:p>
                  </a:txBody>
                  <a:tcPr/>
                </a:tc>
                <a:tc>
                  <a:txBody>
                    <a:bodyPr/>
                    <a:p>
                      <a:pPr algn="ctr">
                        <a:buNone/>
                      </a:pPr>
                      <a:r>
                        <a:rPr lang="en-US" altLang="zh-CN"/>
                        <a:t>cross entropy</a:t>
                      </a:r>
                      <a:endParaRPr lang="en-US" altLang="zh-CN"/>
                    </a:p>
                  </a:txBody>
                  <a:tcPr/>
                </a:tc>
                <a:tc>
                  <a:txBody>
                    <a:bodyPr/>
                    <a:p>
                      <a:pPr algn="ctr">
                        <a:buNone/>
                      </a:pPr>
                      <a:r>
                        <a:rPr lang="en-US" altLang="zh-CN"/>
                        <a:t>cross entropy</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Tm="28813">
        <p:fade/>
      </p:transition>
    </mc:Choice>
    <mc:Fallback>
      <p:transition spd="med" advTm="28813">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sym typeface="+mn-ea"/>
              </a:rPr>
              <a:t>Results for RQ2(1)</a:t>
            </a:r>
            <a:br>
              <a:rPr lang="en-US" altLang="zh-CN" dirty="0"/>
            </a:br>
            <a:endParaRPr lang="en-US" altLang="zh-CN" dirty="0"/>
          </a:p>
        </p:txBody>
      </p:sp>
      <p:sp>
        <p:nvSpPr>
          <p:cNvPr id="38" name="文本框 37"/>
          <p:cNvSpPr txBox="1"/>
          <p:nvPr/>
        </p:nvSpPr>
        <p:spPr>
          <a:xfrm>
            <a:off x="2326005" y="1398270"/>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F1 score of WPDP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4" name="表格 3"/>
          <p:cNvGraphicFramePr/>
          <p:nvPr/>
        </p:nvGraphicFramePr>
        <p:xfrm>
          <a:off x="751840" y="1777365"/>
          <a:ext cx="7640320" cy="4473575"/>
        </p:xfrm>
        <a:graphic>
          <a:graphicData uri="http://schemas.openxmlformats.org/drawingml/2006/table">
            <a:tbl>
              <a:tblPr firstRow="1" bandRow="1">
                <a:tableStyleId>{5C22544A-7EE6-4342-B048-85BDC9FD1C3A}</a:tableStyleId>
              </a:tblPr>
              <a:tblGrid>
                <a:gridCol w="1482725"/>
                <a:gridCol w="1153795"/>
                <a:gridCol w="1408430"/>
                <a:gridCol w="1336675"/>
                <a:gridCol w="1255395"/>
                <a:gridCol w="1003300"/>
              </a:tblGrid>
              <a:tr h="663575">
                <a:tc>
                  <a:txBody>
                    <a:bodyPr/>
                    <a:p>
                      <a:pPr algn="ctr">
                        <a:buNone/>
                      </a:pPr>
                      <a:r>
                        <a:rPr lang="en-US" altLang="zh-CN"/>
                        <a:t>project</a:t>
                      </a:r>
                      <a:endParaRPr lang="en-US" altLang="zh-CN"/>
                    </a:p>
                  </a:txBody>
                  <a:tcPr/>
                </a:tc>
                <a:tc>
                  <a:txBody>
                    <a:bodyPr/>
                    <a:p>
                      <a:pPr algn="ctr">
                        <a:buNone/>
                      </a:pPr>
                      <a:r>
                        <a:rPr lang="en-US" altLang="zh-CN"/>
                        <a:t>BERT+</a:t>
                      </a:r>
                      <a:endParaRPr lang="en-US" altLang="zh-CN"/>
                    </a:p>
                    <a:p>
                      <a:pPr algn="ctr">
                        <a:buNone/>
                      </a:pPr>
                      <a:r>
                        <a:rPr lang="en-US" altLang="zh-CN"/>
                        <a:t>BAMA</a:t>
                      </a:r>
                      <a:endParaRPr lang="en-US" altLang="zh-CN"/>
                    </a:p>
                  </a:txBody>
                  <a:tcPr/>
                </a:tc>
                <a:tc>
                  <a:txBody>
                    <a:bodyPr/>
                    <a:p>
                      <a:pPr algn="ctr">
                        <a:buNone/>
                      </a:pPr>
                      <a:r>
                        <a:rPr lang="en-US" altLang="zh-CN"/>
                        <a:t>BiLSTM+ATT</a:t>
                      </a:r>
                      <a:endParaRPr lang="en-US" altLang="zh-CN"/>
                    </a:p>
                  </a:txBody>
                  <a:tcPr/>
                </a:tc>
                <a:tc>
                  <a:txBody>
                    <a:bodyPr/>
                    <a:p>
                      <a:pPr algn="ctr">
                        <a:buNone/>
                      </a:pPr>
                      <a:r>
                        <a:rPr lang="en-US" altLang="zh-CN"/>
                        <a:t>TextCNN</a:t>
                      </a:r>
                      <a:endParaRPr lang="en-US" altLang="zh-CN"/>
                    </a:p>
                  </a:txBody>
                  <a:tcPr/>
                </a:tc>
                <a:tc>
                  <a:txBody>
                    <a:bodyPr/>
                    <a:p>
                      <a:pPr algn="ctr">
                        <a:buNone/>
                      </a:pPr>
                      <a:r>
                        <a:rPr lang="en-US" altLang="zh-CN"/>
                        <a:t>Token+LR</a:t>
                      </a:r>
                      <a:endParaRPr lang="en-US" altLang="zh-CN"/>
                    </a:p>
                  </a:txBody>
                  <a:tcPr/>
                </a:tc>
                <a:tc>
                  <a:txBody>
                    <a:bodyPr/>
                    <a:p>
                      <a:pPr algn="ctr">
                        <a:buNone/>
                      </a:pPr>
                      <a:r>
                        <a:rPr lang="en-US" altLang="zh-CN"/>
                        <a:t>Stat+LR</a:t>
                      </a:r>
                      <a:endParaRPr lang="en-US" altLang="zh-CN"/>
                    </a:p>
                  </a:txBody>
                  <a:tcPr/>
                </a:tc>
              </a:tr>
              <a:tr h="381000">
                <a:tc>
                  <a:txBody>
                    <a:bodyPr/>
                    <a:p>
                      <a:pPr algn="ctr">
                        <a:buNone/>
                      </a:pPr>
                      <a:r>
                        <a:rPr lang="en-US" altLang="zh-CN"/>
                        <a:t>xecers</a:t>
                      </a:r>
                      <a:endParaRPr lang="en-US" altLang="zh-CN"/>
                    </a:p>
                  </a:txBody>
                  <a:tcPr/>
                </a:tc>
                <a:tc>
                  <a:txBody>
                    <a:bodyPr/>
                    <a:p>
                      <a:pPr algn="ctr">
                        <a:buNone/>
                      </a:pPr>
                      <a:r>
                        <a:rPr lang="en-US" altLang="zh-CN"/>
                        <a:t>0.20</a:t>
                      </a:r>
                      <a:endParaRPr lang="en-US" altLang="zh-CN"/>
                    </a:p>
                  </a:txBody>
                  <a:tcPr/>
                </a:tc>
                <a:tc>
                  <a:txBody>
                    <a:bodyPr/>
                    <a:p>
                      <a:pPr algn="ctr">
                        <a:buNone/>
                      </a:pPr>
                      <a:r>
                        <a:rPr lang="en-US" altLang="zh-CN"/>
                        <a:t>0.07</a:t>
                      </a:r>
                      <a:endParaRPr lang="en-US" altLang="zh-CN"/>
                    </a:p>
                  </a:txBody>
                  <a:tcPr/>
                </a:tc>
                <a:tc>
                  <a:txBody>
                    <a:bodyPr/>
                    <a:p>
                      <a:pPr algn="ctr">
                        <a:buNone/>
                      </a:pPr>
                      <a:r>
                        <a:rPr lang="en-US" altLang="zh-CN"/>
                        <a:t>0.39</a:t>
                      </a:r>
                      <a:endParaRPr lang="en-US" altLang="zh-CN"/>
                    </a:p>
                  </a:txBody>
                  <a:tcPr/>
                </a:tc>
                <a:tc>
                  <a:txBody>
                    <a:bodyPr/>
                    <a:p>
                      <a:pPr algn="ctr">
                        <a:buNone/>
                      </a:pPr>
                      <a:r>
                        <a:rPr lang="en-US" altLang="zh-CN" b="1"/>
                        <a:t>0.46</a:t>
                      </a:r>
                      <a:endParaRPr lang="en-US" altLang="zh-CN" b="1"/>
                    </a:p>
                  </a:txBody>
                  <a:tcPr/>
                </a:tc>
                <a:tc>
                  <a:txBody>
                    <a:bodyPr/>
                    <a:p>
                      <a:pPr algn="ctr">
                        <a:buNone/>
                      </a:pPr>
                      <a:r>
                        <a:rPr lang="en-US" altLang="zh-CN"/>
                        <a:t>0.21</a:t>
                      </a:r>
                      <a:endParaRPr lang="en-US" altLang="zh-CN"/>
                    </a:p>
                  </a:txBody>
                  <a:tcPr/>
                </a:tc>
              </a:tr>
              <a:tr h="381000">
                <a:tc>
                  <a:txBody>
                    <a:bodyPr/>
                    <a:p>
                      <a:pPr algn="ctr">
                        <a:buNone/>
                      </a:pPr>
                      <a:r>
                        <a:rPr lang="en-US" altLang="zh-CN"/>
                        <a:t>synapse</a:t>
                      </a:r>
                      <a:endParaRPr lang="en-US" altLang="zh-CN"/>
                    </a:p>
                  </a:txBody>
                  <a:tcPr/>
                </a:tc>
                <a:tc>
                  <a:txBody>
                    <a:bodyPr/>
                    <a:p>
                      <a:pPr algn="ctr">
                        <a:buNone/>
                      </a:pPr>
                      <a:r>
                        <a:rPr lang="en-US" altLang="zh-CN" b="1"/>
                        <a:t>0.52</a:t>
                      </a:r>
                      <a:endParaRPr lang="en-US" altLang="zh-CN" b="1"/>
                    </a:p>
                  </a:txBody>
                  <a:tcPr/>
                </a:tc>
                <a:tc>
                  <a:txBody>
                    <a:bodyPr/>
                    <a:p>
                      <a:pPr algn="ctr">
                        <a:buNone/>
                      </a:pPr>
                      <a:r>
                        <a:rPr lang="en-US" altLang="zh-CN"/>
                        <a:t>0.37</a:t>
                      </a:r>
                      <a:endParaRPr lang="en-US" altLang="zh-CN"/>
                    </a:p>
                  </a:txBody>
                  <a:tcPr/>
                </a:tc>
                <a:tc>
                  <a:txBody>
                    <a:bodyPr/>
                    <a:p>
                      <a:pPr algn="ctr">
                        <a:buNone/>
                      </a:pPr>
                      <a:r>
                        <a:rPr lang="en-US" altLang="zh-CN"/>
                        <a:t>0.48</a:t>
                      </a:r>
                      <a:endParaRPr lang="en-US" altLang="zh-CN"/>
                    </a:p>
                  </a:txBody>
                  <a:tcPr/>
                </a:tc>
                <a:tc>
                  <a:txBody>
                    <a:bodyPr/>
                    <a:p>
                      <a:pPr algn="ctr">
                        <a:buNone/>
                      </a:pPr>
                      <a:r>
                        <a:rPr lang="en-US" altLang="zh-CN"/>
                        <a:t>0.45</a:t>
                      </a:r>
                      <a:endParaRPr lang="en-US" altLang="zh-CN"/>
                    </a:p>
                  </a:txBody>
                  <a:tcPr/>
                </a:tc>
                <a:tc>
                  <a:txBody>
                    <a:bodyPr/>
                    <a:p>
                      <a:pPr algn="ctr">
                        <a:buNone/>
                      </a:pPr>
                      <a:r>
                        <a:rPr lang="en-US" altLang="zh-CN"/>
                        <a:t>0.48</a:t>
                      </a:r>
                      <a:endParaRPr lang="en-US" altLang="zh-CN"/>
                    </a:p>
                  </a:txBody>
                  <a:tcPr/>
                </a:tc>
              </a:tr>
              <a:tr h="381000">
                <a:tc>
                  <a:txBody>
                    <a:bodyPr/>
                    <a:p>
                      <a:pPr algn="ctr">
                        <a:buNone/>
                      </a:pPr>
                      <a:r>
                        <a:rPr lang="en-US" altLang="zh-CN"/>
                        <a:t>xalan</a:t>
                      </a:r>
                      <a:endParaRPr lang="en-US" altLang="zh-CN"/>
                    </a:p>
                  </a:txBody>
                  <a:tcPr/>
                </a:tc>
                <a:tc>
                  <a:txBody>
                    <a:bodyPr/>
                    <a:p>
                      <a:pPr algn="ctr">
                        <a:buNone/>
                      </a:pPr>
                      <a:r>
                        <a:rPr lang="en-US" altLang="zh-CN"/>
                        <a:t>0.36</a:t>
                      </a:r>
                      <a:endParaRPr lang="en-US" altLang="zh-CN"/>
                    </a:p>
                  </a:txBody>
                  <a:tcPr/>
                </a:tc>
                <a:tc>
                  <a:txBody>
                    <a:bodyPr/>
                    <a:p>
                      <a:pPr algn="ctr">
                        <a:buNone/>
                      </a:pPr>
                      <a:r>
                        <a:rPr lang="en-US" altLang="zh-CN" b="1"/>
                        <a:t>0.55</a:t>
                      </a:r>
                      <a:endParaRPr lang="en-US" altLang="zh-CN" b="1"/>
                    </a:p>
                  </a:txBody>
                  <a:tcPr/>
                </a:tc>
                <a:tc>
                  <a:txBody>
                    <a:bodyPr/>
                    <a:p>
                      <a:pPr algn="ctr">
                        <a:buNone/>
                      </a:pPr>
                      <a:r>
                        <a:rPr lang="en-US" altLang="zh-CN"/>
                        <a:t>0.51</a:t>
                      </a:r>
                      <a:endParaRPr lang="en-US" altLang="zh-CN"/>
                    </a:p>
                  </a:txBody>
                  <a:tcPr/>
                </a:tc>
                <a:tc>
                  <a:txBody>
                    <a:bodyPr/>
                    <a:p>
                      <a:pPr algn="ctr">
                        <a:buNone/>
                      </a:pPr>
                      <a:r>
                        <a:rPr lang="en-US" altLang="zh-CN"/>
                        <a:t>0.36</a:t>
                      </a:r>
                      <a:endParaRPr lang="en-US" altLang="zh-CN"/>
                    </a:p>
                  </a:txBody>
                  <a:tcPr/>
                </a:tc>
                <a:tc>
                  <a:txBody>
                    <a:bodyPr/>
                    <a:p>
                      <a:pPr algn="ctr">
                        <a:buNone/>
                      </a:pPr>
                      <a:r>
                        <a:rPr lang="en-US" altLang="zh-CN"/>
                        <a:t>0.39</a:t>
                      </a:r>
                      <a:endParaRPr lang="en-US" altLang="zh-CN"/>
                    </a:p>
                  </a:txBody>
                  <a:tcPr/>
                </a:tc>
              </a:tr>
              <a:tr h="381000">
                <a:tc>
                  <a:txBody>
                    <a:bodyPr/>
                    <a:p>
                      <a:pPr algn="ctr">
                        <a:buNone/>
                      </a:pPr>
                      <a:r>
                        <a:rPr lang="en-US" altLang="zh-CN"/>
                        <a:t>camel</a:t>
                      </a:r>
                      <a:endParaRPr lang="en-US" altLang="zh-CN"/>
                    </a:p>
                  </a:txBody>
                  <a:tcPr/>
                </a:tc>
                <a:tc>
                  <a:txBody>
                    <a:bodyPr/>
                    <a:p>
                      <a:pPr algn="ctr">
                        <a:buNone/>
                      </a:pPr>
                      <a:r>
                        <a:rPr lang="en-US" altLang="zh-CN"/>
                        <a:t>0.48</a:t>
                      </a:r>
                      <a:endParaRPr lang="en-US" altLang="zh-CN"/>
                    </a:p>
                  </a:txBody>
                  <a:tcPr/>
                </a:tc>
                <a:tc>
                  <a:txBody>
                    <a:bodyPr/>
                    <a:p>
                      <a:pPr algn="ctr">
                        <a:buNone/>
                      </a:pPr>
                      <a:r>
                        <a:rPr lang="en-US" altLang="zh-CN"/>
                        <a:t>0.49</a:t>
                      </a:r>
                      <a:endParaRPr lang="en-US" altLang="zh-CN"/>
                    </a:p>
                  </a:txBody>
                  <a:tcPr/>
                </a:tc>
                <a:tc>
                  <a:txBody>
                    <a:bodyPr/>
                    <a:p>
                      <a:pPr algn="ctr">
                        <a:buNone/>
                      </a:pPr>
                      <a:r>
                        <a:rPr lang="en-US" altLang="zh-CN"/>
                        <a:t>0.50</a:t>
                      </a:r>
                      <a:endParaRPr lang="en-US" altLang="zh-CN"/>
                    </a:p>
                  </a:txBody>
                  <a:tcPr/>
                </a:tc>
                <a:tc>
                  <a:txBody>
                    <a:bodyPr/>
                    <a:p>
                      <a:pPr algn="ctr">
                        <a:buNone/>
                      </a:pPr>
                      <a:r>
                        <a:rPr lang="en-US" altLang="zh-CN" b="1"/>
                        <a:t>0.51</a:t>
                      </a:r>
                      <a:endParaRPr lang="en-US" altLang="zh-CN" b="1"/>
                    </a:p>
                  </a:txBody>
                  <a:tcPr/>
                </a:tc>
                <a:tc>
                  <a:txBody>
                    <a:bodyPr/>
                    <a:p>
                      <a:pPr algn="ctr">
                        <a:buNone/>
                      </a:pPr>
                      <a:r>
                        <a:rPr lang="en-US" altLang="zh-CN"/>
                        <a:t>0.46</a:t>
                      </a:r>
                      <a:endParaRPr lang="en-US" altLang="zh-CN"/>
                    </a:p>
                  </a:txBody>
                  <a:tcPr/>
                </a:tc>
              </a:tr>
              <a:tr h="381000">
                <a:tc>
                  <a:txBody>
                    <a:bodyPr/>
                    <a:p>
                      <a:pPr algn="ctr">
                        <a:buNone/>
                      </a:pPr>
                      <a:r>
                        <a:rPr lang="en-US" altLang="zh-CN"/>
                        <a:t>ivy</a:t>
                      </a:r>
                      <a:endParaRPr lang="en-US" altLang="zh-CN"/>
                    </a:p>
                  </a:txBody>
                  <a:tcPr/>
                </a:tc>
                <a:tc>
                  <a:txBody>
                    <a:bodyPr/>
                    <a:p>
                      <a:pPr algn="ctr">
                        <a:buNone/>
                      </a:pPr>
                      <a:r>
                        <a:rPr lang="en-US" altLang="zh-CN" b="1"/>
                        <a:t>0.23</a:t>
                      </a:r>
                      <a:endParaRPr lang="en-US" altLang="zh-CN" b="1"/>
                    </a:p>
                  </a:txBody>
                  <a:tcPr/>
                </a:tc>
                <a:tc>
                  <a:txBody>
                    <a:bodyPr/>
                    <a:p>
                      <a:pPr algn="ctr">
                        <a:buNone/>
                      </a:pPr>
                      <a:r>
                        <a:rPr lang="en-US" altLang="zh-CN"/>
                        <a:t>0.20</a:t>
                      </a:r>
                      <a:endParaRPr lang="en-US" altLang="zh-CN"/>
                    </a:p>
                  </a:txBody>
                  <a:tcPr/>
                </a:tc>
                <a:tc>
                  <a:txBody>
                    <a:bodyPr/>
                    <a:p>
                      <a:pPr algn="ctr">
                        <a:buNone/>
                      </a:pPr>
                      <a:r>
                        <a:rPr lang="en-US" altLang="zh-CN"/>
                        <a:t>0.21</a:t>
                      </a:r>
                      <a:endParaRPr lang="en-US" altLang="zh-CN"/>
                    </a:p>
                  </a:txBody>
                  <a:tcPr/>
                </a:tc>
                <a:tc>
                  <a:txBody>
                    <a:bodyPr/>
                    <a:p>
                      <a:pPr algn="ctr">
                        <a:buNone/>
                      </a:pPr>
                      <a:r>
                        <a:rPr lang="en-US" altLang="zh-CN"/>
                        <a:t>0.13</a:t>
                      </a:r>
                      <a:endParaRPr lang="en-US" altLang="zh-CN"/>
                    </a:p>
                  </a:txBody>
                  <a:tcPr/>
                </a:tc>
                <a:tc>
                  <a:txBody>
                    <a:bodyPr/>
                    <a:p>
                      <a:pPr algn="ctr">
                        <a:buNone/>
                      </a:pPr>
                      <a:r>
                        <a:rPr lang="en-US" altLang="zh-CN"/>
                        <a:t>0.20</a:t>
                      </a:r>
                      <a:endParaRPr lang="en-US" altLang="zh-CN"/>
                    </a:p>
                  </a:txBody>
                  <a:tcPr/>
                </a:tc>
              </a:tr>
              <a:tr h="381000">
                <a:tc>
                  <a:txBody>
                    <a:bodyPr/>
                    <a:p>
                      <a:pPr algn="ctr">
                        <a:buNone/>
                      </a:pPr>
                      <a:r>
                        <a:rPr lang="en-US" altLang="zh-CN"/>
                        <a:t>velocity</a:t>
                      </a:r>
                      <a:endParaRPr lang="en-US" altLang="zh-CN"/>
                    </a:p>
                  </a:txBody>
                  <a:tcPr/>
                </a:tc>
                <a:tc>
                  <a:txBody>
                    <a:bodyPr/>
                    <a:p>
                      <a:pPr algn="ctr">
                        <a:buNone/>
                      </a:pPr>
                      <a:r>
                        <a:rPr lang="en-US" altLang="zh-CN" b="1"/>
                        <a:t>0.65</a:t>
                      </a:r>
                      <a:endParaRPr lang="en-US" altLang="zh-CN" b="1"/>
                    </a:p>
                  </a:txBody>
                  <a:tcPr/>
                </a:tc>
                <a:tc>
                  <a:txBody>
                    <a:bodyPr/>
                    <a:p>
                      <a:pPr algn="ctr">
                        <a:buNone/>
                      </a:pPr>
                      <a:r>
                        <a:rPr lang="en-US" altLang="zh-CN"/>
                        <a:t>0.53</a:t>
                      </a:r>
                      <a:endParaRPr lang="en-US" altLang="zh-CN"/>
                    </a:p>
                  </a:txBody>
                  <a:tcPr/>
                </a:tc>
                <a:tc>
                  <a:txBody>
                    <a:bodyPr/>
                    <a:p>
                      <a:pPr algn="ctr">
                        <a:buNone/>
                      </a:pPr>
                      <a:r>
                        <a:rPr lang="en-US" altLang="zh-CN"/>
                        <a:t>0.43</a:t>
                      </a:r>
                      <a:endParaRPr lang="en-US" altLang="zh-CN"/>
                    </a:p>
                  </a:txBody>
                  <a:tcPr/>
                </a:tc>
                <a:tc>
                  <a:txBody>
                    <a:bodyPr/>
                    <a:p>
                      <a:pPr algn="ctr">
                        <a:buNone/>
                      </a:pPr>
                      <a:r>
                        <a:rPr lang="en-US" altLang="zh-CN"/>
                        <a:t>0.57</a:t>
                      </a:r>
                      <a:endParaRPr lang="en-US" altLang="zh-CN"/>
                    </a:p>
                  </a:txBody>
                  <a:tcPr/>
                </a:tc>
                <a:tc>
                  <a:txBody>
                    <a:bodyPr/>
                    <a:p>
                      <a:pPr algn="ctr">
                        <a:buNone/>
                      </a:pPr>
                      <a:r>
                        <a:rPr lang="en-US" altLang="zh-CN"/>
                        <a:t>0.64</a:t>
                      </a:r>
                      <a:endParaRPr lang="en-US" altLang="zh-CN"/>
                    </a:p>
                  </a:txBody>
                  <a:tcPr/>
                </a:tc>
              </a:tr>
              <a:tr h="381000">
                <a:tc>
                  <a:txBody>
                    <a:bodyPr/>
                    <a:p>
                      <a:pPr algn="ctr">
                        <a:buNone/>
                      </a:pPr>
                      <a:r>
                        <a:rPr lang="en-US" altLang="zh-CN"/>
                        <a:t>ant</a:t>
                      </a:r>
                      <a:endParaRPr lang="en-US" altLang="zh-CN"/>
                    </a:p>
                  </a:txBody>
                  <a:tcPr/>
                </a:tc>
                <a:tc>
                  <a:txBody>
                    <a:bodyPr/>
                    <a:p>
                      <a:pPr algn="ctr">
                        <a:buNone/>
                      </a:pPr>
                      <a:r>
                        <a:rPr lang="en-US" altLang="zh-CN"/>
                        <a:t>0.48</a:t>
                      </a:r>
                      <a:endParaRPr lang="en-US" altLang="zh-CN"/>
                    </a:p>
                  </a:txBody>
                  <a:tcPr/>
                </a:tc>
                <a:tc>
                  <a:txBody>
                    <a:bodyPr/>
                    <a:p>
                      <a:pPr algn="ctr">
                        <a:buNone/>
                      </a:pPr>
                      <a:r>
                        <a:rPr lang="en-US" altLang="zh-CN"/>
                        <a:t>0.35</a:t>
                      </a:r>
                      <a:endParaRPr lang="en-US" altLang="zh-CN"/>
                    </a:p>
                  </a:txBody>
                  <a:tcPr/>
                </a:tc>
                <a:tc>
                  <a:txBody>
                    <a:bodyPr/>
                    <a:p>
                      <a:pPr algn="ctr">
                        <a:buNone/>
                      </a:pPr>
                      <a:r>
                        <a:rPr lang="en-US" altLang="zh-CN"/>
                        <a:t>0.42</a:t>
                      </a:r>
                      <a:endParaRPr lang="en-US" altLang="zh-CN"/>
                    </a:p>
                  </a:txBody>
                  <a:tcPr/>
                </a:tc>
                <a:tc>
                  <a:txBody>
                    <a:bodyPr/>
                    <a:p>
                      <a:pPr algn="ctr">
                        <a:buNone/>
                      </a:pPr>
                      <a:r>
                        <a:rPr lang="en-US" altLang="zh-CN"/>
                        <a:t>0.23</a:t>
                      </a:r>
                      <a:endParaRPr lang="en-US" altLang="zh-CN"/>
                    </a:p>
                  </a:txBody>
                  <a:tcPr/>
                </a:tc>
                <a:tc>
                  <a:txBody>
                    <a:bodyPr/>
                    <a:p>
                      <a:pPr algn="ctr">
                        <a:buNone/>
                      </a:pPr>
                      <a:r>
                        <a:rPr lang="en-US" altLang="zh-CN" b="1"/>
                        <a:t>0.54</a:t>
                      </a:r>
                      <a:endParaRPr lang="en-US" altLang="zh-CN" b="1"/>
                    </a:p>
                  </a:txBody>
                  <a:tcPr/>
                </a:tc>
              </a:tr>
              <a:tr h="381000">
                <a:tc>
                  <a:txBody>
                    <a:bodyPr/>
                    <a:p>
                      <a:pPr algn="ctr">
                        <a:buNone/>
                      </a:pPr>
                      <a:r>
                        <a:rPr lang="en-US" altLang="zh-CN"/>
                        <a:t>poi</a:t>
                      </a:r>
                      <a:endParaRPr lang="en-US" altLang="zh-CN"/>
                    </a:p>
                  </a:txBody>
                  <a:tcPr/>
                </a:tc>
                <a:tc>
                  <a:txBody>
                    <a:bodyPr/>
                    <a:p>
                      <a:pPr algn="ctr">
                        <a:buNone/>
                      </a:pPr>
                      <a:r>
                        <a:rPr lang="en-US" altLang="zh-CN" b="1"/>
                        <a:t>0.67</a:t>
                      </a:r>
                      <a:endParaRPr lang="en-US" altLang="zh-CN" b="1"/>
                    </a:p>
                  </a:txBody>
                  <a:tcPr/>
                </a:tc>
                <a:tc>
                  <a:txBody>
                    <a:bodyPr/>
                    <a:p>
                      <a:pPr algn="ctr">
                        <a:buNone/>
                      </a:pPr>
                      <a:r>
                        <a:rPr lang="en-US" altLang="zh-CN"/>
                        <a:t>0.18</a:t>
                      </a:r>
                      <a:endParaRPr lang="en-US" altLang="zh-CN"/>
                    </a:p>
                  </a:txBody>
                  <a:tcPr/>
                </a:tc>
                <a:tc>
                  <a:txBody>
                    <a:bodyPr/>
                    <a:p>
                      <a:pPr algn="ctr">
                        <a:buNone/>
                      </a:pPr>
                      <a:r>
                        <a:rPr lang="en-US" altLang="zh-CN"/>
                        <a:t>0.52</a:t>
                      </a:r>
                      <a:endParaRPr lang="en-US" altLang="zh-CN"/>
                    </a:p>
                  </a:txBody>
                  <a:tcPr/>
                </a:tc>
                <a:tc>
                  <a:txBody>
                    <a:bodyPr/>
                    <a:p>
                      <a:pPr algn="ctr">
                        <a:buNone/>
                      </a:pPr>
                      <a:r>
                        <a:rPr lang="en-US" altLang="zh-CN">
                          <a:solidFill>
                            <a:srgbClr val="FF0000"/>
                          </a:solidFill>
                        </a:rPr>
                        <a:t>0.0</a:t>
                      </a:r>
                      <a:endParaRPr lang="en-US" altLang="zh-CN">
                        <a:solidFill>
                          <a:srgbClr val="FF0000"/>
                        </a:solidFill>
                      </a:endParaRPr>
                    </a:p>
                  </a:txBody>
                  <a:tcPr/>
                </a:tc>
                <a:tc>
                  <a:txBody>
                    <a:bodyPr/>
                    <a:p>
                      <a:pPr algn="ctr">
                        <a:buNone/>
                      </a:pPr>
                      <a:r>
                        <a:rPr lang="en-US" altLang="zh-CN"/>
                        <a:t>0.12</a:t>
                      </a:r>
                      <a:endParaRPr lang="en-US" altLang="zh-CN"/>
                    </a:p>
                  </a:txBody>
                  <a:tcPr/>
                </a:tc>
              </a:tr>
              <a:tr h="381000">
                <a:tc>
                  <a:txBody>
                    <a:bodyPr/>
                    <a:p>
                      <a:pPr algn="ctr">
                        <a:buNone/>
                      </a:pPr>
                      <a:r>
                        <a:rPr lang="en-US" altLang="zh-CN"/>
                        <a:t>lucene</a:t>
                      </a:r>
                      <a:endParaRPr lang="en-US" altLang="zh-CN"/>
                    </a:p>
                  </a:txBody>
                  <a:tcPr/>
                </a:tc>
                <a:tc>
                  <a:txBody>
                    <a:bodyPr/>
                    <a:p>
                      <a:pPr algn="ctr">
                        <a:buNone/>
                      </a:pPr>
                      <a:r>
                        <a:rPr lang="en-US" altLang="zh-CN" b="1"/>
                        <a:t>0.77</a:t>
                      </a:r>
                      <a:endParaRPr lang="en-US" altLang="zh-CN" b="1"/>
                    </a:p>
                  </a:txBody>
                  <a:tcPr/>
                </a:tc>
                <a:tc>
                  <a:txBody>
                    <a:bodyPr/>
                    <a:p>
                      <a:pPr algn="ctr">
                        <a:buNone/>
                      </a:pPr>
                      <a:r>
                        <a:rPr lang="en-US" altLang="zh-CN"/>
                        <a:t>0.74</a:t>
                      </a:r>
                      <a:endParaRPr lang="en-US" altLang="zh-CN"/>
                    </a:p>
                  </a:txBody>
                  <a:tcPr/>
                </a:tc>
                <a:tc>
                  <a:txBody>
                    <a:bodyPr/>
                    <a:p>
                      <a:pPr algn="ctr">
                        <a:buNone/>
                      </a:pPr>
                      <a:r>
                        <a:rPr lang="en-US" altLang="zh-CN"/>
                        <a:t>0.73</a:t>
                      </a:r>
                      <a:endParaRPr lang="en-US" altLang="zh-CN"/>
                    </a:p>
                  </a:txBody>
                  <a:tcPr/>
                </a:tc>
                <a:tc>
                  <a:txBody>
                    <a:bodyPr/>
                    <a:p>
                      <a:pPr algn="ctr">
                        <a:buNone/>
                      </a:pPr>
                      <a:r>
                        <a:rPr lang="en-US" altLang="zh-CN"/>
                        <a:t>0.76</a:t>
                      </a:r>
                      <a:endParaRPr lang="en-US" altLang="zh-CN"/>
                    </a:p>
                  </a:txBody>
                  <a:tcPr/>
                </a:tc>
                <a:tc>
                  <a:txBody>
                    <a:bodyPr/>
                    <a:p>
                      <a:pPr algn="ctr">
                        <a:buNone/>
                      </a:pPr>
                      <a:r>
                        <a:rPr lang="en-US" altLang="zh-CN"/>
                        <a:t>0.73</a:t>
                      </a:r>
                      <a:endParaRPr lang="en-US" altLang="zh-CN"/>
                    </a:p>
                  </a:txBody>
                  <a:tcPr/>
                </a:tc>
              </a:tr>
              <a:tr h="381000">
                <a:tc>
                  <a:txBody>
                    <a:bodyPr/>
                    <a:p>
                      <a:pPr algn="ctr">
                        <a:buNone/>
                      </a:pPr>
                      <a:r>
                        <a:rPr lang="en-US" altLang="zh-CN"/>
                        <a:t>jedit</a:t>
                      </a:r>
                      <a:endParaRPr lang="en-US" altLang="zh-CN"/>
                    </a:p>
                  </a:txBody>
                  <a:tcPr/>
                </a:tc>
                <a:tc>
                  <a:txBody>
                    <a:bodyPr/>
                    <a:p>
                      <a:pPr algn="ctr">
                        <a:buNone/>
                      </a:pPr>
                      <a:r>
                        <a:rPr lang="en-US" altLang="zh-CN" b="1"/>
                        <a:t>0.10</a:t>
                      </a:r>
                      <a:endParaRPr lang="en-US" altLang="zh-CN" b="1"/>
                    </a:p>
                  </a:txBody>
                  <a:tcPr/>
                </a:tc>
                <a:tc>
                  <a:txBody>
                    <a:bodyPr/>
                    <a:p>
                      <a:pPr algn="ctr">
                        <a:buNone/>
                      </a:pPr>
                      <a:r>
                        <a:rPr lang="en-US" altLang="zh-CN"/>
                        <a:t>0.10</a:t>
                      </a:r>
                      <a:endParaRPr lang="en-US" altLang="zh-CN"/>
                    </a:p>
                  </a:txBody>
                  <a:tcPr/>
                </a:tc>
                <a:tc>
                  <a:txBody>
                    <a:bodyPr/>
                    <a:p>
                      <a:pPr algn="ctr">
                        <a:buNone/>
                      </a:pPr>
                      <a:r>
                        <a:rPr lang="en-US" altLang="zh-CN"/>
                        <a:t>0.04</a:t>
                      </a:r>
                      <a:endParaRPr lang="en-US" altLang="zh-CN"/>
                    </a:p>
                  </a:txBody>
                  <a:tcPr/>
                </a:tc>
                <a:tc>
                  <a:txBody>
                    <a:bodyPr/>
                    <a:p>
                      <a:pPr algn="ctr">
                        <a:buNone/>
                      </a:pPr>
                      <a:r>
                        <a:rPr lang="en-US" altLang="zh-CN"/>
                        <a:t>0.09</a:t>
                      </a:r>
                      <a:endParaRPr lang="en-US" altLang="zh-CN"/>
                    </a:p>
                  </a:txBody>
                  <a:tcPr/>
                </a:tc>
                <a:tc>
                  <a:txBody>
                    <a:bodyPr/>
                    <a:p>
                      <a:pPr algn="ctr">
                        <a:buNone/>
                      </a:pPr>
                      <a:r>
                        <a:rPr lang="en-US" altLang="zh-CN"/>
                        <a:t>0.05</a:t>
                      </a:r>
                      <a:endParaRPr lang="en-US" altLang="zh-CN"/>
                    </a:p>
                  </a:txBody>
                  <a:tcPr/>
                </a:tc>
              </a:tr>
            </a:tbl>
          </a:graphicData>
        </a:graphic>
      </p:graphicFrame>
      <p:sp>
        <p:nvSpPr>
          <p:cNvPr id="5" name="椭圆 4"/>
          <p:cNvSpPr/>
          <p:nvPr/>
        </p:nvSpPr>
        <p:spPr>
          <a:xfrm>
            <a:off x="2240915" y="2047875"/>
            <a:ext cx="1080770" cy="4461510"/>
          </a:xfrm>
          <a:prstGeom prst="ellipse">
            <a:avLst/>
          </a:prstGeom>
          <a:noFill/>
          <a:ln w="9525" cap="flat" cmpd="sng" algn="ctr">
            <a:solidFill>
              <a:srgbClr val="C00000"/>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44119">
        <p:fade/>
      </p:transition>
    </mc:Choice>
    <mc:Fallback>
      <p:transition spd="med" advTm="44119">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 Results</a:t>
            </a:r>
            <a:r>
              <a:rPr lang="en-US" altLang="zh-CN" dirty="0">
                <a:sym typeface="+mn-ea"/>
              </a:rPr>
              <a:t> for RQ2(2)</a:t>
            </a:r>
            <a:br>
              <a:rPr lang="en-US" altLang="zh-CN" dirty="0"/>
            </a:br>
            <a:endParaRPr lang="en-US" altLang="zh-CN" dirty="0"/>
          </a:p>
        </p:txBody>
      </p:sp>
      <p:sp>
        <p:nvSpPr>
          <p:cNvPr id="38" name="文本框 37"/>
          <p:cNvSpPr txBox="1"/>
          <p:nvPr/>
        </p:nvSpPr>
        <p:spPr>
          <a:xfrm>
            <a:off x="2326005" y="1398270"/>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F1 score of CPDP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4" name="表格 3"/>
          <p:cNvGraphicFramePr/>
          <p:nvPr/>
        </p:nvGraphicFramePr>
        <p:xfrm>
          <a:off x="751840" y="1777365"/>
          <a:ext cx="7640320" cy="4473575"/>
        </p:xfrm>
        <a:graphic>
          <a:graphicData uri="http://schemas.openxmlformats.org/drawingml/2006/table">
            <a:tbl>
              <a:tblPr firstRow="1" bandRow="1">
                <a:tableStyleId>{5C22544A-7EE6-4342-B048-85BDC9FD1C3A}</a:tableStyleId>
              </a:tblPr>
              <a:tblGrid>
                <a:gridCol w="1482725"/>
                <a:gridCol w="1153795"/>
                <a:gridCol w="1408430"/>
                <a:gridCol w="1336675"/>
                <a:gridCol w="1255395"/>
                <a:gridCol w="1003300"/>
              </a:tblGrid>
              <a:tr h="663575">
                <a:tc>
                  <a:txBody>
                    <a:bodyPr/>
                    <a:p>
                      <a:pPr algn="ctr">
                        <a:buNone/>
                      </a:pPr>
                      <a:r>
                        <a:rPr lang="en-US" altLang="zh-CN"/>
                        <a:t>project</a:t>
                      </a:r>
                      <a:endParaRPr lang="en-US" altLang="zh-CN"/>
                    </a:p>
                  </a:txBody>
                  <a:tcPr/>
                </a:tc>
                <a:tc>
                  <a:txBody>
                    <a:bodyPr/>
                    <a:p>
                      <a:pPr algn="ctr">
                        <a:buNone/>
                      </a:pPr>
                      <a:r>
                        <a:rPr lang="en-US" altLang="zh-CN"/>
                        <a:t>BERT+</a:t>
                      </a:r>
                      <a:endParaRPr lang="en-US" altLang="zh-CN"/>
                    </a:p>
                    <a:p>
                      <a:pPr algn="ctr">
                        <a:buNone/>
                      </a:pPr>
                      <a:r>
                        <a:rPr lang="en-US" altLang="zh-CN"/>
                        <a:t>BAMA</a:t>
                      </a:r>
                      <a:endParaRPr lang="en-US" altLang="zh-CN"/>
                    </a:p>
                  </a:txBody>
                  <a:tcPr/>
                </a:tc>
                <a:tc>
                  <a:txBody>
                    <a:bodyPr/>
                    <a:p>
                      <a:pPr algn="ctr">
                        <a:buNone/>
                      </a:pPr>
                      <a:r>
                        <a:rPr lang="en-US" altLang="zh-CN"/>
                        <a:t>BiLSTM+ATT</a:t>
                      </a:r>
                      <a:endParaRPr lang="en-US" altLang="zh-CN"/>
                    </a:p>
                  </a:txBody>
                  <a:tcPr/>
                </a:tc>
                <a:tc>
                  <a:txBody>
                    <a:bodyPr/>
                    <a:p>
                      <a:pPr algn="ctr">
                        <a:buNone/>
                      </a:pPr>
                      <a:r>
                        <a:rPr lang="en-US" altLang="zh-CN"/>
                        <a:t>TextCNN</a:t>
                      </a:r>
                      <a:endParaRPr lang="en-US" altLang="zh-CN"/>
                    </a:p>
                  </a:txBody>
                  <a:tcPr/>
                </a:tc>
                <a:tc>
                  <a:txBody>
                    <a:bodyPr/>
                    <a:p>
                      <a:pPr algn="ctr">
                        <a:buNone/>
                      </a:pPr>
                      <a:r>
                        <a:rPr lang="en-US" altLang="zh-CN"/>
                        <a:t>Token+LR</a:t>
                      </a:r>
                      <a:endParaRPr lang="en-US" altLang="zh-CN"/>
                    </a:p>
                  </a:txBody>
                  <a:tcPr/>
                </a:tc>
                <a:tc>
                  <a:txBody>
                    <a:bodyPr/>
                    <a:p>
                      <a:pPr algn="ctr">
                        <a:buNone/>
                      </a:pPr>
                      <a:r>
                        <a:rPr lang="en-US" altLang="zh-CN"/>
                        <a:t>Stat+LR</a:t>
                      </a:r>
                      <a:endParaRPr lang="en-US" altLang="zh-CN"/>
                    </a:p>
                  </a:txBody>
                  <a:tcPr/>
                </a:tc>
              </a:tr>
              <a:tr h="381000">
                <a:tc>
                  <a:txBody>
                    <a:bodyPr/>
                    <a:p>
                      <a:pPr algn="ctr">
                        <a:buNone/>
                      </a:pPr>
                      <a:r>
                        <a:rPr lang="en-US" altLang="zh-CN"/>
                        <a:t>xecers</a:t>
                      </a:r>
                      <a:endParaRPr lang="en-US" altLang="zh-CN"/>
                    </a:p>
                  </a:txBody>
                  <a:tcPr/>
                </a:tc>
                <a:tc>
                  <a:txBody>
                    <a:bodyPr/>
                    <a:p>
                      <a:pPr algn="ctr">
                        <a:buNone/>
                      </a:pPr>
                      <a:r>
                        <a:rPr lang="en-US" altLang="zh-CN" b="1"/>
                        <a:t>0.39</a:t>
                      </a:r>
                      <a:endParaRPr lang="en-US" altLang="zh-CN" b="1"/>
                    </a:p>
                  </a:txBody>
                  <a:tcPr/>
                </a:tc>
                <a:tc>
                  <a:txBody>
                    <a:bodyPr/>
                    <a:p>
                      <a:pPr algn="ctr">
                        <a:buNone/>
                      </a:pPr>
                      <a:r>
                        <a:rPr lang="en-US" altLang="zh-CN"/>
                        <a:t>0.37</a:t>
                      </a:r>
                      <a:endParaRPr lang="en-US" altLang="zh-CN"/>
                    </a:p>
                  </a:txBody>
                  <a:tcPr/>
                </a:tc>
                <a:tc>
                  <a:txBody>
                    <a:bodyPr/>
                    <a:p>
                      <a:pPr algn="ctr">
                        <a:buNone/>
                      </a:pPr>
                      <a:r>
                        <a:rPr lang="en-US" altLang="zh-CN"/>
                        <a:t>0.38</a:t>
                      </a:r>
                      <a:endParaRPr lang="en-US" altLang="zh-CN"/>
                    </a:p>
                  </a:txBody>
                  <a:tcPr/>
                </a:tc>
                <a:tc>
                  <a:txBody>
                    <a:bodyPr/>
                    <a:p>
                      <a:pPr algn="ctr">
                        <a:buNone/>
                      </a:pPr>
                      <a:r>
                        <a:rPr lang="en-US" altLang="zh-CN" b="0"/>
                        <a:t>0.29</a:t>
                      </a:r>
                      <a:endParaRPr lang="en-US" altLang="zh-CN" b="0"/>
                    </a:p>
                  </a:txBody>
                  <a:tcPr/>
                </a:tc>
                <a:tc>
                  <a:txBody>
                    <a:bodyPr/>
                    <a:p>
                      <a:pPr algn="ctr">
                        <a:buNone/>
                      </a:pPr>
                      <a:r>
                        <a:rPr lang="en-US" altLang="zh-CN"/>
                        <a:t>0.28</a:t>
                      </a:r>
                      <a:endParaRPr lang="en-US" altLang="zh-CN"/>
                    </a:p>
                  </a:txBody>
                  <a:tcPr/>
                </a:tc>
              </a:tr>
              <a:tr h="381000">
                <a:tc>
                  <a:txBody>
                    <a:bodyPr/>
                    <a:p>
                      <a:pPr algn="ctr">
                        <a:buNone/>
                      </a:pPr>
                      <a:r>
                        <a:rPr lang="en-US" altLang="zh-CN"/>
                        <a:t>synapse</a:t>
                      </a:r>
                      <a:endParaRPr lang="en-US" altLang="zh-CN"/>
                    </a:p>
                  </a:txBody>
                  <a:tcPr/>
                </a:tc>
                <a:tc>
                  <a:txBody>
                    <a:bodyPr/>
                    <a:p>
                      <a:pPr algn="ctr">
                        <a:buNone/>
                      </a:pPr>
                      <a:r>
                        <a:rPr lang="en-US" altLang="zh-CN" b="1"/>
                        <a:t>0.54</a:t>
                      </a:r>
                      <a:endParaRPr lang="en-US" altLang="zh-CN" b="1"/>
                    </a:p>
                  </a:txBody>
                  <a:tcPr/>
                </a:tc>
                <a:tc>
                  <a:txBody>
                    <a:bodyPr/>
                    <a:p>
                      <a:pPr algn="ctr">
                        <a:buNone/>
                      </a:pPr>
                      <a:r>
                        <a:rPr lang="en-US" altLang="zh-CN"/>
                        <a:t>0.51</a:t>
                      </a:r>
                      <a:endParaRPr lang="en-US" altLang="zh-CN"/>
                    </a:p>
                  </a:txBody>
                  <a:tcPr/>
                </a:tc>
                <a:tc>
                  <a:txBody>
                    <a:bodyPr/>
                    <a:p>
                      <a:pPr algn="ctr">
                        <a:buNone/>
                      </a:pPr>
                      <a:r>
                        <a:rPr lang="en-US" altLang="zh-CN"/>
                        <a:t>0.49</a:t>
                      </a:r>
                      <a:endParaRPr lang="en-US" altLang="zh-CN"/>
                    </a:p>
                  </a:txBody>
                  <a:tcPr/>
                </a:tc>
                <a:tc>
                  <a:txBody>
                    <a:bodyPr/>
                    <a:p>
                      <a:pPr algn="ctr">
                        <a:buNone/>
                      </a:pPr>
                      <a:r>
                        <a:rPr lang="en-US" altLang="zh-CN"/>
                        <a:t>0.38</a:t>
                      </a:r>
                      <a:endParaRPr lang="en-US" altLang="zh-CN"/>
                    </a:p>
                  </a:txBody>
                  <a:tcPr/>
                </a:tc>
                <a:tc>
                  <a:txBody>
                    <a:bodyPr/>
                    <a:p>
                      <a:pPr algn="ctr">
                        <a:buNone/>
                      </a:pPr>
                      <a:r>
                        <a:rPr lang="en-US" altLang="zh-CN"/>
                        <a:t>0.40</a:t>
                      </a:r>
                      <a:endParaRPr lang="en-US" altLang="zh-CN"/>
                    </a:p>
                  </a:txBody>
                  <a:tcPr/>
                </a:tc>
              </a:tr>
              <a:tr h="381000">
                <a:tc>
                  <a:txBody>
                    <a:bodyPr/>
                    <a:p>
                      <a:pPr algn="ctr">
                        <a:buNone/>
                      </a:pPr>
                      <a:r>
                        <a:rPr lang="en-US" altLang="zh-CN"/>
                        <a:t>xalan</a:t>
                      </a:r>
                      <a:endParaRPr lang="en-US" altLang="zh-CN"/>
                    </a:p>
                  </a:txBody>
                  <a:tcPr/>
                </a:tc>
                <a:tc>
                  <a:txBody>
                    <a:bodyPr/>
                    <a:p>
                      <a:pPr algn="ctr">
                        <a:buNone/>
                      </a:pPr>
                      <a:r>
                        <a:rPr lang="en-US" altLang="zh-CN" b="1"/>
                        <a:t>0.58</a:t>
                      </a:r>
                      <a:endParaRPr lang="en-US" altLang="zh-CN" b="1"/>
                    </a:p>
                  </a:txBody>
                  <a:tcPr/>
                </a:tc>
                <a:tc>
                  <a:txBody>
                    <a:bodyPr/>
                    <a:p>
                      <a:pPr algn="ctr">
                        <a:buNone/>
                      </a:pPr>
                      <a:r>
                        <a:rPr lang="en-US" altLang="zh-CN" b="0"/>
                        <a:t>0.33</a:t>
                      </a:r>
                      <a:endParaRPr lang="en-US" altLang="zh-CN" b="0"/>
                    </a:p>
                  </a:txBody>
                  <a:tcPr/>
                </a:tc>
                <a:tc>
                  <a:txBody>
                    <a:bodyPr/>
                    <a:p>
                      <a:pPr algn="ctr">
                        <a:buNone/>
                      </a:pPr>
                      <a:r>
                        <a:rPr lang="en-US" altLang="zh-CN"/>
                        <a:t>0.45</a:t>
                      </a:r>
                      <a:endParaRPr lang="en-US" altLang="zh-CN"/>
                    </a:p>
                  </a:txBody>
                  <a:tcPr/>
                </a:tc>
                <a:tc>
                  <a:txBody>
                    <a:bodyPr/>
                    <a:p>
                      <a:pPr algn="ctr">
                        <a:buNone/>
                      </a:pPr>
                      <a:r>
                        <a:rPr lang="en-US" altLang="zh-CN"/>
                        <a:t>0.42</a:t>
                      </a:r>
                      <a:endParaRPr lang="en-US" altLang="zh-CN"/>
                    </a:p>
                  </a:txBody>
                  <a:tcPr/>
                </a:tc>
                <a:tc>
                  <a:txBody>
                    <a:bodyPr/>
                    <a:p>
                      <a:pPr algn="ctr">
                        <a:buNone/>
                      </a:pPr>
                      <a:r>
                        <a:rPr lang="en-US" altLang="zh-CN"/>
                        <a:t>0.32</a:t>
                      </a:r>
                      <a:endParaRPr lang="en-US" altLang="zh-CN"/>
                    </a:p>
                  </a:txBody>
                  <a:tcPr/>
                </a:tc>
              </a:tr>
              <a:tr h="381000">
                <a:tc>
                  <a:txBody>
                    <a:bodyPr/>
                    <a:p>
                      <a:pPr algn="ctr">
                        <a:buNone/>
                      </a:pPr>
                      <a:r>
                        <a:rPr lang="en-US" altLang="zh-CN"/>
                        <a:t>camel</a:t>
                      </a:r>
                      <a:endParaRPr lang="en-US" altLang="zh-CN"/>
                    </a:p>
                  </a:txBody>
                  <a:tcPr/>
                </a:tc>
                <a:tc>
                  <a:txBody>
                    <a:bodyPr/>
                    <a:p>
                      <a:pPr algn="ctr">
                        <a:buNone/>
                      </a:pPr>
                      <a:r>
                        <a:rPr lang="en-US" altLang="zh-CN" b="1"/>
                        <a:t>0.58</a:t>
                      </a:r>
                      <a:endParaRPr lang="en-US" altLang="zh-CN" b="1"/>
                    </a:p>
                  </a:txBody>
                  <a:tcPr/>
                </a:tc>
                <a:tc>
                  <a:txBody>
                    <a:bodyPr/>
                    <a:p>
                      <a:pPr algn="ctr">
                        <a:buNone/>
                      </a:pPr>
                      <a:r>
                        <a:rPr lang="en-US" altLang="zh-CN"/>
                        <a:t>0.38</a:t>
                      </a:r>
                      <a:endParaRPr lang="en-US" altLang="zh-CN"/>
                    </a:p>
                  </a:txBody>
                  <a:tcPr/>
                </a:tc>
                <a:tc>
                  <a:txBody>
                    <a:bodyPr/>
                    <a:p>
                      <a:pPr algn="ctr">
                        <a:buNone/>
                      </a:pPr>
                      <a:r>
                        <a:rPr lang="en-US" altLang="zh-CN"/>
                        <a:t>0.30</a:t>
                      </a:r>
                      <a:endParaRPr lang="en-US" altLang="zh-CN"/>
                    </a:p>
                  </a:txBody>
                  <a:tcPr/>
                </a:tc>
                <a:tc>
                  <a:txBody>
                    <a:bodyPr/>
                    <a:p>
                      <a:pPr algn="ctr">
                        <a:buNone/>
                      </a:pPr>
                      <a:r>
                        <a:rPr lang="en-US" altLang="zh-CN" b="0"/>
                        <a:t>0.27</a:t>
                      </a:r>
                      <a:endParaRPr lang="en-US" altLang="zh-CN" b="0"/>
                    </a:p>
                  </a:txBody>
                  <a:tcPr/>
                </a:tc>
                <a:tc>
                  <a:txBody>
                    <a:bodyPr/>
                    <a:p>
                      <a:pPr algn="ctr">
                        <a:buNone/>
                      </a:pPr>
                      <a:r>
                        <a:rPr lang="en-US" altLang="zh-CN"/>
                        <a:t>0.25</a:t>
                      </a:r>
                      <a:endParaRPr lang="en-US" altLang="zh-CN"/>
                    </a:p>
                  </a:txBody>
                  <a:tcPr/>
                </a:tc>
              </a:tr>
              <a:tr h="381000">
                <a:tc>
                  <a:txBody>
                    <a:bodyPr/>
                    <a:p>
                      <a:pPr algn="ctr">
                        <a:buNone/>
                      </a:pPr>
                      <a:r>
                        <a:rPr lang="en-US" altLang="zh-CN"/>
                        <a:t>ivy</a:t>
                      </a:r>
                      <a:endParaRPr lang="en-US" altLang="zh-CN"/>
                    </a:p>
                  </a:txBody>
                  <a:tcPr/>
                </a:tc>
                <a:tc>
                  <a:txBody>
                    <a:bodyPr/>
                    <a:p>
                      <a:pPr algn="ctr">
                        <a:buNone/>
                      </a:pPr>
                      <a:r>
                        <a:rPr lang="en-US" altLang="zh-CN" b="1"/>
                        <a:t>0.52</a:t>
                      </a:r>
                      <a:endParaRPr lang="en-US" altLang="zh-CN" b="1"/>
                    </a:p>
                  </a:txBody>
                  <a:tcPr/>
                </a:tc>
                <a:tc>
                  <a:txBody>
                    <a:bodyPr/>
                    <a:p>
                      <a:pPr algn="ctr">
                        <a:buNone/>
                      </a:pPr>
                      <a:r>
                        <a:rPr lang="en-US" altLang="zh-CN"/>
                        <a:t>0.19</a:t>
                      </a:r>
                      <a:endParaRPr lang="en-US" altLang="zh-CN"/>
                    </a:p>
                  </a:txBody>
                  <a:tcPr/>
                </a:tc>
                <a:tc>
                  <a:txBody>
                    <a:bodyPr/>
                    <a:p>
                      <a:pPr algn="ctr">
                        <a:buNone/>
                      </a:pPr>
                      <a:r>
                        <a:rPr lang="en-US" altLang="zh-CN"/>
                        <a:t>0.38</a:t>
                      </a:r>
                      <a:endParaRPr lang="en-US" altLang="zh-CN"/>
                    </a:p>
                  </a:txBody>
                  <a:tcPr/>
                </a:tc>
                <a:tc>
                  <a:txBody>
                    <a:bodyPr/>
                    <a:p>
                      <a:pPr algn="ctr">
                        <a:buNone/>
                      </a:pPr>
                      <a:r>
                        <a:rPr lang="en-US" altLang="zh-CN"/>
                        <a:t>0.37</a:t>
                      </a:r>
                      <a:endParaRPr lang="en-US" altLang="zh-CN"/>
                    </a:p>
                  </a:txBody>
                  <a:tcPr/>
                </a:tc>
                <a:tc>
                  <a:txBody>
                    <a:bodyPr/>
                    <a:p>
                      <a:pPr algn="ctr">
                        <a:buNone/>
                      </a:pPr>
                      <a:r>
                        <a:rPr lang="en-US" altLang="zh-CN"/>
                        <a:t>0.43</a:t>
                      </a:r>
                      <a:endParaRPr lang="en-US" altLang="zh-CN"/>
                    </a:p>
                  </a:txBody>
                  <a:tcPr/>
                </a:tc>
              </a:tr>
              <a:tr h="381000">
                <a:tc>
                  <a:txBody>
                    <a:bodyPr/>
                    <a:p>
                      <a:pPr algn="ctr">
                        <a:buNone/>
                      </a:pPr>
                      <a:r>
                        <a:rPr lang="en-US" altLang="zh-CN"/>
                        <a:t>velocity</a:t>
                      </a:r>
                      <a:endParaRPr lang="en-US" altLang="zh-CN"/>
                    </a:p>
                  </a:txBody>
                  <a:tcPr/>
                </a:tc>
                <a:tc>
                  <a:txBody>
                    <a:bodyPr/>
                    <a:p>
                      <a:pPr algn="ctr">
                        <a:buNone/>
                      </a:pPr>
                      <a:r>
                        <a:rPr lang="en-US" altLang="zh-CN" b="0"/>
                        <a:t>0.39</a:t>
                      </a:r>
                      <a:endParaRPr lang="en-US" altLang="zh-CN" b="0"/>
                    </a:p>
                  </a:txBody>
                  <a:tcPr/>
                </a:tc>
                <a:tc>
                  <a:txBody>
                    <a:bodyPr/>
                    <a:p>
                      <a:pPr algn="ctr">
                        <a:buNone/>
                      </a:pPr>
                      <a:r>
                        <a:rPr lang="en-US" altLang="zh-CN"/>
                        <a:t>0.14</a:t>
                      </a:r>
                      <a:endParaRPr lang="en-US" altLang="zh-CN"/>
                    </a:p>
                  </a:txBody>
                  <a:tcPr/>
                </a:tc>
                <a:tc>
                  <a:txBody>
                    <a:bodyPr/>
                    <a:p>
                      <a:pPr algn="ctr">
                        <a:buNone/>
                      </a:pPr>
                      <a:r>
                        <a:rPr lang="en-US" altLang="zh-CN" b="1"/>
                        <a:t>0.40</a:t>
                      </a:r>
                      <a:endParaRPr lang="en-US" altLang="zh-CN" b="1"/>
                    </a:p>
                  </a:txBody>
                  <a:tcPr/>
                </a:tc>
                <a:tc>
                  <a:txBody>
                    <a:bodyPr/>
                    <a:p>
                      <a:pPr algn="ctr">
                        <a:buNone/>
                      </a:pPr>
                      <a:r>
                        <a:rPr lang="en-US" altLang="zh-CN"/>
                        <a:t>0.19</a:t>
                      </a:r>
                      <a:endParaRPr lang="en-US" altLang="zh-CN"/>
                    </a:p>
                  </a:txBody>
                  <a:tcPr/>
                </a:tc>
                <a:tc>
                  <a:txBody>
                    <a:bodyPr/>
                    <a:p>
                      <a:pPr algn="ctr">
                        <a:buNone/>
                      </a:pPr>
                      <a:r>
                        <a:rPr lang="en-US" altLang="zh-CN"/>
                        <a:t>0.28</a:t>
                      </a:r>
                      <a:endParaRPr lang="en-US" altLang="zh-CN"/>
                    </a:p>
                  </a:txBody>
                  <a:tcPr/>
                </a:tc>
              </a:tr>
              <a:tr h="381000">
                <a:tc>
                  <a:txBody>
                    <a:bodyPr/>
                    <a:p>
                      <a:pPr algn="ctr">
                        <a:buNone/>
                      </a:pPr>
                      <a:r>
                        <a:rPr lang="en-US" altLang="zh-CN"/>
                        <a:t>ant</a:t>
                      </a:r>
                      <a:endParaRPr lang="en-US" altLang="zh-CN"/>
                    </a:p>
                  </a:txBody>
                  <a:tcPr/>
                </a:tc>
                <a:tc>
                  <a:txBody>
                    <a:bodyPr/>
                    <a:p>
                      <a:pPr algn="ctr">
                        <a:buNone/>
                      </a:pPr>
                      <a:r>
                        <a:rPr lang="en-US" altLang="zh-CN"/>
                        <a:t>0.44</a:t>
                      </a:r>
                      <a:endParaRPr lang="en-US" altLang="zh-CN"/>
                    </a:p>
                  </a:txBody>
                  <a:tcPr/>
                </a:tc>
                <a:tc>
                  <a:txBody>
                    <a:bodyPr/>
                    <a:p>
                      <a:pPr algn="ctr">
                        <a:buNone/>
                      </a:pPr>
                      <a:r>
                        <a:rPr lang="en-US" altLang="zh-CN"/>
                        <a:t>0.21</a:t>
                      </a:r>
                      <a:endParaRPr lang="en-US" altLang="zh-CN"/>
                    </a:p>
                  </a:txBody>
                  <a:tcPr/>
                </a:tc>
                <a:tc>
                  <a:txBody>
                    <a:bodyPr/>
                    <a:p>
                      <a:pPr algn="ctr">
                        <a:buNone/>
                      </a:pPr>
                      <a:r>
                        <a:rPr lang="en-US" altLang="zh-CN"/>
                        <a:t>0.46</a:t>
                      </a:r>
                      <a:endParaRPr lang="en-US" altLang="zh-CN"/>
                    </a:p>
                  </a:txBody>
                  <a:tcPr/>
                </a:tc>
                <a:tc>
                  <a:txBody>
                    <a:bodyPr/>
                    <a:p>
                      <a:pPr algn="ctr">
                        <a:buNone/>
                      </a:pPr>
                      <a:r>
                        <a:rPr lang="en-US" altLang="zh-CN"/>
                        <a:t>0.36</a:t>
                      </a:r>
                      <a:endParaRPr lang="en-US" altLang="zh-CN"/>
                    </a:p>
                  </a:txBody>
                  <a:tcPr/>
                </a:tc>
                <a:tc>
                  <a:txBody>
                    <a:bodyPr/>
                    <a:p>
                      <a:pPr algn="ctr">
                        <a:buNone/>
                      </a:pPr>
                      <a:r>
                        <a:rPr lang="en-US" altLang="zh-CN" b="1"/>
                        <a:t>0.51</a:t>
                      </a:r>
                      <a:endParaRPr lang="en-US" altLang="zh-CN" b="1"/>
                    </a:p>
                  </a:txBody>
                  <a:tcPr/>
                </a:tc>
              </a:tr>
              <a:tr h="381000">
                <a:tc>
                  <a:txBody>
                    <a:bodyPr/>
                    <a:p>
                      <a:pPr algn="ctr">
                        <a:buNone/>
                      </a:pPr>
                      <a:r>
                        <a:rPr lang="en-US" altLang="zh-CN"/>
                        <a:t>poi</a:t>
                      </a:r>
                      <a:endParaRPr lang="en-US" altLang="zh-CN"/>
                    </a:p>
                  </a:txBody>
                  <a:tcPr/>
                </a:tc>
                <a:tc>
                  <a:txBody>
                    <a:bodyPr/>
                    <a:p>
                      <a:pPr algn="ctr">
                        <a:buNone/>
                      </a:pPr>
                      <a:r>
                        <a:rPr lang="en-US" altLang="zh-CN" b="0"/>
                        <a:t>0.33</a:t>
                      </a:r>
                      <a:endParaRPr lang="en-US" altLang="zh-CN" b="0"/>
                    </a:p>
                  </a:txBody>
                  <a:tcPr/>
                </a:tc>
                <a:tc>
                  <a:txBody>
                    <a:bodyPr/>
                    <a:p>
                      <a:pPr algn="ctr">
                        <a:buNone/>
                      </a:pPr>
                      <a:r>
                        <a:rPr lang="en-US" altLang="zh-CN" b="1"/>
                        <a:t>0.60</a:t>
                      </a:r>
                      <a:endParaRPr lang="en-US" altLang="zh-CN" b="1"/>
                    </a:p>
                  </a:txBody>
                  <a:tcPr/>
                </a:tc>
                <a:tc>
                  <a:txBody>
                    <a:bodyPr/>
                    <a:p>
                      <a:pPr algn="ctr">
                        <a:buNone/>
                      </a:pPr>
                      <a:r>
                        <a:rPr lang="en-US" altLang="zh-CN"/>
                        <a:t>0.31</a:t>
                      </a:r>
                      <a:endParaRPr lang="en-US" altLang="zh-CN"/>
                    </a:p>
                  </a:txBody>
                  <a:tcPr/>
                </a:tc>
                <a:tc>
                  <a:txBody>
                    <a:bodyPr/>
                    <a:p>
                      <a:pPr algn="ctr">
                        <a:buNone/>
                      </a:pPr>
                      <a:r>
                        <a:rPr lang="en-US" altLang="zh-CN"/>
                        <a:t>0.34</a:t>
                      </a:r>
                      <a:endParaRPr lang="en-US" altLang="zh-CN"/>
                    </a:p>
                  </a:txBody>
                  <a:tcPr/>
                </a:tc>
                <a:tc>
                  <a:txBody>
                    <a:bodyPr/>
                    <a:p>
                      <a:pPr algn="ctr">
                        <a:buNone/>
                      </a:pPr>
                      <a:r>
                        <a:rPr lang="en-US" altLang="zh-CN"/>
                        <a:t>0.56</a:t>
                      </a:r>
                      <a:endParaRPr lang="en-US" altLang="zh-CN"/>
                    </a:p>
                  </a:txBody>
                  <a:tcPr/>
                </a:tc>
              </a:tr>
              <a:tr h="381000">
                <a:tc>
                  <a:txBody>
                    <a:bodyPr/>
                    <a:p>
                      <a:pPr algn="ctr">
                        <a:buNone/>
                      </a:pPr>
                      <a:r>
                        <a:rPr lang="en-US" altLang="zh-CN"/>
                        <a:t>lucene</a:t>
                      </a:r>
                      <a:endParaRPr lang="en-US" altLang="zh-CN"/>
                    </a:p>
                  </a:txBody>
                  <a:tcPr/>
                </a:tc>
                <a:tc>
                  <a:txBody>
                    <a:bodyPr/>
                    <a:p>
                      <a:pPr algn="ctr">
                        <a:buNone/>
                      </a:pPr>
                      <a:r>
                        <a:rPr lang="en-US" altLang="zh-CN" b="1"/>
                        <a:t>0.47</a:t>
                      </a:r>
                      <a:endParaRPr lang="en-US" altLang="zh-CN" b="1"/>
                    </a:p>
                  </a:txBody>
                  <a:tcPr/>
                </a:tc>
                <a:tc>
                  <a:txBody>
                    <a:bodyPr/>
                    <a:p>
                      <a:pPr algn="ctr">
                        <a:buNone/>
                      </a:pPr>
                      <a:r>
                        <a:rPr lang="en-US" altLang="zh-CN"/>
                        <a:t>0.12</a:t>
                      </a:r>
                      <a:endParaRPr lang="en-US" altLang="zh-CN"/>
                    </a:p>
                  </a:txBody>
                  <a:tcPr/>
                </a:tc>
                <a:tc>
                  <a:txBody>
                    <a:bodyPr/>
                    <a:p>
                      <a:pPr algn="ctr">
                        <a:buNone/>
                      </a:pPr>
                      <a:r>
                        <a:rPr lang="en-US" altLang="zh-CN"/>
                        <a:t>0.34</a:t>
                      </a:r>
                      <a:endParaRPr lang="en-US" altLang="zh-CN"/>
                    </a:p>
                  </a:txBody>
                  <a:tcPr/>
                </a:tc>
                <a:tc>
                  <a:txBody>
                    <a:bodyPr/>
                    <a:p>
                      <a:pPr algn="ctr">
                        <a:buNone/>
                      </a:pPr>
                      <a:r>
                        <a:rPr lang="en-US" altLang="zh-CN"/>
                        <a:t>0.42</a:t>
                      </a:r>
                      <a:endParaRPr lang="en-US" altLang="zh-CN"/>
                    </a:p>
                  </a:txBody>
                  <a:tcPr/>
                </a:tc>
                <a:tc>
                  <a:txBody>
                    <a:bodyPr/>
                    <a:p>
                      <a:pPr algn="ctr">
                        <a:buNone/>
                      </a:pPr>
                      <a:r>
                        <a:rPr lang="en-US" altLang="zh-CN"/>
                        <a:t>0.26</a:t>
                      </a:r>
                      <a:endParaRPr lang="en-US" altLang="zh-CN"/>
                    </a:p>
                  </a:txBody>
                  <a:tcPr/>
                </a:tc>
              </a:tr>
              <a:tr h="381000">
                <a:tc>
                  <a:txBody>
                    <a:bodyPr/>
                    <a:p>
                      <a:pPr algn="ctr">
                        <a:buNone/>
                      </a:pPr>
                      <a:r>
                        <a:rPr lang="en-US" altLang="zh-CN"/>
                        <a:t>jedit</a:t>
                      </a:r>
                      <a:endParaRPr lang="en-US" altLang="zh-CN"/>
                    </a:p>
                  </a:txBody>
                  <a:tcPr/>
                </a:tc>
                <a:tc>
                  <a:txBody>
                    <a:bodyPr/>
                    <a:p>
                      <a:pPr algn="ctr">
                        <a:buNone/>
                      </a:pPr>
                      <a:r>
                        <a:rPr lang="en-US" altLang="zh-CN" b="0"/>
                        <a:t>0.12</a:t>
                      </a:r>
                      <a:endParaRPr lang="en-US" altLang="zh-CN" b="0"/>
                    </a:p>
                  </a:txBody>
                  <a:tcPr/>
                </a:tc>
                <a:tc>
                  <a:txBody>
                    <a:bodyPr/>
                    <a:p>
                      <a:pPr algn="ctr">
                        <a:buNone/>
                      </a:pPr>
                      <a:r>
                        <a:rPr lang="en-US" altLang="zh-CN"/>
                        <a:t>0.25</a:t>
                      </a:r>
                      <a:endParaRPr lang="en-US" altLang="zh-CN"/>
                    </a:p>
                  </a:txBody>
                  <a:tcPr/>
                </a:tc>
                <a:tc>
                  <a:txBody>
                    <a:bodyPr/>
                    <a:p>
                      <a:pPr algn="ctr">
                        <a:buNone/>
                      </a:pPr>
                      <a:r>
                        <a:rPr lang="en-US" altLang="zh-CN" b="1"/>
                        <a:t>0.38</a:t>
                      </a:r>
                      <a:endParaRPr lang="en-US" altLang="zh-CN" b="1"/>
                    </a:p>
                  </a:txBody>
                  <a:tcPr/>
                </a:tc>
                <a:tc>
                  <a:txBody>
                    <a:bodyPr/>
                    <a:p>
                      <a:pPr algn="ctr">
                        <a:buNone/>
                      </a:pPr>
                      <a:r>
                        <a:rPr lang="en-US" altLang="zh-CN"/>
                        <a:t>0.35</a:t>
                      </a:r>
                      <a:endParaRPr lang="en-US" altLang="zh-CN"/>
                    </a:p>
                  </a:txBody>
                  <a:tcPr/>
                </a:tc>
                <a:tc>
                  <a:txBody>
                    <a:bodyPr/>
                    <a:p>
                      <a:pPr algn="ctr">
                        <a:buNone/>
                      </a:pPr>
                      <a:r>
                        <a:rPr lang="en-US" altLang="zh-CN"/>
                        <a:t>0.37</a:t>
                      </a:r>
                      <a:endParaRPr lang="en-US" altLang="zh-CN"/>
                    </a:p>
                  </a:txBody>
                  <a:tcPr/>
                </a:tc>
              </a:tr>
            </a:tbl>
          </a:graphicData>
        </a:graphic>
      </p:graphicFrame>
      <p:sp>
        <p:nvSpPr>
          <p:cNvPr id="5" name="椭圆 4"/>
          <p:cNvSpPr/>
          <p:nvPr/>
        </p:nvSpPr>
        <p:spPr>
          <a:xfrm>
            <a:off x="2240915" y="2047875"/>
            <a:ext cx="1080770" cy="4461510"/>
          </a:xfrm>
          <a:prstGeom prst="ellipse">
            <a:avLst/>
          </a:prstGeom>
          <a:noFill/>
          <a:ln w="9525" cap="flat" cmpd="sng" algn="ctr">
            <a:solidFill>
              <a:srgbClr val="C00000"/>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27995">
        <p:fade/>
      </p:transition>
    </mc:Choice>
    <mc:Fallback>
      <p:transition spd="med" advTm="27995">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p:spPr>
        <p:txBody>
          <a:bodyPr/>
          <a:lstStyle/>
          <a:p>
            <a:pPr algn="l"/>
            <a:r>
              <a:rPr lang="en-US" altLang="zh-CN" dirty="0"/>
              <a:t>RQ2-Answer</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3" name="圆角矩形 2"/>
              <p:cNvSpPr/>
              <p:nvPr/>
            </p:nvSpPr>
            <p:spPr>
              <a:xfrm>
                <a:off x="1428115" y="3001010"/>
                <a:ext cx="6094730" cy="1453515"/>
              </a:xfrm>
              <a:prstGeom prst="roundRect">
                <a:avLst/>
              </a:prstGeom>
              <a:solidFill>
                <a:schemeClr val="bg2">
                  <a:lumMod val="9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𝑂𝑢𝑟</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𝑝𝑟𝑜𝑝𝑜𝑠𝑒𝑑</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𝑚𝑜𝑑𝑒𝑙</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𝐵𝐸𝑅𝑇</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𝐵𝐴𝑀𝐴</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𝑐𝑎𝑛</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𝑜𝑢𝑡𝑝𝑒𝑟𝑓𝑜𝑟𝑚</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𝑜𝑡ℎ𝑒𝑟</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oMath>
                  </m:oMathPara>
                </a14:m>
                <a:endPar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endParaRPr>
              </a:p>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𝑚𝑜𝑑𝑒𝑙𝑠</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𝑖𝑛𝑐𝑙𝑢𝑑𝑖𝑛𝑔</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𝑑𝑒𝑒𝑝</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𝑙𝑒𝑎𝑟𝑛𝑖𝑛𝑔</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𝑏𝑎𝑠𝑒𝑑</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oMath>
                  </m:oMathPara>
                </a14:m>
                <a:endPar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endParaRPr>
              </a:p>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𝑎𝑛𝑑</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𝑡𝑟𝑎𝑑𝑖𝑡𝑜𝑛𝑎𝑙</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𝑚𝑜𝑑𝑒𝑙𝑠</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3" name="圆角矩形 2"/>
              <p:cNvSpPr>
                <a:spLocks noRot="1" noChangeAspect="1" noMove="1" noResize="1" noEditPoints="1" noAdjustHandles="1" noChangeArrowheads="1" noChangeShapeType="1" noTextEdit="1"/>
              </p:cNvSpPr>
              <p:nvPr/>
            </p:nvSpPr>
            <p:spPr>
              <a:xfrm>
                <a:off x="1428115" y="3001010"/>
                <a:ext cx="6094730" cy="1453515"/>
              </a:xfrm>
              <a:prstGeom prst="round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sp>
        <p:nvSpPr>
          <p:cNvPr id="5" name="文本框 4"/>
          <p:cNvSpPr txBox="1"/>
          <p:nvPr/>
        </p:nvSpPr>
        <p:spPr>
          <a:xfrm>
            <a:off x="1428115" y="1656715"/>
            <a:ext cx="6094095" cy="1122680"/>
          </a:xfrm>
          <a:prstGeom prst="rect">
            <a:avLst/>
          </a:prstGeom>
          <a:noFill/>
        </p:spPr>
        <p:txBody>
          <a:bodyPr wrap="square" rtlCol="0">
            <a:noAutofit/>
          </a:bodyPr>
          <a:p>
            <a:pPr algn="l"/>
            <a:r>
              <a:rPr lang="en-US" altLang="zh-CN" sz="1800" b="1" dirty="0">
                <a:latin typeface="微软雅黑" panose="020B0503020204020204" pitchFamily="34" charset="-122"/>
                <a:ea typeface="微软雅黑" panose="020B0503020204020204" pitchFamily="34" charset="-122"/>
                <a:sym typeface="+mn-ea"/>
              </a:rPr>
              <a:t>RQ2</a:t>
            </a:r>
            <a:r>
              <a:rPr lang="en-US" altLang="zh-CN" sz="1800" dirty="0">
                <a:latin typeface="微软雅黑" panose="020B0503020204020204" pitchFamily="34" charset="-122"/>
                <a:ea typeface="微软雅黑" panose="020B0503020204020204" pitchFamily="34" charset="-122"/>
                <a:sym typeface="+mn-ea"/>
              </a:rPr>
              <a:t>: Can our model outperform other models, including traditional metrics based models and deep learning-based models?</a:t>
            </a:r>
            <a:endParaRPr lang="en-US" altLang="zh-CN" sz="1800" dirty="0">
              <a:solidFill>
                <a:schemeClr val="tx2"/>
              </a:solidFill>
              <a:latin typeface="微软雅黑" panose="020B0503020204020204" pitchFamily="34" charset="-122"/>
              <a:ea typeface="微软雅黑" panose="020B0503020204020204" pitchFamily="34" charset="-122"/>
            </a:endParaRPr>
          </a:p>
          <a:p>
            <a:pPr algn="l"/>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8027">
        <p:fade/>
      </p:transition>
    </mc:Choice>
    <mc:Fallback>
      <p:transition spd="med" advTm="8027">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Background &amp; related work</a:t>
            </a:r>
            <a:endParaRPr lang="en-US" altLang="zh-CN" dirty="0"/>
          </a:p>
        </p:txBody>
      </p:sp>
      <p:sp>
        <p:nvSpPr>
          <p:cNvPr id="3" name="文本框 2"/>
          <p:cNvSpPr txBox="1"/>
          <p:nvPr/>
        </p:nvSpPr>
        <p:spPr>
          <a:xfrm>
            <a:off x="1375410" y="1572260"/>
            <a:ext cx="7440930" cy="4321810"/>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Software Defect Prediction (SDP)</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Predict modules that most likely contain bug</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Using property of source code, machine learning</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Purpose of the research</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Help code view and testing</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Large software quality assurance</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2740">
        <p:fade/>
      </p:transition>
    </mc:Choice>
    <mc:Fallback>
      <p:transition spd="med" advTm="3274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Design for RQ3</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3" name="文本框 2"/>
          <p:cNvSpPr txBox="1"/>
          <p:nvPr/>
        </p:nvSpPr>
        <p:spPr>
          <a:xfrm>
            <a:off x="1195070" y="1637665"/>
            <a:ext cx="7475855" cy="4575810"/>
          </a:xfrm>
          <a:prstGeom prst="rect">
            <a:avLst/>
          </a:prstGeom>
          <a:noFill/>
        </p:spPr>
        <p:txBody>
          <a:bodyPr wrap="square" rtlCol="0">
            <a:noAutofit/>
          </a:bodyPr>
          <a:p>
            <a:pPr marL="285750" indent="-285750" algn="l">
              <a:buFont typeface="Arial" panose="02080604020202020204" pitchFamily="34" charset="0"/>
              <a:buChar char="•"/>
            </a:pPr>
            <a:r>
              <a:rPr lang="en-US" altLang="zh-CN" sz="1800" b="1" dirty="0">
                <a:solidFill>
                  <a:schemeClr val="tx2">
                    <a:alpha val="20000"/>
                  </a:schemeClr>
                </a:solidFill>
                <a:latin typeface="微软雅黑" panose="020B0503020204020204" pitchFamily="34" charset="-122"/>
                <a:ea typeface="微软雅黑" panose="020B0503020204020204" pitchFamily="34" charset="-122"/>
              </a:rPr>
              <a:t>RQ1</a:t>
            </a:r>
            <a:r>
              <a:rPr lang="en-US" altLang="zh-CN" sz="1800" dirty="0">
                <a:solidFill>
                  <a:schemeClr val="tx2">
                    <a:alpha val="20000"/>
                  </a:schemeClr>
                </a:solidFill>
                <a:latin typeface="微软雅黑" panose="020B0503020204020204" pitchFamily="34" charset="-122"/>
                <a:ea typeface="微软雅黑" panose="020B0503020204020204" pitchFamily="34" charset="-122"/>
              </a:rPr>
              <a:t>:Can data augmentation improve the performance of deep learning models?</a:t>
            </a:r>
            <a:endParaRPr lang="en-US" altLang="zh-CN" sz="1800" dirty="0">
              <a:solidFill>
                <a:schemeClr val="tx2">
                  <a:alpha val="30000"/>
                </a:schemeClr>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alpha val="20000"/>
                  </a:schemeClr>
                </a:solidFill>
                <a:latin typeface="微软雅黑" panose="020B0503020204020204" pitchFamily="34" charset="-122"/>
                <a:ea typeface="微软雅黑" panose="020B0503020204020204" pitchFamily="34" charset="-122"/>
              </a:rPr>
              <a:t>RQ2</a:t>
            </a:r>
            <a:r>
              <a:rPr lang="en-US" altLang="zh-CN" sz="1800" dirty="0">
                <a:solidFill>
                  <a:schemeClr val="tx2">
                    <a:alpha val="20000"/>
                  </a:schemeClr>
                </a:solidFill>
                <a:latin typeface="微软雅黑" panose="020B0503020204020204" pitchFamily="34" charset="-122"/>
                <a:ea typeface="微软雅黑" panose="020B0503020204020204" pitchFamily="34" charset="-122"/>
              </a:rPr>
              <a:t>:Can our model outperform other models, including traditional metricsbased models and deep learning-based models?</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solidFill>
                <a:latin typeface="微软雅黑" panose="020B0503020204020204" pitchFamily="34" charset="-122"/>
                <a:ea typeface="微软雅黑" panose="020B0503020204020204" pitchFamily="34" charset="-122"/>
              </a:rPr>
              <a:t>RQ3</a:t>
            </a:r>
            <a:r>
              <a:rPr lang="en-US" altLang="zh-CN" sz="1800" dirty="0">
                <a:solidFill>
                  <a:schemeClr val="tx2"/>
                </a:solidFill>
                <a:latin typeface="微软雅黑" panose="020B0503020204020204" pitchFamily="34" charset="-122"/>
                <a:ea typeface="微软雅黑" panose="020B0503020204020204" pitchFamily="34" charset="-122"/>
              </a:rPr>
              <a:t>:Can embedding with our pretrained BERT model outperform Word2vec model?</a:t>
            </a: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solidFill>
                  <a:schemeClr val="tx2">
                    <a:alpha val="20000"/>
                  </a:schemeClr>
                </a:solidFill>
                <a:latin typeface="微软雅黑" panose="020B0503020204020204" pitchFamily="34" charset="-122"/>
                <a:ea typeface="微软雅黑" panose="020B0503020204020204" pitchFamily="34" charset="-122"/>
              </a:rPr>
              <a:t>RQ4</a:t>
            </a:r>
            <a:r>
              <a:rPr lang="en-US" altLang="zh-CN" sz="1800" dirty="0">
                <a:solidFill>
                  <a:schemeClr val="tx2">
                    <a:alpha val="20000"/>
                  </a:schemeClr>
                </a:solidFill>
                <a:latin typeface="微软雅黑" panose="020B0503020204020204" pitchFamily="34" charset="-122"/>
                <a:ea typeface="微软雅黑" panose="020B0503020204020204" pitchFamily="34" charset="-122"/>
              </a:rPr>
              <a:t>:Which data preprocessing method is better for software defect prediction?</a:t>
            </a: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alpha val="20000"/>
                </a:schemeClr>
              </a:solidFill>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988185" y="4460875"/>
            <a:ext cx="5758815" cy="1316990"/>
          </a:xfrm>
          <a:prstGeom prst="roundRect">
            <a:avLst/>
          </a:prstGeom>
          <a:solidFill>
            <a:schemeClr val="bg2">
              <a:lumMod val="9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We use BiLSTM and TextCNN model to compare the F1 score ​​of WPDP and CPDP experiments on ten projects using these two embedding methods without fine-tuning, respectively</a:t>
            </a: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 </a:t>
            </a:r>
            <a:r>
              <a:rPr lang="en-US" altLang="zh-CN" dirty="0">
                <a:sym typeface="+mn-ea"/>
              </a:rPr>
              <a:t>Experiment for RQ3</a:t>
            </a:r>
            <a:br>
              <a:rPr lang="en-US" altLang="zh-CN" dirty="0"/>
            </a:b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5" name="表格 4"/>
          <p:cNvGraphicFramePr/>
          <p:nvPr/>
        </p:nvGraphicFramePr>
        <p:xfrm>
          <a:off x="1371600" y="2476500"/>
          <a:ext cx="6400800" cy="1905000"/>
        </p:xfrm>
        <a:graphic>
          <a:graphicData uri="http://schemas.openxmlformats.org/drawingml/2006/table">
            <a:tbl>
              <a:tblPr firstRow="1" bandRow="1">
                <a:tableStyleId>{5C22544A-7EE6-4342-B048-85BDC9FD1C3A}</a:tableStyleId>
              </a:tblPr>
              <a:tblGrid>
                <a:gridCol w="2133600"/>
                <a:gridCol w="2133600"/>
                <a:gridCol w="2133600"/>
              </a:tblGrid>
              <a:tr h="381000">
                <a:tc>
                  <a:txBody>
                    <a:bodyPr/>
                    <a:p>
                      <a:pPr algn="ctr">
                        <a:buNone/>
                      </a:pPr>
                      <a:r>
                        <a:rPr lang="en-US" altLang="zh-CN"/>
                        <a:t>Settings</a:t>
                      </a:r>
                      <a:endParaRPr lang="en-US" altLang="zh-CN"/>
                    </a:p>
                  </a:txBody>
                  <a:tcPr/>
                </a:tc>
                <a:tc>
                  <a:txBody>
                    <a:bodyPr/>
                    <a:p>
                      <a:pPr algn="ctr">
                        <a:buNone/>
                      </a:pPr>
                      <a:r>
                        <a:rPr lang="en-US" altLang="zh-CN"/>
                        <a:t>BERT </a:t>
                      </a:r>
                      <a:endParaRPr lang="en-US" altLang="zh-CN"/>
                    </a:p>
                  </a:txBody>
                  <a:tcPr/>
                </a:tc>
                <a:tc>
                  <a:txBody>
                    <a:bodyPr/>
                    <a:p>
                      <a:pPr algn="ctr">
                        <a:buNone/>
                      </a:pPr>
                      <a:r>
                        <a:rPr lang="en-US" altLang="zh-CN"/>
                        <a:t>Word2vec</a:t>
                      </a:r>
                      <a:endParaRPr lang="en-US" altLang="zh-CN"/>
                    </a:p>
                  </a:txBody>
                  <a:tcPr/>
                </a:tc>
              </a:tr>
              <a:tr h="381000">
                <a:tc>
                  <a:txBody>
                    <a:bodyPr/>
                    <a:p>
                      <a:pPr algn="ctr">
                        <a:buNone/>
                      </a:pPr>
                      <a:r>
                        <a:rPr lang="en-US" altLang="zh-CN"/>
                        <a:t>mode</a:t>
                      </a:r>
                      <a:endParaRPr lang="en-US" altLang="zh-CN"/>
                    </a:p>
                  </a:txBody>
                  <a:tcPr/>
                </a:tc>
                <a:tc gridSpan="2">
                  <a:txBody>
                    <a:bodyPr/>
                    <a:p>
                      <a:pPr indent="0" algn="ctr">
                        <a:buFont typeface="Arial" panose="02080604020202020204" pitchFamily="34" charset="0"/>
                        <a:buNone/>
                      </a:pPr>
                      <a:r>
                        <a:rPr lang="en-US" altLang="zh-CN"/>
                        <a:t>WPDP &amp; CPDP</a:t>
                      </a:r>
                      <a:endParaRPr lang="en-US" altLang="zh-CN"/>
                    </a:p>
                  </a:txBody>
                  <a:tcPr/>
                </a:tc>
                <a:tc hMerge="1">
                  <a:tcPr/>
                </a:tc>
              </a:tr>
              <a:tr h="381000">
                <a:tc>
                  <a:txBody>
                    <a:bodyPr/>
                    <a:p>
                      <a:pPr algn="ctr">
                        <a:buNone/>
                      </a:pPr>
                      <a:r>
                        <a:rPr lang="en-US" altLang="zh-CN"/>
                        <a:t>model</a:t>
                      </a:r>
                      <a:endParaRPr lang="en-US" altLang="zh-CN"/>
                    </a:p>
                  </a:txBody>
                  <a:tcPr/>
                </a:tc>
                <a:tc gridSpan="2">
                  <a:txBody>
                    <a:bodyPr/>
                    <a:p>
                      <a:pPr algn="ctr">
                        <a:buNone/>
                      </a:pPr>
                      <a:r>
                        <a:rPr lang="en-US" altLang="zh-CN"/>
                        <a:t>TextCNN &amp; BiLSTM</a:t>
                      </a:r>
                      <a:endParaRPr lang="en-US" altLang="zh-CN"/>
                    </a:p>
                  </a:txBody>
                  <a:tcPr/>
                </a:tc>
                <a:tc hMerge="1">
                  <a:tcPr/>
                </a:tc>
              </a:tr>
              <a:tr h="381000">
                <a:tc>
                  <a:txBody>
                    <a:bodyPr/>
                    <a:p>
                      <a:pPr algn="ctr">
                        <a:buNone/>
                      </a:pPr>
                      <a:r>
                        <a:rPr lang="en-US" altLang="zh-CN"/>
                        <a:t>fine-tuning</a:t>
                      </a:r>
                      <a:endParaRPr lang="en-US" altLang="zh-CN"/>
                    </a:p>
                  </a:txBody>
                  <a:tcPr/>
                </a:tc>
                <a:tc gridSpan="2">
                  <a:txBody>
                    <a:bodyPr/>
                    <a:p>
                      <a:pPr algn="ctr">
                        <a:buNone/>
                      </a:pPr>
                      <a:r>
                        <a:rPr lang="en-US" altLang="zh-CN"/>
                        <a:t>False</a:t>
                      </a:r>
                      <a:endParaRPr lang="en-US" altLang="zh-CN"/>
                    </a:p>
                  </a:txBody>
                  <a:tcPr/>
                </a:tc>
                <a:tc hMerge="1">
                  <a:tcPr/>
                </a:tc>
              </a:tr>
              <a:tr h="381000">
                <a:tc>
                  <a:txBody>
                    <a:bodyPr/>
                    <a:p>
                      <a:pPr algn="ctr">
                        <a:buNone/>
                      </a:pPr>
                      <a:r>
                        <a:rPr lang="en-US" altLang="zh-CN"/>
                        <a:t>metrics</a:t>
                      </a:r>
                      <a:endParaRPr lang="en-US" altLang="zh-CN"/>
                    </a:p>
                  </a:txBody>
                  <a:tcPr/>
                </a:tc>
                <a:tc gridSpan="2">
                  <a:txBody>
                    <a:bodyPr/>
                    <a:p>
                      <a:pPr algn="ctr">
                        <a:buNone/>
                      </a:pPr>
                      <a:r>
                        <a:rPr lang="en-US" altLang="zh-CN"/>
                        <a:t>F1 score</a:t>
                      </a:r>
                      <a:endParaRPr lang="en-US" altLang="zh-CN"/>
                    </a:p>
                  </a:txBody>
                  <a:tcPr/>
                </a:tc>
                <a:tc hMerge="1">
                  <a:tcPr/>
                </a:tc>
              </a:tr>
            </a:tbl>
          </a:graphicData>
        </a:graphic>
      </p:graphicFrame>
      <p:sp>
        <p:nvSpPr>
          <p:cNvPr id="6" name="文本框 5"/>
          <p:cNvSpPr txBox="1"/>
          <p:nvPr/>
        </p:nvSpPr>
        <p:spPr>
          <a:xfrm>
            <a:off x="3474085" y="1872615"/>
            <a:ext cx="3659505" cy="436245"/>
          </a:xfrm>
          <a:prstGeom prst="rect">
            <a:avLst/>
          </a:prstGeom>
          <a:noFill/>
        </p:spPr>
        <p:txBody>
          <a:bodyPr wrap="square" rtlCol="0">
            <a:noAutofit/>
          </a:bodyPr>
          <a:p>
            <a:pPr algn="l"/>
            <a:r>
              <a:rPr lang="en-US" altLang="zh-CN" sz="1800" b="1" dirty="0">
                <a:latin typeface="微软雅黑" panose="020B0503020204020204" pitchFamily="34" charset="-122"/>
                <a:ea typeface="微软雅黑" panose="020B0503020204020204" pitchFamily="34" charset="-122"/>
              </a:rPr>
              <a:t>Experiment setting</a:t>
            </a:r>
            <a:endParaRPr lang="en-US" altLang="zh-CN" sz="1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 Results</a:t>
            </a:r>
            <a:r>
              <a:rPr lang="en-US" altLang="zh-CN" dirty="0">
                <a:sym typeface="+mn-ea"/>
              </a:rPr>
              <a:t> for RQ3(1)</a:t>
            </a:r>
            <a:br>
              <a:rPr lang="en-US" altLang="zh-CN" dirty="0"/>
            </a:br>
            <a:endParaRPr lang="en-US" altLang="zh-CN" dirty="0"/>
          </a:p>
        </p:txBody>
      </p:sp>
      <p:sp>
        <p:nvSpPr>
          <p:cNvPr id="38" name="文本框 37"/>
          <p:cNvSpPr txBox="1"/>
          <p:nvPr/>
        </p:nvSpPr>
        <p:spPr>
          <a:xfrm>
            <a:off x="2326005" y="1302385"/>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F1 score of WPDP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4" name="表格 3"/>
          <p:cNvGraphicFramePr/>
          <p:nvPr/>
        </p:nvGraphicFramePr>
        <p:xfrm>
          <a:off x="847090" y="1777365"/>
          <a:ext cx="8021955" cy="4700270"/>
        </p:xfrm>
        <a:graphic>
          <a:graphicData uri="http://schemas.openxmlformats.org/drawingml/2006/table">
            <a:tbl>
              <a:tblPr firstRow="1" bandRow="1">
                <a:tableStyleId>{5C22544A-7EE6-4342-B048-85BDC9FD1C3A}</a:tableStyleId>
              </a:tblPr>
              <a:tblGrid>
                <a:gridCol w="1683385"/>
                <a:gridCol w="1677035"/>
                <a:gridCol w="1408430"/>
                <a:gridCol w="1731645"/>
                <a:gridCol w="1521460"/>
              </a:tblGrid>
              <a:tr h="445135">
                <a:tc>
                  <a:txBody>
                    <a:bodyPr/>
                    <a:p>
                      <a:pPr algn="ctr">
                        <a:buNone/>
                      </a:pPr>
                      <a:r>
                        <a:rPr lang="en-US" altLang="zh-CN"/>
                        <a:t>embedding</a:t>
                      </a:r>
                      <a:endParaRPr lang="en-US" altLang="zh-CN"/>
                    </a:p>
                  </a:txBody>
                  <a:tcPr/>
                </a:tc>
                <a:tc gridSpan="2">
                  <a:txBody>
                    <a:bodyPr/>
                    <a:p>
                      <a:pPr algn="ctr">
                        <a:buNone/>
                      </a:pPr>
                      <a:r>
                        <a:rPr lang="en-US" altLang="zh-CN"/>
                        <a:t>TextCNN</a:t>
                      </a:r>
                      <a:endParaRPr lang="en-US" altLang="zh-CN"/>
                    </a:p>
                  </a:txBody>
                  <a:tcPr/>
                </a:tc>
                <a:tc hMerge="1">
                  <a:tcPr/>
                </a:tc>
                <a:tc gridSpan="2">
                  <a:txBody>
                    <a:bodyPr/>
                    <a:p>
                      <a:pPr algn="ctr">
                        <a:buNone/>
                      </a:pPr>
                      <a:r>
                        <a:rPr lang="en-US" altLang="zh-CN"/>
                        <a:t>BiLSTM+ATT</a:t>
                      </a:r>
                      <a:endParaRPr lang="en-US" altLang="zh-CN"/>
                    </a:p>
                  </a:txBody>
                  <a:tcPr/>
                </a:tc>
                <a:tc hMerge="1">
                  <a:tcPr/>
                </a:tc>
              </a:tr>
              <a:tr h="445135">
                <a:tc>
                  <a:txBody>
                    <a:bodyPr/>
                    <a:p>
                      <a:pPr algn="ctr">
                        <a:buNone/>
                      </a:pPr>
                      <a:r>
                        <a:rPr lang="en-US" altLang="zh-CN"/>
                        <a:t>model</a:t>
                      </a:r>
                      <a:endParaRPr lang="en-US" altLang="zh-CN"/>
                    </a:p>
                  </a:txBody>
                  <a:tcPr/>
                </a:tc>
                <a:tc>
                  <a:txBody>
                    <a:bodyPr/>
                    <a:p>
                      <a:pPr algn="ctr">
                        <a:buNone/>
                      </a:pPr>
                      <a:r>
                        <a:rPr lang="en-US" altLang="zh-CN"/>
                        <a:t>BERT</a:t>
                      </a:r>
                      <a:endParaRPr lang="en-US" altLang="zh-CN"/>
                    </a:p>
                  </a:txBody>
                  <a:tcPr/>
                </a:tc>
                <a:tc>
                  <a:txBody>
                    <a:bodyPr/>
                    <a:p>
                      <a:pPr algn="ctr">
                        <a:buNone/>
                      </a:pPr>
                      <a:r>
                        <a:rPr lang="en-US" altLang="zh-CN"/>
                        <a:t>Word2vec</a:t>
                      </a:r>
                      <a:endParaRPr lang="en-US" altLang="zh-CN"/>
                    </a:p>
                  </a:txBody>
                  <a:tcPr/>
                </a:tc>
                <a:tc>
                  <a:txBody>
                    <a:bodyPr/>
                    <a:p>
                      <a:pPr algn="ctr">
                        <a:buNone/>
                      </a:pPr>
                      <a:r>
                        <a:rPr lang="en-US" altLang="zh-CN"/>
                        <a:t>BERT</a:t>
                      </a:r>
                      <a:endParaRPr lang="en-US" altLang="zh-CN"/>
                    </a:p>
                  </a:txBody>
                  <a:tcPr/>
                </a:tc>
                <a:tc>
                  <a:txBody>
                    <a:bodyPr/>
                    <a:p>
                      <a:pPr algn="ctr">
                        <a:buNone/>
                      </a:pPr>
                      <a:r>
                        <a:rPr lang="en-US" altLang="zh-CN"/>
                        <a:t>Word2vvec</a:t>
                      </a:r>
                      <a:endParaRPr lang="en-US" altLang="zh-CN"/>
                    </a:p>
                  </a:txBody>
                  <a:tcPr/>
                </a:tc>
              </a:tr>
              <a:tr h="381000">
                <a:tc>
                  <a:txBody>
                    <a:bodyPr/>
                    <a:p>
                      <a:pPr algn="ctr">
                        <a:buNone/>
                      </a:pPr>
                      <a:r>
                        <a:rPr lang="en-US" altLang="zh-CN"/>
                        <a:t>xecers</a:t>
                      </a:r>
                      <a:endParaRPr lang="en-US" altLang="zh-CN"/>
                    </a:p>
                  </a:txBody>
                  <a:tcPr/>
                </a:tc>
                <a:tc>
                  <a:txBody>
                    <a:bodyPr/>
                    <a:p>
                      <a:pPr algn="ctr">
                        <a:buNone/>
                      </a:pPr>
                      <a:r>
                        <a:rPr lang="en-US" altLang="zh-CN" b="1"/>
                        <a:t>0.41</a:t>
                      </a:r>
                      <a:endParaRPr lang="en-US" altLang="zh-CN" b="1"/>
                    </a:p>
                  </a:txBody>
                  <a:tcPr/>
                </a:tc>
                <a:tc>
                  <a:txBody>
                    <a:bodyPr/>
                    <a:p>
                      <a:pPr algn="ctr">
                        <a:buNone/>
                      </a:pPr>
                      <a:r>
                        <a:rPr lang="en-US" altLang="zh-CN"/>
                        <a:t>0.03</a:t>
                      </a:r>
                      <a:endParaRPr lang="en-US" altLang="zh-CN"/>
                    </a:p>
                  </a:txBody>
                  <a:tcPr/>
                </a:tc>
                <a:tc>
                  <a:txBody>
                    <a:bodyPr/>
                    <a:p>
                      <a:pPr algn="ctr">
                        <a:buNone/>
                      </a:pPr>
                      <a:r>
                        <a:rPr lang="en-US" altLang="zh-CN"/>
                        <a:t>0.28</a:t>
                      </a:r>
                      <a:endParaRPr lang="en-US" altLang="zh-CN"/>
                    </a:p>
                  </a:txBody>
                  <a:tcPr/>
                </a:tc>
                <a:tc>
                  <a:txBody>
                    <a:bodyPr/>
                    <a:p>
                      <a:pPr algn="ctr">
                        <a:buNone/>
                      </a:pPr>
                      <a:r>
                        <a:rPr lang="en-US" altLang="zh-CN" b="1"/>
                        <a:t>0.29</a:t>
                      </a:r>
                      <a:endParaRPr lang="en-US" altLang="zh-CN" b="1"/>
                    </a:p>
                  </a:txBody>
                  <a:tcPr/>
                </a:tc>
              </a:tr>
              <a:tr h="381000">
                <a:tc>
                  <a:txBody>
                    <a:bodyPr/>
                    <a:p>
                      <a:pPr algn="ctr">
                        <a:buNone/>
                      </a:pPr>
                      <a:r>
                        <a:rPr lang="en-US" altLang="zh-CN"/>
                        <a:t>synapse</a:t>
                      </a:r>
                      <a:endParaRPr lang="en-US" altLang="zh-CN"/>
                    </a:p>
                  </a:txBody>
                  <a:tcPr/>
                </a:tc>
                <a:tc>
                  <a:txBody>
                    <a:bodyPr/>
                    <a:p>
                      <a:pPr algn="ctr">
                        <a:buNone/>
                      </a:pPr>
                      <a:r>
                        <a:rPr lang="en-US" altLang="zh-CN" b="1"/>
                        <a:t>0.60</a:t>
                      </a:r>
                      <a:endParaRPr lang="en-US" altLang="zh-CN" b="1"/>
                    </a:p>
                  </a:txBody>
                  <a:tcPr/>
                </a:tc>
                <a:tc>
                  <a:txBody>
                    <a:bodyPr/>
                    <a:p>
                      <a:pPr algn="ctr">
                        <a:buNone/>
                      </a:pPr>
                      <a:r>
                        <a:rPr lang="en-US" altLang="zh-CN"/>
                        <a:t>0.32</a:t>
                      </a:r>
                      <a:endParaRPr lang="en-US" altLang="zh-CN"/>
                    </a:p>
                  </a:txBody>
                  <a:tcPr/>
                </a:tc>
                <a:tc>
                  <a:txBody>
                    <a:bodyPr/>
                    <a:p>
                      <a:pPr algn="ctr">
                        <a:buNone/>
                      </a:pPr>
                      <a:r>
                        <a:rPr lang="en-US" altLang="zh-CN"/>
                        <a:t>0.0</a:t>
                      </a:r>
                      <a:endParaRPr lang="en-US" altLang="zh-CN"/>
                    </a:p>
                  </a:txBody>
                  <a:tcPr/>
                </a:tc>
                <a:tc>
                  <a:txBody>
                    <a:bodyPr/>
                    <a:p>
                      <a:pPr algn="ctr">
                        <a:buNone/>
                      </a:pPr>
                      <a:r>
                        <a:rPr lang="en-US" altLang="zh-CN" b="1"/>
                        <a:t>0.41</a:t>
                      </a:r>
                      <a:endParaRPr lang="en-US" altLang="zh-CN" b="1"/>
                    </a:p>
                  </a:txBody>
                  <a:tcPr/>
                </a:tc>
              </a:tr>
              <a:tr h="381000">
                <a:tc>
                  <a:txBody>
                    <a:bodyPr/>
                    <a:p>
                      <a:pPr algn="ctr">
                        <a:buNone/>
                      </a:pPr>
                      <a:r>
                        <a:rPr lang="en-US" altLang="zh-CN"/>
                        <a:t>xalan</a:t>
                      </a:r>
                      <a:endParaRPr lang="en-US" altLang="zh-CN"/>
                    </a:p>
                  </a:txBody>
                  <a:tcPr/>
                </a:tc>
                <a:tc>
                  <a:txBody>
                    <a:bodyPr/>
                    <a:p>
                      <a:pPr algn="ctr">
                        <a:buNone/>
                      </a:pPr>
                      <a:r>
                        <a:rPr lang="en-US" altLang="zh-CN" b="0"/>
                        <a:t>0.43</a:t>
                      </a:r>
                      <a:endParaRPr lang="en-US" altLang="zh-CN" b="0"/>
                    </a:p>
                  </a:txBody>
                  <a:tcPr/>
                </a:tc>
                <a:tc>
                  <a:txBody>
                    <a:bodyPr/>
                    <a:p>
                      <a:pPr algn="ctr">
                        <a:buNone/>
                      </a:pPr>
                      <a:r>
                        <a:rPr lang="en-US" altLang="zh-CN" b="1"/>
                        <a:t>0.59</a:t>
                      </a:r>
                      <a:endParaRPr lang="en-US" altLang="zh-CN" b="1"/>
                    </a:p>
                  </a:txBody>
                  <a:tcPr/>
                </a:tc>
                <a:tc>
                  <a:txBody>
                    <a:bodyPr/>
                    <a:p>
                      <a:pPr algn="ctr">
                        <a:buNone/>
                      </a:pPr>
                      <a:r>
                        <a:rPr lang="en-US" altLang="zh-CN"/>
                        <a:t>0.32</a:t>
                      </a:r>
                      <a:endParaRPr lang="en-US" altLang="zh-CN"/>
                    </a:p>
                  </a:txBody>
                  <a:tcPr/>
                </a:tc>
                <a:tc>
                  <a:txBody>
                    <a:bodyPr/>
                    <a:p>
                      <a:pPr algn="ctr">
                        <a:buNone/>
                      </a:pPr>
                      <a:r>
                        <a:rPr lang="en-US" altLang="zh-CN" b="1"/>
                        <a:t>0.65</a:t>
                      </a:r>
                      <a:endParaRPr lang="en-US" altLang="zh-CN" b="1"/>
                    </a:p>
                  </a:txBody>
                  <a:tcPr/>
                </a:tc>
              </a:tr>
              <a:tr h="381000">
                <a:tc>
                  <a:txBody>
                    <a:bodyPr/>
                    <a:p>
                      <a:pPr algn="ctr">
                        <a:buNone/>
                      </a:pPr>
                      <a:r>
                        <a:rPr lang="en-US" altLang="zh-CN"/>
                        <a:t>camel</a:t>
                      </a:r>
                      <a:endParaRPr lang="en-US" altLang="zh-CN"/>
                    </a:p>
                  </a:txBody>
                  <a:tcPr/>
                </a:tc>
                <a:tc>
                  <a:txBody>
                    <a:bodyPr/>
                    <a:p>
                      <a:pPr algn="ctr">
                        <a:buNone/>
                      </a:pPr>
                      <a:r>
                        <a:rPr lang="en-US" altLang="zh-CN" b="0"/>
                        <a:t>0.36</a:t>
                      </a:r>
                      <a:endParaRPr lang="en-US" altLang="zh-CN" b="0"/>
                    </a:p>
                  </a:txBody>
                  <a:tcPr/>
                </a:tc>
                <a:tc>
                  <a:txBody>
                    <a:bodyPr/>
                    <a:p>
                      <a:pPr algn="ctr">
                        <a:buNone/>
                      </a:pPr>
                      <a:r>
                        <a:rPr lang="en-US" altLang="zh-CN" b="1"/>
                        <a:t>0.50</a:t>
                      </a:r>
                      <a:endParaRPr lang="en-US" altLang="zh-CN" b="1"/>
                    </a:p>
                  </a:txBody>
                  <a:tcPr/>
                </a:tc>
                <a:tc>
                  <a:txBody>
                    <a:bodyPr/>
                    <a:p>
                      <a:pPr algn="ctr">
                        <a:buNone/>
                      </a:pPr>
                      <a:r>
                        <a:rPr lang="en-US" altLang="zh-CN"/>
                        <a:t>0.44</a:t>
                      </a:r>
                      <a:endParaRPr lang="en-US" altLang="zh-CN"/>
                    </a:p>
                  </a:txBody>
                  <a:tcPr/>
                </a:tc>
                <a:tc>
                  <a:txBody>
                    <a:bodyPr/>
                    <a:p>
                      <a:pPr algn="ctr">
                        <a:buNone/>
                      </a:pPr>
                      <a:r>
                        <a:rPr lang="en-US" altLang="zh-CN" b="1"/>
                        <a:t>0.45</a:t>
                      </a:r>
                      <a:endParaRPr lang="en-US" altLang="zh-CN" b="1"/>
                    </a:p>
                  </a:txBody>
                  <a:tcPr/>
                </a:tc>
              </a:tr>
              <a:tr h="381000">
                <a:tc>
                  <a:txBody>
                    <a:bodyPr/>
                    <a:p>
                      <a:pPr algn="ctr">
                        <a:buNone/>
                      </a:pPr>
                      <a:r>
                        <a:rPr lang="en-US" altLang="zh-CN"/>
                        <a:t>ivy</a:t>
                      </a:r>
                      <a:endParaRPr lang="en-US" altLang="zh-CN"/>
                    </a:p>
                  </a:txBody>
                  <a:tcPr/>
                </a:tc>
                <a:tc>
                  <a:txBody>
                    <a:bodyPr/>
                    <a:p>
                      <a:pPr algn="ctr">
                        <a:buNone/>
                      </a:pPr>
                      <a:r>
                        <a:rPr lang="en-US" altLang="zh-CN" b="0"/>
                        <a:t>0.13</a:t>
                      </a:r>
                      <a:endParaRPr lang="en-US" altLang="zh-CN" b="0"/>
                    </a:p>
                  </a:txBody>
                  <a:tcPr/>
                </a:tc>
                <a:tc>
                  <a:txBody>
                    <a:bodyPr/>
                    <a:p>
                      <a:pPr algn="ctr">
                        <a:buNone/>
                      </a:pPr>
                      <a:r>
                        <a:rPr lang="en-US" altLang="zh-CN" b="1"/>
                        <a:t>0.21</a:t>
                      </a:r>
                      <a:endParaRPr lang="en-US" altLang="zh-CN" b="1"/>
                    </a:p>
                  </a:txBody>
                  <a:tcPr/>
                </a:tc>
                <a:tc>
                  <a:txBody>
                    <a:bodyPr/>
                    <a:p>
                      <a:pPr algn="ctr">
                        <a:buNone/>
                      </a:pPr>
                      <a:r>
                        <a:rPr lang="en-US" altLang="zh-CN"/>
                        <a:t>0.13</a:t>
                      </a:r>
                      <a:endParaRPr lang="en-US" altLang="zh-CN"/>
                    </a:p>
                  </a:txBody>
                  <a:tcPr/>
                </a:tc>
                <a:tc>
                  <a:txBody>
                    <a:bodyPr/>
                    <a:p>
                      <a:pPr algn="ctr">
                        <a:buNone/>
                      </a:pPr>
                      <a:r>
                        <a:rPr lang="en-US" altLang="zh-CN" b="1"/>
                        <a:t>0.19</a:t>
                      </a:r>
                      <a:endParaRPr lang="en-US" altLang="zh-CN" b="1"/>
                    </a:p>
                  </a:txBody>
                  <a:tcPr/>
                </a:tc>
              </a:tr>
              <a:tr h="381000">
                <a:tc>
                  <a:txBody>
                    <a:bodyPr/>
                    <a:p>
                      <a:pPr algn="ctr">
                        <a:buNone/>
                      </a:pPr>
                      <a:r>
                        <a:rPr lang="en-US" altLang="zh-CN"/>
                        <a:t>velocity</a:t>
                      </a:r>
                      <a:endParaRPr lang="en-US" altLang="zh-CN"/>
                    </a:p>
                  </a:txBody>
                  <a:tcPr/>
                </a:tc>
                <a:tc>
                  <a:txBody>
                    <a:bodyPr/>
                    <a:p>
                      <a:pPr algn="ctr">
                        <a:buNone/>
                      </a:pPr>
                      <a:r>
                        <a:rPr lang="en-US" altLang="zh-CN" b="1"/>
                        <a:t>0.60</a:t>
                      </a:r>
                      <a:endParaRPr lang="en-US" altLang="zh-CN" b="1"/>
                    </a:p>
                  </a:txBody>
                  <a:tcPr/>
                </a:tc>
                <a:tc>
                  <a:txBody>
                    <a:bodyPr/>
                    <a:p>
                      <a:pPr algn="ctr">
                        <a:buNone/>
                      </a:pPr>
                      <a:r>
                        <a:rPr lang="en-US" altLang="zh-CN"/>
                        <a:t>0.53</a:t>
                      </a:r>
                      <a:endParaRPr lang="en-US" altLang="zh-CN"/>
                    </a:p>
                  </a:txBody>
                  <a:tcPr/>
                </a:tc>
                <a:tc>
                  <a:txBody>
                    <a:bodyPr/>
                    <a:p>
                      <a:pPr algn="ctr">
                        <a:buNone/>
                      </a:pPr>
                      <a:r>
                        <a:rPr lang="en-US" altLang="zh-CN"/>
                        <a:t>0.49</a:t>
                      </a:r>
                      <a:endParaRPr lang="en-US" altLang="zh-CN"/>
                    </a:p>
                  </a:txBody>
                  <a:tcPr/>
                </a:tc>
                <a:tc>
                  <a:txBody>
                    <a:bodyPr/>
                    <a:p>
                      <a:pPr algn="ctr">
                        <a:buNone/>
                      </a:pPr>
                      <a:r>
                        <a:rPr lang="en-US" altLang="zh-CN" b="1"/>
                        <a:t>0.53</a:t>
                      </a:r>
                      <a:endParaRPr lang="en-US" altLang="zh-CN" b="1"/>
                    </a:p>
                  </a:txBody>
                  <a:tcPr/>
                </a:tc>
              </a:tr>
              <a:tr h="381000">
                <a:tc>
                  <a:txBody>
                    <a:bodyPr/>
                    <a:p>
                      <a:pPr algn="ctr">
                        <a:buNone/>
                      </a:pPr>
                      <a:r>
                        <a:rPr lang="en-US" altLang="zh-CN"/>
                        <a:t>ant</a:t>
                      </a:r>
                      <a:endParaRPr lang="en-US" altLang="zh-CN"/>
                    </a:p>
                  </a:txBody>
                  <a:tcPr/>
                </a:tc>
                <a:tc>
                  <a:txBody>
                    <a:bodyPr/>
                    <a:p>
                      <a:pPr algn="ctr">
                        <a:buNone/>
                      </a:pPr>
                      <a:r>
                        <a:rPr lang="en-US" altLang="zh-CN"/>
                        <a:t>0.30</a:t>
                      </a:r>
                      <a:endParaRPr lang="en-US" altLang="zh-CN"/>
                    </a:p>
                  </a:txBody>
                  <a:tcPr/>
                </a:tc>
                <a:tc>
                  <a:txBody>
                    <a:bodyPr/>
                    <a:p>
                      <a:pPr algn="ctr">
                        <a:buNone/>
                      </a:pPr>
                      <a:r>
                        <a:rPr lang="en-US" altLang="zh-CN" b="1"/>
                        <a:t>0.40</a:t>
                      </a:r>
                      <a:endParaRPr lang="en-US" altLang="zh-CN" b="1"/>
                    </a:p>
                  </a:txBody>
                  <a:tcPr/>
                </a:tc>
                <a:tc>
                  <a:txBody>
                    <a:bodyPr/>
                    <a:p>
                      <a:pPr algn="ctr">
                        <a:buNone/>
                      </a:pPr>
                      <a:r>
                        <a:rPr lang="en-US" altLang="zh-CN"/>
                        <a:t>0.57</a:t>
                      </a:r>
                      <a:endParaRPr lang="en-US" altLang="zh-CN"/>
                    </a:p>
                  </a:txBody>
                  <a:tcPr/>
                </a:tc>
                <a:tc>
                  <a:txBody>
                    <a:bodyPr/>
                    <a:p>
                      <a:pPr algn="ctr">
                        <a:buNone/>
                      </a:pPr>
                      <a:r>
                        <a:rPr lang="en-US" altLang="zh-CN" b="1"/>
                        <a:t>0.56</a:t>
                      </a:r>
                      <a:endParaRPr lang="en-US" altLang="zh-CN" b="1"/>
                    </a:p>
                  </a:txBody>
                  <a:tcPr/>
                </a:tc>
              </a:tr>
              <a:tr h="381000">
                <a:tc>
                  <a:txBody>
                    <a:bodyPr/>
                    <a:p>
                      <a:pPr algn="ctr">
                        <a:buNone/>
                      </a:pPr>
                      <a:r>
                        <a:rPr lang="en-US" altLang="zh-CN"/>
                        <a:t>poi</a:t>
                      </a:r>
                      <a:endParaRPr lang="en-US" altLang="zh-CN"/>
                    </a:p>
                  </a:txBody>
                  <a:tcPr/>
                </a:tc>
                <a:tc>
                  <a:txBody>
                    <a:bodyPr/>
                    <a:p>
                      <a:pPr algn="ctr">
                        <a:buNone/>
                      </a:pPr>
                      <a:r>
                        <a:rPr lang="en-US" altLang="zh-CN" b="1"/>
                        <a:t>0.37</a:t>
                      </a:r>
                      <a:endParaRPr lang="en-US" altLang="zh-CN" b="1"/>
                    </a:p>
                  </a:txBody>
                  <a:tcPr/>
                </a:tc>
                <a:tc>
                  <a:txBody>
                    <a:bodyPr/>
                    <a:p>
                      <a:pPr algn="ctr">
                        <a:buNone/>
                      </a:pPr>
                      <a:r>
                        <a:rPr lang="en-US" altLang="zh-CN"/>
                        <a:t>0.18</a:t>
                      </a:r>
                      <a:endParaRPr lang="en-US" altLang="zh-CN"/>
                    </a:p>
                  </a:txBody>
                  <a:tcPr/>
                </a:tc>
                <a:tc>
                  <a:txBody>
                    <a:bodyPr/>
                    <a:p>
                      <a:pPr algn="ctr">
                        <a:buNone/>
                      </a:pPr>
                      <a:r>
                        <a:rPr lang="en-US" altLang="zh-CN"/>
                        <a:t>0.0</a:t>
                      </a:r>
                      <a:endParaRPr lang="en-US" altLang="zh-CN"/>
                    </a:p>
                  </a:txBody>
                  <a:tcPr/>
                </a:tc>
                <a:tc>
                  <a:txBody>
                    <a:bodyPr/>
                    <a:p>
                      <a:pPr algn="ctr">
                        <a:buNone/>
                      </a:pPr>
                      <a:r>
                        <a:rPr lang="en-US" altLang="zh-CN" b="1"/>
                        <a:t>0.20</a:t>
                      </a:r>
                      <a:endParaRPr lang="en-US" altLang="zh-CN" b="1"/>
                    </a:p>
                  </a:txBody>
                  <a:tcPr/>
                </a:tc>
              </a:tr>
              <a:tr h="381000">
                <a:tc>
                  <a:txBody>
                    <a:bodyPr/>
                    <a:p>
                      <a:pPr algn="ctr">
                        <a:buNone/>
                      </a:pPr>
                      <a:r>
                        <a:rPr lang="en-US" altLang="zh-CN"/>
                        <a:t>lucene</a:t>
                      </a:r>
                      <a:endParaRPr lang="en-US" altLang="zh-CN"/>
                    </a:p>
                  </a:txBody>
                  <a:tcPr/>
                </a:tc>
                <a:tc>
                  <a:txBody>
                    <a:bodyPr/>
                    <a:p>
                      <a:pPr algn="ctr">
                        <a:buNone/>
                      </a:pPr>
                      <a:r>
                        <a:rPr lang="en-US" altLang="zh-CN" b="1"/>
                        <a:t>0.62</a:t>
                      </a:r>
                      <a:endParaRPr lang="en-US" altLang="zh-CN" b="1"/>
                    </a:p>
                  </a:txBody>
                  <a:tcPr/>
                </a:tc>
                <a:tc>
                  <a:txBody>
                    <a:bodyPr/>
                    <a:p>
                      <a:pPr algn="ctr">
                        <a:buNone/>
                      </a:pPr>
                      <a:r>
                        <a:rPr lang="en-US" altLang="zh-CN"/>
                        <a:t>0.54</a:t>
                      </a:r>
                      <a:endParaRPr lang="en-US" altLang="zh-CN"/>
                    </a:p>
                  </a:txBody>
                  <a:tcPr/>
                </a:tc>
                <a:tc>
                  <a:txBody>
                    <a:bodyPr/>
                    <a:p>
                      <a:pPr algn="ctr">
                        <a:buNone/>
                      </a:pPr>
                      <a:r>
                        <a:rPr lang="en-US" altLang="zh-CN"/>
                        <a:t>0.76</a:t>
                      </a:r>
                      <a:endParaRPr lang="en-US" altLang="zh-CN"/>
                    </a:p>
                  </a:txBody>
                  <a:tcPr/>
                </a:tc>
                <a:tc>
                  <a:txBody>
                    <a:bodyPr/>
                    <a:p>
                      <a:pPr algn="ctr">
                        <a:buNone/>
                      </a:pPr>
                      <a:r>
                        <a:rPr lang="en-US" altLang="zh-CN"/>
                        <a:t>0.76</a:t>
                      </a:r>
                      <a:endParaRPr lang="en-US" altLang="zh-CN"/>
                    </a:p>
                  </a:txBody>
                  <a:tcPr/>
                </a:tc>
              </a:tr>
              <a:tr h="381000">
                <a:tc>
                  <a:txBody>
                    <a:bodyPr/>
                    <a:p>
                      <a:pPr algn="ctr">
                        <a:buNone/>
                      </a:pPr>
                      <a:r>
                        <a:rPr lang="en-US" altLang="zh-CN"/>
                        <a:t>jedit</a:t>
                      </a:r>
                      <a:endParaRPr lang="en-US" altLang="zh-CN"/>
                    </a:p>
                  </a:txBody>
                  <a:tcPr/>
                </a:tc>
                <a:tc>
                  <a:txBody>
                    <a:bodyPr/>
                    <a:p>
                      <a:pPr algn="ctr">
                        <a:buNone/>
                      </a:pPr>
                      <a:r>
                        <a:rPr lang="en-US" altLang="zh-CN" b="0"/>
                        <a:t>0.07</a:t>
                      </a:r>
                      <a:endParaRPr lang="en-US" altLang="zh-CN" b="0"/>
                    </a:p>
                  </a:txBody>
                  <a:tcPr/>
                </a:tc>
                <a:tc>
                  <a:txBody>
                    <a:bodyPr/>
                    <a:p>
                      <a:pPr algn="ctr">
                        <a:buNone/>
                      </a:pPr>
                      <a:r>
                        <a:rPr lang="en-US" altLang="zh-CN" b="1"/>
                        <a:t>0.10</a:t>
                      </a:r>
                      <a:endParaRPr lang="en-US" altLang="zh-CN" b="1"/>
                    </a:p>
                  </a:txBody>
                  <a:tcPr/>
                </a:tc>
                <a:tc>
                  <a:txBody>
                    <a:bodyPr/>
                    <a:p>
                      <a:pPr algn="ctr">
                        <a:buNone/>
                      </a:pPr>
                      <a:r>
                        <a:rPr lang="en-US" altLang="zh-CN"/>
                        <a:t>0.10</a:t>
                      </a:r>
                      <a:endParaRPr lang="en-US" altLang="zh-CN"/>
                    </a:p>
                  </a:txBody>
                  <a:tcPr/>
                </a:tc>
                <a:tc>
                  <a:txBody>
                    <a:bodyPr/>
                    <a:p>
                      <a:pPr algn="ctr">
                        <a:buNone/>
                      </a:pPr>
                      <a:r>
                        <a:rPr lang="en-US" altLang="zh-CN" b="1"/>
                        <a:t>0.11</a:t>
                      </a:r>
                      <a:endParaRPr lang="en-US" altLang="zh-CN" b="1"/>
                    </a:p>
                  </a:txBody>
                  <a:tcPr/>
                </a:tc>
              </a:tr>
            </a:tbl>
          </a:graphicData>
        </a:graphic>
      </p:graphicFrame>
      <p:sp>
        <p:nvSpPr>
          <p:cNvPr id="5" name="椭圆 4"/>
          <p:cNvSpPr/>
          <p:nvPr/>
        </p:nvSpPr>
        <p:spPr>
          <a:xfrm>
            <a:off x="5909310" y="2421890"/>
            <a:ext cx="1115060" cy="4191000"/>
          </a:xfrm>
          <a:prstGeom prst="ellipse">
            <a:avLst/>
          </a:prstGeom>
          <a:noFill/>
          <a:ln w="12700" cap="flat" cmpd="sng" algn="ctr">
            <a:solidFill>
              <a:srgbClr val="CC0033"/>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sym typeface="+mn-ea"/>
              </a:rPr>
              <a:t>Results for RQ3(2)</a:t>
            </a:r>
            <a:br>
              <a:rPr lang="en-US" altLang="zh-CN" dirty="0"/>
            </a:br>
            <a:endParaRPr lang="en-US" altLang="zh-CN" dirty="0"/>
          </a:p>
        </p:txBody>
      </p:sp>
      <p:sp>
        <p:nvSpPr>
          <p:cNvPr id="38" name="文本框 37"/>
          <p:cNvSpPr txBox="1"/>
          <p:nvPr/>
        </p:nvSpPr>
        <p:spPr>
          <a:xfrm>
            <a:off x="2326005" y="1302385"/>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F1 score of WPDP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4" name="表格 3"/>
          <p:cNvGraphicFramePr/>
          <p:nvPr/>
        </p:nvGraphicFramePr>
        <p:xfrm>
          <a:off x="847090" y="1777365"/>
          <a:ext cx="8021955" cy="4700270"/>
        </p:xfrm>
        <a:graphic>
          <a:graphicData uri="http://schemas.openxmlformats.org/drawingml/2006/table">
            <a:tbl>
              <a:tblPr firstRow="1" bandRow="1">
                <a:tableStyleId>{5C22544A-7EE6-4342-B048-85BDC9FD1C3A}</a:tableStyleId>
              </a:tblPr>
              <a:tblGrid>
                <a:gridCol w="1683385"/>
                <a:gridCol w="1677035"/>
                <a:gridCol w="1408430"/>
                <a:gridCol w="1731645"/>
                <a:gridCol w="1521460"/>
              </a:tblGrid>
              <a:tr h="445135">
                <a:tc>
                  <a:txBody>
                    <a:bodyPr/>
                    <a:p>
                      <a:pPr algn="ctr">
                        <a:buNone/>
                      </a:pPr>
                      <a:r>
                        <a:rPr lang="en-US" altLang="zh-CN"/>
                        <a:t>embedding</a:t>
                      </a:r>
                      <a:endParaRPr lang="en-US" altLang="zh-CN"/>
                    </a:p>
                  </a:txBody>
                  <a:tcPr/>
                </a:tc>
                <a:tc gridSpan="2">
                  <a:txBody>
                    <a:bodyPr/>
                    <a:p>
                      <a:pPr algn="ctr">
                        <a:buNone/>
                      </a:pPr>
                      <a:r>
                        <a:rPr lang="en-US" altLang="zh-CN"/>
                        <a:t>TextCNN</a:t>
                      </a:r>
                      <a:endParaRPr lang="en-US" altLang="zh-CN"/>
                    </a:p>
                  </a:txBody>
                  <a:tcPr/>
                </a:tc>
                <a:tc hMerge="1">
                  <a:tcPr/>
                </a:tc>
                <a:tc gridSpan="2">
                  <a:txBody>
                    <a:bodyPr/>
                    <a:p>
                      <a:pPr algn="ctr">
                        <a:buNone/>
                      </a:pPr>
                      <a:r>
                        <a:rPr lang="en-US" altLang="zh-CN"/>
                        <a:t>BiLSTM+ATT</a:t>
                      </a:r>
                      <a:endParaRPr lang="en-US" altLang="zh-CN"/>
                    </a:p>
                  </a:txBody>
                  <a:tcPr/>
                </a:tc>
                <a:tc hMerge="1">
                  <a:tcPr/>
                </a:tc>
              </a:tr>
              <a:tr h="445135">
                <a:tc>
                  <a:txBody>
                    <a:bodyPr/>
                    <a:p>
                      <a:pPr algn="ctr">
                        <a:buNone/>
                      </a:pPr>
                      <a:r>
                        <a:rPr lang="en-US" altLang="zh-CN"/>
                        <a:t>model</a:t>
                      </a:r>
                      <a:endParaRPr lang="en-US" altLang="zh-CN"/>
                    </a:p>
                  </a:txBody>
                  <a:tcPr/>
                </a:tc>
                <a:tc>
                  <a:txBody>
                    <a:bodyPr/>
                    <a:p>
                      <a:pPr algn="ctr">
                        <a:buNone/>
                      </a:pPr>
                      <a:r>
                        <a:rPr lang="en-US" altLang="zh-CN"/>
                        <a:t>BERT</a:t>
                      </a:r>
                      <a:endParaRPr lang="en-US" altLang="zh-CN"/>
                    </a:p>
                  </a:txBody>
                  <a:tcPr/>
                </a:tc>
                <a:tc>
                  <a:txBody>
                    <a:bodyPr/>
                    <a:p>
                      <a:pPr algn="ctr">
                        <a:buNone/>
                      </a:pPr>
                      <a:r>
                        <a:rPr lang="en-US" altLang="zh-CN"/>
                        <a:t>Word2vec</a:t>
                      </a:r>
                      <a:endParaRPr lang="en-US" altLang="zh-CN"/>
                    </a:p>
                  </a:txBody>
                  <a:tcPr/>
                </a:tc>
                <a:tc>
                  <a:txBody>
                    <a:bodyPr/>
                    <a:p>
                      <a:pPr algn="ctr">
                        <a:buNone/>
                      </a:pPr>
                      <a:r>
                        <a:rPr lang="en-US" altLang="zh-CN"/>
                        <a:t>BERT</a:t>
                      </a:r>
                      <a:endParaRPr lang="en-US" altLang="zh-CN"/>
                    </a:p>
                  </a:txBody>
                  <a:tcPr/>
                </a:tc>
                <a:tc>
                  <a:txBody>
                    <a:bodyPr/>
                    <a:p>
                      <a:pPr algn="ctr">
                        <a:buNone/>
                      </a:pPr>
                      <a:r>
                        <a:rPr lang="en-US" altLang="zh-CN"/>
                        <a:t>Word2vvec</a:t>
                      </a:r>
                      <a:endParaRPr lang="en-US" altLang="zh-CN"/>
                    </a:p>
                  </a:txBody>
                  <a:tcPr/>
                </a:tc>
              </a:tr>
              <a:tr h="381000">
                <a:tc>
                  <a:txBody>
                    <a:bodyPr/>
                    <a:p>
                      <a:pPr algn="ctr">
                        <a:buNone/>
                      </a:pPr>
                      <a:r>
                        <a:rPr lang="en-US" altLang="zh-CN"/>
                        <a:t>xecers</a:t>
                      </a:r>
                      <a:endParaRPr lang="en-US" altLang="zh-CN"/>
                    </a:p>
                  </a:txBody>
                  <a:tcPr/>
                </a:tc>
                <a:tc>
                  <a:txBody>
                    <a:bodyPr/>
                    <a:p>
                      <a:pPr algn="ctr">
                        <a:buNone/>
                      </a:pPr>
                      <a:r>
                        <a:rPr lang="en-US" altLang="zh-CN" b="0"/>
                        <a:t>0.20</a:t>
                      </a:r>
                      <a:endParaRPr lang="en-US" altLang="zh-CN" b="0"/>
                    </a:p>
                  </a:txBody>
                  <a:tcPr/>
                </a:tc>
                <a:tc>
                  <a:txBody>
                    <a:bodyPr/>
                    <a:p>
                      <a:pPr algn="ctr">
                        <a:buNone/>
                      </a:pPr>
                      <a:r>
                        <a:rPr lang="en-US" altLang="zh-CN" b="1"/>
                        <a:t>0.37</a:t>
                      </a:r>
                      <a:endParaRPr lang="en-US" altLang="zh-CN" b="1"/>
                    </a:p>
                  </a:txBody>
                  <a:tcPr/>
                </a:tc>
                <a:tc>
                  <a:txBody>
                    <a:bodyPr/>
                    <a:p>
                      <a:pPr algn="ctr">
                        <a:buNone/>
                      </a:pPr>
                      <a:r>
                        <a:rPr lang="en-US" altLang="zh-CN"/>
                        <a:t>0.39</a:t>
                      </a:r>
                      <a:endParaRPr lang="en-US" altLang="zh-CN"/>
                    </a:p>
                  </a:txBody>
                  <a:tcPr/>
                </a:tc>
                <a:tc>
                  <a:txBody>
                    <a:bodyPr/>
                    <a:p>
                      <a:pPr algn="ctr">
                        <a:buNone/>
                      </a:pPr>
                      <a:r>
                        <a:rPr lang="en-US" altLang="zh-CN" b="1"/>
                        <a:t>0.40</a:t>
                      </a:r>
                      <a:endParaRPr lang="en-US" altLang="zh-CN" b="1"/>
                    </a:p>
                  </a:txBody>
                  <a:tcPr/>
                </a:tc>
              </a:tr>
              <a:tr h="381000">
                <a:tc>
                  <a:txBody>
                    <a:bodyPr/>
                    <a:p>
                      <a:pPr algn="ctr">
                        <a:buNone/>
                      </a:pPr>
                      <a:r>
                        <a:rPr lang="en-US" altLang="zh-CN"/>
                        <a:t>synapse</a:t>
                      </a:r>
                      <a:endParaRPr lang="en-US" altLang="zh-CN"/>
                    </a:p>
                  </a:txBody>
                  <a:tcPr/>
                </a:tc>
                <a:tc>
                  <a:txBody>
                    <a:bodyPr/>
                    <a:p>
                      <a:pPr algn="ctr">
                        <a:buNone/>
                      </a:pPr>
                      <a:r>
                        <a:rPr lang="en-US" altLang="zh-CN" b="0"/>
                        <a:t>0.36</a:t>
                      </a:r>
                      <a:endParaRPr lang="en-US" altLang="zh-CN" b="0"/>
                    </a:p>
                  </a:txBody>
                  <a:tcPr/>
                </a:tc>
                <a:tc>
                  <a:txBody>
                    <a:bodyPr/>
                    <a:p>
                      <a:pPr algn="ctr">
                        <a:buNone/>
                      </a:pPr>
                      <a:r>
                        <a:rPr lang="en-US" altLang="zh-CN" b="1"/>
                        <a:t>0.51</a:t>
                      </a:r>
                      <a:endParaRPr lang="en-US" altLang="zh-CN" b="1"/>
                    </a:p>
                  </a:txBody>
                  <a:tcPr/>
                </a:tc>
                <a:tc>
                  <a:txBody>
                    <a:bodyPr/>
                    <a:p>
                      <a:pPr algn="ctr">
                        <a:buNone/>
                      </a:pPr>
                      <a:r>
                        <a:rPr lang="en-US" altLang="zh-CN" b="1"/>
                        <a:t>0.50</a:t>
                      </a:r>
                      <a:endParaRPr lang="en-US" altLang="zh-CN" b="1"/>
                    </a:p>
                  </a:txBody>
                  <a:tcPr/>
                </a:tc>
                <a:tc>
                  <a:txBody>
                    <a:bodyPr/>
                    <a:p>
                      <a:pPr algn="ctr">
                        <a:buNone/>
                      </a:pPr>
                      <a:r>
                        <a:rPr lang="en-US" altLang="zh-CN" b="0"/>
                        <a:t>0.46</a:t>
                      </a:r>
                      <a:endParaRPr lang="en-US" altLang="zh-CN" b="0"/>
                    </a:p>
                  </a:txBody>
                  <a:tcPr/>
                </a:tc>
              </a:tr>
              <a:tr h="381000">
                <a:tc>
                  <a:txBody>
                    <a:bodyPr/>
                    <a:p>
                      <a:pPr algn="ctr">
                        <a:buNone/>
                      </a:pPr>
                      <a:r>
                        <a:rPr lang="en-US" altLang="zh-CN"/>
                        <a:t>xalan</a:t>
                      </a:r>
                      <a:endParaRPr lang="en-US" altLang="zh-CN"/>
                    </a:p>
                  </a:txBody>
                  <a:tcPr/>
                </a:tc>
                <a:tc>
                  <a:txBody>
                    <a:bodyPr/>
                    <a:p>
                      <a:pPr algn="ctr">
                        <a:buNone/>
                      </a:pPr>
                      <a:r>
                        <a:rPr lang="en-US" altLang="zh-CN" b="0"/>
                        <a:t>0.02</a:t>
                      </a:r>
                      <a:endParaRPr lang="en-US" altLang="zh-CN" b="0"/>
                    </a:p>
                  </a:txBody>
                  <a:tcPr/>
                </a:tc>
                <a:tc>
                  <a:txBody>
                    <a:bodyPr/>
                    <a:p>
                      <a:pPr algn="ctr">
                        <a:buNone/>
                      </a:pPr>
                      <a:r>
                        <a:rPr lang="en-US" altLang="zh-CN" b="1"/>
                        <a:t>0.40</a:t>
                      </a:r>
                      <a:endParaRPr lang="en-US" altLang="zh-CN" b="1"/>
                    </a:p>
                  </a:txBody>
                  <a:tcPr/>
                </a:tc>
                <a:tc>
                  <a:txBody>
                    <a:bodyPr/>
                    <a:p>
                      <a:pPr algn="ctr">
                        <a:buNone/>
                      </a:pPr>
                      <a:r>
                        <a:rPr lang="en-US" altLang="zh-CN" b="1"/>
                        <a:t>0.51</a:t>
                      </a:r>
                      <a:endParaRPr lang="en-US" altLang="zh-CN" b="1"/>
                    </a:p>
                  </a:txBody>
                  <a:tcPr/>
                </a:tc>
                <a:tc>
                  <a:txBody>
                    <a:bodyPr/>
                    <a:p>
                      <a:pPr algn="ctr">
                        <a:buNone/>
                      </a:pPr>
                      <a:r>
                        <a:rPr lang="en-US" altLang="zh-CN" b="0"/>
                        <a:t>0.30</a:t>
                      </a:r>
                      <a:endParaRPr lang="en-US" altLang="zh-CN" b="0"/>
                    </a:p>
                  </a:txBody>
                  <a:tcPr/>
                </a:tc>
              </a:tr>
              <a:tr h="381000">
                <a:tc>
                  <a:txBody>
                    <a:bodyPr/>
                    <a:p>
                      <a:pPr algn="ctr">
                        <a:buNone/>
                      </a:pPr>
                      <a:r>
                        <a:rPr lang="en-US" altLang="zh-CN"/>
                        <a:t>camel</a:t>
                      </a:r>
                      <a:endParaRPr lang="en-US" altLang="zh-CN"/>
                    </a:p>
                  </a:txBody>
                  <a:tcPr/>
                </a:tc>
                <a:tc>
                  <a:txBody>
                    <a:bodyPr/>
                    <a:p>
                      <a:pPr algn="ctr">
                        <a:buNone/>
                      </a:pPr>
                      <a:r>
                        <a:rPr lang="en-US" altLang="zh-CN" b="1"/>
                        <a:t>0.50</a:t>
                      </a:r>
                      <a:endParaRPr lang="en-US" altLang="zh-CN" b="1"/>
                    </a:p>
                  </a:txBody>
                  <a:tcPr/>
                </a:tc>
                <a:tc>
                  <a:txBody>
                    <a:bodyPr/>
                    <a:p>
                      <a:pPr algn="ctr">
                        <a:buNone/>
                      </a:pPr>
                      <a:r>
                        <a:rPr lang="en-US" altLang="zh-CN" b="0"/>
                        <a:t>0.43</a:t>
                      </a:r>
                      <a:endParaRPr lang="en-US" altLang="zh-CN" b="0"/>
                    </a:p>
                  </a:txBody>
                  <a:tcPr/>
                </a:tc>
                <a:tc>
                  <a:txBody>
                    <a:bodyPr/>
                    <a:p>
                      <a:pPr algn="ctr">
                        <a:buNone/>
                      </a:pPr>
                      <a:r>
                        <a:rPr lang="en-US" altLang="zh-CN"/>
                        <a:t>0.29</a:t>
                      </a:r>
                      <a:endParaRPr lang="en-US" altLang="zh-CN"/>
                    </a:p>
                  </a:txBody>
                  <a:tcPr/>
                </a:tc>
                <a:tc>
                  <a:txBody>
                    <a:bodyPr/>
                    <a:p>
                      <a:pPr algn="ctr">
                        <a:buNone/>
                      </a:pPr>
                      <a:r>
                        <a:rPr lang="en-US" altLang="zh-CN" b="1"/>
                        <a:t>0.30</a:t>
                      </a:r>
                      <a:endParaRPr lang="en-US" altLang="zh-CN" b="1"/>
                    </a:p>
                  </a:txBody>
                  <a:tcPr/>
                </a:tc>
              </a:tr>
              <a:tr h="381000">
                <a:tc>
                  <a:txBody>
                    <a:bodyPr/>
                    <a:p>
                      <a:pPr algn="ctr">
                        <a:buNone/>
                      </a:pPr>
                      <a:r>
                        <a:rPr lang="en-US" altLang="zh-CN"/>
                        <a:t>ivy</a:t>
                      </a:r>
                      <a:endParaRPr lang="en-US" altLang="zh-CN"/>
                    </a:p>
                  </a:txBody>
                  <a:tcPr/>
                </a:tc>
                <a:tc>
                  <a:txBody>
                    <a:bodyPr/>
                    <a:p>
                      <a:pPr algn="ctr">
                        <a:buNone/>
                      </a:pPr>
                      <a:r>
                        <a:rPr lang="en-US" altLang="zh-CN" b="0"/>
                        <a:t>0.03</a:t>
                      </a:r>
                      <a:endParaRPr lang="en-US" altLang="zh-CN" b="0"/>
                    </a:p>
                  </a:txBody>
                  <a:tcPr/>
                </a:tc>
                <a:tc>
                  <a:txBody>
                    <a:bodyPr/>
                    <a:p>
                      <a:pPr algn="ctr">
                        <a:buNone/>
                      </a:pPr>
                      <a:r>
                        <a:rPr lang="en-US" altLang="zh-CN" b="1"/>
                        <a:t>0.42</a:t>
                      </a:r>
                      <a:endParaRPr lang="en-US" altLang="zh-CN" b="1"/>
                    </a:p>
                  </a:txBody>
                  <a:tcPr/>
                </a:tc>
                <a:tc>
                  <a:txBody>
                    <a:bodyPr/>
                    <a:p>
                      <a:pPr algn="ctr">
                        <a:buNone/>
                      </a:pPr>
                      <a:r>
                        <a:rPr lang="en-US" altLang="zh-CN" b="1"/>
                        <a:t>0.30</a:t>
                      </a:r>
                      <a:endParaRPr lang="en-US" altLang="zh-CN" b="1"/>
                    </a:p>
                  </a:txBody>
                  <a:tcPr/>
                </a:tc>
                <a:tc>
                  <a:txBody>
                    <a:bodyPr/>
                    <a:p>
                      <a:pPr algn="ctr">
                        <a:buNone/>
                      </a:pPr>
                      <a:r>
                        <a:rPr lang="en-US" altLang="zh-CN" b="0"/>
                        <a:t>0.26</a:t>
                      </a:r>
                      <a:endParaRPr lang="en-US" altLang="zh-CN" b="0"/>
                    </a:p>
                  </a:txBody>
                  <a:tcPr/>
                </a:tc>
              </a:tr>
              <a:tr h="381000">
                <a:tc>
                  <a:txBody>
                    <a:bodyPr/>
                    <a:p>
                      <a:pPr algn="ctr">
                        <a:buNone/>
                      </a:pPr>
                      <a:r>
                        <a:rPr lang="en-US" altLang="zh-CN"/>
                        <a:t>velocity</a:t>
                      </a:r>
                      <a:endParaRPr lang="en-US" altLang="zh-CN"/>
                    </a:p>
                  </a:txBody>
                  <a:tcPr/>
                </a:tc>
                <a:tc>
                  <a:txBody>
                    <a:bodyPr/>
                    <a:p>
                      <a:pPr algn="ctr">
                        <a:buNone/>
                      </a:pPr>
                      <a:r>
                        <a:rPr lang="en-US" altLang="zh-CN" b="0"/>
                        <a:t>0.03</a:t>
                      </a:r>
                      <a:endParaRPr lang="en-US" altLang="zh-CN" b="0"/>
                    </a:p>
                  </a:txBody>
                  <a:tcPr/>
                </a:tc>
                <a:tc>
                  <a:txBody>
                    <a:bodyPr/>
                    <a:p>
                      <a:pPr algn="ctr">
                        <a:buNone/>
                      </a:pPr>
                      <a:r>
                        <a:rPr lang="en-US" altLang="zh-CN" b="1"/>
                        <a:t>0.41</a:t>
                      </a:r>
                      <a:endParaRPr lang="en-US" altLang="zh-CN" b="1"/>
                    </a:p>
                  </a:txBody>
                  <a:tcPr/>
                </a:tc>
                <a:tc>
                  <a:txBody>
                    <a:bodyPr/>
                    <a:p>
                      <a:pPr algn="ctr">
                        <a:buNone/>
                      </a:pPr>
                      <a:r>
                        <a:rPr lang="en-US" altLang="zh-CN" b="1"/>
                        <a:t>0.27</a:t>
                      </a:r>
                      <a:endParaRPr lang="en-US" altLang="zh-CN" b="1"/>
                    </a:p>
                  </a:txBody>
                  <a:tcPr/>
                </a:tc>
                <a:tc>
                  <a:txBody>
                    <a:bodyPr/>
                    <a:p>
                      <a:pPr algn="ctr">
                        <a:buNone/>
                      </a:pPr>
                      <a:r>
                        <a:rPr lang="en-US" altLang="zh-CN" b="0"/>
                        <a:t>0.19</a:t>
                      </a:r>
                      <a:endParaRPr lang="en-US" altLang="zh-CN" b="0"/>
                    </a:p>
                  </a:txBody>
                  <a:tcPr/>
                </a:tc>
              </a:tr>
              <a:tr h="381000">
                <a:tc>
                  <a:txBody>
                    <a:bodyPr/>
                    <a:p>
                      <a:pPr algn="ctr">
                        <a:buNone/>
                      </a:pPr>
                      <a:r>
                        <a:rPr lang="en-US" altLang="zh-CN"/>
                        <a:t>ant</a:t>
                      </a:r>
                      <a:endParaRPr lang="en-US" altLang="zh-CN"/>
                    </a:p>
                  </a:txBody>
                  <a:tcPr/>
                </a:tc>
                <a:tc>
                  <a:txBody>
                    <a:bodyPr/>
                    <a:p>
                      <a:pPr algn="ctr">
                        <a:buNone/>
                      </a:pPr>
                      <a:r>
                        <a:rPr lang="en-US" altLang="zh-CN"/>
                        <a:t>0.03</a:t>
                      </a:r>
                      <a:endParaRPr lang="en-US" altLang="zh-CN"/>
                    </a:p>
                  </a:txBody>
                  <a:tcPr/>
                </a:tc>
                <a:tc>
                  <a:txBody>
                    <a:bodyPr/>
                    <a:p>
                      <a:pPr algn="ctr">
                        <a:buNone/>
                      </a:pPr>
                      <a:r>
                        <a:rPr lang="en-US" altLang="zh-CN" b="1"/>
                        <a:t>0.48</a:t>
                      </a:r>
                      <a:endParaRPr lang="en-US" altLang="zh-CN" b="1"/>
                    </a:p>
                  </a:txBody>
                  <a:tcPr/>
                </a:tc>
                <a:tc>
                  <a:txBody>
                    <a:bodyPr/>
                    <a:p>
                      <a:pPr algn="ctr">
                        <a:buNone/>
                      </a:pPr>
                      <a:r>
                        <a:rPr lang="en-US" altLang="zh-CN"/>
                        <a:t>0.27</a:t>
                      </a:r>
                      <a:endParaRPr lang="en-US" altLang="zh-CN"/>
                    </a:p>
                  </a:txBody>
                  <a:tcPr/>
                </a:tc>
                <a:tc>
                  <a:txBody>
                    <a:bodyPr/>
                    <a:p>
                      <a:pPr algn="ctr">
                        <a:buNone/>
                      </a:pPr>
                      <a:r>
                        <a:rPr lang="en-US" altLang="zh-CN" b="1"/>
                        <a:t>0.32</a:t>
                      </a:r>
                      <a:endParaRPr lang="en-US" altLang="zh-CN" b="1"/>
                    </a:p>
                  </a:txBody>
                  <a:tcPr/>
                </a:tc>
              </a:tr>
              <a:tr h="381000">
                <a:tc>
                  <a:txBody>
                    <a:bodyPr/>
                    <a:p>
                      <a:pPr algn="ctr">
                        <a:buNone/>
                      </a:pPr>
                      <a:r>
                        <a:rPr lang="en-US" altLang="zh-CN"/>
                        <a:t>poi</a:t>
                      </a:r>
                      <a:endParaRPr lang="en-US" altLang="zh-CN"/>
                    </a:p>
                  </a:txBody>
                  <a:tcPr/>
                </a:tc>
                <a:tc>
                  <a:txBody>
                    <a:bodyPr/>
                    <a:p>
                      <a:pPr algn="ctr">
                        <a:buNone/>
                      </a:pPr>
                      <a:r>
                        <a:rPr lang="en-US" altLang="zh-CN" b="0"/>
                        <a:t>0.23</a:t>
                      </a:r>
                      <a:endParaRPr lang="en-US" altLang="zh-CN" b="0"/>
                    </a:p>
                  </a:txBody>
                  <a:tcPr/>
                </a:tc>
                <a:tc>
                  <a:txBody>
                    <a:bodyPr/>
                    <a:p>
                      <a:pPr algn="ctr">
                        <a:buNone/>
                      </a:pPr>
                      <a:r>
                        <a:rPr lang="en-US" altLang="zh-CN" b="1"/>
                        <a:t>0.49</a:t>
                      </a:r>
                      <a:endParaRPr lang="en-US" altLang="zh-CN" b="1"/>
                    </a:p>
                  </a:txBody>
                  <a:tcPr/>
                </a:tc>
                <a:tc>
                  <a:txBody>
                    <a:bodyPr/>
                    <a:p>
                      <a:pPr algn="ctr">
                        <a:buNone/>
                      </a:pPr>
                      <a:r>
                        <a:rPr lang="en-US" altLang="zh-CN"/>
                        <a:t>0.26</a:t>
                      </a:r>
                      <a:endParaRPr lang="en-US" altLang="zh-CN"/>
                    </a:p>
                  </a:txBody>
                  <a:tcPr/>
                </a:tc>
                <a:tc>
                  <a:txBody>
                    <a:bodyPr/>
                    <a:p>
                      <a:pPr algn="ctr">
                        <a:buNone/>
                      </a:pPr>
                      <a:r>
                        <a:rPr lang="en-US" altLang="zh-CN" b="1"/>
                        <a:t>0.33</a:t>
                      </a:r>
                      <a:endParaRPr lang="en-US" altLang="zh-CN" b="1"/>
                    </a:p>
                  </a:txBody>
                  <a:tcPr/>
                </a:tc>
              </a:tr>
              <a:tr h="381000">
                <a:tc>
                  <a:txBody>
                    <a:bodyPr/>
                    <a:p>
                      <a:pPr algn="ctr">
                        <a:buNone/>
                      </a:pPr>
                      <a:r>
                        <a:rPr lang="en-US" altLang="zh-CN"/>
                        <a:t>lucene</a:t>
                      </a:r>
                      <a:endParaRPr lang="en-US" altLang="zh-CN"/>
                    </a:p>
                  </a:txBody>
                  <a:tcPr/>
                </a:tc>
                <a:tc>
                  <a:txBody>
                    <a:bodyPr/>
                    <a:p>
                      <a:pPr algn="ctr">
                        <a:buNone/>
                      </a:pPr>
                      <a:r>
                        <a:rPr lang="en-US" altLang="zh-CN" b="0"/>
                        <a:t>0.01</a:t>
                      </a:r>
                      <a:endParaRPr lang="en-US" altLang="zh-CN" b="0"/>
                    </a:p>
                  </a:txBody>
                  <a:tcPr/>
                </a:tc>
                <a:tc>
                  <a:txBody>
                    <a:bodyPr/>
                    <a:p>
                      <a:pPr algn="ctr">
                        <a:buNone/>
                      </a:pPr>
                      <a:r>
                        <a:rPr lang="en-US" altLang="zh-CN" b="1"/>
                        <a:t>0.36</a:t>
                      </a:r>
                      <a:endParaRPr lang="en-US" altLang="zh-CN" b="1"/>
                    </a:p>
                  </a:txBody>
                  <a:tcPr/>
                </a:tc>
                <a:tc>
                  <a:txBody>
                    <a:bodyPr/>
                    <a:p>
                      <a:pPr algn="ctr">
                        <a:buNone/>
                      </a:pPr>
                      <a:r>
                        <a:rPr lang="en-US" altLang="zh-CN" b="1"/>
                        <a:t>0.22</a:t>
                      </a:r>
                      <a:endParaRPr lang="en-US" altLang="zh-CN" b="1"/>
                    </a:p>
                  </a:txBody>
                  <a:tcPr/>
                </a:tc>
                <a:tc>
                  <a:txBody>
                    <a:bodyPr/>
                    <a:p>
                      <a:pPr algn="ctr">
                        <a:buNone/>
                      </a:pPr>
                      <a:r>
                        <a:rPr lang="en-US" altLang="zh-CN"/>
                        <a:t>0.05</a:t>
                      </a:r>
                      <a:endParaRPr lang="en-US" altLang="zh-CN"/>
                    </a:p>
                  </a:txBody>
                  <a:tcPr/>
                </a:tc>
              </a:tr>
              <a:tr h="381000">
                <a:tc>
                  <a:txBody>
                    <a:bodyPr/>
                    <a:p>
                      <a:pPr algn="ctr">
                        <a:buNone/>
                      </a:pPr>
                      <a:r>
                        <a:rPr lang="en-US" altLang="zh-CN"/>
                        <a:t>jedit</a:t>
                      </a:r>
                      <a:endParaRPr lang="en-US" altLang="zh-CN"/>
                    </a:p>
                  </a:txBody>
                  <a:tcPr/>
                </a:tc>
                <a:tc>
                  <a:txBody>
                    <a:bodyPr/>
                    <a:p>
                      <a:pPr algn="ctr">
                        <a:buNone/>
                      </a:pPr>
                      <a:r>
                        <a:rPr lang="en-US" altLang="zh-CN" b="0"/>
                        <a:t>0.07</a:t>
                      </a:r>
                      <a:endParaRPr lang="en-US" altLang="zh-CN" b="0"/>
                    </a:p>
                  </a:txBody>
                  <a:tcPr/>
                </a:tc>
                <a:tc>
                  <a:txBody>
                    <a:bodyPr/>
                    <a:p>
                      <a:pPr algn="ctr">
                        <a:buNone/>
                      </a:pPr>
                      <a:r>
                        <a:rPr lang="en-US" altLang="zh-CN" b="1"/>
                        <a:t>0.34</a:t>
                      </a:r>
                      <a:endParaRPr lang="en-US" altLang="zh-CN" b="1"/>
                    </a:p>
                  </a:txBody>
                  <a:tcPr/>
                </a:tc>
                <a:tc>
                  <a:txBody>
                    <a:bodyPr/>
                    <a:p>
                      <a:pPr algn="ctr">
                        <a:buNone/>
                      </a:pPr>
                      <a:r>
                        <a:rPr lang="en-US" altLang="zh-CN" b="1"/>
                        <a:t>0.34</a:t>
                      </a:r>
                      <a:endParaRPr lang="en-US" altLang="zh-CN" b="1"/>
                    </a:p>
                  </a:txBody>
                  <a:tcPr/>
                </a:tc>
                <a:tc>
                  <a:txBody>
                    <a:bodyPr/>
                    <a:p>
                      <a:pPr algn="ctr">
                        <a:buNone/>
                      </a:pPr>
                      <a:r>
                        <a:rPr lang="en-US" altLang="zh-CN" b="0"/>
                        <a:t>0.19</a:t>
                      </a:r>
                      <a:endParaRPr lang="en-US" altLang="zh-CN" b="0"/>
                    </a:p>
                  </a:txBody>
                  <a:tcPr/>
                </a:tc>
              </a:tr>
            </a:tbl>
          </a:graphicData>
        </a:graphic>
      </p:graphicFrame>
      <p:sp>
        <p:nvSpPr>
          <p:cNvPr id="3" name="椭圆 2"/>
          <p:cNvSpPr/>
          <p:nvPr/>
        </p:nvSpPr>
        <p:spPr>
          <a:xfrm>
            <a:off x="2911475" y="2421890"/>
            <a:ext cx="1019810" cy="4191000"/>
          </a:xfrm>
          <a:prstGeom prst="ellipse">
            <a:avLst/>
          </a:prstGeom>
          <a:no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5" name="椭圆 4"/>
          <p:cNvSpPr/>
          <p:nvPr/>
        </p:nvSpPr>
        <p:spPr>
          <a:xfrm>
            <a:off x="2816225" y="2308860"/>
            <a:ext cx="1115060" cy="4191000"/>
          </a:xfrm>
          <a:prstGeom prst="ellipse">
            <a:avLst/>
          </a:prstGeom>
          <a:noFill/>
          <a:ln w="12700" cap="flat" cmpd="sng" algn="ctr">
            <a:solidFill>
              <a:srgbClr val="CC0033"/>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solidFill>
                  <a:schemeClr val="tx1">
                    <a:lumMod val="85000"/>
                    <a:lumOff val="15000"/>
                  </a:schemeClr>
                </a:solidFill>
              </a:rPr>
              <a:t>RQ3-Answer</a:t>
            </a:r>
            <a:br>
              <a:rPr lang="en-US" altLang="zh-CN" dirty="0">
                <a:solidFill>
                  <a:schemeClr val="tx1">
                    <a:lumMod val="85000"/>
                    <a:lumOff val="15000"/>
                    <a:alpha val="20000"/>
                  </a:schemeClr>
                </a:solidFill>
              </a:rPr>
            </a:br>
            <a:endParaRPr lang="en-US" altLang="zh-CN" dirty="0">
              <a:solidFill>
                <a:schemeClr val="tx1">
                  <a:lumMod val="85000"/>
                  <a:lumOff val="15000"/>
                  <a:alpha val="20000"/>
                </a:schemeClr>
              </a:solidFill>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3" name="圆角矩形 2"/>
              <p:cNvSpPr/>
              <p:nvPr/>
            </p:nvSpPr>
            <p:spPr>
              <a:xfrm>
                <a:off x="1630045" y="2616200"/>
                <a:ext cx="6238875" cy="1186180"/>
              </a:xfrm>
              <a:prstGeom prst="roundRect">
                <a:avLst/>
              </a:prstGeom>
              <a:solidFill>
                <a:schemeClr val="bg2">
                  <a:lumMod val="9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𝑂𝑢𝑟</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𝑝𝑟𝑒𝑡𝑟𝑎𝑖𝑛𝑒𝑑</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𝐵𝐸𝑅𝑇</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𝑒𝑚𝑏𝑒𝑑𝑑𝑖𝑛𝑔</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𝑢𝑛𝑑𝑒𝑟𝑝𝑒𝑟𝑓𝑜𝑟</m:t>
                      </m:r>
                    </m:oMath>
                  </m:oMathPara>
                </a14:m>
                <a:endPar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endParaRPr>
              </a:p>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𝑊𝑜𝑟𝑑</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2</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𝑣𝑒𝑐</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𝑒𝑚𝑏𝑒𝑑𝑑𝑖𝑛𝑔</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𝑚𝑜𝑑𝑒𝑙</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3" name="圆角矩形 2"/>
              <p:cNvSpPr>
                <a:spLocks noRot="1" noChangeAspect="1" noMove="1" noResize="1" noEditPoints="1" noAdjustHandles="1" noChangeArrowheads="1" noChangeShapeType="1" noTextEdit="1"/>
              </p:cNvSpPr>
              <p:nvPr/>
            </p:nvSpPr>
            <p:spPr>
              <a:xfrm>
                <a:off x="1630045" y="2616200"/>
                <a:ext cx="6238875" cy="1186180"/>
              </a:xfrm>
              <a:prstGeom prst="roundRect">
                <a:avLst/>
              </a:prstGeom>
              <a:blipFill rotWithShape="1">
                <a:blip r:embed="rId1"/>
                <a:stretch>
                  <a:fillRect r="-489"/>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sp>
        <p:nvSpPr>
          <p:cNvPr id="4" name="文本框 3"/>
          <p:cNvSpPr txBox="1"/>
          <p:nvPr/>
        </p:nvSpPr>
        <p:spPr>
          <a:xfrm>
            <a:off x="1630045" y="1694180"/>
            <a:ext cx="6591300" cy="922020"/>
          </a:xfrm>
          <a:prstGeom prst="rect">
            <a:avLst/>
          </a:prstGeom>
          <a:noFill/>
        </p:spPr>
        <p:txBody>
          <a:bodyPr wrap="square" rtlCol="0">
            <a:noAutofit/>
          </a:bodyPr>
          <a:p>
            <a:pPr algn="l"/>
            <a:r>
              <a:rPr lang="en-US" altLang="zh-CN" sz="1800" b="1" dirty="0">
                <a:latin typeface="微软雅黑" panose="020B0503020204020204" pitchFamily="34" charset="-122"/>
                <a:ea typeface="微软雅黑" panose="020B0503020204020204" pitchFamily="34" charset="-122"/>
                <a:sym typeface="+mn-ea"/>
              </a:rPr>
              <a:t>RQ3</a:t>
            </a:r>
            <a:r>
              <a:rPr lang="en-US" altLang="zh-CN" sz="1800" dirty="0">
                <a:latin typeface="微软雅黑" panose="020B0503020204020204" pitchFamily="34" charset="-122"/>
                <a:ea typeface="微软雅黑" panose="020B0503020204020204" pitchFamily="34" charset="-122"/>
                <a:sym typeface="+mn-ea"/>
              </a:rPr>
              <a:t>:Can embedding with our pretrained BERT model outperform Word2vec model?</a:t>
            </a:r>
            <a:endParaRPr lang="zh-CN" altLang="en-US" sz="1800" dirty="0">
              <a:latin typeface="微软雅黑" panose="020B0503020204020204" pitchFamily="34" charset="-122"/>
              <a:ea typeface="微软雅黑" panose="020B0503020204020204" pitchFamily="34" charset="-122"/>
            </a:endParaRPr>
          </a:p>
          <a:p>
            <a:pPr algn="l"/>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 Answers to RQ1 and RQ4</a:t>
            </a:r>
            <a:br>
              <a:rPr lang="en-US" altLang="zh-CN" dirty="0">
                <a:solidFill>
                  <a:schemeClr val="tx1">
                    <a:lumMod val="85000"/>
                    <a:lumOff val="15000"/>
                    <a:alpha val="20000"/>
                  </a:schemeClr>
                </a:solidFill>
              </a:rPr>
            </a:br>
            <a:endParaRPr lang="en-US" altLang="zh-CN" dirty="0">
              <a:solidFill>
                <a:schemeClr val="tx1">
                  <a:lumMod val="85000"/>
                  <a:lumOff val="15000"/>
                  <a:alpha val="20000"/>
                </a:schemeClr>
              </a:solidFill>
            </a:endParaRPr>
          </a:p>
        </p:txBody>
      </p:sp>
      <p:sp>
        <p:nvSpPr>
          <p:cNvPr id="38" name="文本框 37"/>
          <p:cNvSpPr txBox="1"/>
          <p:nvPr/>
        </p:nvSpPr>
        <p:spPr>
          <a:xfrm>
            <a:off x="2299335" y="1302385"/>
            <a:ext cx="4828540" cy="379095"/>
          </a:xfrm>
          <a:prstGeom prst="rect">
            <a:avLst/>
          </a:prstGeom>
          <a:noFill/>
        </p:spPr>
        <p:txBody>
          <a:bodyPr wrap="square" rtlCol="0">
            <a:noAutofit/>
          </a:bodyPr>
          <a:p>
            <a:pPr algn="ctr"/>
            <a:endParaRPr lang="en-US" altLang="zh-CN" sz="1800" b="1" dirty="0">
              <a:solidFill>
                <a:schemeClr val="tx2">
                  <a:alpha val="20000"/>
                </a:schemeClr>
              </a:solidFill>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6" name="文本框 5"/>
          <p:cNvSpPr txBox="1"/>
          <p:nvPr/>
        </p:nvSpPr>
        <p:spPr>
          <a:xfrm>
            <a:off x="1219200" y="1716405"/>
            <a:ext cx="6988810" cy="4522470"/>
          </a:xfrm>
          <a:prstGeom prst="rect">
            <a:avLst/>
          </a:prstGeom>
          <a:noFill/>
        </p:spPr>
        <p:txBody>
          <a:bodyPr wrap="square" rtlCol="0">
            <a:noAutofit/>
          </a:bodyPr>
          <a:p>
            <a:pPr marL="285750"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sym typeface="+mn-ea"/>
              </a:rPr>
              <a:t>RQ1</a:t>
            </a:r>
            <a:r>
              <a:rPr lang="en-US" altLang="zh-CN" sz="1800" dirty="0">
                <a:latin typeface="微软雅黑" panose="020B0503020204020204" pitchFamily="34" charset="-122"/>
                <a:ea typeface="微软雅黑" panose="020B0503020204020204" pitchFamily="34" charset="-122"/>
                <a:sym typeface="+mn-ea"/>
              </a:rPr>
              <a:t>:Can data augmentation improve the performance of deep learning models?</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zh-CN" altLang="en-US"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zh-CN" altLang="en-US"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zh-CN" altLang="en-US"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zh-CN" altLang="en-US"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sym typeface="+mn-ea"/>
              </a:rPr>
              <a:t>RQ4</a:t>
            </a:r>
            <a:r>
              <a:rPr lang="en-US" altLang="zh-CN" sz="1800" dirty="0">
                <a:latin typeface="微软雅黑" panose="020B0503020204020204" pitchFamily="34" charset="-122"/>
                <a:ea typeface="微软雅黑" panose="020B0503020204020204" pitchFamily="34" charset="-122"/>
                <a:sym typeface="+mn-ea"/>
              </a:rPr>
              <a:t>:Which data preprocessing method is better for software defect prediction?</a:t>
            </a:r>
            <a:endParaRPr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zh-CN" altLang="en-US"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zh-CN" altLang="en-US" sz="18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7" name="圆角矩形 6"/>
              <p:cNvSpPr/>
              <p:nvPr/>
            </p:nvSpPr>
            <p:spPr>
              <a:xfrm>
                <a:off x="1594485" y="2430780"/>
                <a:ext cx="6238875" cy="981075"/>
              </a:xfrm>
              <a:prstGeom prst="roundRect">
                <a:avLst/>
              </a:prstGeom>
              <a:solidFill>
                <a:schemeClr val="bg2">
                  <a:lumMod val="9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𝑂𝑢𝑟</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𝑝𝑟𝑜𝑝𝑜𝑠𝑒𝑑</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𝑑𝑎𝑡𝑎</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𝑎𝑢𝑔𝑚𝑒𝑛𝑡𝑎𝑡𝑖𝑜𝑛</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𝑐𝑎𝑛</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oMath>
                  </m:oMathPara>
                </a14:m>
                <a:endPar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endParaRPr>
              </a:p>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𝑖𝑚𝑝𝑟𝑜𝑣𝑒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𝑡ℎ𝑒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𝑝𝑒𝑟𝑓𝑜𝑟𝑚𝑎𝑛𝑐𝑒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𝑜𝑓</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oMath>
                  </m:oMathPara>
                </a14:m>
                <a:endPar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endParaRPr>
              </a:p>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𝑑𝑒𝑒𝑝</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𝑙𝑒𝑎𝑟𝑛𝑖𝑛𝑔</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𝑚𝑜𝑑𝑒𝑙</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7" name="圆角矩形 6"/>
              <p:cNvSpPr>
                <a:spLocks noRot="1" noChangeAspect="1" noMove="1" noResize="1" noEditPoints="1" noAdjustHandles="1" noChangeArrowheads="1" noChangeShapeType="1" noTextEdit="1"/>
              </p:cNvSpPr>
              <p:nvPr/>
            </p:nvSpPr>
            <p:spPr>
              <a:xfrm>
                <a:off x="1594485" y="2430780"/>
                <a:ext cx="6238875" cy="981075"/>
              </a:xfrm>
              <a:prstGeom prst="round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圆角矩形 10"/>
              <p:cNvSpPr/>
              <p:nvPr/>
            </p:nvSpPr>
            <p:spPr>
              <a:xfrm>
                <a:off x="1593850" y="4461510"/>
                <a:ext cx="6238875" cy="1364615"/>
              </a:xfrm>
              <a:prstGeom prst="roundRect">
                <a:avLst/>
              </a:prstGeom>
              <a:solidFill>
                <a:schemeClr val="bg2">
                  <a:lumMod val="9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𝑓𝑢𝑙𝑙</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𝑡𝑜𝑘𝑒𝑛</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𝑝𝑟𝑜𝑐𝑒𝑠𝑠𝑖𝑛𝑔</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𝑚𝑒𝑡ℎ𝑜𝑑</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𝑐𝑎𝑛</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𝑎𝑐ℎ𝑖𝑒𝑣𝑒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oMath>
                  </m:oMathPara>
                </a14:m>
                <a:endPar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endParaRPr>
              </a:p>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𝑏𝑒𝑡𝑡𝑒𝑟</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𝑝𝑒𝑟𝑓𝑜𝑟𝑚𝑎𝑛𝑐𝑒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𝑡ℎ𝑎𝑛</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𝐴𝑆𝑇</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𝑛𝑜𝑑𝑒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𝑑𝑜𝑒𝑠</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𝑏𝑒𝑠𝑖𝑑𝑒𝑠</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𝑙𝑜𝑛𝑔𝑒𝑟</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oMath>
                  </m:oMathPara>
                </a14:m>
                <a:endPar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endParaRPr>
              </a:p>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𝑠𝑒𝑞𝑢𝑒𝑛𝑐𝑒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𝑡𝑒𝑛𝑑</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𝑡𝑜</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𝑎𝑐ℎ𝑖𝑒𝑣𝑒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𝑏𝑒𝑡𝑡𝑒𝑟</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𝑝𝑒𝑟𝑓𝑜𝑟𝑚𝑎𝑛𝑐𝑒</m:t>
                      </m:r>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 </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1" name="圆角矩形 10"/>
              <p:cNvSpPr>
                <a:spLocks noRot="1" noChangeAspect="1" noMove="1" noResize="1" noEditPoints="1" noAdjustHandles="1" noChangeArrowheads="1" noChangeShapeType="1" noTextEdit="1"/>
              </p:cNvSpPr>
              <p:nvPr/>
            </p:nvSpPr>
            <p:spPr>
              <a:xfrm>
                <a:off x="1593850" y="4461510"/>
                <a:ext cx="6238875" cy="1364615"/>
              </a:xfrm>
              <a:prstGeom prst="roundRect">
                <a:avLst/>
              </a:prstGeom>
              <a:blipFill rotWithShape="1">
                <a:blip r:embed="rId2"/>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 Conclusion</a:t>
            </a:r>
            <a:br>
              <a:rPr lang="en-US" altLang="zh-CN" dirty="0">
                <a:solidFill>
                  <a:schemeClr val="tx1">
                    <a:lumMod val="85000"/>
                    <a:lumOff val="15000"/>
                    <a:alpha val="20000"/>
                  </a:schemeClr>
                </a:solidFill>
              </a:rPr>
            </a:br>
            <a:endParaRPr lang="en-US" altLang="zh-CN" dirty="0">
              <a:solidFill>
                <a:schemeClr val="tx1">
                  <a:lumMod val="85000"/>
                  <a:lumOff val="15000"/>
                  <a:alpha val="20000"/>
                </a:schemeClr>
              </a:solidFill>
            </a:endParaRPr>
          </a:p>
        </p:txBody>
      </p:sp>
      <p:sp>
        <p:nvSpPr>
          <p:cNvPr id="38" name="文本框 37"/>
          <p:cNvSpPr txBox="1"/>
          <p:nvPr/>
        </p:nvSpPr>
        <p:spPr>
          <a:xfrm>
            <a:off x="2299335" y="1302385"/>
            <a:ext cx="4828540" cy="379095"/>
          </a:xfrm>
          <a:prstGeom prst="rect">
            <a:avLst/>
          </a:prstGeom>
          <a:noFill/>
        </p:spPr>
        <p:txBody>
          <a:bodyPr wrap="square" rtlCol="0">
            <a:noAutofit/>
          </a:bodyPr>
          <a:p>
            <a:pPr algn="ctr"/>
            <a:endParaRPr lang="en-US" altLang="zh-CN" sz="1800" b="1" dirty="0">
              <a:solidFill>
                <a:schemeClr val="tx2">
                  <a:alpha val="20000"/>
                </a:schemeClr>
              </a:solidFill>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4" name="文本框 3"/>
          <p:cNvSpPr txBox="1"/>
          <p:nvPr/>
        </p:nvSpPr>
        <p:spPr>
          <a:xfrm>
            <a:off x="1280160" y="1555750"/>
            <a:ext cx="6867525" cy="4179570"/>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Goal</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Construct an effective deep learning model for SDP</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Proposal</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rPr>
              <a:t>BERT+BAMA</a:t>
            </a:r>
            <a:r>
              <a:rPr lang="en-US" altLang="zh-CN" sz="1800" dirty="0">
                <a:latin typeface="微软雅黑" panose="020B0503020204020204" pitchFamily="34" charset="-122"/>
                <a:ea typeface="微软雅黑" panose="020B0503020204020204" pitchFamily="34" charset="-122"/>
              </a:rPr>
              <a:t>  model  for SDP</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BERT and Word2vec embedding model comparison</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Evaluation</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BERT+BAMA outperforms other models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Our trained BERT embedding underperform  Word2vec embedding</a:t>
            </a:r>
            <a:endParaRPr lang="en-US" altLang="zh-CN" sz="1800" dirty="0">
              <a:latin typeface="微软雅黑" panose="020B0503020204020204" pitchFamily="34" charset="-122"/>
              <a:ea typeface="微软雅黑" panose="020B0503020204020204" pitchFamily="34" charset="-122"/>
            </a:endParaRPr>
          </a:p>
          <a:p>
            <a:pPr marL="0" lvl="0"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975485" y="2590165"/>
            <a:ext cx="5193665" cy="1002030"/>
          </a:xfrm>
          <a:prstGeom prst="rect">
            <a:avLst/>
          </a:prstGeom>
          <a:noFill/>
        </p:spPr>
        <p:txBody>
          <a:bodyPr wrap="square" rtlCol="0">
            <a:noAutofit/>
          </a:bodyPr>
          <a:p>
            <a:pPr algn="ctr"/>
            <a:r>
              <a:rPr lang="en-US" altLang="zh-CN" sz="4000" b="1" dirty="0">
                <a:latin typeface="微软雅黑" panose="020B0503020204020204" pitchFamily="34" charset="-122"/>
                <a:ea typeface="微软雅黑" panose="020B0503020204020204" pitchFamily="34" charset="-122"/>
              </a:rPr>
              <a:t>Extra</a:t>
            </a:r>
            <a:endParaRPr lang="en-US" altLang="zh-CN" sz="4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for RQ1 </a:t>
            </a:r>
            <a:endParaRPr lang="en-US" altLang="zh-CN" dirty="0"/>
          </a:p>
        </p:txBody>
      </p:sp>
      <p:sp>
        <p:nvSpPr>
          <p:cNvPr id="38" name="文本框 37"/>
          <p:cNvSpPr txBox="1"/>
          <p:nvPr/>
        </p:nvSpPr>
        <p:spPr>
          <a:xfrm>
            <a:off x="2326005" y="1398270"/>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Data augmentation</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pic>
        <p:nvPicPr>
          <p:cNvPr id="5" name="图片 4" descr="未命名文件 (1)"/>
          <p:cNvPicPr>
            <a:picLocks noChangeAspect="1"/>
          </p:cNvPicPr>
          <p:nvPr/>
        </p:nvPicPr>
        <p:blipFill>
          <a:blip r:embed="rId1"/>
          <a:stretch>
            <a:fillRect/>
          </a:stretch>
        </p:blipFill>
        <p:spPr>
          <a:xfrm>
            <a:off x="1835785" y="2494280"/>
            <a:ext cx="5076190" cy="3244215"/>
          </a:xfrm>
          <a:prstGeom prst="rect">
            <a:avLst/>
          </a:prstGeom>
        </p:spPr>
      </p:pic>
      <p:sp>
        <p:nvSpPr>
          <p:cNvPr id="6" name="文本框 5"/>
          <p:cNvSpPr txBox="1"/>
          <p:nvPr/>
        </p:nvSpPr>
        <p:spPr>
          <a:xfrm>
            <a:off x="1280795" y="2230120"/>
            <a:ext cx="7493000" cy="44069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Random replace, random delete,random swap, random insert</a:t>
            </a: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280795" y="1700530"/>
            <a:ext cx="7493000" cy="44069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Adapted from EDA[9]</a:t>
            </a:r>
            <a:endParaRPr lang="en-US" altLang="zh-CN" sz="1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306830" y="5866765"/>
            <a:ext cx="6608445" cy="591820"/>
          </a:xfrm>
          <a:prstGeom prst="rect">
            <a:avLst/>
          </a:prstGeom>
          <a:noFill/>
        </p:spPr>
        <p:txBody>
          <a:bodyPr wrap="square" rtlCol="0">
            <a:noAutofit/>
          </a:bodyPr>
          <a:p>
            <a:pPr algn="l"/>
            <a:r>
              <a:rPr lang="en-US" altLang="zh-CN" sz="900" dirty="0">
                <a:latin typeface="微软雅黑" panose="020B0503020204020204" pitchFamily="34" charset="-122"/>
                <a:ea typeface="微软雅黑" panose="020B0503020204020204" pitchFamily="34" charset="-122"/>
              </a:rPr>
              <a:t>[9]</a:t>
            </a:r>
            <a:r>
              <a:rPr lang="zh-CN" altLang="en-US" sz="900" dirty="0">
                <a:latin typeface="微软雅黑" panose="020B0503020204020204" pitchFamily="34" charset="-122"/>
                <a:ea typeface="微软雅黑" panose="020B0503020204020204" pitchFamily="34" charset="-122"/>
              </a:rPr>
              <a:t>Wei, J. W., &amp; Zou, K. (2019). Eda: Easy data augmentation techniques for boosting performance on text classification tasks. arXiv preprint arXiv:1901.11196.</a:t>
            </a:r>
            <a:endParaRPr lang="zh-CN" altLang="en-US" sz="9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for RQ1 </a:t>
            </a:r>
            <a:endParaRPr lang="en-US" altLang="zh-CN" dirty="0"/>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mc:AlternateContent xmlns:mc="http://schemas.openxmlformats.org/markup-compatibility/2006" xmlns:a14="http://schemas.microsoft.com/office/drawing/2010/main">
        <mc:Choice Requires="a14">
          <p:graphicFrame>
            <p:nvGraphicFramePr>
              <p:cNvPr id="11" name="表格 10"/>
              <p:cNvGraphicFramePr/>
              <p:nvPr/>
            </p:nvGraphicFramePr>
            <p:xfrm>
              <a:off x="520700" y="2531110"/>
              <a:ext cx="8439785" cy="2529205"/>
            </p:xfrm>
            <a:graphic>
              <a:graphicData uri="http://schemas.openxmlformats.org/drawingml/2006/table">
                <a:tbl>
                  <a:tblPr firstRow="1" bandRow="1">
                    <a:tableStyleId>{5C22544A-7EE6-4342-B048-85BDC9FD1C3A}</a:tableStyleId>
                  </a:tblPr>
                  <a:tblGrid>
                    <a:gridCol w="1329690"/>
                    <a:gridCol w="1902460"/>
                    <a:gridCol w="5207635"/>
                  </a:tblGrid>
                  <a:tr h="377825">
                    <a:tc>
                      <a:txBody>
                        <a:bodyPr/>
                        <a:p>
                          <a:pPr algn="ctr">
                            <a:buNone/>
                          </a:pPr>
                          <a:r>
                            <a:rPr lang="en-US" altLang="zh-CN"/>
                            <a:t>settings</a:t>
                          </a:r>
                          <a:endParaRPr lang="en-US" altLang="zh-CN"/>
                        </a:p>
                      </a:txBody>
                      <a:tcPr/>
                    </a:tc>
                    <a:tc>
                      <a:txBody>
                        <a:bodyPr/>
                        <a:p>
                          <a:pPr algn="ctr">
                            <a:buNone/>
                          </a:pPr>
                          <a:r>
                            <a:rPr lang="en-US" altLang="zh-CN"/>
                            <a:t>value</a:t>
                          </a:r>
                          <a:endParaRPr lang="en-US" altLang="zh-CN"/>
                        </a:p>
                      </a:txBody>
                      <a:tcPr/>
                    </a:tc>
                    <a:tc>
                      <a:txBody>
                        <a:bodyPr/>
                        <a:p>
                          <a:pPr algn="ctr">
                            <a:buNone/>
                          </a:pPr>
                          <a:r>
                            <a:rPr lang="en-US" altLang="zh-CN"/>
                            <a:t>description</a:t>
                          </a:r>
                          <a:endParaRPr lang="en-US" altLang="zh-CN"/>
                        </a:p>
                      </a:txBody>
                      <a:tcPr/>
                    </a:tc>
                  </a:tr>
                  <a:tr h="377825">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DejaVu Math TeX Gyre" panose="02000503000000000000" charset="0"/>
                                    <a:cs typeface="DejaVu Math TeX Gyre" panose="02000503000000000000" charset="0"/>
                                  </a:rPr>
                                  <m:t>𝛼</m:t>
                                </m:r>
                              </m:oMath>
                            </m:oMathPara>
                          </a14:m>
                          <a:endParaRPr lang="en-US" altLang="zh-CN"/>
                        </a:p>
                      </a:txBody>
                      <a:tcPr/>
                    </a:tc>
                    <a:tc>
                      <a:txBody>
                        <a:bodyPr/>
                        <a:p>
                          <a:pPr algn="ctr">
                            <a:buNone/>
                          </a:pPr>
                          <a:r>
                            <a:rPr lang="en-US" altLang="zh-CN"/>
                            <a:t>0.1</a:t>
                          </a:r>
                          <a:endParaRPr lang="en-US" altLang="zh-CN"/>
                        </a:p>
                      </a:txBody>
                      <a:tcPr/>
                    </a:tc>
                    <a:tc>
                      <a:txBody>
                        <a:bodyPr/>
                        <a:p>
                          <a:pPr algn="ctr">
                            <a:buNone/>
                          </a:pPr>
                          <a:r>
                            <a:rPr lang="en-US" altLang="zh-CN">
                              <a:latin typeface="Bitstream Vera Serif" panose="02060603050605020204" charset="0"/>
                              <a:cs typeface="Bitstream Vera Serif" panose="02060603050605020204" charset="0"/>
                            </a:rPr>
                            <a:t>Determine how many tokens will be changed in a sequence.</a:t>
                          </a:r>
                          <a:endParaRPr lang="en-US" altLang="zh-CN">
                            <a:latin typeface="Bitstream Vera Serif" panose="02060603050605020204" charset="0"/>
                            <a:cs typeface="Bitstream Vera Serif" panose="02060603050605020204" charset="0"/>
                          </a:endParaRPr>
                        </a:p>
                      </a:txBody>
                      <a:tcPr/>
                    </a:tc>
                  </a:tr>
                  <a:tr h="377825">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DejaVu Math TeX Gyre" panose="02000503000000000000" charset="0"/>
                                    <a:cs typeface="DejaVu Math TeX Gyre" panose="02000503000000000000" charset="0"/>
                                  </a:rPr>
                                  <m:t>𝑛</m:t>
                                </m:r>
                              </m:oMath>
                            </m:oMathPara>
                          </a14:m>
                          <a:endParaRPr lang="en-US" altLang="zh-CN"/>
                        </a:p>
                      </a:txBody>
                      <a:tcPr/>
                    </a:tc>
                    <a:tc>
                      <a:txBody>
                        <a:bodyPr/>
                        <a:p>
                          <a:pPr algn="ctr">
                            <a:buNone/>
                          </a:pPr>
                          <a:r>
                            <a:rPr lang="en-US" altLang="zh-CN"/>
                            <a:t>0,2,4,8,16,32</a:t>
                          </a:r>
                          <a:endParaRPr lang="en-US" altLang="zh-CN"/>
                        </a:p>
                      </a:txBody>
                      <a:tcPr/>
                    </a:tc>
                    <a:tc>
                      <a:txBody>
                        <a:bodyPr/>
                        <a:p>
                          <a:pPr algn="ctr">
                            <a:buNone/>
                          </a:pPr>
                          <a:r>
                            <a:rPr lang="en-US" altLang="zh-CN"/>
                            <a:t>Determine how many times will be augmented </a:t>
                          </a:r>
                          <a:endParaRPr lang="en-US" altLang="zh-CN"/>
                        </a:p>
                      </a:txBody>
                      <a:tcPr/>
                    </a:tc>
                  </a:tr>
                  <a:tr h="377825">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DejaVu Math TeX Gyre" panose="02000503000000000000" charset="0"/>
                                    <a:cs typeface="DejaVu Math TeX Gyre" panose="02000503000000000000" charset="0"/>
                                  </a:rPr>
                                  <m:t>𝑚𝑜𝑑𝑒</m:t>
                                </m:r>
                              </m:oMath>
                            </m:oMathPara>
                          </a14:m>
                          <a:endParaRPr lang="en-US" altLang="zh-CN"/>
                        </a:p>
                      </a:txBody>
                      <a:tcPr/>
                    </a:tc>
                    <a:tc>
                      <a:txBody>
                        <a:bodyPr/>
                        <a:p>
                          <a:pPr algn="ctr">
                            <a:buNone/>
                          </a:pPr>
                          <a:r>
                            <a:rPr lang="en-US" altLang="zh-CN"/>
                            <a:t>WPDP</a:t>
                          </a:r>
                          <a:endParaRPr lang="en-US" altLang="zh-CN"/>
                        </a:p>
                      </a:txBody>
                      <a:tcPr/>
                    </a:tc>
                    <a:tc>
                      <a:txBody>
                        <a:bodyPr/>
                        <a:p>
                          <a:pPr algn="ctr">
                            <a:buNone/>
                          </a:pPr>
                          <a:endParaRPr lang="en-US" altLang="zh-CN"/>
                        </a:p>
                      </a:txBody>
                      <a:tcPr/>
                    </a:tc>
                  </a:tr>
                  <a:tr h="377825">
                    <a:tc>
                      <a:txBody>
                        <a:bodyPr/>
                        <a:p>
                          <a:pPr algn="ctr">
                            <a:buNone/>
                          </a:pPr>
                          <a14:m>
                            <m:oMathPara xmlns:m="http://schemas.openxmlformats.org/officeDocument/2006/math">
                              <m:oMathParaPr>
                                <m:jc m:val="centerGroup"/>
                              </m:oMathParaPr>
                              <m:oMath xmlns:m="http://schemas.openxmlformats.org/officeDocument/2006/math">
                                <m:r>
                                  <a:rPr lang="en-US" altLang="zh-CN" i="1">
                                    <a:latin typeface="DejaVu Math TeX Gyre" panose="02000503000000000000" charset="0"/>
                                    <a:cs typeface="DejaVu Math TeX Gyre" panose="02000503000000000000" charset="0"/>
                                  </a:rPr>
                                  <m:t>𝑚𝑜𝑑𝑒𝑙</m:t>
                                </m:r>
                              </m:oMath>
                            </m:oMathPara>
                          </a14:m>
                          <a:endParaRPr lang="en-US" altLang="zh-CN"/>
                        </a:p>
                      </a:txBody>
                      <a:tcPr/>
                    </a:tc>
                    <a:tc>
                      <a:txBody>
                        <a:bodyPr/>
                        <a:p>
                          <a:pPr algn="ctr">
                            <a:buNone/>
                          </a:pPr>
                          <a:r>
                            <a:rPr lang="en-US" altLang="zh-CN"/>
                            <a:t>BERT+BAMA</a:t>
                          </a:r>
                          <a:endParaRPr lang="en-US" altLang="zh-CN"/>
                        </a:p>
                      </a:txBody>
                      <a:tcPr/>
                    </a:tc>
                    <a:tc>
                      <a:txBody>
                        <a:bodyPr/>
                        <a:p>
                          <a:pPr algn="ctr">
                            <a:buNone/>
                          </a:pPr>
                          <a:endParaRPr lang="en-US" altLang="zh-CN"/>
                        </a:p>
                      </a:txBody>
                      <a:tcPr/>
                    </a:tc>
                  </a:tr>
                </a:tbl>
              </a:graphicData>
            </a:graphic>
          </p:graphicFrame>
        </mc:Choice>
        <mc:Fallback xmlns="">
          <p:graphicFrame>
            <p:nvGraphicFramePr>
              <p:cNvPr id="11" name="表格 10"/>
              <p:cNvGraphicFramePr/>
              <p:nvPr/>
            </p:nvGraphicFramePr>
            <p:xfrm>
              <a:off x="520700" y="2531110"/>
              <a:ext cx="8439785" cy="2529205"/>
            </p:xfrm>
            <a:graphic>
              <a:graphicData uri="http://schemas.openxmlformats.org/drawingml/2006/table">
                <a:tbl>
                  <a:tblPr firstRow="1" bandRow="1">
                    <a:tableStyleId>{5C22544A-7EE6-4342-B048-85BDC9FD1C3A}</a:tableStyleId>
                  </a:tblPr>
                  <a:tblGrid>
                    <a:gridCol w="1329690"/>
                    <a:gridCol w="1902460"/>
                    <a:gridCol w="5207635"/>
                  </a:tblGrid>
                  <a:tr h="377825">
                    <a:tc>
                      <a:txBody>
                        <a:bodyPr/>
                        <a:p>
                          <a:pPr algn="ctr">
                            <a:buNone/>
                          </a:pPr>
                          <a:r>
                            <a:rPr lang="en-US" altLang="zh-CN"/>
                            <a:t>settings</a:t>
                          </a:r>
                          <a:endParaRPr lang="en-US" altLang="zh-CN"/>
                        </a:p>
                      </a:txBody>
                      <a:tcPr/>
                    </a:tc>
                    <a:tc>
                      <a:txBody>
                        <a:bodyPr/>
                        <a:p>
                          <a:pPr algn="ctr">
                            <a:buNone/>
                          </a:pPr>
                          <a:r>
                            <a:rPr lang="en-US" altLang="zh-CN"/>
                            <a:t>value</a:t>
                          </a:r>
                          <a:endParaRPr lang="en-US" altLang="zh-CN"/>
                        </a:p>
                      </a:txBody>
                      <a:tcPr/>
                    </a:tc>
                    <a:tc>
                      <a:txBody>
                        <a:bodyPr/>
                        <a:p>
                          <a:pPr algn="ctr">
                            <a:buNone/>
                          </a:pPr>
                          <a:r>
                            <a:rPr lang="en-US" altLang="zh-CN"/>
                            <a:t>description</a:t>
                          </a:r>
                          <a:endParaRPr lang="en-US" altLang="zh-CN"/>
                        </a:p>
                      </a:txBody>
                      <a:tcPr/>
                    </a:tc>
                  </a:tr>
                  <a:tr h="640080">
                    <a:tc>
                      <a:txBody>
                        <a:bodyPr/>
                        <a:lstStyle/>
                        <a:p>
                          <a:endParaRPr lang="zh-CN"/>
                        </a:p>
                      </a:txBody>
                      <a:tcPr>
                        <a:blipFill>
                          <a:blip r:embed="rId1"/>
                        </a:blipFill>
                      </a:tcPr>
                    </a:tc>
                    <a:tc>
                      <a:txBody>
                        <a:bodyPr/>
                        <a:p>
                          <a:pPr algn="ctr">
                            <a:buNone/>
                          </a:pPr>
                          <a:r>
                            <a:rPr lang="en-US" altLang="zh-CN"/>
                            <a:t>0.1</a:t>
                          </a:r>
                          <a:endParaRPr lang="en-US" altLang="zh-CN"/>
                        </a:p>
                      </a:txBody>
                      <a:tcPr/>
                    </a:tc>
                    <a:tc>
                      <a:txBody>
                        <a:bodyPr/>
                        <a:p>
                          <a:pPr algn="ctr">
                            <a:buNone/>
                          </a:pPr>
                          <a:r>
                            <a:rPr lang="en-US" altLang="zh-CN">
                              <a:latin typeface="Bitstream Vera Serif" panose="02060603050605020204" charset="0"/>
                              <a:cs typeface="Bitstream Vera Serif" panose="02060603050605020204" charset="0"/>
                            </a:rPr>
                            <a:t>Determine how many tokens will be changed in a sequence.</a:t>
                          </a:r>
                          <a:endParaRPr lang="en-US" altLang="zh-CN">
                            <a:latin typeface="Bitstream Vera Serif" panose="02060603050605020204" charset="0"/>
                            <a:cs typeface="Bitstream Vera Serif" panose="02060603050605020204" charset="0"/>
                          </a:endParaRPr>
                        </a:p>
                      </a:txBody>
                      <a:tcPr/>
                    </a:tc>
                  </a:tr>
                  <a:tr h="640080">
                    <a:tc>
                      <a:txBody>
                        <a:bodyPr/>
                        <a:lstStyle/>
                        <a:p>
                          <a:endParaRPr lang="zh-CN"/>
                        </a:p>
                      </a:txBody>
                      <a:tcPr>
                        <a:blipFill>
                          <a:blip r:embed="rId1"/>
                        </a:blipFill>
                      </a:tcPr>
                    </a:tc>
                    <a:tc>
                      <a:txBody>
                        <a:bodyPr/>
                        <a:p>
                          <a:pPr algn="ctr">
                            <a:buNone/>
                          </a:pPr>
                          <a:r>
                            <a:rPr lang="en-US" altLang="zh-CN"/>
                            <a:t>0,2,4,8,16,32</a:t>
                          </a:r>
                          <a:endParaRPr lang="en-US" altLang="zh-CN"/>
                        </a:p>
                      </a:txBody>
                      <a:tcPr/>
                    </a:tc>
                    <a:tc>
                      <a:txBody>
                        <a:bodyPr/>
                        <a:p>
                          <a:pPr algn="ctr">
                            <a:buNone/>
                          </a:pPr>
                          <a:r>
                            <a:rPr lang="en-US" altLang="zh-CN"/>
                            <a:t>Determine how many times will be augmented </a:t>
                          </a:r>
                          <a:endParaRPr lang="en-US" altLang="zh-CN"/>
                        </a:p>
                      </a:txBody>
                      <a:tcPr/>
                    </a:tc>
                  </a:tr>
                  <a:tr h="377825">
                    <a:tc>
                      <a:txBody>
                        <a:bodyPr/>
                        <a:lstStyle/>
                        <a:p>
                          <a:endParaRPr lang="zh-CN"/>
                        </a:p>
                      </a:txBody>
                      <a:tcPr>
                        <a:blipFill>
                          <a:blip r:embed="rId1"/>
                        </a:blipFill>
                      </a:tcPr>
                    </a:tc>
                    <a:tc>
                      <a:txBody>
                        <a:bodyPr/>
                        <a:p>
                          <a:pPr algn="ctr">
                            <a:buNone/>
                          </a:pPr>
                          <a:r>
                            <a:rPr lang="en-US" altLang="zh-CN"/>
                            <a:t>WPDP</a:t>
                          </a:r>
                          <a:endParaRPr lang="en-US" altLang="zh-CN"/>
                        </a:p>
                      </a:txBody>
                      <a:tcPr/>
                    </a:tc>
                    <a:tc>
                      <a:txBody>
                        <a:bodyPr/>
                        <a:p>
                          <a:pPr algn="ctr">
                            <a:buNone/>
                          </a:pPr>
                          <a:endParaRPr lang="en-US" altLang="zh-CN"/>
                        </a:p>
                      </a:txBody>
                      <a:tcPr/>
                    </a:tc>
                  </a:tr>
                  <a:tr h="377825">
                    <a:tc>
                      <a:txBody>
                        <a:bodyPr/>
                        <a:lstStyle/>
                        <a:p>
                          <a:endParaRPr lang="zh-CN"/>
                        </a:p>
                      </a:txBody>
                      <a:tcPr>
                        <a:blipFill>
                          <a:blip r:embed="rId1"/>
                        </a:blipFill>
                      </a:tcPr>
                    </a:tc>
                    <a:tc>
                      <a:txBody>
                        <a:bodyPr/>
                        <a:p>
                          <a:pPr algn="ctr">
                            <a:buNone/>
                          </a:pPr>
                          <a:r>
                            <a:rPr lang="en-US" altLang="zh-CN"/>
                            <a:t>BERT+BAMA</a:t>
                          </a:r>
                          <a:endParaRPr lang="en-US" altLang="zh-CN"/>
                        </a:p>
                      </a:txBody>
                      <a:tcPr/>
                    </a:tc>
                    <a:tc>
                      <a:txBody>
                        <a:bodyPr/>
                        <a:p>
                          <a:pPr algn="ctr">
                            <a:buNone/>
                          </a:pPr>
                          <a:endParaRPr lang="en-US" altLang="zh-CN"/>
                        </a:p>
                      </a:txBody>
                      <a:tcPr/>
                    </a:tc>
                  </a:tr>
                </a:tbl>
              </a:graphicData>
            </a:graphic>
          </p:graphicFrame>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General procedure of machine learning SDP model</a:t>
            </a:r>
            <a:endParaRPr lang="en-US" altLang="zh-CN" dirty="0"/>
          </a:p>
        </p:txBody>
      </p:sp>
      <p:pic>
        <p:nvPicPr>
          <p:cNvPr id="4" name="图片 3" descr="defect_overview"/>
          <p:cNvPicPr>
            <a:picLocks noChangeAspect="1"/>
          </p:cNvPicPr>
          <p:nvPr/>
        </p:nvPicPr>
        <p:blipFill>
          <a:blip r:embed="rId1"/>
          <a:stretch>
            <a:fillRect/>
          </a:stretch>
        </p:blipFill>
        <p:spPr>
          <a:xfrm>
            <a:off x="13970" y="2263140"/>
            <a:ext cx="9086215" cy="2756535"/>
          </a:xfrm>
          <a:prstGeom prst="rect">
            <a:avLst/>
          </a:prstGeom>
        </p:spPr>
      </p:pic>
      <p:sp>
        <p:nvSpPr>
          <p:cNvPr id="3" name="文本框 2"/>
          <p:cNvSpPr txBox="1"/>
          <p:nvPr/>
        </p:nvSpPr>
        <p:spPr>
          <a:xfrm>
            <a:off x="1944370" y="5182870"/>
            <a:ext cx="2117090" cy="479425"/>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file or module </a:t>
            </a:r>
            <a:endParaRPr lang="en-US" altLang="zh-CN"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462145" y="5182870"/>
            <a:ext cx="1576705" cy="479425"/>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labeling  </a:t>
            </a:r>
            <a:endParaRPr lang="en-US" altLang="zh-CN" sz="1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7093585" y="5182870"/>
            <a:ext cx="1576705" cy="479425"/>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training  </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41135">
        <p:fade/>
      </p:transition>
    </mc:Choice>
    <mc:Fallback>
      <p:transition spd="med" advTm="41135">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Hidden size optimization</a:t>
            </a:r>
            <a:endParaRPr lang="en-US" altLang="zh-CN" dirty="0"/>
          </a:p>
        </p:txBody>
      </p:sp>
      <p:sp>
        <p:nvSpPr>
          <p:cNvPr id="38" name="文本框 37"/>
          <p:cNvSpPr txBox="1"/>
          <p:nvPr/>
        </p:nvSpPr>
        <p:spPr>
          <a:xfrm>
            <a:off x="2070735" y="1271905"/>
            <a:ext cx="5220335"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Results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pic>
        <p:nvPicPr>
          <p:cNvPr id="4" name="图片 3" descr="data_aug_re"/>
          <p:cNvPicPr>
            <a:picLocks noChangeAspect="1"/>
          </p:cNvPicPr>
          <p:nvPr/>
        </p:nvPicPr>
        <p:blipFill>
          <a:blip r:embed="rId1"/>
          <a:stretch>
            <a:fillRect/>
          </a:stretch>
        </p:blipFill>
        <p:spPr>
          <a:xfrm>
            <a:off x="2443480" y="1651000"/>
            <a:ext cx="4474845" cy="3500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 for RQ4</a:t>
            </a:r>
            <a:endParaRPr lang="en-US" altLang="zh-CN" dirty="0"/>
          </a:p>
        </p:txBody>
      </p:sp>
      <p:sp>
        <p:nvSpPr>
          <p:cNvPr id="38" name="文本框 37"/>
          <p:cNvSpPr txBox="1"/>
          <p:nvPr/>
        </p:nvSpPr>
        <p:spPr>
          <a:xfrm>
            <a:off x="2491740" y="1416685"/>
            <a:ext cx="5220335"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Average F1 score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pic>
        <p:nvPicPr>
          <p:cNvPr id="4" name="图片 3" descr="f1_score_wpdp"/>
          <p:cNvPicPr>
            <a:picLocks noChangeAspect="1"/>
          </p:cNvPicPr>
          <p:nvPr/>
        </p:nvPicPr>
        <p:blipFill>
          <a:blip r:embed="rId1"/>
          <a:stretch>
            <a:fillRect/>
          </a:stretch>
        </p:blipFill>
        <p:spPr>
          <a:xfrm>
            <a:off x="443230" y="2030730"/>
            <a:ext cx="4056380" cy="2667635"/>
          </a:xfrm>
          <a:prstGeom prst="rect">
            <a:avLst/>
          </a:prstGeom>
        </p:spPr>
      </p:pic>
      <p:sp>
        <p:nvSpPr>
          <p:cNvPr id="6" name="文本框 5"/>
          <p:cNvSpPr txBox="1"/>
          <p:nvPr/>
        </p:nvSpPr>
        <p:spPr>
          <a:xfrm>
            <a:off x="1628775" y="4855210"/>
            <a:ext cx="1282065" cy="35560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WPDP</a:t>
            </a:r>
            <a:endParaRPr lang="en-US" altLang="zh-CN" sz="18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6250940" y="4855210"/>
            <a:ext cx="1282065" cy="35560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CPDP</a:t>
            </a:r>
            <a:endParaRPr lang="en-US" altLang="zh-CN" sz="1800" dirty="0">
              <a:latin typeface="微软雅黑" panose="020B0503020204020204" pitchFamily="34" charset="-122"/>
              <a:ea typeface="微软雅黑" panose="020B0503020204020204" pitchFamily="34" charset="-122"/>
            </a:endParaRPr>
          </a:p>
        </p:txBody>
      </p:sp>
      <p:pic>
        <p:nvPicPr>
          <p:cNvPr id="14" name="图片 13" descr="f1-score_cpdp"/>
          <p:cNvPicPr>
            <a:picLocks noChangeAspect="1"/>
          </p:cNvPicPr>
          <p:nvPr/>
        </p:nvPicPr>
        <p:blipFill>
          <a:blip r:embed="rId2"/>
          <a:stretch>
            <a:fillRect/>
          </a:stretch>
        </p:blipFill>
        <p:spPr>
          <a:xfrm>
            <a:off x="4814570" y="2030730"/>
            <a:ext cx="4154170" cy="2667000"/>
          </a:xfrm>
          <a:prstGeom prst="rect">
            <a:avLst/>
          </a:prstGeom>
        </p:spPr>
      </p:pic>
      <p:sp>
        <p:nvSpPr>
          <p:cNvPr id="15" name="圆角矩形 14"/>
          <p:cNvSpPr/>
          <p:nvPr/>
        </p:nvSpPr>
        <p:spPr>
          <a:xfrm>
            <a:off x="1318895" y="5346700"/>
            <a:ext cx="5790565" cy="735330"/>
          </a:xfrm>
          <a:prstGeom prst="roundRect">
            <a:avLst/>
          </a:prstGeom>
          <a:no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Corpus Training     </a:t>
            </a:r>
            <a:endParaRPr lang="en-US" altLang="zh-CN" dirty="0"/>
          </a:p>
        </p:txBody>
      </p:sp>
      <p:sp>
        <p:nvSpPr>
          <p:cNvPr id="38" name="文本框 37"/>
          <p:cNvSpPr txBox="1"/>
          <p:nvPr/>
        </p:nvSpPr>
        <p:spPr>
          <a:xfrm>
            <a:off x="2312035" y="1440180"/>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Word2vec pretrain settings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4" name="表格 3"/>
          <p:cNvGraphicFramePr/>
          <p:nvPr/>
        </p:nvGraphicFramePr>
        <p:xfrm>
          <a:off x="1371600" y="2242820"/>
          <a:ext cx="6400800" cy="1905000"/>
        </p:xfrm>
        <a:graphic>
          <a:graphicData uri="http://schemas.openxmlformats.org/drawingml/2006/table">
            <a:tbl>
              <a:tblPr firstRow="1" bandRow="1">
                <a:tableStyleId>{5C22544A-7EE6-4342-B048-85BDC9FD1C3A}</a:tableStyleId>
              </a:tblPr>
              <a:tblGrid>
                <a:gridCol w="3200400"/>
                <a:gridCol w="3200400"/>
              </a:tblGrid>
              <a:tr h="381000">
                <a:tc>
                  <a:txBody>
                    <a:bodyPr/>
                    <a:p>
                      <a:pPr algn="ctr">
                        <a:buNone/>
                      </a:pPr>
                      <a:r>
                        <a:rPr lang="en-US" altLang="zh-CN"/>
                        <a:t>settings</a:t>
                      </a:r>
                      <a:endParaRPr lang="en-US" altLang="zh-CN"/>
                    </a:p>
                  </a:txBody>
                  <a:tcPr/>
                </a:tc>
                <a:tc>
                  <a:txBody>
                    <a:bodyPr/>
                    <a:p>
                      <a:pPr algn="ctr">
                        <a:buNone/>
                      </a:pPr>
                      <a:r>
                        <a:rPr lang="en-US" altLang="zh-CN"/>
                        <a:t>values</a:t>
                      </a:r>
                      <a:endParaRPr lang="en-US" altLang="zh-CN"/>
                    </a:p>
                  </a:txBody>
                  <a:tcPr/>
                </a:tc>
              </a:tr>
              <a:tr h="381000">
                <a:tc>
                  <a:txBody>
                    <a:bodyPr/>
                    <a:p>
                      <a:pPr algn="ctr">
                        <a:buNone/>
                      </a:pPr>
                      <a:r>
                        <a:rPr lang="en-US" altLang="zh-CN"/>
                        <a:t>dimension size </a:t>
                      </a:r>
                      <a:endParaRPr lang="en-US" altLang="zh-CN"/>
                    </a:p>
                  </a:txBody>
                  <a:tcPr/>
                </a:tc>
                <a:tc>
                  <a:txBody>
                    <a:bodyPr/>
                    <a:p>
                      <a:pPr algn="ctr">
                        <a:buNone/>
                      </a:pPr>
                      <a:r>
                        <a:rPr lang="en-US" altLang="zh-CN"/>
                        <a:t>300</a:t>
                      </a:r>
                      <a:endParaRPr lang="en-US" altLang="zh-CN"/>
                    </a:p>
                  </a:txBody>
                  <a:tcPr/>
                </a:tc>
              </a:tr>
              <a:tr h="381000">
                <a:tc>
                  <a:txBody>
                    <a:bodyPr/>
                    <a:p>
                      <a:pPr algn="ctr">
                        <a:buNone/>
                      </a:pPr>
                      <a:r>
                        <a:rPr lang="en-US" altLang="zh-CN"/>
                        <a:t>window size </a:t>
                      </a:r>
                      <a:endParaRPr lang="en-US" altLang="zh-CN"/>
                    </a:p>
                  </a:txBody>
                  <a:tcPr/>
                </a:tc>
                <a:tc>
                  <a:txBody>
                    <a:bodyPr/>
                    <a:p>
                      <a:pPr algn="ctr">
                        <a:buNone/>
                      </a:pPr>
                      <a:r>
                        <a:rPr lang="en-US" altLang="zh-CN"/>
                        <a:t>5</a:t>
                      </a:r>
                      <a:endParaRPr lang="en-US" altLang="zh-CN"/>
                    </a:p>
                  </a:txBody>
                  <a:tcPr/>
                </a:tc>
              </a:tr>
              <a:tr h="381000">
                <a:tc>
                  <a:txBody>
                    <a:bodyPr/>
                    <a:p>
                      <a:pPr algn="ctr">
                        <a:buNone/>
                      </a:pPr>
                      <a:r>
                        <a:rPr lang="en-US" altLang="zh-CN"/>
                        <a:t>mini frequency count</a:t>
                      </a:r>
                      <a:endParaRPr lang="en-US" altLang="zh-CN"/>
                    </a:p>
                  </a:txBody>
                  <a:tcPr/>
                </a:tc>
                <a:tc>
                  <a:txBody>
                    <a:bodyPr/>
                    <a:p>
                      <a:pPr algn="ctr">
                        <a:buNone/>
                      </a:pPr>
                      <a:r>
                        <a:rPr lang="en-US" altLang="zh-CN"/>
                        <a:t>5</a:t>
                      </a:r>
                      <a:endParaRPr lang="en-US" altLang="zh-CN"/>
                    </a:p>
                  </a:txBody>
                  <a:tcPr/>
                </a:tc>
              </a:tr>
              <a:tr h="381000">
                <a:tc>
                  <a:txBody>
                    <a:bodyPr/>
                    <a:p>
                      <a:pPr algn="ctr">
                        <a:buNone/>
                      </a:pPr>
                      <a:r>
                        <a:rPr lang="en-US" altLang="zh-CN"/>
                        <a:t>epoches</a:t>
                      </a:r>
                      <a:endParaRPr lang="en-US" altLang="zh-CN"/>
                    </a:p>
                  </a:txBody>
                  <a:tcPr/>
                </a:tc>
                <a:tc>
                  <a:txBody>
                    <a:bodyPr/>
                    <a:p>
                      <a:pPr algn="ctr">
                        <a:buNone/>
                      </a:pPr>
                      <a:r>
                        <a:rPr lang="en-US" altLang="zh-CN"/>
                        <a:t>15</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Corpus Training     </a:t>
            </a:r>
            <a:endParaRPr lang="en-US" altLang="zh-CN" dirty="0"/>
          </a:p>
        </p:txBody>
      </p:sp>
      <p:sp>
        <p:nvSpPr>
          <p:cNvPr id="38" name="文本框 37"/>
          <p:cNvSpPr txBox="1"/>
          <p:nvPr/>
        </p:nvSpPr>
        <p:spPr>
          <a:xfrm>
            <a:off x="2312035" y="1440180"/>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Corpus Description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sp>
        <p:nvSpPr>
          <p:cNvPr id="3" name="文本框 2"/>
          <p:cNvSpPr txBox="1"/>
          <p:nvPr/>
        </p:nvSpPr>
        <p:spPr>
          <a:xfrm>
            <a:off x="2218690" y="2047240"/>
            <a:ext cx="5015230" cy="379095"/>
          </a:xfrm>
          <a:prstGeom prst="rect">
            <a:avLst/>
          </a:prstGeom>
          <a:noFill/>
        </p:spPr>
        <p:txBody>
          <a:bodyPr wrap="square" rtlCol="0">
            <a:noAutofit/>
          </a:bodyPr>
          <a:p>
            <a:pPr algn="ctr"/>
            <a:r>
              <a:rPr lang="en-US" altLang="zh-CN" sz="1800" dirty="0">
                <a:latin typeface="微软雅黑" panose="020B0503020204020204" pitchFamily="34" charset="-122"/>
                <a:ea typeface="微软雅黑" panose="020B0503020204020204" pitchFamily="34" charset="-122"/>
              </a:rPr>
              <a:t>processed on part of project of BigCode </a:t>
            </a:r>
            <a:endParaRPr lang="en-US" altLang="zh-CN" sz="1800" dirty="0">
              <a:latin typeface="微软雅黑" panose="020B0503020204020204" pitchFamily="34" charset="-122"/>
              <a:ea typeface="微软雅黑" panose="020B0503020204020204" pitchFamily="34" charset="-122"/>
            </a:endParaRPr>
          </a:p>
        </p:txBody>
      </p:sp>
      <p:graphicFrame>
        <p:nvGraphicFramePr>
          <p:cNvPr id="4" name="表格 3"/>
          <p:cNvGraphicFramePr/>
          <p:nvPr/>
        </p:nvGraphicFramePr>
        <p:xfrm>
          <a:off x="1371600" y="2654300"/>
          <a:ext cx="6400800" cy="1905000"/>
        </p:xfrm>
        <a:graphic>
          <a:graphicData uri="http://schemas.openxmlformats.org/drawingml/2006/table">
            <a:tbl>
              <a:tblPr firstRow="1" bandRow="1">
                <a:tableStyleId>{5C22544A-7EE6-4342-B048-85BDC9FD1C3A}</a:tableStyleId>
              </a:tblPr>
              <a:tblGrid>
                <a:gridCol w="3200400"/>
                <a:gridCol w="3200400"/>
              </a:tblGrid>
              <a:tr h="381000">
                <a:tc>
                  <a:txBody>
                    <a:bodyPr/>
                    <a:p>
                      <a:pPr algn="ctr">
                        <a:buNone/>
                      </a:pPr>
                      <a:r>
                        <a:rPr lang="en-US" altLang="zh-CN"/>
                        <a:t>properties</a:t>
                      </a:r>
                      <a:endParaRPr lang="en-US" altLang="zh-CN"/>
                    </a:p>
                  </a:txBody>
                  <a:tcPr/>
                </a:tc>
                <a:tc>
                  <a:txBody>
                    <a:bodyPr/>
                    <a:p>
                      <a:pPr algn="ctr">
                        <a:buNone/>
                      </a:pPr>
                      <a:r>
                        <a:rPr lang="en-US" altLang="zh-CN"/>
                        <a:t>values</a:t>
                      </a:r>
                      <a:endParaRPr lang="en-US" altLang="zh-CN"/>
                    </a:p>
                  </a:txBody>
                  <a:tcPr/>
                </a:tc>
              </a:tr>
              <a:tr h="381000">
                <a:tc>
                  <a:txBody>
                    <a:bodyPr/>
                    <a:p>
                      <a:pPr algn="ctr">
                        <a:buNone/>
                      </a:pPr>
                      <a:r>
                        <a:rPr lang="en-US" altLang="zh-CN"/>
                        <a:t>Number of lines</a:t>
                      </a:r>
                      <a:endParaRPr lang="en-US" altLang="zh-CN"/>
                    </a:p>
                  </a:txBody>
                  <a:tcPr/>
                </a:tc>
                <a:tc>
                  <a:txBody>
                    <a:bodyPr/>
                    <a:p>
                      <a:pPr algn="ctr">
                        <a:buNone/>
                      </a:pPr>
                      <a:r>
                        <a:rPr lang="en-US" altLang="zh-CN"/>
                        <a:t>306,522</a:t>
                      </a:r>
                      <a:endParaRPr lang="en-US" altLang="zh-CN"/>
                    </a:p>
                  </a:txBody>
                  <a:tcPr/>
                </a:tc>
              </a:tr>
              <a:tr h="381000">
                <a:tc>
                  <a:txBody>
                    <a:bodyPr/>
                    <a:p>
                      <a:pPr algn="ctr">
                        <a:buNone/>
                      </a:pPr>
                      <a:r>
                        <a:rPr lang="en-US" altLang="zh-CN"/>
                        <a:t>Total tokens</a:t>
                      </a:r>
                      <a:endParaRPr lang="en-US" altLang="zh-CN"/>
                    </a:p>
                  </a:txBody>
                  <a:tcPr/>
                </a:tc>
                <a:tc>
                  <a:txBody>
                    <a:bodyPr/>
                    <a:p>
                      <a:pPr algn="ctr">
                        <a:buNone/>
                      </a:pPr>
                      <a:r>
                        <a:rPr lang="en-US" altLang="zh-CN"/>
                        <a:t>84,955,239</a:t>
                      </a:r>
                      <a:endParaRPr lang="en-US" altLang="zh-CN"/>
                    </a:p>
                  </a:txBody>
                  <a:tcPr/>
                </a:tc>
              </a:tr>
              <a:tr h="381000">
                <a:tc>
                  <a:txBody>
                    <a:bodyPr/>
                    <a:p>
                      <a:pPr algn="ctr">
                        <a:buNone/>
                      </a:pPr>
                      <a:r>
                        <a:rPr lang="en-US" altLang="zh-CN"/>
                        <a:t>Vocabularize size</a:t>
                      </a:r>
                      <a:endParaRPr lang="en-US" altLang="zh-CN"/>
                    </a:p>
                  </a:txBody>
                  <a:tcPr/>
                </a:tc>
                <a:tc>
                  <a:txBody>
                    <a:bodyPr/>
                    <a:p>
                      <a:pPr algn="ctr">
                        <a:buNone/>
                      </a:pPr>
                      <a:r>
                        <a:rPr lang="en-US" altLang="zh-CN"/>
                        <a:t>2,047,760</a:t>
                      </a:r>
                      <a:endParaRPr lang="en-US" altLang="zh-CN"/>
                    </a:p>
                  </a:txBody>
                  <a:tcPr/>
                </a:tc>
              </a:tr>
              <a:tr h="381000">
                <a:tc>
                  <a:txBody>
                    <a:bodyPr/>
                    <a:p>
                      <a:pPr algn="ctr">
                        <a:buNone/>
                      </a:pPr>
                      <a:r>
                        <a:rPr lang="en-US" altLang="zh-CN"/>
                        <a:t>Average sequence length</a:t>
                      </a:r>
                      <a:endParaRPr lang="en-US" altLang="zh-CN"/>
                    </a:p>
                  </a:txBody>
                  <a:tcPr/>
                </a:tc>
                <a:tc>
                  <a:txBody>
                    <a:bodyPr/>
                    <a:p>
                      <a:pPr algn="ctr">
                        <a:buNone/>
                      </a:pPr>
                      <a:r>
                        <a:rPr lang="en-US" altLang="zh-CN"/>
                        <a:t>277</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Corpus Training     </a:t>
            </a:r>
            <a:endParaRPr lang="en-US" altLang="zh-CN" dirty="0"/>
          </a:p>
        </p:txBody>
      </p:sp>
      <p:sp>
        <p:nvSpPr>
          <p:cNvPr id="38" name="文本框 37"/>
          <p:cNvSpPr txBox="1"/>
          <p:nvPr/>
        </p:nvSpPr>
        <p:spPr>
          <a:xfrm>
            <a:off x="2312035" y="1440180"/>
            <a:ext cx="4828540"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BERT pretraining settings </a:t>
            </a:r>
            <a:endParaRPr lang="en-US" altLang="zh-CN" sz="18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graphicFrame>
        <p:nvGraphicFramePr>
          <p:cNvPr id="4" name="表格 3"/>
          <p:cNvGraphicFramePr/>
          <p:nvPr/>
        </p:nvGraphicFramePr>
        <p:xfrm>
          <a:off x="1371600" y="1981200"/>
          <a:ext cx="6400800" cy="1905000"/>
        </p:xfrm>
        <a:graphic>
          <a:graphicData uri="http://schemas.openxmlformats.org/drawingml/2006/table">
            <a:tbl>
              <a:tblPr firstRow="1" bandRow="1">
                <a:tableStyleId>{5C22544A-7EE6-4342-B048-85BDC9FD1C3A}</a:tableStyleId>
              </a:tblPr>
              <a:tblGrid>
                <a:gridCol w="3200400"/>
                <a:gridCol w="3200400"/>
              </a:tblGrid>
              <a:tr h="381000">
                <a:tc>
                  <a:txBody>
                    <a:bodyPr/>
                    <a:p>
                      <a:pPr algn="ctr">
                        <a:buNone/>
                      </a:pPr>
                      <a:r>
                        <a:rPr lang="en-US" altLang="zh-CN"/>
                        <a:t>settings</a:t>
                      </a:r>
                      <a:endParaRPr lang="en-US" altLang="zh-CN"/>
                    </a:p>
                  </a:txBody>
                  <a:tcPr/>
                </a:tc>
                <a:tc>
                  <a:txBody>
                    <a:bodyPr/>
                    <a:p>
                      <a:pPr algn="ctr">
                        <a:buNone/>
                      </a:pPr>
                      <a:r>
                        <a:rPr lang="en-US" altLang="zh-CN"/>
                        <a:t>values</a:t>
                      </a:r>
                      <a:endParaRPr lang="en-US" altLang="zh-CN"/>
                    </a:p>
                  </a:txBody>
                  <a:tcPr/>
                </a:tc>
              </a:tr>
              <a:tr h="381000">
                <a:tc>
                  <a:txBody>
                    <a:bodyPr/>
                    <a:p>
                      <a:pPr algn="ctr">
                        <a:buNone/>
                      </a:pPr>
                      <a:r>
                        <a:rPr lang="en-US" altLang="zh-CN"/>
                        <a:t>Total paramters </a:t>
                      </a:r>
                      <a:endParaRPr lang="en-US" altLang="zh-CN"/>
                    </a:p>
                  </a:txBody>
                  <a:tcPr/>
                </a:tc>
                <a:tc>
                  <a:txBody>
                    <a:bodyPr/>
                    <a:p>
                      <a:pPr algn="ctr">
                        <a:buNone/>
                      </a:pPr>
                      <a:r>
                        <a:rPr lang="en-US" altLang="zh-CN"/>
                        <a:t>264,241,330</a:t>
                      </a:r>
                      <a:endParaRPr lang="en-US" altLang="zh-CN"/>
                    </a:p>
                  </a:txBody>
                  <a:tcPr/>
                </a:tc>
              </a:tr>
              <a:tr h="381000">
                <a:tc>
                  <a:txBody>
                    <a:bodyPr/>
                    <a:p>
                      <a:pPr algn="ctr">
                        <a:buNone/>
                      </a:pPr>
                      <a:r>
                        <a:rPr lang="en-US" altLang="zh-CN"/>
                        <a:t>hidden size </a:t>
                      </a:r>
                      <a:endParaRPr lang="en-US" altLang="zh-CN"/>
                    </a:p>
                  </a:txBody>
                  <a:tcPr/>
                </a:tc>
                <a:tc>
                  <a:txBody>
                    <a:bodyPr/>
                    <a:p>
                      <a:pPr algn="ctr">
                        <a:buNone/>
                      </a:pPr>
                      <a:r>
                        <a:rPr lang="en-US" altLang="zh-CN"/>
                        <a:t>64</a:t>
                      </a:r>
                      <a:endParaRPr lang="en-US" altLang="zh-CN"/>
                    </a:p>
                  </a:txBody>
                  <a:tcPr/>
                </a:tc>
              </a:tr>
              <a:tr h="381000">
                <a:tc>
                  <a:txBody>
                    <a:bodyPr/>
                    <a:p>
                      <a:pPr algn="ctr">
                        <a:buNone/>
                      </a:pPr>
                      <a:r>
                        <a:rPr lang="en-US" altLang="zh-CN"/>
                        <a:t>batch size</a:t>
                      </a:r>
                      <a:endParaRPr lang="en-US" altLang="zh-CN"/>
                    </a:p>
                  </a:txBody>
                  <a:tcPr/>
                </a:tc>
                <a:tc>
                  <a:txBody>
                    <a:bodyPr/>
                    <a:p>
                      <a:pPr algn="ctr">
                        <a:buNone/>
                      </a:pPr>
                      <a:r>
                        <a:rPr lang="en-US" altLang="zh-CN"/>
                        <a:t>8</a:t>
                      </a:r>
                      <a:endParaRPr lang="en-US" altLang="zh-CN"/>
                    </a:p>
                  </a:txBody>
                  <a:tcPr/>
                </a:tc>
              </a:tr>
              <a:tr h="381000">
                <a:tc>
                  <a:txBody>
                    <a:bodyPr/>
                    <a:p>
                      <a:pPr algn="ctr">
                        <a:buNone/>
                      </a:pPr>
                      <a:r>
                        <a:rPr lang="en-US" altLang="zh-CN"/>
                        <a:t>epoches</a:t>
                      </a:r>
                      <a:endParaRPr lang="en-US" altLang="zh-CN"/>
                    </a:p>
                  </a:txBody>
                  <a:tcPr/>
                </a:tc>
                <a:tc>
                  <a:txBody>
                    <a:bodyPr/>
                    <a:p>
                      <a:pPr algn="ctr">
                        <a:buNone/>
                      </a:pPr>
                      <a:r>
                        <a:rPr lang="en-US" altLang="zh-CN"/>
                        <a:t>2</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Proposed method overview</a:t>
            </a:r>
            <a:endParaRPr lang="en-US" altLang="zh-CN" dirty="0"/>
          </a:p>
        </p:txBody>
      </p:sp>
      <p:pic>
        <p:nvPicPr>
          <p:cNvPr id="4" name="图片 3" descr="method_over_view"/>
          <p:cNvPicPr>
            <a:picLocks noChangeAspect="1"/>
          </p:cNvPicPr>
          <p:nvPr/>
        </p:nvPicPr>
        <p:blipFill>
          <a:blip r:embed="rId1"/>
          <a:stretch>
            <a:fillRect/>
          </a:stretch>
        </p:blipFill>
        <p:spPr>
          <a:xfrm>
            <a:off x="4445" y="1911350"/>
            <a:ext cx="9135745" cy="3035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圆角矩形 45"/>
          <p:cNvSpPr/>
          <p:nvPr/>
        </p:nvSpPr>
        <p:spPr>
          <a:xfrm>
            <a:off x="1450975" y="2045970"/>
            <a:ext cx="4312920" cy="114173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t>BERT Structure </a:t>
            </a:r>
            <a:endParaRPr lang="en-US" altLang="zh-CN" dirty="0"/>
          </a:p>
        </p:txBody>
      </p:sp>
      <mc:AlternateContent xmlns:mc="http://schemas.openxmlformats.org/markup-compatibility/2006">
        <mc:Choice xmlns:a14="http://schemas.microsoft.com/office/drawing/2010/main" Requires="a14">
          <p:sp>
            <p:nvSpPr>
              <p:cNvPr id="6" name="矩形 5"/>
              <p:cNvSpPr/>
              <p:nvPr/>
            </p:nvSpPr>
            <p:spPr>
              <a:xfrm>
                <a:off x="1740535" y="2165350"/>
                <a:ext cx="728980" cy="31813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𝑇𝑟𝑚</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6" name="矩形 5"/>
              <p:cNvSpPr>
                <a:spLocks noRot="1" noChangeAspect="1" noMove="1" noResize="1" noEditPoints="1" noAdjustHandles="1" noChangeArrowheads="1" noChangeShapeType="1" noTextEdit="1"/>
              </p:cNvSpPr>
              <p:nvPr/>
            </p:nvSpPr>
            <p:spPr>
              <a:xfrm>
                <a:off x="1740535" y="2165350"/>
                <a:ext cx="728980" cy="318135"/>
              </a:xfrm>
              <a:prstGeom prst="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2909570" y="2165350"/>
                <a:ext cx="728980" cy="31813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𝑇𝑟𝑚</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7" name="矩形 6"/>
              <p:cNvSpPr>
                <a:spLocks noRot="1" noChangeAspect="1" noMove="1" noResize="1" noEditPoints="1" noAdjustHandles="1" noChangeArrowheads="1" noChangeShapeType="1" noTextEdit="1"/>
              </p:cNvSpPr>
              <p:nvPr/>
            </p:nvSpPr>
            <p:spPr>
              <a:xfrm>
                <a:off x="2909570" y="2165350"/>
                <a:ext cx="728980" cy="318135"/>
              </a:xfrm>
              <a:prstGeom prst="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4753610" y="2165350"/>
                <a:ext cx="728980" cy="31813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𝑇𝑟𝑚</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8" name="矩形 7"/>
              <p:cNvSpPr>
                <a:spLocks noRot="1" noChangeAspect="1" noMove="1" noResize="1" noEditPoints="1" noAdjustHandles="1" noChangeArrowheads="1" noChangeShapeType="1" noTextEdit="1"/>
              </p:cNvSpPr>
              <p:nvPr/>
            </p:nvSpPr>
            <p:spPr>
              <a:xfrm>
                <a:off x="4753610" y="2165350"/>
                <a:ext cx="728980" cy="318135"/>
              </a:xfrm>
              <a:prstGeom prst="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1740535" y="2713355"/>
                <a:ext cx="728980" cy="31813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𝑇𝑟𝑚</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9" name="矩形 8"/>
              <p:cNvSpPr>
                <a:spLocks noRot="1" noChangeAspect="1" noMove="1" noResize="1" noEditPoints="1" noAdjustHandles="1" noChangeArrowheads="1" noChangeShapeType="1" noTextEdit="1"/>
              </p:cNvSpPr>
              <p:nvPr/>
            </p:nvSpPr>
            <p:spPr>
              <a:xfrm>
                <a:off x="1740535" y="2713355"/>
                <a:ext cx="728980" cy="318135"/>
              </a:xfrm>
              <a:prstGeom prst="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1740535" y="3260725"/>
                <a:ext cx="728980" cy="318135"/>
              </a:xfrm>
              <a:prstGeom prst="rect">
                <a:avLst/>
              </a:prstGeom>
              <a:solidFill>
                <a:srgbClr val="F0D1D5"/>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t>𝐸</m:t>
                          </m:r>
                        </m:e>
                        <m:sub>
                          <m: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0" name="矩形 9"/>
              <p:cNvSpPr>
                <a:spLocks noRot="1" noChangeAspect="1" noMove="1" noResize="1" noEditPoints="1" noAdjustHandles="1" noChangeArrowheads="1" noChangeShapeType="1" noTextEdit="1"/>
              </p:cNvSpPr>
              <p:nvPr/>
            </p:nvSpPr>
            <p:spPr>
              <a:xfrm>
                <a:off x="1740535" y="3260725"/>
                <a:ext cx="728980" cy="318135"/>
              </a:xfrm>
              <a:prstGeom prst="rect">
                <a:avLst/>
              </a:prstGeom>
              <a:blipFill rotWithShape="1">
                <a:blip r:embed="rId2"/>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2909570" y="3269615"/>
                <a:ext cx="728980" cy="318135"/>
              </a:xfrm>
              <a:prstGeom prst="rect">
                <a:avLst/>
              </a:prstGeom>
              <a:solidFill>
                <a:srgbClr val="F0D1D5"/>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t>𝐸</m:t>
                          </m:r>
                        </m:e>
                        <m:sub>
                          <m: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t>2</m:t>
                          </m:r>
                        </m:sub>
                      </m:sSub>
                    </m:oMath>
                  </m:oMathPara>
                </a14:m>
                <a:endPar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1" name="矩形 10"/>
              <p:cNvSpPr>
                <a:spLocks noRot="1" noChangeAspect="1" noMove="1" noResize="1" noEditPoints="1" noAdjustHandles="1" noChangeArrowheads="1" noChangeShapeType="1" noTextEdit="1"/>
              </p:cNvSpPr>
              <p:nvPr/>
            </p:nvSpPr>
            <p:spPr>
              <a:xfrm>
                <a:off x="2909570" y="3269615"/>
                <a:ext cx="728980" cy="318135"/>
              </a:xfrm>
              <a:prstGeom prst="rect">
                <a:avLst/>
              </a:prstGeom>
              <a:blipFill rotWithShape="1">
                <a:blip r:embed="rId3"/>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4753610" y="3260725"/>
                <a:ext cx="728980" cy="318135"/>
              </a:xfrm>
              <a:prstGeom prst="rect">
                <a:avLst/>
              </a:prstGeom>
              <a:solidFill>
                <a:srgbClr val="F0D1D5"/>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t>𝐸</m:t>
                          </m:r>
                        </m:e>
                        <m:sub>
                          <m:r>
                            <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rPr>
                            <m:t>𝑛</m:t>
                          </m:r>
                        </m:sub>
                      </m:sSub>
                    </m:oMath>
                  </m:oMathPara>
                </a14:m>
                <a:endParaRPr kumimoji="0" lang="en-US" altLang="zh-CN" sz="1800" b="0" i="1" u="none" strike="noStrike" cap="none" normalizeH="0" baseline="0" dirty="0" smtClean="0">
                  <a:ln>
                    <a:noFill/>
                  </a:ln>
                  <a:solidFill>
                    <a:schemeClr val="tx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2" name="矩形 11"/>
              <p:cNvSpPr>
                <a:spLocks noRot="1" noChangeAspect="1" noMove="1" noResize="1" noEditPoints="1" noAdjustHandles="1" noChangeArrowheads="1" noChangeShapeType="1" noTextEdit="1"/>
              </p:cNvSpPr>
              <p:nvPr/>
            </p:nvSpPr>
            <p:spPr>
              <a:xfrm>
                <a:off x="4753610" y="3260725"/>
                <a:ext cx="728980" cy="318135"/>
              </a:xfrm>
              <a:prstGeom prst="rect">
                <a:avLst/>
              </a:prstGeom>
              <a:blipFill rotWithShape="1">
                <a:blip r:embed="rId4"/>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4753610" y="2713355"/>
                <a:ext cx="728980" cy="31813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𝑇𝑟𝑚</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3" name="矩形 12"/>
              <p:cNvSpPr>
                <a:spLocks noRot="1" noChangeAspect="1" noMove="1" noResize="1" noEditPoints="1" noAdjustHandles="1" noChangeArrowheads="1" noChangeShapeType="1" noTextEdit="1"/>
              </p:cNvSpPr>
              <p:nvPr/>
            </p:nvSpPr>
            <p:spPr>
              <a:xfrm>
                <a:off x="4753610" y="2713355"/>
                <a:ext cx="728980" cy="318135"/>
              </a:xfrm>
              <a:prstGeom prst="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p:cNvSpPr/>
              <p:nvPr/>
            </p:nvSpPr>
            <p:spPr>
              <a:xfrm>
                <a:off x="2909570" y="2713355"/>
                <a:ext cx="728980" cy="318135"/>
              </a:xfrm>
              <a:prstGeom prst="rect">
                <a:avLst/>
              </a:prstGeom>
              <a:solidFill>
                <a:schemeClr val="accent2">
                  <a:lumMod val="40000"/>
                  <a:lumOff val="6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dirty="0" smtClean="0">
                          <a:ln>
                            <a:noFill/>
                          </a:ln>
                          <a:solidFill>
                            <a:schemeClr val="tx2"/>
                          </a:solidFill>
                          <a:effectLst/>
                          <a:latin typeface="DejaVu Math TeX Gyre" panose="02000503000000000000" charset="0"/>
                          <a:ea typeface="微软雅黑" panose="020B0503020204020204" pitchFamily="34" charset="-122"/>
                          <a:cs typeface="DejaVu Math TeX Gyre" panose="02000503000000000000" charset="0"/>
                        </a:rPr>
                        <m:t>𝑇𝑟𝑚</m:t>
                      </m:r>
                    </m:oMath>
                  </m:oMathPara>
                </a14:m>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Choice>
        <mc:Fallback>
          <p:sp>
            <p:nvSpPr>
              <p:cNvPr id="16" name="矩形 15"/>
              <p:cNvSpPr>
                <a:spLocks noRot="1" noChangeAspect="1" noMove="1" noResize="1" noEditPoints="1" noAdjustHandles="1" noChangeArrowheads="1" noChangeShapeType="1" noTextEdit="1"/>
              </p:cNvSpPr>
              <p:nvPr/>
            </p:nvSpPr>
            <p:spPr>
              <a:xfrm>
                <a:off x="2909570" y="2713355"/>
                <a:ext cx="728980" cy="318135"/>
              </a:xfrm>
              <a:prstGeom prst="rect">
                <a:avLst/>
              </a:prstGeom>
              <a:blipFill rotWithShape="1">
                <a:blip r:embed="rId1"/>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cxnSp>
        <p:nvCxnSpPr>
          <p:cNvPr id="17" name="直接箭头连接符 16"/>
          <p:cNvCxnSpPr>
            <a:stCxn id="10" idx="0"/>
            <a:endCxn id="9" idx="2"/>
          </p:cNvCxnSpPr>
          <p:nvPr/>
        </p:nvCxnSpPr>
        <p:spPr>
          <a:xfrm flipV="1">
            <a:off x="2105025" y="3031490"/>
            <a:ext cx="0" cy="22923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0"/>
            <a:endCxn id="16" idx="2"/>
          </p:cNvCxnSpPr>
          <p:nvPr/>
        </p:nvCxnSpPr>
        <p:spPr>
          <a:xfrm flipV="1">
            <a:off x="2105025" y="3031490"/>
            <a:ext cx="1169035" cy="229235"/>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19" name="直接箭头连接符 18"/>
          <p:cNvCxnSpPr>
            <a:stCxn id="10" idx="0"/>
            <a:endCxn id="13" idx="2"/>
          </p:cNvCxnSpPr>
          <p:nvPr/>
        </p:nvCxnSpPr>
        <p:spPr>
          <a:xfrm flipV="1">
            <a:off x="2105025" y="3031490"/>
            <a:ext cx="3013075" cy="229235"/>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0" name="直接箭头连接符 19"/>
          <p:cNvCxnSpPr>
            <a:stCxn id="11" idx="0"/>
          </p:cNvCxnSpPr>
          <p:nvPr/>
        </p:nvCxnSpPr>
        <p:spPr>
          <a:xfrm flipH="1" flipV="1">
            <a:off x="2077720" y="3053715"/>
            <a:ext cx="1196340" cy="21590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1" idx="0"/>
          </p:cNvCxnSpPr>
          <p:nvPr/>
        </p:nvCxnSpPr>
        <p:spPr>
          <a:xfrm flipH="1" flipV="1">
            <a:off x="3266440" y="3035300"/>
            <a:ext cx="7620" cy="23431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1" idx="0"/>
          </p:cNvCxnSpPr>
          <p:nvPr/>
        </p:nvCxnSpPr>
        <p:spPr>
          <a:xfrm flipV="1">
            <a:off x="3274060" y="3053715"/>
            <a:ext cx="1788795" cy="21590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3" name="直接箭头连接符 22"/>
          <p:cNvCxnSpPr>
            <a:stCxn id="12" idx="0"/>
          </p:cNvCxnSpPr>
          <p:nvPr/>
        </p:nvCxnSpPr>
        <p:spPr>
          <a:xfrm flipH="1" flipV="1">
            <a:off x="2096770" y="3053715"/>
            <a:ext cx="3021330" cy="20701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V="1">
            <a:off x="5099685" y="3016250"/>
            <a:ext cx="0" cy="22479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2" idx="0"/>
          </p:cNvCxnSpPr>
          <p:nvPr/>
        </p:nvCxnSpPr>
        <p:spPr>
          <a:xfrm flipH="1" flipV="1">
            <a:off x="3303905" y="3053715"/>
            <a:ext cx="1814195" cy="20701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6" name="直接箭头连接符 25"/>
          <p:cNvCxnSpPr>
            <a:stCxn id="9" idx="0"/>
            <a:endCxn id="6" idx="2"/>
          </p:cNvCxnSpPr>
          <p:nvPr/>
        </p:nvCxnSpPr>
        <p:spPr>
          <a:xfrm flipV="1">
            <a:off x="2105025" y="2483485"/>
            <a:ext cx="0" cy="22987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0"/>
            <a:endCxn id="8" idx="2"/>
          </p:cNvCxnSpPr>
          <p:nvPr/>
        </p:nvCxnSpPr>
        <p:spPr>
          <a:xfrm flipV="1">
            <a:off x="2105025" y="2483485"/>
            <a:ext cx="3013075" cy="22987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28" name="直接箭头连接符 27"/>
          <p:cNvCxnSpPr>
            <a:stCxn id="9" idx="0"/>
            <a:endCxn id="7" idx="2"/>
          </p:cNvCxnSpPr>
          <p:nvPr/>
        </p:nvCxnSpPr>
        <p:spPr>
          <a:xfrm flipV="1">
            <a:off x="2105025" y="2483485"/>
            <a:ext cx="1169035" cy="22987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30" name="直接箭头连接符 29"/>
          <p:cNvCxnSpPr>
            <a:stCxn id="16" idx="0"/>
          </p:cNvCxnSpPr>
          <p:nvPr/>
        </p:nvCxnSpPr>
        <p:spPr>
          <a:xfrm flipV="1">
            <a:off x="3274060" y="2492375"/>
            <a:ext cx="1270" cy="22098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31" name="直接箭头连接符 30"/>
          <p:cNvCxnSpPr>
            <a:stCxn id="13" idx="0"/>
          </p:cNvCxnSpPr>
          <p:nvPr/>
        </p:nvCxnSpPr>
        <p:spPr>
          <a:xfrm flipV="1">
            <a:off x="5118100" y="2483485"/>
            <a:ext cx="0" cy="22987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3" idx="0"/>
          </p:cNvCxnSpPr>
          <p:nvPr/>
        </p:nvCxnSpPr>
        <p:spPr>
          <a:xfrm flipH="1" flipV="1">
            <a:off x="2106295" y="2520950"/>
            <a:ext cx="3011805" cy="192405"/>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33" name="直接箭头连接符 32"/>
          <p:cNvCxnSpPr>
            <a:stCxn id="16" idx="0"/>
          </p:cNvCxnSpPr>
          <p:nvPr/>
        </p:nvCxnSpPr>
        <p:spPr>
          <a:xfrm flipV="1">
            <a:off x="3274060" y="2520950"/>
            <a:ext cx="1816735" cy="192405"/>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34" name="直接箭头连接符 33"/>
          <p:cNvCxnSpPr>
            <a:stCxn id="13" idx="0"/>
          </p:cNvCxnSpPr>
          <p:nvPr/>
        </p:nvCxnSpPr>
        <p:spPr>
          <a:xfrm flipH="1" flipV="1">
            <a:off x="3275330" y="2492375"/>
            <a:ext cx="1842770" cy="220980"/>
          </a:xfrm>
          <a:prstGeom prst="straightConnector1">
            <a:avLst/>
          </a:prstGeom>
          <a:noFill/>
          <a:ln w="12700" cap="flat" cmpd="sng" algn="ctr">
            <a:solidFill>
              <a:schemeClr val="accent1">
                <a:shade val="50000"/>
              </a:schemeClr>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35" name="文本框 34"/>
              <p:cNvSpPr txBox="1"/>
              <p:nvPr/>
            </p:nvSpPr>
            <p:spPr>
              <a:xfrm>
                <a:off x="3861371" y="2165286"/>
                <a:ext cx="61341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35" name="文本框 34"/>
              <p:cNvSpPr txBox="1">
                <a:spLocks noRot="1" noChangeAspect="1" noMove="1" noResize="1" noEditPoints="1" noAdjustHandles="1" noChangeArrowheads="1" noChangeShapeType="1" noTextEdit="1"/>
              </p:cNvSpPr>
              <p:nvPr/>
            </p:nvSpPr>
            <p:spPr>
              <a:xfrm>
                <a:off x="3861371" y="2165286"/>
                <a:ext cx="613410" cy="368300"/>
              </a:xfrm>
              <a:prstGeom prst="rect">
                <a:avLst/>
              </a:prstGeom>
              <a:blipFill rotWithShape="1">
                <a:blip r:embed="rId5"/>
                <a:stretch>
                  <a:fillRect l="-93" t="-155" r="93"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文本框 35"/>
              <p:cNvSpPr txBox="1"/>
              <p:nvPr/>
            </p:nvSpPr>
            <p:spPr>
              <a:xfrm>
                <a:off x="3889946" y="2713291"/>
                <a:ext cx="61341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36" name="文本框 35"/>
              <p:cNvSpPr txBox="1">
                <a:spLocks noRot="1" noChangeAspect="1" noMove="1" noResize="1" noEditPoints="1" noAdjustHandles="1" noChangeArrowheads="1" noChangeShapeType="1" noTextEdit="1"/>
              </p:cNvSpPr>
              <p:nvPr/>
            </p:nvSpPr>
            <p:spPr>
              <a:xfrm>
                <a:off x="3889946" y="2713291"/>
                <a:ext cx="613410" cy="368300"/>
              </a:xfrm>
              <a:prstGeom prst="rect">
                <a:avLst/>
              </a:prstGeom>
              <a:blipFill rotWithShape="1">
                <a:blip r:embed="rId5"/>
                <a:stretch>
                  <a:fillRect l="-93" t="-155" r="93"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文本框 36"/>
              <p:cNvSpPr txBox="1"/>
              <p:nvPr/>
            </p:nvSpPr>
            <p:spPr>
              <a:xfrm>
                <a:off x="3889946" y="3260661"/>
                <a:ext cx="61341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37" name="文本框 36"/>
              <p:cNvSpPr txBox="1">
                <a:spLocks noRot="1" noChangeAspect="1" noMove="1" noResize="1" noEditPoints="1" noAdjustHandles="1" noChangeArrowheads="1" noChangeShapeType="1" noTextEdit="1"/>
              </p:cNvSpPr>
              <p:nvPr/>
            </p:nvSpPr>
            <p:spPr>
              <a:xfrm>
                <a:off x="3889946" y="3260661"/>
                <a:ext cx="613410" cy="368300"/>
              </a:xfrm>
              <a:prstGeom prst="rect">
                <a:avLst/>
              </a:prstGeom>
              <a:blipFill rotWithShape="1">
                <a:blip r:embed="rId5"/>
                <a:stretch>
                  <a:fillRect l="-93" t="-155" r="93" b="155"/>
                </a:stretch>
              </a:blipFill>
            </p:spPr>
            <p:txBody>
              <a:bodyPr/>
              <a:lstStyle/>
              <a:p>
                <a:r>
                  <a:rPr lang="zh-CN" altLang="en-US">
                    <a:noFill/>
                  </a:rPr>
                  <a:t> </a:t>
                </a:r>
              </a:p>
            </p:txBody>
          </p:sp>
        </mc:Fallback>
      </mc:AlternateContent>
      <p:cxnSp>
        <p:nvCxnSpPr>
          <p:cNvPr id="38" name="直接箭头连接符 37"/>
          <p:cNvCxnSpPr/>
          <p:nvPr/>
        </p:nvCxnSpPr>
        <p:spPr>
          <a:xfrm flipV="1">
            <a:off x="2096770" y="1875155"/>
            <a:ext cx="0" cy="290195"/>
          </a:xfrm>
          <a:prstGeom prst="straightConnector1">
            <a:avLst/>
          </a:prstGeom>
          <a:noFill/>
          <a:ln w="12700" cap="flat" cmpd="sng" algn="ctr">
            <a:solidFill>
              <a:schemeClr val="accent1">
                <a:shade val="50000"/>
              </a:schemeClr>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40" name="矩形 39"/>
              <p:cNvSpPr/>
              <p:nvPr/>
            </p:nvSpPr>
            <p:spPr>
              <a:xfrm>
                <a:off x="1740535" y="1557020"/>
                <a:ext cx="728980" cy="318135"/>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𝑇</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40" name="矩形 39"/>
              <p:cNvSpPr>
                <a:spLocks noRot="1" noChangeAspect="1" noMove="1" noResize="1" noEditPoints="1" noAdjustHandles="1" noChangeArrowheads="1" noChangeShapeType="1" noTextEdit="1"/>
              </p:cNvSpPr>
              <p:nvPr/>
            </p:nvSpPr>
            <p:spPr>
              <a:xfrm>
                <a:off x="1740535" y="1557020"/>
                <a:ext cx="728980" cy="318135"/>
              </a:xfrm>
              <a:prstGeom prst="rect">
                <a:avLst/>
              </a:prstGeom>
              <a:blipFill rotWithShape="1">
                <a:blip r:embed="rId6"/>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矩形 40"/>
              <p:cNvSpPr/>
              <p:nvPr/>
            </p:nvSpPr>
            <p:spPr>
              <a:xfrm>
                <a:off x="2905760" y="1557020"/>
                <a:ext cx="728980" cy="318135"/>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𝑇</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2</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41" name="矩形 40"/>
              <p:cNvSpPr>
                <a:spLocks noRot="1" noChangeAspect="1" noMove="1" noResize="1" noEditPoints="1" noAdjustHandles="1" noChangeArrowheads="1" noChangeShapeType="1" noTextEdit="1"/>
              </p:cNvSpPr>
              <p:nvPr/>
            </p:nvSpPr>
            <p:spPr>
              <a:xfrm>
                <a:off x="2905760" y="1557020"/>
                <a:ext cx="728980" cy="318135"/>
              </a:xfrm>
              <a:prstGeom prst="rect">
                <a:avLst/>
              </a:prstGeom>
              <a:blipFill rotWithShape="1">
                <a:blip r:embed="rId7"/>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文本框 41"/>
              <p:cNvSpPr txBox="1"/>
              <p:nvPr/>
            </p:nvSpPr>
            <p:spPr>
              <a:xfrm>
                <a:off x="3861371" y="1556956"/>
                <a:ext cx="61341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42" name="文本框 41"/>
              <p:cNvSpPr txBox="1">
                <a:spLocks noRot="1" noChangeAspect="1" noMove="1" noResize="1" noEditPoints="1" noAdjustHandles="1" noChangeArrowheads="1" noChangeShapeType="1" noTextEdit="1"/>
              </p:cNvSpPr>
              <p:nvPr/>
            </p:nvSpPr>
            <p:spPr>
              <a:xfrm>
                <a:off x="3861371" y="1556956"/>
                <a:ext cx="613410" cy="368300"/>
              </a:xfrm>
              <a:prstGeom prst="rect">
                <a:avLst/>
              </a:prstGeom>
              <a:blipFill rotWithShape="1">
                <a:blip r:embed="rId5"/>
                <a:stretch>
                  <a:fillRect l="-93" t="-155" r="93" b="155"/>
                </a:stretch>
              </a:blipFill>
            </p:spPr>
            <p:txBody>
              <a:bodyPr/>
              <a:lstStyle/>
              <a:p>
                <a:r>
                  <a:rPr lang="zh-CN" altLang="en-US">
                    <a:noFill/>
                  </a:rPr>
                  <a:t> </a:t>
                </a:r>
              </a:p>
            </p:txBody>
          </p:sp>
        </mc:Fallback>
      </mc:AlternateContent>
      <p:cxnSp>
        <p:nvCxnSpPr>
          <p:cNvPr id="43" name="直接箭头连接符 42"/>
          <p:cNvCxnSpPr/>
          <p:nvPr/>
        </p:nvCxnSpPr>
        <p:spPr>
          <a:xfrm flipV="1">
            <a:off x="3266440" y="1875155"/>
            <a:ext cx="0" cy="290195"/>
          </a:xfrm>
          <a:prstGeom prst="straightConnector1">
            <a:avLst/>
          </a:prstGeom>
          <a:noFill/>
          <a:ln w="12700" cap="flat" cmpd="sng" algn="ctr">
            <a:solidFill>
              <a:schemeClr val="accent1">
                <a:shade val="50000"/>
              </a:schemeClr>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44" name="矩形 43"/>
              <p:cNvSpPr/>
              <p:nvPr/>
            </p:nvSpPr>
            <p:spPr>
              <a:xfrm>
                <a:off x="4735195" y="1557020"/>
                <a:ext cx="728980" cy="318135"/>
              </a:xfrm>
              <a:prstGeom prst="rect">
                <a:avLst/>
              </a:prstGeom>
              <a:solidFill>
                <a:schemeClr val="tx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𝑇</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𝑛</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44" name="矩形 43"/>
              <p:cNvSpPr>
                <a:spLocks noRot="1" noChangeAspect="1" noMove="1" noResize="1" noEditPoints="1" noAdjustHandles="1" noChangeArrowheads="1" noChangeShapeType="1" noTextEdit="1"/>
              </p:cNvSpPr>
              <p:nvPr/>
            </p:nvSpPr>
            <p:spPr>
              <a:xfrm>
                <a:off x="4735195" y="1557020"/>
                <a:ext cx="728980" cy="318135"/>
              </a:xfrm>
              <a:prstGeom prst="rect">
                <a:avLst/>
              </a:prstGeom>
              <a:blipFill rotWithShape="1">
                <a:blip r:embed="rId8"/>
                <a:stretch>
                  <a:fillRect/>
                </a:stretch>
              </a:blipFill>
              <a:ln w="9525" cap="flat" cmpd="sng" algn="ctr">
                <a:noFill/>
                <a:prstDash val="solid"/>
                <a:round/>
                <a:headEnd type="none" w="med" len="med"/>
                <a:tailEnd type="none" w="med" len="med"/>
              </a:ln>
            </p:spPr>
            <p:txBody>
              <a:bodyPr/>
              <a:lstStyle/>
              <a:p>
                <a:r>
                  <a:rPr lang="zh-CN" altLang="en-US">
                    <a:noFill/>
                  </a:rPr>
                  <a:t> </a:t>
                </a:r>
              </a:p>
            </p:txBody>
          </p:sp>
        </mc:Fallback>
      </mc:AlternateContent>
      <p:cxnSp>
        <p:nvCxnSpPr>
          <p:cNvPr id="45" name="直接箭头连接符 44"/>
          <p:cNvCxnSpPr/>
          <p:nvPr/>
        </p:nvCxnSpPr>
        <p:spPr>
          <a:xfrm flipV="1">
            <a:off x="5099685" y="1875155"/>
            <a:ext cx="0" cy="290195"/>
          </a:xfrm>
          <a:prstGeom prst="straightConnector1">
            <a:avLst/>
          </a:prstGeom>
          <a:noFill/>
          <a:ln w="12700" cap="flat" cmpd="sng" algn="ctr">
            <a:solidFill>
              <a:schemeClr val="accent1">
                <a:shade val="50000"/>
              </a:schemeClr>
            </a:solidFill>
            <a:prstDash val="solid"/>
            <a:round/>
            <a:headEnd type="none" w="med" len="med"/>
            <a:tailEnd type="arrow" w="med" len="med"/>
          </a:ln>
        </p:spPr>
      </p:cxnSp>
      <p:sp>
        <p:nvSpPr>
          <p:cNvPr id="47" name="圆角矩形 46"/>
          <p:cNvSpPr/>
          <p:nvPr/>
        </p:nvSpPr>
        <p:spPr>
          <a:xfrm>
            <a:off x="1432560" y="3222625"/>
            <a:ext cx="4322445" cy="481965"/>
          </a:xfrm>
          <a:prstGeom prst="roundRect">
            <a:avLst/>
          </a:prstGeom>
          <a:noFill/>
          <a:ln w="9525" cap="flat" cmpd="sng" algn="ctr">
            <a:solidFill>
              <a:srgbClr val="F0D1D5"/>
            </a:solidFill>
            <a:prstDash val="solid"/>
            <a:round/>
            <a:headEnd type="none" w="med" len="med"/>
            <a:tailEnd type="none" w="med" len="med"/>
          </a:ln>
        </p:spPr>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8" name="文本框 47"/>
              <p:cNvSpPr txBox="1"/>
              <p:nvPr/>
            </p:nvSpPr>
            <p:spPr>
              <a:xfrm>
                <a:off x="5848921" y="2412936"/>
                <a:ext cx="286321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𝑇𝑟𝑎𝑛𝑠𝑓𝑜𝑟𝑚𝑒𝑟</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𝑏𝑙𝑜𝑐𝑘𝑠</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48" name="文本框 47"/>
              <p:cNvSpPr txBox="1">
                <a:spLocks noRot="1" noChangeAspect="1" noMove="1" noResize="1" noEditPoints="1" noAdjustHandles="1" noChangeArrowheads="1" noChangeShapeType="1" noTextEdit="1"/>
              </p:cNvSpPr>
              <p:nvPr/>
            </p:nvSpPr>
            <p:spPr>
              <a:xfrm>
                <a:off x="5848921" y="2412936"/>
                <a:ext cx="2863215" cy="368300"/>
              </a:xfrm>
              <a:prstGeom prst="rect">
                <a:avLst/>
              </a:prstGeom>
              <a:blipFill rotWithShape="1">
                <a:blip r:embed="rId9"/>
                <a:stretch>
                  <a:fillRect l="-20" t="-155" r="-778"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p:cNvSpPr txBox="1"/>
              <p:nvPr/>
            </p:nvSpPr>
            <p:spPr>
              <a:xfrm>
                <a:off x="5867971" y="3243516"/>
                <a:ext cx="2496820" cy="37084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𝑖𝑛𝑝𝑢𝑡𝑠</m:t>
                      </m:r>
                      <m:r>
                        <a:rPr lang="en-US" altLang="zh-CN" sz="1800" i="1" dirty="0">
                          <a:latin typeface="DejaVu Math TeX Gyre" panose="02000503000000000000" charset="0"/>
                          <a:ea typeface="微软雅黑" panose="020B0503020204020204" pitchFamily="34" charset="-122"/>
                          <a:cs typeface="DejaVu Math TeX Gyre" panose="02000503000000000000" charset="0"/>
                        </a:rPr>
                        <m:t> </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𝑒𝑚𝑏𝑒𝑑𝑑𝑖𝑛𝑔</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49" name="文本框 48"/>
              <p:cNvSpPr txBox="1">
                <a:spLocks noRot="1" noChangeAspect="1" noMove="1" noResize="1" noEditPoints="1" noAdjustHandles="1" noChangeArrowheads="1" noChangeShapeType="1" noTextEdit="1"/>
              </p:cNvSpPr>
              <p:nvPr/>
            </p:nvSpPr>
            <p:spPr>
              <a:xfrm>
                <a:off x="5867971" y="3243516"/>
                <a:ext cx="2496820" cy="370840"/>
              </a:xfrm>
              <a:prstGeom prst="rect">
                <a:avLst/>
              </a:prstGeom>
              <a:blipFill rotWithShape="1">
                <a:blip r:embed="rId10"/>
                <a:stretch>
                  <a:fillRect l="-23" t="-154" r="-893" b="1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文本框 49"/>
              <p:cNvSpPr txBox="1"/>
              <p:nvPr/>
            </p:nvSpPr>
            <p:spPr>
              <a:xfrm>
                <a:off x="5867971" y="1556956"/>
                <a:ext cx="118999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𝑜𝑢𝑡𝑝𝑢𝑡𝑠</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50" name="文本框 49"/>
              <p:cNvSpPr txBox="1">
                <a:spLocks noRot="1" noChangeAspect="1" noMove="1" noResize="1" noEditPoints="1" noAdjustHandles="1" noChangeArrowheads="1" noChangeShapeType="1" noTextEdit="1"/>
              </p:cNvSpPr>
              <p:nvPr/>
            </p:nvSpPr>
            <p:spPr>
              <a:xfrm>
                <a:off x="5867971" y="1556956"/>
                <a:ext cx="1189990" cy="368300"/>
              </a:xfrm>
              <a:prstGeom prst="rect">
                <a:avLst/>
              </a:prstGeom>
              <a:blipFill rotWithShape="1">
                <a:blip r:embed="rId11"/>
                <a:stretch>
                  <a:fillRect l="-48" t="-155" r="-1660" b="155"/>
                </a:stretch>
              </a:blipFill>
            </p:spPr>
            <p:txBody>
              <a:bodyPr/>
              <a:lstStyle/>
              <a:p>
                <a:r>
                  <a:rPr lang="zh-CN" altLang="en-US">
                    <a:noFill/>
                  </a:rPr>
                  <a:t> </a:t>
                </a:r>
              </a:p>
            </p:txBody>
          </p:sp>
        </mc:Fallback>
      </mc:AlternateContent>
      <p:sp>
        <p:nvSpPr>
          <p:cNvPr id="51" name="文本框 50"/>
          <p:cNvSpPr txBox="1"/>
          <p:nvPr/>
        </p:nvSpPr>
        <p:spPr>
          <a:xfrm>
            <a:off x="1552575" y="4051935"/>
            <a:ext cx="6165850" cy="473710"/>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Task</a:t>
            </a:r>
            <a:endParaRPr lang="en-US" altLang="zh-CN" sz="1800" b="1" dirty="0">
              <a:latin typeface="微软雅黑" panose="020B0503020204020204" pitchFamily="34" charset="-122"/>
              <a:ea typeface="微软雅黑" panose="020B0503020204020204" pitchFamily="34" charset="-122"/>
            </a:endParaRPr>
          </a:p>
        </p:txBody>
      </p:sp>
      <p:sp>
        <p:nvSpPr>
          <p:cNvPr id="52" name="文本框 51"/>
          <p:cNvSpPr txBox="1"/>
          <p:nvPr/>
        </p:nvSpPr>
        <p:spPr>
          <a:xfrm>
            <a:off x="1552575" y="4525645"/>
            <a:ext cx="6165850" cy="473710"/>
          </a:xfrm>
          <a:prstGeom prst="rect">
            <a:avLst/>
          </a:prstGeom>
          <a:noFill/>
        </p:spPr>
        <p:txBody>
          <a:bodyPr wrap="square" rtlCol="0">
            <a:noAutofit/>
          </a:bodyPr>
          <a:p>
            <a:pPr algn="l"/>
            <a:r>
              <a:rPr lang="en-US" altLang="zh-CN" sz="1800" b="1" dirty="0">
                <a:latin typeface="微软雅黑" panose="020B0503020204020204" pitchFamily="34" charset="-122"/>
                <a:ea typeface="微软雅黑" panose="020B0503020204020204" pitchFamily="34" charset="-122"/>
              </a:rPr>
              <a:t>Masked language model: </a:t>
            </a:r>
            <a:r>
              <a:rPr lang="en-US" altLang="zh-CN" sz="1800" dirty="0">
                <a:latin typeface="微软雅黑" panose="020B0503020204020204" pitchFamily="34" charset="-122"/>
                <a:ea typeface="微软雅黑" panose="020B0503020204020204" pitchFamily="34" charset="-122"/>
              </a:rPr>
              <a:t>word prediction</a:t>
            </a:r>
            <a:endParaRPr lang="en-US" altLang="zh-CN" sz="1800" dirty="0">
              <a:latin typeface="微软雅黑" panose="020B0503020204020204" pitchFamily="34" charset="-122"/>
              <a:ea typeface="微软雅黑" panose="020B0503020204020204" pitchFamily="34" charset="-122"/>
            </a:endParaRPr>
          </a:p>
        </p:txBody>
      </p:sp>
      <p:sp>
        <p:nvSpPr>
          <p:cNvPr id="53" name="文本框 52"/>
          <p:cNvSpPr txBox="1"/>
          <p:nvPr/>
        </p:nvSpPr>
        <p:spPr>
          <a:xfrm>
            <a:off x="1552575" y="5090160"/>
            <a:ext cx="6165850" cy="473710"/>
          </a:xfrm>
          <a:prstGeom prst="rect">
            <a:avLst/>
          </a:prstGeom>
          <a:noFill/>
        </p:spPr>
        <p:txBody>
          <a:bodyPr wrap="square" rtlCol="0">
            <a:noAutofit/>
          </a:bodyPr>
          <a:p>
            <a:pPr algn="l"/>
            <a:r>
              <a:rPr lang="en-US" altLang="zh-CN" sz="1800" b="1" dirty="0">
                <a:latin typeface="微软雅黑" panose="020B0503020204020204" pitchFamily="34" charset="-122"/>
                <a:ea typeface="微软雅黑" panose="020B0503020204020204" pitchFamily="34" charset="-122"/>
              </a:rPr>
              <a:t>Next sentence prediction: </a:t>
            </a:r>
            <a:r>
              <a:rPr lang="en-US" altLang="zh-CN" sz="1800" dirty="0">
                <a:latin typeface="微软雅黑" panose="020B0503020204020204" pitchFamily="34" charset="-122"/>
                <a:ea typeface="微软雅黑" panose="020B0503020204020204" pitchFamily="34" charset="-122"/>
              </a:rPr>
              <a:t>sentence prediction</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BERT Training </a:t>
            </a:r>
            <a:endParaRPr lang="en-US" altLang="zh-CN" dirty="0"/>
          </a:p>
        </p:txBody>
      </p:sp>
      <p:sp>
        <p:nvSpPr>
          <p:cNvPr id="4" name="文本框 3"/>
          <p:cNvSpPr txBox="1"/>
          <p:nvPr/>
        </p:nvSpPr>
        <p:spPr>
          <a:xfrm>
            <a:off x="3303905" y="1251585"/>
            <a:ext cx="2535555"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Inputs embedding 	</a:t>
            </a:r>
            <a:endParaRPr lang="en-US" altLang="zh-CN" sz="1800" b="1" dirty="0">
              <a:latin typeface="微软雅黑" panose="020B0503020204020204" pitchFamily="34" charset="-122"/>
              <a:ea typeface="微软雅黑" panose="020B0503020204020204" pitchFamily="34" charset="-122"/>
            </a:endParaRPr>
          </a:p>
        </p:txBody>
      </p:sp>
      <p:pic>
        <p:nvPicPr>
          <p:cNvPr id="3" name="图片 2" descr="Token Encoding Method"/>
          <p:cNvPicPr>
            <a:picLocks noChangeAspect="1"/>
          </p:cNvPicPr>
          <p:nvPr/>
        </p:nvPicPr>
        <p:blipFill>
          <a:blip r:embed="rId1"/>
          <a:stretch>
            <a:fillRect/>
          </a:stretch>
        </p:blipFill>
        <p:spPr>
          <a:xfrm>
            <a:off x="1227455" y="1914525"/>
            <a:ext cx="7065010" cy="39770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Transformer blocks</a:t>
            </a:r>
            <a:endParaRPr lang="en-US" altLang="zh-CN" dirty="0"/>
          </a:p>
        </p:txBody>
      </p:sp>
      <p:pic>
        <p:nvPicPr>
          <p:cNvPr id="3" name="图片 2" descr="transformer"/>
          <p:cNvPicPr>
            <a:picLocks noChangeAspect="1"/>
          </p:cNvPicPr>
          <p:nvPr/>
        </p:nvPicPr>
        <p:blipFill>
          <a:blip r:embed="rId1"/>
          <a:stretch>
            <a:fillRect/>
          </a:stretch>
        </p:blipFill>
        <p:spPr>
          <a:xfrm>
            <a:off x="3067685" y="1691005"/>
            <a:ext cx="3619500" cy="3819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Context Information learning</a:t>
            </a:r>
            <a:endParaRPr lang="en-US" altLang="zh-CN" dirty="0"/>
          </a:p>
        </p:txBody>
      </p:sp>
      <p:sp>
        <p:nvSpPr>
          <p:cNvPr id="4" name="文本框 3"/>
          <p:cNvSpPr txBox="1"/>
          <p:nvPr/>
        </p:nvSpPr>
        <p:spPr>
          <a:xfrm>
            <a:off x="2882265" y="1409700"/>
            <a:ext cx="3378835"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Why BiLSTM</a:t>
            </a:r>
            <a:endParaRPr lang="en-US" altLang="zh-CN" sz="1800"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7" name="矩形 6"/>
              <p:cNvSpPr/>
              <p:nvPr/>
            </p:nvSpPr>
            <p:spPr>
              <a:xfrm>
                <a:off x="2841625" y="3290570"/>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7" name="矩形 6"/>
              <p:cNvSpPr>
                <a:spLocks noRot="1" noChangeAspect="1" noMove="1" noResize="1" noEditPoints="1" noAdjustHandles="1" noChangeArrowheads="1" noChangeShapeType="1" noTextEdit="1"/>
              </p:cNvSpPr>
              <p:nvPr/>
            </p:nvSpPr>
            <p:spPr>
              <a:xfrm>
                <a:off x="2841625" y="3290570"/>
                <a:ext cx="561340" cy="344805"/>
              </a:xfrm>
              <a:prstGeom prst="rect">
                <a:avLst/>
              </a:prstGeom>
              <a:blipFill rotWithShape="1">
                <a:blip r:embed="rId1"/>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3766820" y="3290570"/>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0" name="矩形 9"/>
              <p:cNvSpPr>
                <a:spLocks noRot="1" noChangeAspect="1" noMove="1" noResize="1" noEditPoints="1" noAdjustHandles="1" noChangeArrowheads="1" noChangeShapeType="1" noTextEdit="1"/>
              </p:cNvSpPr>
              <p:nvPr/>
            </p:nvSpPr>
            <p:spPr>
              <a:xfrm>
                <a:off x="3766820" y="3290570"/>
                <a:ext cx="561340" cy="344805"/>
              </a:xfrm>
              <a:prstGeom prst="rect">
                <a:avLst/>
              </a:prstGeom>
              <a:blipFill rotWithShape="1">
                <a:blip r:embed="rId2"/>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4693285" y="3290570"/>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2</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1" name="矩形 10"/>
              <p:cNvSpPr>
                <a:spLocks noRot="1" noChangeAspect="1" noMove="1" noResize="1" noEditPoints="1" noAdjustHandles="1" noChangeArrowheads="1" noChangeShapeType="1" noTextEdit="1"/>
              </p:cNvSpPr>
              <p:nvPr/>
            </p:nvSpPr>
            <p:spPr>
              <a:xfrm>
                <a:off x="4693285" y="3290570"/>
                <a:ext cx="561340" cy="344805"/>
              </a:xfrm>
              <a:prstGeom prst="rect">
                <a:avLst/>
              </a:prstGeom>
              <a:blipFill rotWithShape="1">
                <a:blip r:embed="rId3"/>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5610225" y="3290570"/>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3</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2" name="矩形 11"/>
              <p:cNvSpPr>
                <a:spLocks noRot="1" noChangeAspect="1" noMove="1" noResize="1" noEditPoints="1" noAdjustHandles="1" noChangeArrowheads="1" noChangeShapeType="1" noTextEdit="1"/>
              </p:cNvSpPr>
              <p:nvPr/>
            </p:nvSpPr>
            <p:spPr>
              <a:xfrm>
                <a:off x="5610225" y="3290570"/>
                <a:ext cx="561340" cy="344805"/>
              </a:xfrm>
              <a:prstGeom prst="rect">
                <a:avLst/>
              </a:prstGeom>
              <a:blipFill rotWithShape="1">
                <a:blip r:embed="rId4"/>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1945005" y="3290570"/>
                <a:ext cx="561340" cy="34480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𝑠</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3" name="矩形 12"/>
              <p:cNvSpPr>
                <a:spLocks noRot="1" noChangeAspect="1" noMove="1" noResize="1" noEditPoints="1" noAdjustHandles="1" noChangeArrowheads="1" noChangeShapeType="1" noTextEdit="1"/>
              </p:cNvSpPr>
              <p:nvPr/>
            </p:nvSpPr>
            <p:spPr>
              <a:xfrm>
                <a:off x="1945005" y="3290570"/>
                <a:ext cx="561340" cy="344805"/>
              </a:xfrm>
              <a:prstGeom prst="rect">
                <a:avLst/>
              </a:prstGeom>
              <a:blipFill rotWithShape="1">
                <a:blip r:embed="rId5"/>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6527165" y="3290570"/>
                <a:ext cx="561340" cy="34480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𝑠</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4" name="矩形 13"/>
              <p:cNvSpPr>
                <a:spLocks noRot="1" noChangeAspect="1" noMove="1" noResize="1" noEditPoints="1" noAdjustHandles="1" noChangeArrowheads="1" noChangeShapeType="1" noTextEdit="1"/>
              </p:cNvSpPr>
              <p:nvPr/>
            </p:nvSpPr>
            <p:spPr>
              <a:xfrm>
                <a:off x="6527165" y="3290570"/>
                <a:ext cx="561340" cy="344805"/>
              </a:xfrm>
              <a:prstGeom prst="rect">
                <a:avLst/>
              </a:prstGeom>
              <a:blipFill rotWithShape="1">
                <a:blip r:embed="rId6"/>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p:cNvSpPr/>
              <p:nvPr/>
            </p:nvSpPr>
            <p:spPr>
              <a:xfrm>
                <a:off x="2841625" y="4078605"/>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𝑥</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5" name="矩形 14"/>
              <p:cNvSpPr>
                <a:spLocks noRot="1" noChangeAspect="1" noMove="1" noResize="1" noEditPoints="1" noAdjustHandles="1" noChangeArrowheads="1" noChangeShapeType="1" noTextEdit="1"/>
              </p:cNvSpPr>
              <p:nvPr/>
            </p:nvSpPr>
            <p:spPr>
              <a:xfrm>
                <a:off x="2841625" y="4078605"/>
                <a:ext cx="561340" cy="344805"/>
              </a:xfrm>
              <a:prstGeom prst="rect">
                <a:avLst/>
              </a:prstGeom>
              <a:blipFill rotWithShape="1">
                <a:blip r:embed="rId7"/>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p:cNvSpPr/>
              <p:nvPr/>
            </p:nvSpPr>
            <p:spPr>
              <a:xfrm>
                <a:off x="3766820" y="4078605"/>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𝑥</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6" name="矩形 15"/>
              <p:cNvSpPr>
                <a:spLocks noRot="1" noChangeAspect="1" noMove="1" noResize="1" noEditPoints="1" noAdjustHandles="1" noChangeArrowheads="1" noChangeShapeType="1" noTextEdit="1"/>
              </p:cNvSpPr>
              <p:nvPr/>
            </p:nvSpPr>
            <p:spPr>
              <a:xfrm>
                <a:off x="3766820" y="4078605"/>
                <a:ext cx="561340" cy="344805"/>
              </a:xfrm>
              <a:prstGeom prst="rect">
                <a:avLst/>
              </a:prstGeom>
              <a:blipFill rotWithShape="1">
                <a:blip r:embed="rId8"/>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p:cNvSpPr/>
              <p:nvPr/>
            </p:nvSpPr>
            <p:spPr>
              <a:xfrm>
                <a:off x="4693285" y="4078605"/>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𝑥</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2</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7" name="矩形 16"/>
              <p:cNvSpPr>
                <a:spLocks noRot="1" noChangeAspect="1" noMove="1" noResize="1" noEditPoints="1" noAdjustHandles="1" noChangeArrowheads="1" noChangeShapeType="1" noTextEdit="1"/>
              </p:cNvSpPr>
              <p:nvPr/>
            </p:nvSpPr>
            <p:spPr>
              <a:xfrm>
                <a:off x="4693285" y="4078605"/>
                <a:ext cx="561340" cy="344805"/>
              </a:xfrm>
              <a:prstGeom prst="rect">
                <a:avLst/>
              </a:prstGeom>
              <a:blipFill rotWithShape="1">
                <a:blip r:embed="rId9"/>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p:cNvSpPr/>
              <p:nvPr/>
            </p:nvSpPr>
            <p:spPr>
              <a:xfrm>
                <a:off x="5610225" y="4078605"/>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𝑥</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3</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8" name="矩形 17"/>
              <p:cNvSpPr>
                <a:spLocks noRot="1" noChangeAspect="1" noMove="1" noResize="1" noEditPoints="1" noAdjustHandles="1" noChangeArrowheads="1" noChangeShapeType="1" noTextEdit="1"/>
              </p:cNvSpPr>
              <p:nvPr/>
            </p:nvSpPr>
            <p:spPr>
              <a:xfrm>
                <a:off x="5610225" y="4078605"/>
                <a:ext cx="561340" cy="344805"/>
              </a:xfrm>
              <a:prstGeom prst="rect">
                <a:avLst/>
              </a:prstGeom>
              <a:blipFill rotWithShape="1">
                <a:blip r:embed="rId10"/>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19" name="直接箭头连接符 18"/>
          <p:cNvCxnSpPr>
            <a:stCxn id="13" idx="3"/>
            <a:endCxn id="7" idx="1"/>
          </p:cNvCxnSpPr>
          <p:nvPr/>
        </p:nvCxnSpPr>
        <p:spPr>
          <a:xfrm>
            <a:off x="2506345" y="3463290"/>
            <a:ext cx="335280"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3"/>
            <a:endCxn id="10" idx="1"/>
          </p:cNvCxnSpPr>
          <p:nvPr/>
        </p:nvCxnSpPr>
        <p:spPr>
          <a:xfrm>
            <a:off x="3402965" y="3463290"/>
            <a:ext cx="363855"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329430" y="3463290"/>
            <a:ext cx="363855"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246370" y="3463290"/>
            <a:ext cx="363855"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163310" y="3463290"/>
            <a:ext cx="363855"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5" idx="0"/>
            <a:endCxn id="7" idx="2"/>
          </p:cNvCxnSpPr>
          <p:nvPr/>
        </p:nvCxnSpPr>
        <p:spPr>
          <a:xfrm flipV="1">
            <a:off x="3122295" y="3635375"/>
            <a:ext cx="0" cy="44323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4047490" y="3635375"/>
            <a:ext cx="0" cy="44323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4973955" y="3635375"/>
            <a:ext cx="0" cy="44323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5890895" y="3635375"/>
            <a:ext cx="0" cy="44323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3122295" y="2847340"/>
            <a:ext cx="0" cy="44323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矩形 28"/>
              <p:cNvSpPr/>
              <p:nvPr/>
            </p:nvSpPr>
            <p:spPr>
              <a:xfrm>
                <a:off x="2841625" y="2502535"/>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𝑦</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29" name="矩形 28"/>
              <p:cNvSpPr>
                <a:spLocks noRot="1" noChangeAspect="1" noMove="1" noResize="1" noEditPoints="1" noAdjustHandles="1" noChangeArrowheads="1" noChangeShapeType="1" noTextEdit="1"/>
              </p:cNvSpPr>
              <p:nvPr/>
            </p:nvSpPr>
            <p:spPr>
              <a:xfrm>
                <a:off x="2841625" y="2502535"/>
                <a:ext cx="561340" cy="344805"/>
              </a:xfrm>
              <a:prstGeom prst="rect">
                <a:avLst/>
              </a:prstGeom>
              <a:blipFill rotWithShape="1">
                <a:blip r:embed="rId11"/>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矩形 29"/>
              <p:cNvSpPr/>
              <p:nvPr/>
            </p:nvSpPr>
            <p:spPr>
              <a:xfrm>
                <a:off x="3766820" y="2502535"/>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𝑦</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30" name="矩形 29"/>
              <p:cNvSpPr>
                <a:spLocks noRot="1" noChangeAspect="1" noMove="1" noResize="1" noEditPoints="1" noAdjustHandles="1" noChangeArrowheads="1" noChangeShapeType="1" noTextEdit="1"/>
              </p:cNvSpPr>
              <p:nvPr/>
            </p:nvSpPr>
            <p:spPr>
              <a:xfrm>
                <a:off x="3766820" y="2502535"/>
                <a:ext cx="561340" cy="344805"/>
              </a:xfrm>
              <a:prstGeom prst="rect">
                <a:avLst/>
              </a:prstGeom>
              <a:blipFill rotWithShape="1">
                <a:blip r:embed="rId12"/>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31" name="直接箭头连接符 30"/>
          <p:cNvCxnSpPr/>
          <p:nvPr/>
        </p:nvCxnSpPr>
        <p:spPr>
          <a:xfrm flipV="1">
            <a:off x="4047490" y="2847340"/>
            <a:ext cx="0" cy="44323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矩形 31"/>
              <p:cNvSpPr/>
              <p:nvPr/>
            </p:nvSpPr>
            <p:spPr>
              <a:xfrm>
                <a:off x="4685030" y="2502535"/>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𝑦</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2</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32" name="矩形 31"/>
              <p:cNvSpPr>
                <a:spLocks noRot="1" noChangeAspect="1" noMove="1" noResize="1" noEditPoints="1" noAdjustHandles="1" noChangeArrowheads="1" noChangeShapeType="1" noTextEdit="1"/>
              </p:cNvSpPr>
              <p:nvPr/>
            </p:nvSpPr>
            <p:spPr>
              <a:xfrm>
                <a:off x="4685030" y="2502535"/>
                <a:ext cx="561340" cy="344805"/>
              </a:xfrm>
              <a:prstGeom prst="rect">
                <a:avLst/>
              </a:prstGeom>
              <a:blipFill rotWithShape="1">
                <a:blip r:embed="rId13"/>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33" name="直接箭头连接符 32"/>
          <p:cNvCxnSpPr/>
          <p:nvPr/>
        </p:nvCxnSpPr>
        <p:spPr>
          <a:xfrm flipV="1">
            <a:off x="4965700" y="2847340"/>
            <a:ext cx="0" cy="44323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矩形 33"/>
              <p:cNvSpPr/>
              <p:nvPr/>
            </p:nvSpPr>
            <p:spPr>
              <a:xfrm>
                <a:off x="5610225" y="2502535"/>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𝑦</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3</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34" name="矩形 33"/>
              <p:cNvSpPr>
                <a:spLocks noRot="1" noChangeAspect="1" noMove="1" noResize="1" noEditPoints="1" noAdjustHandles="1" noChangeArrowheads="1" noChangeShapeType="1" noTextEdit="1"/>
              </p:cNvSpPr>
              <p:nvPr/>
            </p:nvSpPr>
            <p:spPr>
              <a:xfrm>
                <a:off x="5610225" y="2502535"/>
                <a:ext cx="561340" cy="344805"/>
              </a:xfrm>
              <a:prstGeom prst="rect">
                <a:avLst/>
              </a:prstGeom>
              <a:blipFill rotWithShape="1">
                <a:blip r:embed="rId14"/>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35" name="直接箭头连接符 34"/>
          <p:cNvCxnSpPr/>
          <p:nvPr/>
        </p:nvCxnSpPr>
        <p:spPr>
          <a:xfrm flipV="1">
            <a:off x="5890895" y="2847340"/>
            <a:ext cx="0" cy="44323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1861185" y="5132705"/>
            <a:ext cx="5300980" cy="492125"/>
          </a:xfrm>
          <a:prstGeom prst="round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lang="en-US" altLang="zh-CN" sz="1800" dirty="0">
                <a:latin typeface="微软雅黑" panose="020B0503020204020204" pitchFamily="34" charset="-122"/>
                <a:ea typeface="微软雅黑" panose="020B0503020204020204" pitchFamily="34" charset="-122"/>
                <a:sym typeface="+mn-ea"/>
              </a:rPr>
              <a:t>public, static, void, ____</a:t>
            </a: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p:sp>
        <p:nvSpPr>
          <p:cNvPr id="37" name="文本框 36"/>
          <p:cNvSpPr txBox="1"/>
          <p:nvPr/>
        </p:nvSpPr>
        <p:spPr>
          <a:xfrm>
            <a:off x="1866265" y="1842135"/>
            <a:ext cx="4927600" cy="462915"/>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Q:public, static, void, </a:t>
            </a:r>
            <a:r>
              <a:rPr lang="en-US" altLang="zh-CN" sz="1800" b="1" dirty="0">
                <a:latin typeface="微软雅黑" panose="020B0503020204020204" pitchFamily="34" charset="-122"/>
                <a:ea typeface="微软雅黑" panose="020B0503020204020204" pitchFamily="34" charset="-122"/>
              </a:rPr>
              <a:t>main</a:t>
            </a:r>
            <a:r>
              <a:rPr lang="en-US" altLang="zh-CN" sz="1800" dirty="0">
                <a:latin typeface="微软雅黑" panose="020B0503020204020204" pitchFamily="34" charset="-122"/>
                <a:ea typeface="微软雅黑" panose="020B0503020204020204" pitchFamily="34" charset="-122"/>
              </a:rPr>
              <a:t>,remove, add</a:t>
            </a:r>
            <a:endParaRPr lang="en-US" altLang="zh-CN" sz="1800"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2882265" y="4563110"/>
            <a:ext cx="3378835"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forward LSTM</a:t>
            </a:r>
            <a:endParaRPr lang="en-US" altLang="zh-CN" sz="1800" b="1"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1590675" y="5802630"/>
            <a:ext cx="6404610" cy="453390"/>
          </a:xfrm>
          <a:prstGeom prst="rect">
            <a:avLst/>
          </a:prstGeom>
          <a:noFill/>
        </p:spPr>
        <p:txBody>
          <a:bodyPr wrap="square" rtlCol="0">
            <a:noAutofit/>
          </a:bodyPr>
          <a:p>
            <a:pPr algn="l"/>
            <a:r>
              <a:rPr lang="en-US" altLang="zh-CN" sz="1800" dirty="0">
                <a:latin typeface="微软雅黑" panose="020B0503020204020204" pitchFamily="34" charset="-122"/>
                <a:ea typeface="微软雅黑" panose="020B0503020204020204" pitchFamily="34" charset="-122"/>
              </a:rPr>
              <a:t>Can only make use of previous context information</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traditional methods</a:t>
            </a:r>
            <a:endParaRPr lang="en-US" altLang="zh-CN" dirty="0"/>
          </a:p>
        </p:txBody>
      </p:sp>
      <p:sp>
        <p:nvSpPr>
          <p:cNvPr id="3" name="文本框 2"/>
          <p:cNvSpPr txBox="1"/>
          <p:nvPr/>
        </p:nvSpPr>
        <p:spPr>
          <a:xfrm>
            <a:off x="1296035" y="1671955"/>
            <a:ext cx="7225665" cy="3422650"/>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Machine learning</a:t>
            </a: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SVM, KNN, Decision Tree, Ensemble Learning</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Metrics</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Code of line(LOC)[1]</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CK[2]</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Mood[3]</a:t>
            </a: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15670" y="5777230"/>
            <a:ext cx="6744970" cy="802640"/>
          </a:xfrm>
          <a:prstGeom prst="rect">
            <a:avLst/>
          </a:prstGeom>
          <a:noFill/>
        </p:spPr>
        <p:txBody>
          <a:bodyPr wrap="square" rtlCol="0">
            <a:noAutofit/>
          </a:bodyPr>
          <a:p>
            <a:pPr algn="l"/>
            <a:r>
              <a:rPr lang="zh-CN" altLang="en-US" sz="800" dirty="0">
                <a:latin typeface="微软雅黑" panose="020B0503020204020204" pitchFamily="34" charset="-122"/>
                <a:ea typeface="微软雅黑" panose="020B0503020204020204" pitchFamily="34" charset="-122"/>
              </a:rPr>
              <a:t>[1]  Fumio Akiyama.  An example of software system debugging.  InIFIP Congress (1),volume 71, pages 353–359, 1971.</a:t>
            </a:r>
            <a:endParaRPr lang="zh-CN" altLang="en-US" sz="800" dirty="0">
              <a:latin typeface="微软雅黑" panose="020B0503020204020204" pitchFamily="34" charset="-122"/>
              <a:ea typeface="微软雅黑" panose="020B0503020204020204" pitchFamily="34" charset="-122"/>
            </a:endParaRPr>
          </a:p>
          <a:p>
            <a:pPr algn="l"/>
            <a:r>
              <a:rPr lang="en-US" altLang="zh-CN" sz="800" dirty="0">
                <a:latin typeface="微软雅黑" panose="020B0503020204020204" pitchFamily="34" charset="-122"/>
                <a:ea typeface="微软雅黑" panose="020B0503020204020204" pitchFamily="34" charset="-122"/>
              </a:rPr>
              <a:t>[2] Shyam R Chidamber and Chris F Kemerer. A metrics suite for object oriented design.IEEE Transactions on software engineering, 20(6):476–493, 1994</a:t>
            </a:r>
            <a:endParaRPr lang="en-US" altLang="zh-CN" sz="800" dirty="0">
              <a:latin typeface="微软雅黑" panose="020B0503020204020204" pitchFamily="34" charset="-122"/>
              <a:ea typeface="微软雅黑" panose="020B0503020204020204" pitchFamily="34" charset="-122"/>
            </a:endParaRPr>
          </a:p>
          <a:p>
            <a:pPr algn="l"/>
            <a:r>
              <a:rPr lang="en-US" altLang="zh-CN" sz="800" dirty="0">
                <a:latin typeface="微软雅黑" panose="020B0503020204020204" pitchFamily="34" charset="-122"/>
                <a:ea typeface="微软雅黑" panose="020B0503020204020204" pitchFamily="34" charset="-122"/>
              </a:rPr>
              <a:t>[3] Rachel Harrison, Steve J Counsell, and Reuben V Nithi.  An evaluation of the moodset of object-oriented software metrics.IEEE Transactions on Software Engineering,24(6):491–496, 1998</a:t>
            </a:r>
            <a:endParaRPr lang="en-US" altLang="zh-CN" sz="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0872">
        <p:fade/>
      </p:transition>
    </mc:Choice>
    <mc:Fallback>
      <p:transition spd="med" advTm="30872">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Context Information learning</a:t>
            </a:r>
            <a:endParaRPr lang="en-US" altLang="zh-CN" dirty="0"/>
          </a:p>
        </p:txBody>
      </p:sp>
      <mc:AlternateContent xmlns:mc="http://schemas.openxmlformats.org/markup-compatibility/2006">
        <mc:Choice xmlns:a14="http://schemas.microsoft.com/office/drawing/2010/main" Requires="a14">
          <p:sp>
            <p:nvSpPr>
              <p:cNvPr id="7" name="矩形 6"/>
              <p:cNvSpPr/>
              <p:nvPr/>
            </p:nvSpPr>
            <p:spPr>
              <a:xfrm>
                <a:off x="2989580" y="3290570"/>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7" name="矩形 6"/>
              <p:cNvSpPr>
                <a:spLocks noRot="1" noChangeAspect="1" noMove="1" noResize="1" noEditPoints="1" noAdjustHandles="1" noChangeArrowheads="1" noChangeShapeType="1" noTextEdit="1"/>
              </p:cNvSpPr>
              <p:nvPr/>
            </p:nvSpPr>
            <p:spPr>
              <a:xfrm>
                <a:off x="2989580" y="3290570"/>
                <a:ext cx="561340" cy="344805"/>
              </a:xfrm>
              <a:prstGeom prst="rect">
                <a:avLst/>
              </a:prstGeom>
              <a:blipFill rotWithShape="1">
                <a:blip r:embed="rId1"/>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3914775" y="3290570"/>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0" name="矩形 9"/>
              <p:cNvSpPr>
                <a:spLocks noRot="1" noChangeAspect="1" noMove="1" noResize="1" noEditPoints="1" noAdjustHandles="1" noChangeArrowheads="1" noChangeShapeType="1" noTextEdit="1"/>
              </p:cNvSpPr>
              <p:nvPr/>
            </p:nvSpPr>
            <p:spPr>
              <a:xfrm>
                <a:off x="3914775" y="3290570"/>
                <a:ext cx="561340" cy="344805"/>
              </a:xfrm>
              <a:prstGeom prst="rect">
                <a:avLst/>
              </a:prstGeom>
              <a:blipFill rotWithShape="1">
                <a:blip r:embed="rId2"/>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4841240" y="3290570"/>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2</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1" name="矩形 10"/>
              <p:cNvSpPr>
                <a:spLocks noRot="1" noChangeAspect="1" noMove="1" noResize="1" noEditPoints="1" noAdjustHandles="1" noChangeArrowheads="1" noChangeShapeType="1" noTextEdit="1"/>
              </p:cNvSpPr>
              <p:nvPr/>
            </p:nvSpPr>
            <p:spPr>
              <a:xfrm>
                <a:off x="4841240" y="3290570"/>
                <a:ext cx="561340" cy="344805"/>
              </a:xfrm>
              <a:prstGeom prst="rect">
                <a:avLst/>
              </a:prstGeom>
              <a:blipFill rotWithShape="1">
                <a:blip r:embed="rId3"/>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5758180" y="3290570"/>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3</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2" name="矩形 11"/>
              <p:cNvSpPr>
                <a:spLocks noRot="1" noChangeAspect="1" noMove="1" noResize="1" noEditPoints="1" noAdjustHandles="1" noChangeArrowheads="1" noChangeShapeType="1" noTextEdit="1"/>
              </p:cNvSpPr>
              <p:nvPr/>
            </p:nvSpPr>
            <p:spPr>
              <a:xfrm>
                <a:off x="5758180" y="3290570"/>
                <a:ext cx="561340" cy="344805"/>
              </a:xfrm>
              <a:prstGeom prst="rect">
                <a:avLst/>
              </a:prstGeom>
              <a:blipFill rotWithShape="1">
                <a:blip r:embed="rId4"/>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2092960" y="3290570"/>
                <a:ext cx="561340" cy="34480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𝑠</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3" name="矩形 12"/>
              <p:cNvSpPr>
                <a:spLocks noRot="1" noChangeAspect="1" noMove="1" noResize="1" noEditPoints="1" noAdjustHandles="1" noChangeArrowheads="1" noChangeShapeType="1" noTextEdit="1"/>
              </p:cNvSpPr>
              <p:nvPr/>
            </p:nvSpPr>
            <p:spPr>
              <a:xfrm>
                <a:off x="2092960" y="3290570"/>
                <a:ext cx="561340" cy="344805"/>
              </a:xfrm>
              <a:prstGeom prst="rect">
                <a:avLst/>
              </a:prstGeom>
              <a:blipFill rotWithShape="1">
                <a:blip r:embed="rId5"/>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6675120" y="3290570"/>
                <a:ext cx="561340" cy="34480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𝑠</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4" name="矩形 13"/>
              <p:cNvSpPr>
                <a:spLocks noRot="1" noChangeAspect="1" noMove="1" noResize="1" noEditPoints="1" noAdjustHandles="1" noChangeArrowheads="1" noChangeShapeType="1" noTextEdit="1"/>
              </p:cNvSpPr>
              <p:nvPr/>
            </p:nvSpPr>
            <p:spPr>
              <a:xfrm>
                <a:off x="6675120" y="3290570"/>
                <a:ext cx="561340" cy="344805"/>
              </a:xfrm>
              <a:prstGeom prst="rect">
                <a:avLst/>
              </a:prstGeom>
              <a:blipFill rotWithShape="1">
                <a:blip r:embed="rId6"/>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p:cNvSpPr/>
              <p:nvPr/>
            </p:nvSpPr>
            <p:spPr>
              <a:xfrm>
                <a:off x="2708910" y="3926840"/>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𝑥</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5" name="矩形 14"/>
              <p:cNvSpPr>
                <a:spLocks noRot="1" noChangeAspect="1" noMove="1" noResize="1" noEditPoints="1" noAdjustHandles="1" noChangeArrowheads="1" noChangeShapeType="1" noTextEdit="1"/>
              </p:cNvSpPr>
              <p:nvPr/>
            </p:nvSpPr>
            <p:spPr>
              <a:xfrm>
                <a:off x="2708910" y="3926840"/>
                <a:ext cx="561340" cy="344805"/>
              </a:xfrm>
              <a:prstGeom prst="rect">
                <a:avLst/>
              </a:prstGeom>
              <a:blipFill rotWithShape="1">
                <a:blip r:embed="rId7"/>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p:cNvSpPr/>
              <p:nvPr/>
            </p:nvSpPr>
            <p:spPr>
              <a:xfrm>
                <a:off x="3634105" y="3926840"/>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𝑥</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6" name="矩形 15"/>
              <p:cNvSpPr>
                <a:spLocks noRot="1" noChangeAspect="1" noMove="1" noResize="1" noEditPoints="1" noAdjustHandles="1" noChangeArrowheads="1" noChangeShapeType="1" noTextEdit="1"/>
              </p:cNvSpPr>
              <p:nvPr/>
            </p:nvSpPr>
            <p:spPr>
              <a:xfrm>
                <a:off x="3634105" y="3926840"/>
                <a:ext cx="561340" cy="344805"/>
              </a:xfrm>
              <a:prstGeom prst="rect">
                <a:avLst/>
              </a:prstGeom>
              <a:blipFill rotWithShape="1">
                <a:blip r:embed="rId8"/>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p:cNvSpPr/>
              <p:nvPr/>
            </p:nvSpPr>
            <p:spPr>
              <a:xfrm>
                <a:off x="4560570" y="3926840"/>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𝑥</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2</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7" name="矩形 16"/>
              <p:cNvSpPr>
                <a:spLocks noRot="1" noChangeAspect="1" noMove="1" noResize="1" noEditPoints="1" noAdjustHandles="1" noChangeArrowheads="1" noChangeShapeType="1" noTextEdit="1"/>
              </p:cNvSpPr>
              <p:nvPr/>
            </p:nvSpPr>
            <p:spPr>
              <a:xfrm>
                <a:off x="4560570" y="3926840"/>
                <a:ext cx="561340" cy="344805"/>
              </a:xfrm>
              <a:prstGeom prst="rect">
                <a:avLst/>
              </a:prstGeom>
              <a:blipFill rotWithShape="1">
                <a:blip r:embed="rId9"/>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p:cNvSpPr/>
              <p:nvPr/>
            </p:nvSpPr>
            <p:spPr>
              <a:xfrm>
                <a:off x="5477510" y="3926840"/>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𝑥</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3</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18" name="矩形 17"/>
              <p:cNvSpPr>
                <a:spLocks noRot="1" noChangeAspect="1" noMove="1" noResize="1" noEditPoints="1" noAdjustHandles="1" noChangeArrowheads="1" noChangeShapeType="1" noTextEdit="1"/>
              </p:cNvSpPr>
              <p:nvPr/>
            </p:nvSpPr>
            <p:spPr>
              <a:xfrm>
                <a:off x="5477510" y="3926840"/>
                <a:ext cx="561340" cy="344805"/>
              </a:xfrm>
              <a:prstGeom prst="rect">
                <a:avLst/>
              </a:prstGeom>
              <a:blipFill rotWithShape="1">
                <a:blip r:embed="rId10"/>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19" name="直接箭头连接符 18"/>
          <p:cNvCxnSpPr>
            <a:stCxn id="13" idx="3"/>
            <a:endCxn id="7" idx="1"/>
          </p:cNvCxnSpPr>
          <p:nvPr/>
        </p:nvCxnSpPr>
        <p:spPr>
          <a:xfrm>
            <a:off x="2654300" y="3463290"/>
            <a:ext cx="335280"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3"/>
            <a:endCxn id="10" idx="1"/>
          </p:cNvCxnSpPr>
          <p:nvPr/>
        </p:nvCxnSpPr>
        <p:spPr>
          <a:xfrm>
            <a:off x="3550920" y="3463290"/>
            <a:ext cx="363855"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477385" y="3463290"/>
            <a:ext cx="363855"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394325" y="3463290"/>
            <a:ext cx="363855"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311265" y="3463290"/>
            <a:ext cx="363855"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5" idx="0"/>
            <a:endCxn id="7" idx="2"/>
          </p:cNvCxnSpPr>
          <p:nvPr/>
        </p:nvCxnSpPr>
        <p:spPr>
          <a:xfrm flipV="1">
            <a:off x="2989580" y="3635375"/>
            <a:ext cx="280670" cy="29146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矩形 28"/>
              <p:cNvSpPr/>
              <p:nvPr/>
            </p:nvSpPr>
            <p:spPr>
              <a:xfrm>
                <a:off x="2708910" y="2098040"/>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𝑦</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29" name="矩形 28"/>
              <p:cNvSpPr>
                <a:spLocks noRot="1" noChangeAspect="1" noMove="1" noResize="1" noEditPoints="1" noAdjustHandles="1" noChangeArrowheads="1" noChangeShapeType="1" noTextEdit="1"/>
              </p:cNvSpPr>
              <p:nvPr/>
            </p:nvSpPr>
            <p:spPr>
              <a:xfrm>
                <a:off x="2708910" y="2098040"/>
                <a:ext cx="561340" cy="344805"/>
              </a:xfrm>
              <a:prstGeom prst="rect">
                <a:avLst/>
              </a:prstGeom>
              <a:blipFill rotWithShape="1">
                <a:blip r:embed="rId11"/>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矩形 29"/>
              <p:cNvSpPr/>
              <p:nvPr/>
            </p:nvSpPr>
            <p:spPr>
              <a:xfrm>
                <a:off x="3634105" y="2098040"/>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𝑦</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30" name="矩形 29"/>
              <p:cNvSpPr>
                <a:spLocks noRot="1" noChangeAspect="1" noMove="1" noResize="1" noEditPoints="1" noAdjustHandles="1" noChangeArrowheads="1" noChangeShapeType="1" noTextEdit="1"/>
              </p:cNvSpPr>
              <p:nvPr/>
            </p:nvSpPr>
            <p:spPr>
              <a:xfrm>
                <a:off x="3634105" y="2098040"/>
                <a:ext cx="561340" cy="344805"/>
              </a:xfrm>
              <a:prstGeom prst="rect">
                <a:avLst/>
              </a:prstGeom>
              <a:blipFill rotWithShape="1">
                <a:blip r:embed="rId12"/>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31" name="直接箭头连接符 30"/>
          <p:cNvCxnSpPr>
            <a:endCxn id="30" idx="2"/>
          </p:cNvCxnSpPr>
          <p:nvPr/>
        </p:nvCxnSpPr>
        <p:spPr>
          <a:xfrm flipH="1" flipV="1">
            <a:off x="3914775" y="2442845"/>
            <a:ext cx="280670" cy="84772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矩形 31"/>
              <p:cNvSpPr/>
              <p:nvPr/>
            </p:nvSpPr>
            <p:spPr>
              <a:xfrm>
                <a:off x="4560570" y="2098040"/>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𝑦</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2</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32" name="矩形 31"/>
              <p:cNvSpPr>
                <a:spLocks noRot="1" noChangeAspect="1" noMove="1" noResize="1" noEditPoints="1" noAdjustHandles="1" noChangeArrowheads="1" noChangeShapeType="1" noTextEdit="1"/>
              </p:cNvSpPr>
              <p:nvPr/>
            </p:nvSpPr>
            <p:spPr>
              <a:xfrm>
                <a:off x="4560570" y="2098040"/>
                <a:ext cx="561340" cy="344805"/>
              </a:xfrm>
              <a:prstGeom prst="rect">
                <a:avLst/>
              </a:prstGeom>
              <a:blipFill rotWithShape="1">
                <a:blip r:embed="rId13"/>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33" name="直接箭头连接符 32"/>
          <p:cNvCxnSpPr>
            <a:endCxn id="32" idx="2"/>
          </p:cNvCxnSpPr>
          <p:nvPr/>
        </p:nvCxnSpPr>
        <p:spPr>
          <a:xfrm flipH="1" flipV="1">
            <a:off x="4841240" y="2442845"/>
            <a:ext cx="272415" cy="84772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矩形 33"/>
              <p:cNvSpPr/>
              <p:nvPr/>
            </p:nvSpPr>
            <p:spPr>
              <a:xfrm>
                <a:off x="5477510" y="2098040"/>
                <a:ext cx="561340" cy="344805"/>
              </a:xfrm>
              <a:prstGeom prst="rect">
                <a:avLst/>
              </a:prstGeom>
              <a:solidFill>
                <a:schemeClr val="bg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𝑦</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3</m:t>
                          </m:r>
                        </m:sub>
                      </m:sSub>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34" name="矩形 33"/>
              <p:cNvSpPr>
                <a:spLocks noRot="1" noChangeAspect="1" noMove="1" noResize="1" noEditPoints="1" noAdjustHandles="1" noChangeArrowheads="1" noChangeShapeType="1" noTextEdit="1"/>
              </p:cNvSpPr>
              <p:nvPr/>
            </p:nvSpPr>
            <p:spPr>
              <a:xfrm>
                <a:off x="5477510" y="2098040"/>
                <a:ext cx="561340" cy="344805"/>
              </a:xfrm>
              <a:prstGeom prst="rect">
                <a:avLst/>
              </a:prstGeom>
              <a:blipFill rotWithShape="1">
                <a:blip r:embed="rId14"/>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sp>
        <p:nvSpPr>
          <p:cNvPr id="38" name="文本框 37"/>
          <p:cNvSpPr txBox="1"/>
          <p:nvPr/>
        </p:nvSpPr>
        <p:spPr>
          <a:xfrm>
            <a:off x="2723515" y="1440180"/>
            <a:ext cx="3378835" cy="379095"/>
          </a:xfrm>
          <a:prstGeom prst="rect">
            <a:avLst/>
          </a:prstGeom>
          <a:noFill/>
        </p:spPr>
        <p:txBody>
          <a:bodyPr wrap="square" rtlCol="0">
            <a:noAutofit/>
          </a:bodyPr>
          <a:p>
            <a:pPr algn="ctr"/>
            <a:r>
              <a:rPr lang="en-US" altLang="zh-CN" sz="1800" b="1" dirty="0">
                <a:latin typeface="微软雅黑" panose="020B0503020204020204" pitchFamily="34" charset="-122"/>
                <a:ea typeface="微软雅黑" panose="020B0503020204020204" pitchFamily="34" charset="-122"/>
              </a:rPr>
              <a:t>BiLSTM</a:t>
            </a:r>
            <a:endParaRPr lang="en-US" altLang="zh-CN" sz="1800" b="1" dirty="0">
              <a:latin typeface="微软雅黑" panose="020B0503020204020204" pitchFamily="34" charset="-122"/>
              <a:ea typeface="微软雅黑" panose="020B0503020204020204" pitchFamily="34" charset="-122"/>
            </a:endParaRPr>
          </a:p>
        </p:txBody>
      </p:sp>
      <p:cxnSp>
        <p:nvCxnSpPr>
          <p:cNvPr id="3" name="直接箭头连接符 2"/>
          <p:cNvCxnSpPr>
            <a:stCxn id="16" idx="0"/>
            <a:endCxn id="10" idx="2"/>
          </p:cNvCxnSpPr>
          <p:nvPr/>
        </p:nvCxnSpPr>
        <p:spPr>
          <a:xfrm flipV="1">
            <a:off x="3914775" y="3635375"/>
            <a:ext cx="280670" cy="29146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17" idx="0"/>
            <a:endCxn id="11" idx="2"/>
          </p:cNvCxnSpPr>
          <p:nvPr/>
        </p:nvCxnSpPr>
        <p:spPr>
          <a:xfrm flipV="1">
            <a:off x="4841240" y="3635375"/>
            <a:ext cx="280670" cy="291465"/>
          </a:xfrm>
          <a:prstGeom prst="straightConnector1">
            <a:avLst/>
          </a:prstGeom>
          <a:noFill/>
          <a:ln w="9525" cap="flat" cmpd="sng" algn="ctr">
            <a:noFill/>
            <a:prstDash val="solid"/>
            <a:round/>
            <a:headEnd type="none" w="med" len="med"/>
            <a:tailEnd type="arrow" w="med" len="med"/>
          </a:ln>
        </p:spPr>
      </p:cxnSp>
      <p:cxnSp>
        <p:nvCxnSpPr>
          <p:cNvPr id="8" name="直接箭头连接符 7"/>
          <p:cNvCxnSpPr/>
          <p:nvPr/>
        </p:nvCxnSpPr>
        <p:spPr>
          <a:xfrm>
            <a:off x="5314950" y="5930900"/>
            <a:ext cx="914400" cy="914400"/>
          </a:xfrm>
          <a:prstGeom prst="straightConnector1">
            <a:avLst/>
          </a:prstGeom>
          <a:noFill/>
          <a:ln w="9525" cap="flat" cmpd="sng" algn="ctr">
            <a:noFill/>
            <a:prstDash val="solid"/>
            <a:round/>
            <a:headEnd type="none" w="med" len="med"/>
            <a:tailEnd type="arrow" w="med" len="med"/>
          </a:ln>
        </p:spPr>
      </p:cxnSp>
      <p:cxnSp>
        <p:nvCxnSpPr>
          <p:cNvPr id="39" name="直接箭头连接符 38"/>
          <p:cNvCxnSpPr/>
          <p:nvPr/>
        </p:nvCxnSpPr>
        <p:spPr>
          <a:xfrm flipV="1">
            <a:off x="4832985" y="3635375"/>
            <a:ext cx="280670" cy="29146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5758180" y="3635375"/>
            <a:ext cx="280670" cy="29146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矩形 42"/>
              <p:cNvSpPr/>
              <p:nvPr/>
            </p:nvSpPr>
            <p:spPr>
              <a:xfrm>
                <a:off x="2428240" y="2747645"/>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Sup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up>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m:t>
                          </m:r>
                        </m:sup>
                      </m:sSubSup>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43" name="矩形 42"/>
              <p:cNvSpPr>
                <a:spLocks noRot="1" noChangeAspect="1" noMove="1" noResize="1" noEditPoints="1" noAdjustHandles="1" noChangeArrowheads="1" noChangeShapeType="1" noTextEdit="1"/>
              </p:cNvSpPr>
              <p:nvPr/>
            </p:nvSpPr>
            <p:spPr>
              <a:xfrm>
                <a:off x="2428240" y="2747645"/>
                <a:ext cx="561340" cy="344805"/>
              </a:xfrm>
              <a:prstGeom prst="rect">
                <a:avLst/>
              </a:prstGeom>
              <a:blipFill rotWithShape="1">
                <a:blip r:embed="rId15"/>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44" name="直接箭头连接符 43"/>
          <p:cNvCxnSpPr>
            <a:stCxn id="7" idx="0"/>
            <a:endCxn id="29" idx="2"/>
          </p:cNvCxnSpPr>
          <p:nvPr/>
        </p:nvCxnSpPr>
        <p:spPr>
          <a:xfrm flipH="1" flipV="1">
            <a:off x="2989580" y="2442845"/>
            <a:ext cx="280670" cy="84772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5" idx="0"/>
            <a:endCxn id="43" idx="2"/>
          </p:cNvCxnSpPr>
          <p:nvPr/>
        </p:nvCxnSpPr>
        <p:spPr>
          <a:xfrm flipH="1" flipV="1">
            <a:off x="2708910" y="3092450"/>
            <a:ext cx="280670" cy="83439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46" name="直接箭头连接符 45"/>
          <p:cNvCxnSpPr>
            <a:stCxn id="43" idx="0"/>
          </p:cNvCxnSpPr>
          <p:nvPr/>
        </p:nvCxnSpPr>
        <p:spPr>
          <a:xfrm flipV="1">
            <a:off x="2708910" y="2462530"/>
            <a:ext cx="251460" cy="285115"/>
          </a:xfrm>
          <a:prstGeom prst="straightConnector1">
            <a:avLst/>
          </a:prstGeom>
          <a:noFill/>
          <a:ln w="12700" cap="flat" cmpd="sng" algn="ctr">
            <a:solidFill>
              <a:schemeClr val="accent1">
                <a:shade val="50000"/>
              </a:schemeClr>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47" name="矩形 46"/>
              <p:cNvSpPr/>
              <p:nvPr/>
            </p:nvSpPr>
            <p:spPr>
              <a:xfrm>
                <a:off x="3353435" y="2747645"/>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Sup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up>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m:t>
                          </m:r>
                        </m:sup>
                      </m:sSubSup>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47" name="矩形 46"/>
              <p:cNvSpPr>
                <a:spLocks noRot="1" noChangeAspect="1" noMove="1" noResize="1" noEditPoints="1" noAdjustHandles="1" noChangeArrowheads="1" noChangeShapeType="1" noTextEdit="1"/>
              </p:cNvSpPr>
              <p:nvPr/>
            </p:nvSpPr>
            <p:spPr>
              <a:xfrm>
                <a:off x="3353435" y="2747645"/>
                <a:ext cx="561340" cy="344805"/>
              </a:xfrm>
              <a:prstGeom prst="rect">
                <a:avLst/>
              </a:prstGeom>
              <a:blipFill rotWithShape="1">
                <a:blip r:embed="rId15"/>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48" name="直接箭头连接符 47"/>
          <p:cNvCxnSpPr/>
          <p:nvPr/>
        </p:nvCxnSpPr>
        <p:spPr>
          <a:xfrm flipV="1">
            <a:off x="3634105" y="2462530"/>
            <a:ext cx="251460" cy="285115"/>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49" name="直接箭头连接符 48"/>
          <p:cNvCxnSpPr>
            <a:stCxn id="16" idx="0"/>
            <a:endCxn id="47" idx="2"/>
          </p:cNvCxnSpPr>
          <p:nvPr/>
        </p:nvCxnSpPr>
        <p:spPr>
          <a:xfrm flipH="1" flipV="1">
            <a:off x="3634105" y="3092450"/>
            <a:ext cx="280670" cy="83439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矩形 49"/>
              <p:cNvSpPr/>
              <p:nvPr/>
            </p:nvSpPr>
            <p:spPr>
              <a:xfrm>
                <a:off x="4279900" y="2747645"/>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Sup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up>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m:t>
                          </m:r>
                        </m:sup>
                      </m:sSubSup>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50" name="矩形 49"/>
              <p:cNvSpPr>
                <a:spLocks noRot="1" noChangeAspect="1" noMove="1" noResize="1" noEditPoints="1" noAdjustHandles="1" noChangeArrowheads="1" noChangeShapeType="1" noTextEdit="1"/>
              </p:cNvSpPr>
              <p:nvPr/>
            </p:nvSpPr>
            <p:spPr>
              <a:xfrm>
                <a:off x="4279900" y="2747645"/>
                <a:ext cx="561340" cy="344805"/>
              </a:xfrm>
              <a:prstGeom prst="rect">
                <a:avLst/>
              </a:prstGeom>
              <a:blipFill rotWithShape="1">
                <a:blip r:embed="rId15"/>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52" name="直接箭头连接符 51"/>
          <p:cNvCxnSpPr>
            <a:endCxn id="50" idx="2"/>
          </p:cNvCxnSpPr>
          <p:nvPr/>
        </p:nvCxnSpPr>
        <p:spPr>
          <a:xfrm flipH="1" flipV="1">
            <a:off x="4560570" y="3092450"/>
            <a:ext cx="262255" cy="81851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50" idx="0"/>
          </p:cNvCxnSpPr>
          <p:nvPr/>
        </p:nvCxnSpPr>
        <p:spPr>
          <a:xfrm flipV="1">
            <a:off x="4560570" y="2482215"/>
            <a:ext cx="242570" cy="26543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54" name="直接箭头连接符 53"/>
          <p:cNvCxnSpPr>
            <a:stCxn id="12" idx="0"/>
            <a:endCxn id="34" idx="2"/>
          </p:cNvCxnSpPr>
          <p:nvPr/>
        </p:nvCxnSpPr>
        <p:spPr>
          <a:xfrm flipH="1" flipV="1">
            <a:off x="5758180" y="2442845"/>
            <a:ext cx="280670" cy="847725"/>
          </a:xfrm>
          <a:prstGeom prst="straightConnector1">
            <a:avLst/>
          </a:prstGeom>
          <a:noFill/>
          <a:ln w="12700" cap="flat" cmpd="sng" algn="ctr">
            <a:solidFill>
              <a:schemeClr val="accent1">
                <a:shade val="50000"/>
              </a:schemeClr>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55" name="矩形 54"/>
              <p:cNvSpPr/>
              <p:nvPr/>
            </p:nvSpPr>
            <p:spPr>
              <a:xfrm>
                <a:off x="5196840" y="2747645"/>
                <a:ext cx="561340" cy="344805"/>
              </a:xfrm>
              <a:prstGeom prst="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Sup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ℎ</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up>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m:t>
                          </m:r>
                        </m:sup>
                      </m:sSubSup>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55" name="矩形 54"/>
              <p:cNvSpPr>
                <a:spLocks noRot="1" noChangeAspect="1" noMove="1" noResize="1" noEditPoints="1" noAdjustHandles="1" noChangeArrowheads="1" noChangeShapeType="1" noTextEdit="1"/>
              </p:cNvSpPr>
              <p:nvPr/>
            </p:nvSpPr>
            <p:spPr>
              <a:xfrm>
                <a:off x="5196840" y="2747645"/>
                <a:ext cx="561340" cy="344805"/>
              </a:xfrm>
              <a:prstGeom prst="rect">
                <a:avLst/>
              </a:prstGeom>
              <a:blipFill rotWithShape="1">
                <a:blip r:embed="rId15"/>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56" name="直接箭头连接符 55"/>
          <p:cNvCxnSpPr>
            <a:stCxn id="18" idx="0"/>
            <a:endCxn id="55" idx="2"/>
          </p:cNvCxnSpPr>
          <p:nvPr/>
        </p:nvCxnSpPr>
        <p:spPr>
          <a:xfrm flipH="1" flipV="1">
            <a:off x="5477510" y="3092450"/>
            <a:ext cx="280670" cy="83439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57" name="直接箭头连接符 56"/>
          <p:cNvCxnSpPr>
            <a:stCxn id="55" idx="0"/>
          </p:cNvCxnSpPr>
          <p:nvPr/>
        </p:nvCxnSpPr>
        <p:spPr>
          <a:xfrm flipV="1">
            <a:off x="5477510" y="2472690"/>
            <a:ext cx="251460" cy="274955"/>
          </a:xfrm>
          <a:prstGeom prst="straightConnector1">
            <a:avLst/>
          </a:prstGeom>
          <a:noFill/>
          <a:ln w="12700" cap="flat" cmpd="sng" algn="ctr">
            <a:solidFill>
              <a:schemeClr val="accent1">
                <a:shade val="50000"/>
              </a:schemeClr>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58" name="矩形 57"/>
              <p:cNvSpPr/>
              <p:nvPr/>
            </p:nvSpPr>
            <p:spPr>
              <a:xfrm>
                <a:off x="6113780" y="2747645"/>
                <a:ext cx="561340" cy="34480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Sup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𝑠</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0</m:t>
                          </m:r>
                        </m:sub>
                        <m:sup>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m:t>
                          </m:r>
                        </m:sup>
                      </m:sSubSup>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58" name="矩形 57"/>
              <p:cNvSpPr>
                <a:spLocks noRot="1" noChangeAspect="1" noMove="1" noResize="1" noEditPoints="1" noAdjustHandles="1" noChangeArrowheads="1" noChangeShapeType="1" noTextEdit="1"/>
              </p:cNvSpPr>
              <p:nvPr/>
            </p:nvSpPr>
            <p:spPr>
              <a:xfrm>
                <a:off x="6113780" y="2747645"/>
                <a:ext cx="561340" cy="344805"/>
              </a:xfrm>
              <a:prstGeom prst="rect">
                <a:avLst/>
              </a:prstGeom>
              <a:blipFill rotWithShape="1">
                <a:blip r:embed="rId16"/>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59" name="直接箭头连接符 58"/>
          <p:cNvCxnSpPr>
            <a:stCxn id="58" idx="1"/>
            <a:endCxn id="55" idx="3"/>
          </p:cNvCxnSpPr>
          <p:nvPr/>
        </p:nvCxnSpPr>
        <p:spPr>
          <a:xfrm flipH="1">
            <a:off x="5758180" y="2920365"/>
            <a:ext cx="355600" cy="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60" name="直接箭头连接符 59"/>
          <p:cNvCxnSpPr/>
          <p:nvPr/>
        </p:nvCxnSpPr>
        <p:spPr>
          <a:xfrm flipH="1">
            <a:off x="3914775" y="2920365"/>
            <a:ext cx="355600" cy="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61" name="直接箭头连接符 60"/>
          <p:cNvCxnSpPr/>
          <p:nvPr/>
        </p:nvCxnSpPr>
        <p:spPr>
          <a:xfrm flipH="1">
            <a:off x="2997835" y="2920365"/>
            <a:ext cx="355600" cy="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62" name="直接箭头连接符 61"/>
          <p:cNvCxnSpPr/>
          <p:nvPr/>
        </p:nvCxnSpPr>
        <p:spPr>
          <a:xfrm flipH="1">
            <a:off x="2072640" y="2920365"/>
            <a:ext cx="355600" cy="0"/>
          </a:xfrm>
          <a:prstGeom prst="straightConnector1">
            <a:avLst/>
          </a:prstGeom>
          <a:noFill/>
          <a:ln w="12700" cap="flat" cmpd="sng" algn="ctr">
            <a:solidFill>
              <a:schemeClr val="accent1">
                <a:shade val="50000"/>
              </a:schemeClr>
            </a:solidFill>
            <a:prstDash val="solid"/>
            <a:round/>
            <a:headEnd type="none" w="med" len="med"/>
            <a:tailEnd type="arrow" w="med" len="med"/>
          </a:ln>
        </p:spPr>
      </p:cxnSp>
      <p:cxnSp>
        <p:nvCxnSpPr>
          <p:cNvPr id="63" name="直接箭头连接符 62"/>
          <p:cNvCxnSpPr/>
          <p:nvPr/>
        </p:nvCxnSpPr>
        <p:spPr>
          <a:xfrm flipH="1">
            <a:off x="4822825" y="2920365"/>
            <a:ext cx="355600" cy="0"/>
          </a:xfrm>
          <a:prstGeom prst="straightConnector1">
            <a:avLst/>
          </a:prstGeom>
          <a:noFill/>
          <a:ln w="12700" cap="flat" cmpd="sng" algn="ctr">
            <a:solidFill>
              <a:schemeClr val="accent1">
                <a:shade val="50000"/>
              </a:schemeClr>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64" name="矩形 63"/>
              <p:cNvSpPr/>
              <p:nvPr/>
            </p:nvSpPr>
            <p:spPr>
              <a:xfrm>
                <a:off x="1511300" y="2748280"/>
                <a:ext cx="561340" cy="34480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ctrlPr>
                        </m:sSubSupPr>
                        <m:e>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𝑠</m:t>
                          </m:r>
                        </m:e>
                        <m:sub>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1</m:t>
                          </m:r>
                        </m:sub>
                        <m:sup>
                          <m:r>
                            <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rPr>
                            <m:t>'</m:t>
                          </m:r>
                        </m:sup>
                      </m:sSubSup>
                    </m:oMath>
                  </m:oMathPara>
                </a14:m>
                <a:endParaRPr kumimoji="0" lang="en-US" altLang="zh-CN" sz="1800" b="0" i="1" u="none" strike="noStrike" cap="none" normalizeH="0" baseline="0" dirty="0" smtClean="0">
                  <a:ln>
                    <a:noFill/>
                  </a:ln>
                  <a:solidFill>
                    <a:schemeClr val="bg1"/>
                  </a:solidFill>
                  <a:effectLst/>
                  <a:latin typeface="DejaVu Math TeX Gyre" panose="02000503000000000000" charset="0"/>
                  <a:ea typeface="微软雅黑" panose="020B0503020204020204" pitchFamily="34" charset="-122"/>
                  <a:cs typeface="DejaVu Math TeX Gyre" panose="02000503000000000000" charset="0"/>
                </a:endParaRPr>
              </a:p>
            </p:txBody>
          </p:sp>
        </mc:Choice>
        <mc:Fallback>
          <p:sp>
            <p:nvSpPr>
              <p:cNvPr id="64" name="矩形 63"/>
              <p:cNvSpPr>
                <a:spLocks noRot="1" noChangeAspect="1" noMove="1" noResize="1" noEditPoints="1" noAdjustHandles="1" noChangeArrowheads="1" noChangeShapeType="1" noTextEdit="1"/>
              </p:cNvSpPr>
              <p:nvPr/>
            </p:nvSpPr>
            <p:spPr>
              <a:xfrm>
                <a:off x="1511300" y="2748280"/>
                <a:ext cx="561340" cy="344805"/>
              </a:xfrm>
              <a:prstGeom prst="rect">
                <a:avLst/>
              </a:prstGeom>
              <a:blipFill rotWithShape="1">
                <a:blip r:embed="rId17"/>
                <a:stretch>
                  <a:fillRect/>
                </a:stretch>
              </a:bli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sp>
        <p:nvSpPr>
          <p:cNvPr id="65" name="圆角矩形 64"/>
          <p:cNvSpPr/>
          <p:nvPr/>
        </p:nvSpPr>
        <p:spPr>
          <a:xfrm>
            <a:off x="1826260" y="5334635"/>
            <a:ext cx="5300980" cy="492125"/>
          </a:xfrm>
          <a:prstGeom prst="round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r>
              <a:rPr lang="en-US" altLang="zh-CN" sz="1800" dirty="0">
                <a:latin typeface="微软雅黑" panose="020B0503020204020204" pitchFamily="34" charset="-122"/>
                <a:ea typeface="微软雅黑" panose="020B0503020204020204" pitchFamily="34" charset="-122"/>
                <a:sym typeface="+mn-ea"/>
              </a:rPr>
              <a:t>public, static, void, ____,remove, add  </a:t>
            </a:r>
            <a:endParaRPr kumimoji="0" lang="zh-CN" altLang="en-US"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 name="文本框 3"/>
              <p:cNvSpPr txBox="1"/>
              <p:nvPr/>
            </p:nvSpPr>
            <p:spPr>
              <a:xfrm>
                <a:off x="3353371" y="4504626"/>
                <a:ext cx="169989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𝑦</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𝑛</m:t>
                          </m:r>
                        </m:sub>
                      </m:sSub>
                      <m:r>
                        <a:rPr lang="en-US" altLang="zh-CN" sz="1800" i="1" dirty="0">
                          <a:latin typeface="DejaVu Math TeX Gyre" panose="02000503000000000000" charset="0"/>
                          <a:ea typeface="微软雅黑" panose="020B0503020204020204" pitchFamily="34" charset="-122"/>
                          <a:cs typeface="DejaVu Math TeX Gyre" panose="02000503000000000000" charset="0"/>
                        </a:rPr>
                        <m:t>=</m:t>
                      </m:r>
                      <m:box>
                        <m:boxPr>
                          <m:noBreak m:val="on"/>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boxPr>
                        <m:e>
                          <m:acc>
                            <m:accPr>
                              <m:chr m:val="⃗"/>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accPr>
                            <m:e>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𝑦</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𝑛</m:t>
                                  </m:r>
                                </m:sub>
                              </m:sSub>
                            </m:e>
                          </m:acc>
                          <m:r>
                            <a:rPr lang="en-US" altLang="zh-CN" sz="1800" i="1" dirty="0">
                              <a:latin typeface="DejaVu Math TeX Gyre" panose="02000503000000000000" charset="0"/>
                              <a:ea typeface="微软雅黑" panose="020B0503020204020204" pitchFamily="34" charset="-122"/>
                              <a:cs typeface="DejaVu Math TeX Gyre" panose="02000503000000000000" charset="0"/>
                            </a:rPr>
                            <m:t>+</m:t>
                          </m:r>
                          <m:acc>
                            <m:accPr>
                              <m:chr m:val="⃖"/>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accPr>
                            <m:e>
                              <m:sSub>
                                <m:sSubPr>
                                  <m:ctrlPr>
                                    <a:rPr lang="en-US" altLang="zh-CN" sz="1800" i="1" dirty="0">
                                      <a:latin typeface="DejaVu Math TeX Gyre" panose="02000503000000000000" charset="0"/>
                                      <a:ea typeface="微软雅黑" panose="020B0503020204020204" pitchFamily="34" charset="-122"/>
                                      <a:cs typeface="DejaVu Math TeX Gyre" panose="02000503000000000000" charset="0"/>
                                    </a:rPr>
                                  </m:ctrlPr>
                                </m:sSubPr>
                                <m:e>
                                  <m:r>
                                    <a:rPr lang="en-US" altLang="zh-CN" sz="1800" i="1" dirty="0">
                                      <a:latin typeface="DejaVu Math TeX Gyre" panose="02000503000000000000" charset="0"/>
                                      <a:ea typeface="微软雅黑" panose="020B0503020204020204" pitchFamily="34" charset="-122"/>
                                      <a:cs typeface="DejaVu Math TeX Gyre" panose="02000503000000000000" charset="0"/>
                                    </a:rPr>
                                    <m:t>𝑦</m:t>
                                  </m:r>
                                </m:e>
                                <m:sub>
                                  <m:r>
                                    <a:rPr lang="en-US" altLang="zh-CN" sz="1800" i="1" dirty="0">
                                      <a:latin typeface="DejaVu Math TeX Gyre" panose="02000503000000000000" charset="0"/>
                                      <a:ea typeface="微软雅黑" panose="020B0503020204020204" pitchFamily="34" charset="-122"/>
                                      <a:cs typeface="DejaVu Math TeX Gyre" panose="02000503000000000000" charset="0"/>
                                    </a:rPr>
                                    <m:t>𝑛</m:t>
                                  </m:r>
                                </m:sub>
                              </m:sSub>
                            </m:e>
                          </m:acc>
                        </m:e>
                      </m:box>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3353371" y="4504626"/>
                <a:ext cx="1699895" cy="368300"/>
              </a:xfrm>
              <a:prstGeom prst="rect">
                <a:avLst/>
              </a:prstGeom>
              <a:blipFill rotWithShape="1">
                <a:blip r:embed="rId18"/>
                <a:stretch>
                  <a:fillRect l="-34" t="-155" r="-1311" b="155"/>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 of traditional models</a:t>
            </a:r>
            <a:endParaRPr lang="en-US" altLang="zh-CN" dirty="0"/>
          </a:p>
        </p:txBody>
      </p:sp>
      <p:sp>
        <p:nvSpPr>
          <p:cNvPr id="3" name="文本框 2"/>
          <p:cNvSpPr txBox="1"/>
          <p:nvPr/>
        </p:nvSpPr>
        <p:spPr>
          <a:xfrm>
            <a:off x="1334135" y="1646555"/>
            <a:ext cx="7311390" cy="4548505"/>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Problems</a:t>
            </a: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Need manually define metrics and generate features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Can not learn code dependency information</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1200150" lvl="2"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Pre-defined metrics only obtain statistical information of source code</a:t>
            </a:r>
            <a:endParaRPr lang="en-US" altLang="zh-CN" sz="1800" dirty="0">
              <a:latin typeface="微软雅黑" panose="020B0503020204020204" pitchFamily="34" charset="-122"/>
              <a:ea typeface="微软雅黑" panose="020B0503020204020204" pitchFamily="34" charset="-122"/>
            </a:endParaRPr>
          </a:p>
          <a:p>
            <a:pPr marL="1200150" lvl="2"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1200150" lvl="2"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1200150" lvl="2"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1200150" lvl="2"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0961">
        <p:fade/>
      </p:transition>
    </mc:Choice>
    <mc:Fallback>
      <p:transition spd="med" advTm="30961">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motivation Example</a:t>
            </a:r>
            <a:endParaRPr lang="en-US" altLang="zh-CN" dirty="0"/>
          </a:p>
        </p:txBody>
      </p:sp>
      <p:pic>
        <p:nvPicPr>
          <p:cNvPr id="4" name="图片 3" descr="bar"/>
          <p:cNvPicPr>
            <a:picLocks noChangeAspect="1"/>
          </p:cNvPicPr>
          <p:nvPr/>
        </p:nvPicPr>
        <p:blipFill>
          <a:blip r:embed="rId1"/>
          <a:stretch>
            <a:fillRect/>
          </a:stretch>
        </p:blipFill>
        <p:spPr>
          <a:xfrm>
            <a:off x="628650" y="1678305"/>
            <a:ext cx="5161915" cy="1830705"/>
          </a:xfrm>
          <a:prstGeom prst="rect">
            <a:avLst/>
          </a:prstGeom>
        </p:spPr>
      </p:pic>
      <p:pic>
        <p:nvPicPr>
          <p:cNvPr id="5" name="图片 4" descr="foo"/>
          <p:cNvPicPr>
            <a:picLocks noChangeAspect="1"/>
          </p:cNvPicPr>
          <p:nvPr/>
        </p:nvPicPr>
        <p:blipFill>
          <a:blip r:embed="rId2"/>
          <a:stretch>
            <a:fillRect/>
          </a:stretch>
        </p:blipFill>
        <p:spPr>
          <a:xfrm>
            <a:off x="3435350" y="4172585"/>
            <a:ext cx="5666740" cy="2153920"/>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5072316" y="2539936"/>
                <a:ext cx="3442335" cy="368300"/>
              </a:xfrm>
              <a:prstGeom prst="rect">
                <a:avLst/>
              </a:prstGeom>
              <a:noFill/>
              <a:ln w="12700" cmpd="sng">
                <a:solidFill>
                  <a:schemeClr val="accent1">
                    <a:shade val="50000"/>
                  </a:schemeClr>
                </a:solidFill>
                <a:prstDash val="solid"/>
              </a:ln>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𝑎𝑑𝑑</m:t>
                      </m:r>
                      <m:r>
                        <a:rPr lang="en-US" altLang="zh-CN" sz="1800" i="1" dirty="0">
                          <a:latin typeface="DejaVu Math TeX Gyre" panose="02000503000000000000" charset="0"/>
                          <a:ea typeface="微软雅黑" panose="020B0503020204020204" pitchFamily="34" charset="-122"/>
                          <a:cs typeface="DejaVu Math TeX Gyre" panose="02000503000000000000" charset="0"/>
                        </a:rPr>
                        <m:t>,</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𝑟𝑒𝑚𝑜𝑣𝑒</m:t>
                      </m:r>
                      <m:r>
                        <a:rPr lang="en-US" altLang="zh-CN" sz="1800" i="1" dirty="0">
                          <a:latin typeface="DejaVu Math TeX Gyre" panose="02000503000000000000" charset="0"/>
                          <a:ea typeface="微软雅黑" panose="020B0503020204020204" pitchFamily="34" charset="-122"/>
                          <a:cs typeface="DejaVu Math TeX Gyre" panose="02000503000000000000" charset="0"/>
                        </a:rPr>
                        <m:t>,</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𝑎𝑑𝑑</m:t>
                      </m:r>
                      <m:r>
                        <a:rPr lang="en-US" altLang="zh-CN" sz="1800" i="1" dirty="0">
                          <a:latin typeface="DejaVu Math TeX Gyre" panose="02000503000000000000" charset="0"/>
                          <a:ea typeface="微软雅黑" panose="020B0503020204020204" pitchFamily="34" charset="-122"/>
                          <a:cs typeface="DejaVu Math TeX Gyre" panose="02000503000000000000" charset="0"/>
                        </a:rPr>
                        <m:t>,</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𝑟𝑒𝑚𝑜𝑣𝑒</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5072316" y="2539936"/>
                <a:ext cx="3442335" cy="368300"/>
              </a:xfrm>
              <a:prstGeom prst="rect">
                <a:avLst/>
              </a:prstGeom>
              <a:blipFill rotWithShape="1">
                <a:blip r:embed="rId3"/>
                <a:stretch>
                  <a:fillRect l="-201" t="-1879" r="-647" b="-1569"/>
                </a:stretch>
              </a:blipFill>
              <a:ln w="12700" cmpd="sng">
                <a:solidFill>
                  <a:schemeClr val="accent1">
                    <a:shade val="50000"/>
                  </a:schemeClr>
                </a:solidFill>
                <a:prstDash val="soli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361886" y="4981511"/>
                <a:ext cx="3442335" cy="368300"/>
              </a:xfrm>
              <a:prstGeom prst="rect">
                <a:avLst/>
              </a:prstGeom>
              <a:noFill/>
              <a:ln w="12700" cmpd="sng">
                <a:solidFill>
                  <a:schemeClr val="accent1">
                    <a:shade val="50000"/>
                  </a:schemeClr>
                </a:solidFill>
                <a:prstDash val="solid"/>
              </a:ln>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800" i="1" dirty="0">
                          <a:latin typeface="DejaVu Math TeX Gyre" panose="02000503000000000000" charset="0"/>
                          <a:ea typeface="微软雅黑" panose="020B0503020204020204" pitchFamily="34" charset="-122"/>
                          <a:cs typeface="DejaVu Math TeX Gyre" panose="02000503000000000000" charset="0"/>
                        </a:rPr>
                        <m:t>𝑎𝑑𝑑</m:t>
                      </m:r>
                      <m:r>
                        <a:rPr lang="en-US" altLang="zh-CN" sz="1800" i="1" dirty="0">
                          <a:latin typeface="DejaVu Math TeX Gyre" panose="02000503000000000000" charset="0"/>
                          <a:ea typeface="微软雅黑" panose="020B0503020204020204" pitchFamily="34" charset="-122"/>
                          <a:cs typeface="DejaVu Math TeX Gyre" panose="02000503000000000000" charset="0"/>
                        </a:rPr>
                        <m:t>,</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𝑟𝑒𝑚𝑜𝑣𝑒</m:t>
                      </m:r>
                      <m:r>
                        <a:rPr lang="en-US" altLang="zh-CN" sz="1800" i="1" dirty="0">
                          <a:latin typeface="DejaVu Math TeX Gyre" panose="02000503000000000000" charset="0"/>
                          <a:ea typeface="微软雅黑" panose="020B0503020204020204" pitchFamily="34" charset="-122"/>
                          <a:cs typeface="DejaVu Math TeX Gyre" panose="02000503000000000000" charset="0"/>
                        </a:rPr>
                        <m:t>,</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𝑟𝑒𝑚𝑜𝑣𝑒</m:t>
                      </m:r>
                      <m:r>
                        <a:rPr lang="en-US" altLang="zh-CN" sz="1800" i="1" dirty="0">
                          <a:latin typeface="DejaVu Math TeX Gyre" panose="02000503000000000000" charset="0"/>
                          <a:ea typeface="微软雅黑" panose="020B0503020204020204" pitchFamily="34" charset="-122"/>
                          <a:cs typeface="DejaVu Math TeX Gyre" panose="02000503000000000000" charset="0"/>
                        </a:rPr>
                        <m:t>,</m:t>
                      </m:r>
                      <m:r>
                        <a:rPr lang="en-US" altLang="zh-CN" sz="1800" i="1" dirty="0">
                          <a:latin typeface="DejaVu Math TeX Gyre" panose="02000503000000000000" charset="0"/>
                          <a:ea typeface="微软雅黑" panose="020B0503020204020204" pitchFamily="34" charset="-122"/>
                          <a:cs typeface="DejaVu Math TeX Gyre" panose="02000503000000000000" charset="0"/>
                        </a:rPr>
                        <m:t>𝑎𝑑𝑑</m:t>
                      </m:r>
                    </m:oMath>
                  </m:oMathPara>
                </a14:m>
                <a:endParaRPr lang="zh-CN" altLang="en-US" sz="1800" dirty="0">
                  <a:latin typeface="微软雅黑" panose="020B0503020204020204" pitchFamily="34" charset="-122"/>
                  <a:ea typeface="微软雅黑" panose="020B0503020204020204" pitchFamily="34"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361886" y="4981511"/>
                <a:ext cx="3442335" cy="368300"/>
              </a:xfrm>
              <a:prstGeom prst="rect">
                <a:avLst/>
              </a:prstGeom>
              <a:blipFill rotWithShape="1">
                <a:blip r:embed="rId4"/>
                <a:stretch>
                  <a:fillRect l="-201" t="-1879" r="-647" b="-1569"/>
                </a:stretch>
              </a:blipFill>
              <a:ln w="12700" cmpd="sng">
                <a:solidFill>
                  <a:schemeClr val="accent1">
                    <a:shade val="50000"/>
                  </a:schemeClr>
                </a:solidFill>
                <a:prstDash val="solid"/>
              </a:ln>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advTm="42558">
        <p:fade/>
      </p:transition>
    </mc:Choice>
    <mc:Fallback>
      <p:transition spd="med" advTm="42558">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Exsiting deep learning models</a:t>
            </a:r>
            <a:endParaRPr lang="en-US" altLang="zh-CN" dirty="0"/>
          </a:p>
        </p:txBody>
      </p:sp>
      <p:sp>
        <p:nvSpPr>
          <p:cNvPr id="4" name="文本框 3"/>
          <p:cNvSpPr txBox="1"/>
          <p:nvPr/>
        </p:nvSpPr>
        <p:spPr>
          <a:xfrm>
            <a:off x="1209675" y="5765165"/>
            <a:ext cx="6497320" cy="532765"/>
          </a:xfrm>
          <a:prstGeom prst="rect">
            <a:avLst/>
          </a:prstGeom>
          <a:noFill/>
        </p:spPr>
        <p:txBody>
          <a:bodyPr wrap="square" rtlCol="0">
            <a:noAutofit/>
          </a:bodyPr>
          <a:p>
            <a:pPr marL="0" lvl="1" algn="l"/>
            <a:r>
              <a:rPr lang="en-US" altLang="zh-CN" sz="800" dirty="0">
                <a:latin typeface="微软雅黑" panose="020B0503020204020204" pitchFamily="34" charset="-122"/>
                <a:ea typeface="微软雅黑" panose="020B0503020204020204" pitchFamily="34" charset="-122"/>
                <a:sym typeface="+mn-ea"/>
              </a:rPr>
              <a:t>[4]Wang, S., Liu, T., &amp; Tan, L. (2016, May). Automatically learning semantic features for defect prediction. In 2016 IEEE/ACM 38th International Conference on Software Engineering (ICSE) (pp. 297-308). IEEE.</a:t>
            </a:r>
            <a:endParaRPr lang="en-US" altLang="zh-CN" sz="800" dirty="0">
              <a:latin typeface="微软雅黑" panose="020B0503020204020204" pitchFamily="34" charset="-122"/>
              <a:ea typeface="微软雅黑" panose="020B0503020204020204" pitchFamily="34" charset="-122"/>
              <a:sym typeface="+mn-ea"/>
            </a:endParaRPr>
          </a:p>
          <a:p>
            <a:pPr algn="l"/>
            <a:r>
              <a:rPr lang="en-US" altLang="zh-CN" sz="800" dirty="0">
                <a:latin typeface="微软雅黑" panose="020B0503020204020204" pitchFamily="34" charset="-122"/>
                <a:ea typeface="微软雅黑" panose="020B0503020204020204" pitchFamily="34" charset="-122"/>
              </a:rPr>
              <a:t>[5]</a:t>
            </a:r>
            <a:r>
              <a:rPr lang="zh-CN" altLang="en-US" sz="800" dirty="0">
                <a:latin typeface="微软雅黑" panose="020B0503020204020204" pitchFamily="34" charset="-122"/>
                <a:ea typeface="微软雅黑" panose="020B0503020204020204" pitchFamily="34" charset="-122"/>
              </a:rPr>
              <a:t>Li, J., He, P., Zhu, J., &amp; Lyu, M. R. (2017, July). Software defect prediction via convolutional neural network. In 2017 IEEE International Conference on Software Quality, Reliability and Security (QRS) (pp. 318-328). IEEE.</a:t>
            </a:r>
            <a:endParaRPr lang="zh-CN" altLang="en-US" sz="800" dirty="0">
              <a:latin typeface="微软雅黑" panose="020B0503020204020204" pitchFamily="34" charset="-122"/>
              <a:ea typeface="微软雅黑" panose="020B0503020204020204" pitchFamily="34" charset="-122"/>
            </a:endParaRPr>
          </a:p>
          <a:p>
            <a:pPr algn="l"/>
            <a:r>
              <a:rPr lang="en-US" altLang="zh-CN" sz="800" dirty="0">
                <a:latin typeface="微软雅黑" panose="020B0503020204020204" pitchFamily="34" charset="-122"/>
                <a:ea typeface="微软雅黑" panose="020B0503020204020204" pitchFamily="34" charset="-122"/>
              </a:rPr>
              <a:t>[6]Fan, G., Diao, X., Yu, H., Yang, K., &amp; Chen, L. (2019). Software defect prediction via attention-based recurrent neural network. Scientific Programming, 2019.</a:t>
            </a:r>
            <a:endParaRPr lang="en-US" altLang="zh-CN" sz="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343025" y="1576705"/>
            <a:ext cx="6614160" cy="4008755"/>
          </a:xfrm>
          <a:prstGeom prst="rect">
            <a:avLst/>
          </a:prstGeom>
          <a:noFill/>
        </p:spPr>
        <p:txBody>
          <a:bodyPr wrap="square" rtlCol="0">
            <a:noAutofit/>
          </a:bodyPr>
          <a:p>
            <a:pPr marL="28575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Exsiting deep learning models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sym typeface="+mn-ea"/>
              </a:rPr>
              <a:t>Deep Belief Network(DBN)[4]</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Convolutional Neural Network(CNN)[5]</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BiLSTM+Attention[6]</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Problems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sym typeface="+mn-ea"/>
              </a:rPr>
              <a:t>Can not learn identical token's representation under different contexts </a:t>
            </a: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sym typeface="+mn-ea"/>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6248">
        <p:fade/>
      </p:transition>
    </mc:Choice>
    <mc:Fallback>
      <p:transition spd="med" advTm="36248">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Proposed model (1)</a:t>
            </a:r>
            <a:endParaRPr lang="en-US" altLang="zh-CN" dirty="0"/>
          </a:p>
        </p:txBody>
      </p:sp>
      <p:sp>
        <p:nvSpPr>
          <p:cNvPr id="15" name="文本框 14"/>
          <p:cNvSpPr txBox="1"/>
          <p:nvPr/>
        </p:nvSpPr>
        <p:spPr>
          <a:xfrm>
            <a:off x="1294765" y="1600200"/>
            <a:ext cx="7188200" cy="4555490"/>
          </a:xfrm>
          <a:prstGeom prst="rect">
            <a:avLst/>
          </a:prstGeom>
          <a:noFill/>
        </p:spPr>
        <p:txBody>
          <a:bodyPr wrap="square" rtlCol="0">
            <a:noAutofit/>
          </a:bodyPr>
          <a:p>
            <a:pPr marL="285750" indent="-285750" algn="l">
              <a:buFont typeface="Arial" panose="02080604020202020204" pitchFamily="34" charset="0"/>
              <a:buChar char="•"/>
            </a:pPr>
            <a:r>
              <a:rPr lang="en-US" altLang="zh-CN" sz="1800" b="1" dirty="0">
                <a:latin typeface="微软雅黑" panose="020B0503020204020204" pitchFamily="34" charset="-122"/>
                <a:ea typeface="微软雅黑" panose="020B0503020204020204" pitchFamily="34" charset="-122"/>
              </a:rPr>
              <a:t>BERT+BAMA </a:t>
            </a:r>
            <a:endParaRPr lang="en-US" altLang="zh-CN" sz="1800" b="1" dirty="0">
              <a:latin typeface="微软雅黑" panose="020B0503020204020204" pitchFamily="34" charset="-122"/>
              <a:ea typeface="微软雅黑" panose="020B0503020204020204" pitchFamily="34" charset="-122"/>
            </a:endParaRPr>
          </a:p>
          <a:p>
            <a:pPr marL="285750" indent="-285750" algn="l">
              <a:buFont typeface="Arial" panose="02080604020202020204" pitchFamily="34" charset="0"/>
              <a:buChar char="•"/>
            </a:pPr>
            <a:endParaRPr lang="en-US" altLang="zh-CN" sz="1800" b="1"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Extract code dependency information</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r>
              <a:rPr lang="en-US" altLang="zh-CN" sz="1800" dirty="0">
                <a:latin typeface="微软雅黑" panose="020B0503020204020204" pitchFamily="34" charset="-122"/>
                <a:ea typeface="微软雅黑" panose="020B0503020204020204" pitchFamily="34" charset="-122"/>
              </a:rPr>
              <a:t>Different token representation under different contexts</a:t>
            </a: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0" lvl="0" indent="0" algn="l">
              <a:buFont typeface="Arial" panose="0208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285750" lvl="0"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a:p>
            <a:pPr marL="742950" lvl="1" indent="-285750" algn="l">
              <a:buFont typeface="Arial" panose="0208060402020202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17479">
        <p:fade/>
      </p:transition>
    </mc:Choice>
    <mc:Fallback>
      <p:transition spd="med" advTm="17479">
        <p:fade/>
      </p:transition>
    </mc:Fallback>
  </mc:AlternateContent>
  <p:timing>
    <p:tnLst>
      <p:par>
        <p:cTn id="1" dur="indefinite" restart="never" nodeType="tmRoot"/>
      </p:par>
    </p:tnLst>
  </p:timing>
</p:sld>
</file>

<file path=ppt/theme/theme1.xml><?xml version="1.0" encoding="utf-8"?>
<a:theme xmlns:a="http://schemas.openxmlformats.org/drawingml/2006/main" name="默认设计模板">
  <a:themeElements>
    <a:clrScheme name="自定义 472">
      <a:dk1>
        <a:srgbClr val="000000"/>
      </a:dk1>
      <a:lt1>
        <a:srgbClr val="FFFFFF"/>
      </a:lt1>
      <a:dk2>
        <a:srgbClr val="1F497D"/>
      </a:dk2>
      <a:lt2>
        <a:srgbClr val="EEECE1"/>
      </a:lt2>
      <a:accent1>
        <a:srgbClr val="0C2349"/>
      </a:accent1>
      <a:accent2>
        <a:srgbClr val="94D3C2"/>
      </a:accent2>
      <a:accent3>
        <a:srgbClr val="AFEDBE"/>
      </a:accent3>
      <a:accent4>
        <a:srgbClr val="7EABD4"/>
      </a:accent4>
      <a:accent5>
        <a:srgbClr val="7188B4"/>
      </a:accent5>
      <a:accent6>
        <a:srgbClr val="F1F1F1"/>
      </a:accent6>
      <a:hlink>
        <a:srgbClr val="C00000"/>
      </a:hlink>
      <a:folHlink>
        <a:srgbClr val="00B0F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noFill/>
          <a:prstDash val="solid"/>
          <a:round/>
          <a:headEnd type="none" w="med" len="med"/>
          <a:tailEnd type="none" w="med" len="med"/>
        </a:ln>
      </a:spPr>
      <a:bodyPr vert="horz" wrap="square" lIns="91440" tIns="45720" rIns="91440" bIns="45720" numCol="1" rtlCol="0"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2"/>
            </a:solidFill>
            <a:effectLst/>
            <a:latin typeface="Arial" panose="02080604020202020204" pitchFamily="34" charset="0"/>
            <a:ea typeface="宋体" pitchFamily="2" charset="-122"/>
          </a:defRPr>
        </a:defPPr>
      </a:lstStyle>
    </a:lnDef>
    <a:txDef>
      <a:spPr>
        <a:noFill/>
      </a:spPr>
      <a:bodyPr wrap="square" rtlCol="0">
        <a:no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12667</Words>
  <Application>WPS 演示</Application>
  <PresentationFormat>全屏显示(4:3)</PresentationFormat>
  <Paragraphs>1624</Paragraphs>
  <Slides>50</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50</vt:i4>
      </vt:variant>
    </vt:vector>
  </HeadingPairs>
  <TitlesOfParts>
    <vt:vector size="63" baseType="lpstr">
      <vt:lpstr>Arial</vt:lpstr>
      <vt:lpstr>宋体</vt:lpstr>
      <vt:lpstr>Wingdings</vt:lpstr>
      <vt:lpstr>DejaVu Sans</vt:lpstr>
      <vt:lpstr>Droid Sans Fallback</vt:lpstr>
      <vt:lpstr>微软雅黑</vt:lpstr>
      <vt:lpstr>DejaVu Math TeX Gyre</vt:lpstr>
      <vt:lpstr>Bitstream Vera Serif</vt:lpstr>
      <vt:lpstr>宋体</vt:lpstr>
      <vt:lpstr>Arial Unicode MS</vt:lpstr>
      <vt:lpstr>EUDC</vt:lpstr>
      <vt:lpstr>黑体</vt:lpstr>
      <vt:lpstr>默认设计模板</vt:lpstr>
      <vt:lpstr>PowerPoint 演示文稿</vt:lpstr>
      <vt:lpstr>Abstract </vt:lpstr>
      <vt:lpstr>Background &amp; related work</vt:lpstr>
      <vt:lpstr>General procedure of machine learning SDP model</vt:lpstr>
      <vt:lpstr>Existing traditional methods</vt:lpstr>
      <vt:lpstr>Problem of traditional models</vt:lpstr>
      <vt:lpstr>An motivation Example</vt:lpstr>
      <vt:lpstr>Exsiting deep learning models</vt:lpstr>
      <vt:lpstr>Proposed methods</vt:lpstr>
      <vt:lpstr>Proposed method (1)</vt:lpstr>
      <vt:lpstr>Proposed method (2)</vt:lpstr>
      <vt:lpstr>Data preprocessing</vt:lpstr>
      <vt:lpstr>Why tokenization </vt:lpstr>
      <vt:lpstr>Why BERT pretraining</vt:lpstr>
      <vt:lpstr>Why BiLSTM</vt:lpstr>
      <vt:lpstr>Feature Extraction    </vt:lpstr>
      <vt:lpstr>Why attention  </vt:lpstr>
      <vt:lpstr>Why Global Max Pooling and Global Average Pooling    </vt:lpstr>
      <vt:lpstr>Research Questions</vt:lpstr>
      <vt:lpstr>Research Questions</vt:lpstr>
      <vt:lpstr>Approach overview</vt:lpstr>
      <vt:lpstr> Two baseline features and four baseline models</vt:lpstr>
      <vt:lpstr>WPDP &amp; CPDP</vt:lpstr>
      <vt:lpstr>Dataset    </vt:lpstr>
      <vt:lpstr>Experiment Design for RQ2</vt:lpstr>
      <vt:lpstr> Experiment for RQ2 </vt:lpstr>
      <vt:lpstr>Results for RQ2(1) </vt:lpstr>
      <vt:lpstr> Results for RQ2(2) </vt:lpstr>
      <vt:lpstr> Results for RQ2(2) </vt:lpstr>
      <vt:lpstr>Experiment Design for RQ3</vt:lpstr>
      <vt:lpstr> Experiment for RQ3 </vt:lpstr>
      <vt:lpstr> Results for RQ3(1) </vt:lpstr>
      <vt:lpstr>Results for RQ3(2) </vt:lpstr>
      <vt:lpstr>RQ3-Answer </vt:lpstr>
      <vt:lpstr> Answers to RQ1 and RQ4 </vt:lpstr>
      <vt:lpstr> Conclusion </vt:lpstr>
      <vt:lpstr>PowerPoint 演示文稿</vt:lpstr>
      <vt:lpstr>Experiment for RQ1 </vt:lpstr>
      <vt:lpstr>Experiment for RQ1 </vt:lpstr>
      <vt:lpstr>Hidden size optimization</vt:lpstr>
      <vt:lpstr>Results for RQ4</vt:lpstr>
      <vt:lpstr>Corpus Training     </vt:lpstr>
      <vt:lpstr>Corpus Training     </vt:lpstr>
      <vt:lpstr>Corpus Training     </vt:lpstr>
      <vt:lpstr>Proposed method overview</vt:lpstr>
      <vt:lpstr>BERT Structure </vt:lpstr>
      <vt:lpstr>BERT Training </vt:lpstr>
      <vt:lpstr>Transformer blocks</vt:lpstr>
      <vt:lpstr>Context Information learning</vt:lpstr>
      <vt:lpstr>Context Information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PPTfans网设计</dc:title>
  <dc:creator>林辉强</dc:creator>
  <cp:keywords>www.pptfans.cn</cp:keywords>
  <cp:category>ppt模板设计</cp:category>
  <cp:lastModifiedBy>ljd</cp:lastModifiedBy>
  <cp:revision>1754</cp:revision>
  <cp:lastPrinted>2020-02-02T12:53:47Z</cp:lastPrinted>
  <dcterms:created xsi:type="dcterms:W3CDTF">2020-02-02T12:53:47Z</dcterms:created>
  <dcterms:modified xsi:type="dcterms:W3CDTF">2020-02-02T12:53:47Z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2052-11.1.0.8865</vt:lpwstr>
  </property>
</Properties>
</file>