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327" r:id="rId5"/>
    <p:sldId id="401" r:id="rId6"/>
    <p:sldId id="330" r:id="rId7"/>
    <p:sldId id="329" r:id="rId8"/>
    <p:sldId id="353" r:id="rId9"/>
    <p:sldId id="376" r:id="rId10"/>
    <p:sldId id="419" r:id="rId11"/>
    <p:sldId id="413" r:id="rId12"/>
    <p:sldId id="377" r:id="rId13"/>
    <p:sldId id="378" r:id="rId14"/>
    <p:sldId id="400" r:id="rId15"/>
    <p:sldId id="402" r:id="rId16"/>
    <p:sldId id="403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-1392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44083" y="2368"/>
                </a:cxn>
                <a:cxn ang="0">
                  <a:pos x="64000" y="32000"/>
                </a:cxn>
                <a:cxn ang="0">
                  <a:pos x="44083" y="61631"/>
                </a:cxn>
                <a:cxn ang="0">
                  <a:pos x="44083" y="61631"/>
                </a:cxn>
                <a:cxn ang="0">
                  <a:pos x="44082" y="61631"/>
                </a:cxn>
                <a:cxn ang="0">
                  <a:pos x="44083" y="61632"/>
                </a:cxn>
                <a:cxn ang="0">
                  <a:pos x="44083" y="2368"/>
                </a:cxn>
                <a:cxn ang="0">
                  <a:pos x="44082" y="2368"/>
                </a:cxn>
                <a:cxn ang="0">
                  <a:pos x="44083" y="2368"/>
                </a:cxn>
              </a:cxnLst>
              <a:rect l="T13" t="T15" r="T17" b="T19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994" y="6246"/>
                </a:cxn>
                <a:cxn ang="0">
                  <a:pos x="64000" y="32000"/>
                </a:cxn>
                <a:cxn ang="0">
                  <a:pos x="50994" y="57753"/>
                </a:cxn>
                <a:cxn ang="0">
                  <a:pos x="50994" y="57753"/>
                </a:cxn>
                <a:cxn ang="0">
                  <a:pos x="50993" y="57753"/>
                </a:cxn>
                <a:cxn ang="0">
                  <a:pos x="50994" y="57754"/>
                </a:cxn>
                <a:cxn ang="0">
                  <a:pos x="50994" y="6246"/>
                </a:cxn>
                <a:cxn ang="0">
                  <a:pos x="50993" y="6246"/>
                </a:cxn>
                <a:cxn ang="0">
                  <a:pos x="50994" y="6246"/>
                </a:cxn>
              </a:cxnLst>
              <a:rect l="T13" t="T15" r="T17" b="T19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32771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296" y="5746"/>
                </a:cxn>
                <a:cxn ang="0">
                  <a:pos x="64000" y="32000"/>
                </a:cxn>
                <a:cxn ang="0">
                  <a:pos x="50296" y="58253"/>
                </a:cxn>
                <a:cxn ang="0">
                  <a:pos x="50296" y="58253"/>
                </a:cxn>
                <a:cxn ang="0">
                  <a:pos x="50295" y="58253"/>
                </a:cxn>
                <a:cxn ang="0">
                  <a:pos x="50296" y="58254"/>
                </a:cxn>
                <a:cxn ang="0">
                  <a:pos x="50296" y="5746"/>
                </a:cxn>
                <a:cxn ang="0">
                  <a:pos x="50295" y="5746"/>
                </a:cxn>
                <a:cxn ang="0">
                  <a:pos x="50296" y="5746"/>
                </a:cxn>
              </a:cxnLst>
              <a:rect l="T13" t="T15" r="T17" b="T19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2772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1"/>
                <a:gd name="T1" fmla="*/ G0 G0 1"/>
                <a:gd name="T2" fmla="+- 0 T0 T1"/>
                <a:gd name="T3" fmla="sqrt T2"/>
                <a:gd name="G3" fmla="*/ 32000 T3 32000"/>
                <a:gd name="T4" fmla="*/ 32000 32000 1"/>
                <a:gd name="T5" fmla="*/ G1 G1 1"/>
                <a:gd name="T6" fmla="+- 0 T4 T5"/>
                <a:gd name="T7" fmla="sqrt T6"/>
                <a:gd name="G4" fmla="*/ 32000 T7 32000"/>
                <a:gd name="T8" fmla="*/ 32000 32000 1"/>
                <a:gd name="T9" fmla="*/ G2 G2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G27 -32000"/>
                <a:gd name="T13" fmla="*/ T12 w 64000"/>
                <a:gd name="T14" fmla="+- 0 G11 -32000"/>
                <a:gd name="T15" fmla="*/ G11 h 64000"/>
                <a:gd name="T16" fmla="+- 0 G25 -32000"/>
                <a:gd name="T17" fmla="*/ T16 w 64000"/>
                <a:gd name="T18" fmla="+- 0 G14 -32000"/>
                <a:gd name="T19" fmla="*/ G14 h 64000"/>
              </a:gdLst>
              <a:ahLst/>
              <a:cxnLst>
                <a:cxn ang="0">
                  <a:pos x="50077" y="5595"/>
                </a:cxn>
                <a:cxn ang="0">
                  <a:pos x="64000" y="32000"/>
                </a:cxn>
                <a:cxn ang="0">
                  <a:pos x="50077" y="58404"/>
                </a:cxn>
                <a:cxn ang="0">
                  <a:pos x="50077" y="58404"/>
                </a:cxn>
                <a:cxn ang="0">
                  <a:pos x="50076" y="58404"/>
                </a:cxn>
                <a:cxn ang="0">
                  <a:pos x="50077" y="58405"/>
                </a:cxn>
                <a:cxn ang="0">
                  <a:pos x="50077" y="5595"/>
                </a:cxn>
                <a:cxn ang="0">
                  <a:pos x="50076" y="5595"/>
                </a:cxn>
                <a:cxn ang="0">
                  <a:pos x="50077" y="5595"/>
                </a:cxn>
              </a:cxnLst>
              <a:rect l="T13" t="T15" r="T17" b="T19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027" name="Rectangle 6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7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lvl="0" eaLnBrk="1" hangingPunct="1"/>
            <a:fld id="{9A0DB2DC-4C9A-4742-B13C-FB6460FD3503}" type="slidenum">
              <a:rPr lang="en-US" dirty="0">
                <a:latin typeface="Verdana" panose="020B0604030504040204" pitchFamily="34" charset="0"/>
              </a:rPr>
            </a:fld>
            <a:endParaRPr lang="en-US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>
          <a:xfrm>
            <a:off x="1443355" y="986155"/>
            <a:ext cx="7239000" cy="1911985"/>
          </a:xfrm>
        </p:spPr>
        <p:txBody>
          <a:bodyPr/>
          <a:p>
            <a:pPr algn="ctr"/>
            <a:r>
              <a:rPr lang="en-US" altLang="ja-JP" sz="2800">
                <a:sym typeface="+mn-ea"/>
              </a:rPr>
              <a:t>Feature Generation for Software Defect Prediction via Pre-trained Model of Code Semantics</a:t>
            </a:r>
            <a:br>
              <a:rPr lang="en-US" altLang="ja-JP" sz="2800"/>
            </a:br>
            <a:endParaRPr lang="en-US" altLang="ja-JP" sz="2800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altLang="zh-CN" sz="2400"/>
              <a:t>M2</a:t>
            </a:r>
            <a:r>
              <a:rPr lang="en-US" altLang="zh-CN"/>
              <a:t> </a:t>
            </a:r>
            <a:r>
              <a:rPr lang="en-US" altLang="zh-CN" sz="2400"/>
              <a:t>LI,Jidong</a:t>
            </a:r>
            <a:endParaRPr lang="en-US" altLang="zh-CN" sz="2400"/>
          </a:p>
          <a:p>
            <a:pPr algn="ctr"/>
            <a:r>
              <a:rPr lang="en-US" altLang="zh-CN" sz="2400"/>
              <a:t>2019/02/15</a:t>
            </a:r>
            <a:endParaRPr lang="en-US" altLang="zh-CN" sz="2400"/>
          </a:p>
          <a:p>
            <a:pPr algn="ctr"/>
            <a:r>
              <a:rPr lang="en-US" altLang="zh-CN" sz="2400"/>
              <a:t>Kobayashi Lab</a:t>
            </a:r>
            <a:endParaRPr lang="en-US" altLang="zh-CN" sz="2400"/>
          </a:p>
          <a:p>
            <a:pPr algn="ctr"/>
            <a:endParaRPr lang="en-US" altLang="zh-CN" sz="24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/>
            <a:fld id="{9A0DB2DC-4C9A-4742-B13C-FB6460FD3503}" type="slidenum">
              <a:rPr lang="en-US" sz="2800" dirty="0"/>
            </a:fld>
            <a:endParaRPr 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156460" y="2685415"/>
            <a:ext cx="576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+mj-lt"/>
                <a:cs typeface="+mj-lt"/>
              </a:rPr>
              <a:t>Midterm Presentation</a:t>
            </a:r>
            <a:endParaRPr lang="en-US" altLang="zh-CN" sz="2800" b="1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Progress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 collection</a:t>
            </a:r>
            <a:endParaRPr lang="en-US" altLang="zh-CN"/>
          </a:p>
          <a:p>
            <a:pPr lvl="1"/>
            <a:r>
              <a:rPr lang="en-US" altLang="zh-CN"/>
              <a:t>AST corpus(</a:t>
            </a:r>
            <a:r>
              <a:rPr lang="en-US" altLang="zh-CN">
                <a:solidFill>
                  <a:schemeClr val="accent2"/>
                </a:solidFill>
              </a:rPr>
              <a:t>Done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Defect data(</a:t>
            </a:r>
            <a:r>
              <a:rPr lang="en-US" altLang="zh-CN" i="1">
                <a:solidFill>
                  <a:srgbClr val="FFC000"/>
                </a:solidFill>
              </a:rPr>
              <a:t>Doing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Experiment(</a:t>
            </a:r>
            <a:r>
              <a:rPr lang="en-US" altLang="zh-CN" i="1">
                <a:solidFill>
                  <a:srgbClr val="FF0000"/>
                </a:solidFill>
                <a:sym typeface="+mn-ea"/>
              </a:rPr>
              <a:t>Todo</a:t>
            </a:r>
            <a:r>
              <a:rPr lang="en-US" altLang="zh-CN"/>
              <a:t>)</a:t>
            </a:r>
            <a:endParaRPr lang="en-US" altLang="zh-CN"/>
          </a:p>
          <a:p>
            <a:pPr lvl="0"/>
            <a:r>
              <a:rPr lang="en-US" altLang="zh-CN" sz="2900"/>
              <a:t>Evaluation</a:t>
            </a:r>
            <a:endParaRPr lang="en-US" altLang="zh-CN" sz="2900"/>
          </a:p>
          <a:p>
            <a:pPr lvl="1"/>
            <a:r>
              <a:rPr lang="en-US" altLang="zh-CN">
                <a:sym typeface="+mn-ea"/>
              </a:rPr>
              <a:t>Research questions(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Done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comparison group(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Done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Making benchmark(</a:t>
            </a:r>
            <a:r>
              <a:rPr lang="en-US" altLang="zh-CN" i="1">
                <a:solidFill>
                  <a:srgbClr val="FF0000"/>
                </a:solidFill>
                <a:sym typeface="+mn-ea"/>
              </a:rPr>
              <a:t>Todo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lvl="1"/>
            <a:endParaRPr lang="en-US" altLang="zh-CN" sz="2500"/>
          </a:p>
          <a:p>
            <a:pPr marL="0" lvl="0" indent="0">
              <a:buNone/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Experiment Design I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Effectiveness validation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Our model+LR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Structures metrics &amp; changes metris+LR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 Design II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Validation</a:t>
            </a:r>
            <a:r>
              <a:rPr lang="en-US" altLang="zh-CN"/>
              <a:t> of pre-train model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Pre-trained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Without pred-trained</a:t>
            </a:r>
            <a:endParaRPr lang="en-US" altLang="zh-CN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/>
              <a:t>	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 Design III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Validation of sematics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our model+LR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BOW+LR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TF-IDF+LR</a:t>
            </a:r>
            <a:endParaRPr lang="en-US" altLang="zh-CN" b="1">
              <a:solidFill>
                <a:srgbClr val="FF0000"/>
              </a:solidFill>
            </a:endParaRPr>
          </a:p>
          <a:p>
            <a:pPr lvl="0"/>
            <a:r>
              <a:rPr lang="en-US" altLang="zh-CN"/>
              <a:t>Reasoning</a:t>
            </a:r>
            <a:endParaRPr lang="en-US" altLang="zh-CN"/>
          </a:p>
          <a:p>
            <a:pPr lvl="1"/>
            <a:r>
              <a:rPr lang="en-US" altLang="zh-CN"/>
              <a:t>How well can semantics affect SDP(skip)</a:t>
            </a:r>
            <a:endParaRPr lang="en-US" altLang="zh-CN"/>
          </a:p>
          <a:p>
            <a:pPr lvl="1"/>
            <a:r>
              <a:rPr lang="en-US" altLang="zh-CN"/>
              <a:t>Importance of semantics of code.(skip)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Pre-trained based model</a:t>
            </a:r>
            <a:endParaRPr lang="en-US" altLang="zh-CN"/>
          </a:p>
          <a:p>
            <a:pPr lvl="0"/>
            <a:r>
              <a:rPr lang="en-US" altLang="zh-CN"/>
              <a:t>Limitation of exsiting word embedding</a:t>
            </a:r>
            <a:endParaRPr lang="en-US" altLang="zh-CN"/>
          </a:p>
          <a:p>
            <a:r>
              <a:rPr lang="en-US" altLang="zh-CN"/>
              <a:t>Research plan</a:t>
            </a:r>
            <a:endParaRPr lang="en-US" altLang="zh-CN"/>
          </a:p>
          <a:p>
            <a:pPr lvl="1"/>
            <a:r>
              <a:rPr lang="en-US" altLang="zh-CN"/>
              <a:t>Data collection and processing(1 month)</a:t>
            </a:r>
            <a:endParaRPr lang="en-US" altLang="zh-CN"/>
          </a:p>
          <a:p>
            <a:pPr lvl="1"/>
            <a:r>
              <a:rPr lang="en-US" altLang="zh-CN"/>
              <a:t>M</a:t>
            </a:r>
            <a:r>
              <a:rPr lang="en-US" altLang="zh-CN"/>
              <a:t>odelling and evaluation(1 month)</a:t>
            </a:r>
            <a:endParaRPr lang="en-US" altLang="zh-CN"/>
          </a:p>
          <a:p>
            <a:pPr lvl="1"/>
            <a:r>
              <a:rPr lang="en-US" altLang="zh-CN"/>
              <a:t>Paper writing(until the end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70013" y="355600"/>
            <a:ext cx="7313612" cy="1143000"/>
          </a:xfrm>
        </p:spPr>
        <p:txBody>
          <a:bodyPr/>
          <a:p>
            <a:r>
              <a:rPr lang="en-US" altLang="zh-CN"/>
              <a:t>Software Defect Prediction(SDP)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370330" y="1827530"/>
            <a:ext cx="7313295" cy="4643120"/>
          </a:xfrm>
        </p:spPr>
        <p:txBody>
          <a:bodyPr/>
          <a:p>
            <a:pPr lvl="0"/>
            <a:r>
              <a:rPr lang="en-US" altLang="zh-CN"/>
              <a:t>Construct Model to perdict potential bug modules.</a:t>
            </a:r>
            <a:endParaRPr lang="en-US" altLang="zh-CN"/>
          </a:p>
          <a:p>
            <a:pPr lvl="0"/>
            <a:r>
              <a:rPr lang="en-US" altLang="zh-CN"/>
              <a:t>Goal</a:t>
            </a:r>
            <a:endParaRPr lang="en-US" altLang="zh-CN"/>
          </a:p>
          <a:p>
            <a:pPr lvl="1"/>
            <a:r>
              <a:rPr lang="en-US" altLang="zh-CN"/>
              <a:t>Optimization for resource allocation</a:t>
            </a:r>
            <a:endParaRPr lang="en-US" altLang="zh-CN"/>
          </a:p>
          <a:p>
            <a:pPr lvl="1"/>
            <a:r>
              <a:rPr lang="en-US" altLang="zh-CN"/>
              <a:t>Improve the quality of software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		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7170" y="1842135"/>
            <a:ext cx="4913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The process of SDP</a:t>
            </a:r>
            <a:endParaRPr lang="en-US" altLang="zh-CN" sz="2800"/>
          </a:p>
        </p:txBody>
      </p:sp>
      <p:sp>
        <p:nvSpPr>
          <p:cNvPr id="7" name="流程图: 多文档 6"/>
          <p:cNvSpPr/>
          <p:nvPr/>
        </p:nvSpPr>
        <p:spPr>
          <a:xfrm>
            <a:off x="731520" y="3712845"/>
            <a:ext cx="1021080" cy="706755"/>
          </a:xfrm>
          <a:prstGeom prst="flowChartMultidocumen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835785" y="4015105"/>
            <a:ext cx="9074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2743200" y="355981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771265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200" y="397637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200" y="419989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43200" y="441960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 flipH="1">
            <a:off x="5924550" y="3559810"/>
            <a:ext cx="109220" cy="939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78375" y="355981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78375" y="3771265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78375" y="397637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78375" y="419989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78375" y="441960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5924550" y="3771265"/>
            <a:ext cx="109220" cy="9398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5924550" y="3976370"/>
            <a:ext cx="109220" cy="9398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5924550" y="4199890"/>
            <a:ext cx="109220" cy="939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924550" y="4419600"/>
            <a:ext cx="109220" cy="9398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802380" y="4023360"/>
            <a:ext cx="9074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直接箭头连接符 24"/>
          <p:cNvCxnSpPr/>
          <p:nvPr/>
        </p:nvCxnSpPr>
        <p:spPr>
          <a:xfrm>
            <a:off x="6143625" y="4041775"/>
            <a:ext cx="9074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" name="矩形 25"/>
          <p:cNvSpPr/>
          <p:nvPr/>
        </p:nvSpPr>
        <p:spPr>
          <a:xfrm>
            <a:off x="7086600" y="3810000"/>
            <a:ext cx="984250" cy="48387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model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88590" y="3191510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instances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709795" y="3191510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metrics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768975" y="3191510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buggy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7086600" y="2861310"/>
            <a:ext cx="990600" cy="13144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18300" y="2364105"/>
            <a:ext cx="218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new instances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556500" y="3098165"/>
            <a:ext cx="0" cy="6140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4" name="矩形 33"/>
          <p:cNvSpPr/>
          <p:nvPr/>
        </p:nvSpPr>
        <p:spPr>
          <a:xfrm flipH="1">
            <a:off x="7447280" y="4933315"/>
            <a:ext cx="109220" cy="9398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 flipH="1">
            <a:off x="7637780" y="4933315"/>
            <a:ext cx="109220" cy="9398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581900" y="4331335"/>
            <a:ext cx="0" cy="546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7" name="文本框 36"/>
          <p:cNvSpPr txBox="1"/>
          <p:nvPr/>
        </p:nvSpPr>
        <p:spPr>
          <a:xfrm>
            <a:off x="7703185" y="4473575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predict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7247890" y="5176520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buggy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596900" y="4565015"/>
            <a:ext cx="143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repository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835785" y="3646805"/>
            <a:ext cx="1438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extract</a:t>
            </a:r>
            <a:endParaRPr lang="en-US" altLang="zh-CN" sz="1600"/>
          </a:p>
        </p:txBody>
      </p:sp>
      <p:sp>
        <p:nvSpPr>
          <p:cNvPr id="41" name="文本框 40"/>
          <p:cNvSpPr txBox="1"/>
          <p:nvPr/>
        </p:nvSpPr>
        <p:spPr>
          <a:xfrm>
            <a:off x="6117590" y="3668395"/>
            <a:ext cx="1438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training</a:t>
            </a:r>
            <a:endParaRPr lang="en-US" altLang="zh-CN" sz="1600"/>
          </a:p>
        </p:txBody>
      </p:sp>
      <p:sp>
        <p:nvSpPr>
          <p:cNvPr id="42" name="文本框 41"/>
          <p:cNvSpPr txBox="1"/>
          <p:nvPr/>
        </p:nvSpPr>
        <p:spPr>
          <a:xfrm>
            <a:off x="3733800" y="3668395"/>
            <a:ext cx="1438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construct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lvl="0"/>
            <a:r>
              <a:rPr lang="en-US" altLang="zh-CN"/>
              <a:t>M</a:t>
            </a:r>
            <a:r>
              <a:rPr lang="en-US" altLang="zh-CN"/>
              <a:t>etrics [2]</a:t>
            </a:r>
            <a:endParaRPr lang="en-US" altLang="zh-CN"/>
          </a:p>
          <a:p>
            <a:pPr lvl="1"/>
            <a:r>
              <a:rPr lang="en-US" altLang="zh-CN"/>
              <a:t>Structure Metircs(CK,LOC)</a:t>
            </a:r>
            <a:endParaRPr lang="en-US" altLang="zh-CN"/>
          </a:p>
          <a:p>
            <a:pPr lvl="1"/>
            <a:r>
              <a:rPr lang="en-US" altLang="zh-CN"/>
              <a:t>Developers based(age, experience...)</a:t>
            </a:r>
            <a:endParaRPr lang="en-US" altLang="zh-CN"/>
          </a:p>
          <a:p>
            <a:pPr lvl="1"/>
            <a:r>
              <a:rPr lang="en-US" altLang="zh-CN"/>
              <a:t>Change metrics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330" y="6248400"/>
            <a:ext cx="6452870" cy="5810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90000"/>
              </a:lnSpc>
            </a:pPr>
            <a:r>
              <a:rPr lang="en-US" altLang="zh-CN" sz="800"/>
              <a:t>[1]Paramshetti, P., &amp; Phalke, D. A. (2014). Survey on software defect prediction using machine learning techniques. International Journal of Science and Research (IJSR), 3(12), 1394-1397.</a:t>
            </a:r>
            <a:r>
              <a:rPr lang="zh-CN" altLang="en-US" sz="800"/>
              <a:t> </a:t>
            </a:r>
            <a:endParaRPr lang="zh-CN" altLang="en-US" sz="800"/>
          </a:p>
          <a:p>
            <a:pPr>
              <a:lnSpc>
                <a:spcPct val="90000"/>
              </a:lnSpc>
            </a:pPr>
            <a:endParaRPr lang="zh-CN" altLang="en-US" sz="800"/>
          </a:p>
          <a:p>
            <a:pPr>
              <a:lnSpc>
                <a:spcPct val="40000"/>
              </a:lnSpc>
            </a:pPr>
            <a:r>
              <a:rPr lang="en-US" altLang="zh-CN" sz="800"/>
              <a:t>[2]</a:t>
            </a:r>
            <a:r>
              <a:rPr lang="zh-CN" altLang="en-US" sz="800"/>
              <a:t>Chen X, Gu Q, Liu WS, Liu SL, Ni C. Survey of static software defect prediction. Ruan Jian Xue Bao/Journal ofSoftware, 2016,27(1):1−25 (in Chinese). http://www.jos.org.cn/1000-9825/4923.htm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Existing Problems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traditional metrics</a:t>
            </a:r>
            <a:endParaRPr lang="en-US" altLang="zh-CN"/>
          </a:p>
          <a:p>
            <a:pPr lvl="1"/>
            <a:r>
              <a:rPr lang="en-US" altLang="zh-CN"/>
              <a:t>fail to extract the semantics of code</a:t>
            </a:r>
            <a:endParaRPr lang="en-US" altLang="zh-CN"/>
          </a:p>
          <a:p>
            <a:pPr lvl="2"/>
            <a:r>
              <a:rPr lang="en-US" altLang="zh-CN"/>
              <a:t>e.g structure metircs 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0375" y="3477260"/>
            <a:ext cx="2970530" cy="114109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3476625"/>
            <a:ext cx="2853690" cy="114173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直接箭头连接符 8"/>
          <p:cNvCxnSpPr>
            <a:stCxn id="5" idx="3"/>
            <a:endCxn id="8" idx="1"/>
          </p:cNvCxnSpPr>
          <p:nvPr/>
        </p:nvCxnSpPr>
        <p:spPr>
          <a:xfrm flipV="1">
            <a:off x="4700905" y="4047490"/>
            <a:ext cx="807720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>
            <a:off x="3844290" y="5168265"/>
            <a:ext cx="5105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矩形 12"/>
          <p:cNvSpPr/>
          <p:nvPr/>
        </p:nvSpPr>
        <p:spPr>
          <a:xfrm>
            <a:off x="1874520" y="4982210"/>
            <a:ext cx="1600200" cy="37147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 eat apple</a:t>
            </a:r>
            <a:endParaRPr kumimoji="0" lang="en-US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24400" y="4981575"/>
            <a:ext cx="1649730" cy="37211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smtClean="0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I apple </a:t>
            </a:r>
            <a:r>
              <a:rPr lang="en-US" altLang="en-US" sz="1800" b="1" smtClean="0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eat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乘号 14"/>
          <p:cNvSpPr/>
          <p:nvPr/>
        </p:nvSpPr>
        <p:spPr>
          <a:xfrm>
            <a:off x="4977765" y="4558665"/>
            <a:ext cx="1143000" cy="1219200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Research Purpose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Improve the perfomance of semantics extraction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Construct effective SDP model</a:t>
            </a:r>
            <a:endParaRPr lang="en-US" altLang="zh-CN"/>
          </a:p>
          <a:p>
            <a:pPr lvl="1"/>
            <a:r>
              <a:rPr lang="en-US" altLang="zh-CN"/>
              <a:t>Identify how well deep learning based model than other traditional models.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 Naturalness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Naturalness hypothesis[1]</a:t>
            </a:r>
            <a:endParaRPr lang="en-US" altLang="zh-CN"/>
          </a:p>
          <a:p>
            <a:pPr lvl="1"/>
            <a:r>
              <a:rPr lang="en-US" altLang="zh-CN"/>
              <a:t>similar to human language</a:t>
            </a:r>
            <a:endParaRPr lang="en-US" altLang="zh-CN"/>
          </a:p>
          <a:p>
            <a:pPr lvl="0"/>
            <a:r>
              <a:rPr lang="en-US" altLang="zh-CN"/>
              <a:t>Text feature extraction</a:t>
            </a:r>
            <a:endParaRPr lang="en-US" altLang="zh-CN"/>
          </a:p>
          <a:p>
            <a:pPr lvl="1"/>
            <a:r>
              <a:rPr lang="en-US" altLang="zh-CN"/>
              <a:t>count based(Bag of Word[2] &amp; TF-IDF[3])</a:t>
            </a:r>
            <a:endParaRPr lang="en-US" altLang="zh-CN"/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unable to extract semantics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prediction based(word2vec[4] &amp; Bert[5])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0330" y="5383530"/>
            <a:ext cx="64382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[1]</a:t>
            </a:r>
            <a:r>
              <a:rPr lang="zh-CN" altLang="en-US" sz="800"/>
              <a:t>Miltiadis Allamanis, Earl T Barr, Premkumar Devanbu, and Charles Sut_x0002_ton. A survey of machine learning for big code and naturalness. ACM Computing Surveys (CSUR), 51(4):81, 2018</a:t>
            </a:r>
            <a:endParaRPr lang="zh-CN" altLang="en-US" sz="800"/>
          </a:p>
          <a:p>
            <a:r>
              <a:rPr lang="en-US" altLang="zh-CN" sz="800"/>
              <a:t>[2]Sriram, B., Fuhry, D., Demir, E., Ferhatosmanoglu, H., &amp; Demirbas, M. (2010, July). Short text classification in twitter to improve information filtering. In Proceedings of the 33rd international ACM SIGIR conference on Research and development in information retrieval (pp. 841-842). ACM.</a:t>
            </a:r>
            <a:endParaRPr lang="en-US" altLang="zh-CN" sz="800"/>
          </a:p>
          <a:p>
            <a:r>
              <a:rPr lang="en-US" altLang="zh-CN" sz="800"/>
              <a:t>[3]Ramos, J. (2003, December). Using tf-idf to determine word relevance in document queries. In Proceedings of the first instructional conference on machine learning (Vol. 242, pp. 133-142).</a:t>
            </a:r>
            <a:endParaRPr lang="en-US" altLang="zh-CN" sz="800"/>
          </a:p>
          <a:p>
            <a:r>
              <a:rPr lang="en-US" altLang="zh-CN" sz="800"/>
              <a:t>[4]Tomas Mikolov, Kai Chen, Greg Corrado, and Jeffrey Dean. Effi-cient estimation of word representations in vector space. arXiv preprintarXiv:1301.3781, 2013.</a:t>
            </a:r>
            <a:endParaRPr lang="en-US" altLang="zh-CN" sz="800"/>
          </a:p>
          <a:p>
            <a:r>
              <a:rPr lang="en-US" altLang="zh-CN" sz="800"/>
              <a:t>[5]Jacob Devlin, Ming-Wei Chang, Kenton Lee, and Kristina Toutanova. Bert:Pre-training of deep bidirectional transformers for language understanding.arXiv preprint arXiv:1810.04805, 2018.</a:t>
            </a:r>
            <a:endParaRPr lang="en-US" altLang="zh-CN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Approach 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1869440"/>
            <a:ext cx="7334885" cy="4039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Pre-trained model (contain vec)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sz="2800" dirty="0">
                <a:latin typeface="Verdana" panose="020B0604030504040204" pitchFamily="34" charset="0"/>
              </a:rPr>
            </a:fld>
            <a:endParaRPr lang="en-US" sz="2800" dirty="0">
              <a:latin typeface="Verdana" panose="020B0604030504040204" pitchFamily="34" charset="0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1371600" y="3429000"/>
            <a:ext cx="951865" cy="770255"/>
          </a:xfrm>
          <a:prstGeom prst="flowChartMulti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corpus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>
            <a:off x="2323465" y="3814445"/>
            <a:ext cx="787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1370330" y="2965450"/>
            <a:ext cx="26981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a typeface="宋体" panose="02010600030101010101" pitchFamily="2" charset="-122"/>
              </a:rPr>
              <a:t>sequence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10865" y="3557270"/>
            <a:ext cx="1252855" cy="4502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tokeniz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4363720" y="3782695"/>
            <a:ext cx="12414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矩形 14"/>
          <p:cNvSpPr/>
          <p:nvPr/>
        </p:nvSpPr>
        <p:spPr>
          <a:xfrm>
            <a:off x="5605145" y="3557270"/>
            <a:ext cx="1447800" cy="4502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word2vec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19" name="直接箭头连接符 18"/>
          <p:cNvCxnSpPr>
            <a:stCxn id="15" idx="2"/>
          </p:cNvCxnSpPr>
          <p:nvPr/>
        </p:nvCxnSpPr>
        <p:spPr>
          <a:xfrm>
            <a:off x="6329045" y="4007485"/>
            <a:ext cx="0" cy="488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矩形 19"/>
          <p:cNvSpPr/>
          <p:nvPr/>
        </p:nvSpPr>
        <p:spPr>
          <a:xfrm>
            <a:off x="5681345" y="4572000"/>
            <a:ext cx="1371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word vector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9045" y="5313680"/>
            <a:ext cx="29083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list       [4.353,0.467,0.344,..]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append [0.370,6.341,0.634,..]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remove [2.403,10.328,-6.343,...]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....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001395" y="5142865"/>
            <a:ext cx="367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of LSTM 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 rot="540000">
            <a:off x="4953000" y="5181600"/>
            <a:ext cx="2895600" cy="1143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25" name="直接箭头连接符 24"/>
          <p:cNvCxnSpPr>
            <a:stCxn id="23" idx="2"/>
          </p:cNvCxnSpPr>
          <p:nvPr/>
        </p:nvCxnSpPr>
        <p:spPr>
          <a:xfrm flipH="1" flipV="1">
            <a:off x="2895600" y="5410200"/>
            <a:ext cx="2075180" cy="1162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3254</Words>
  <Application>WPS 演示</Application>
  <PresentationFormat>On-screen Show (4:3)</PresentationFormat>
  <Paragraphs>190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Verdana</vt:lpstr>
      <vt:lpstr>Times New Roman</vt:lpstr>
      <vt:lpstr>微软雅黑</vt:lpstr>
      <vt:lpstr>Arial Unicode MS</vt:lpstr>
      <vt:lpstr>Calibri</vt:lpstr>
      <vt:lpstr>Eclipse</vt:lpstr>
      <vt:lpstr>Feature Generation for Software Defect Prediction via Pre-trained Model of Code Semantics </vt:lpstr>
      <vt:lpstr>Software Defect Prediction(SDP)</vt:lpstr>
      <vt:lpstr>Process</vt:lpstr>
      <vt:lpstr>Related Work</vt:lpstr>
      <vt:lpstr>Existing Problems</vt:lpstr>
      <vt:lpstr>Research Purpose(structured) </vt:lpstr>
      <vt:lpstr>Code Naturalness </vt:lpstr>
      <vt:lpstr>Approach </vt:lpstr>
      <vt:lpstr>Pre-trained model (contain vec)</vt:lpstr>
      <vt:lpstr>Progress </vt:lpstr>
      <vt:lpstr> Experiment Design I</vt:lpstr>
      <vt:lpstr>Experiment Design II</vt:lpstr>
      <vt:lpstr>Experiment Design III</vt:lpstr>
      <vt:lpstr>Conclusion</vt:lpstr>
    </vt:vector>
  </TitlesOfParts>
  <LinksUpToDate>false</LinksUpToDate>
  <SharedDoc>false</SharedDoc>
  <HyperlinksChanged>false</HyperlinksChanged>
  <AppVersion>14.0000</AppVersion>
  <Manager>W. Harrison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CS487/488 Final Presentation</dc:title>
  <dc:creator>Your Name</dc:creator>
  <dc:subject>Capstone</dc:subject>
  <cp:category>Portland State University Capstone</cp:category>
  <cp:lastModifiedBy>无言の西月</cp:lastModifiedBy>
  <cp:revision>59</cp:revision>
  <dcterms:created xsi:type="dcterms:W3CDTF">2004-07-31T17:55:00Z</dcterms:created>
  <dcterms:modified xsi:type="dcterms:W3CDTF">2019-02-11T14:07:26Z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2052-11.1.0.8370</vt:lpwstr>
  </property>
</Properties>
</file>