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0" r:id="rId2"/>
    <p:sldId id="327" r:id="rId3"/>
    <p:sldId id="325" r:id="rId4"/>
    <p:sldId id="333" r:id="rId5"/>
    <p:sldId id="337" r:id="rId6"/>
    <p:sldId id="335" r:id="rId7"/>
    <p:sldId id="336" r:id="rId8"/>
    <p:sldId id="338" r:id="rId9"/>
    <p:sldId id="323" r:id="rId10"/>
    <p:sldId id="328" r:id="rId11"/>
    <p:sldId id="329" r:id="rId12"/>
    <p:sldId id="330" r:id="rId13"/>
    <p:sldId id="331" r:id="rId14"/>
    <p:sldId id="332" r:id="rId15"/>
    <p:sldId id="334" r:id="rId16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ADA"/>
    <a:srgbClr val="A2AD00"/>
    <a:srgbClr val="005B82"/>
    <a:srgbClr val="06893A"/>
    <a:srgbClr val="66CBEC"/>
    <a:srgbClr val="EFEFEF"/>
    <a:srgbClr val="3E3832"/>
    <a:srgbClr val="878787"/>
    <a:srgbClr val="C3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ddels stil 2 - aks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1084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3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F0C9F-E994-4E6D-AC14-C95356915397}" type="datetimeFigureOut">
              <a:rPr lang="nb-NO" smtClean="0"/>
              <a:t>28.02.2018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AD396-0A84-4DF5-A975-E087C1B596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6764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C8B93-78F8-4F0C-94B0-1ED350945C9C}" type="datetimeFigureOut">
              <a:rPr lang="nb-NO" smtClean="0"/>
              <a:t>28.02.2018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4E804-1D02-459E-8C7C-C469E7DDE0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78650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1" y="1845729"/>
            <a:ext cx="9144001" cy="2930261"/>
          </a:xfrm>
          <a:prstGeom prst="rect">
            <a:avLst/>
          </a:prstGeom>
          <a:solidFill>
            <a:srgbClr val="C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8" name="Rectangle 2"/>
          <p:cNvSpPr txBox="1">
            <a:spLocks noChangeArrowheads="1"/>
          </p:cNvSpPr>
          <p:nvPr userDrawn="1"/>
        </p:nvSpPr>
        <p:spPr bwMode="auto">
          <a:xfrm>
            <a:off x="1411287" y="4712233"/>
            <a:ext cx="6135384" cy="166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nb-NO" sz="1000" kern="0" dirty="0"/>
          </a:p>
        </p:txBody>
      </p:sp>
      <p:sp>
        <p:nvSpPr>
          <p:cNvPr id="9" name="Plassholder for tekst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826" y="4079081"/>
            <a:ext cx="4638675" cy="69644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Dato  //  </a:t>
            </a:r>
            <a:r>
              <a:rPr lang="nb-NO" dirty="0" err="1"/>
              <a:t>Innholdsansvarlig</a:t>
            </a:r>
            <a:endParaRPr lang="nb-NO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5938" y="2098377"/>
            <a:ext cx="5989022" cy="126003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11" name="Plassholder for bilde 3"/>
          <p:cNvSpPr>
            <a:spLocks noGrp="1" noChangeAspect="1"/>
          </p:cNvSpPr>
          <p:nvPr>
            <p:ph type="pic" sz="quarter" idx="11" hasCustomPrompt="1"/>
          </p:nvPr>
        </p:nvSpPr>
        <p:spPr bwMode="auto">
          <a:xfrm>
            <a:off x="6565274" y="1840753"/>
            <a:ext cx="2581353" cy="2934844"/>
          </a:xfrm>
          <a:custGeom>
            <a:avLst/>
            <a:gdLst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329937 w 3495675"/>
              <a:gd name="connsiteY3" fmla="*/ 3906838 h 3906838"/>
              <a:gd name="connsiteX4" fmla="*/ 0 w 3495675"/>
              <a:gd name="connsiteY4" fmla="*/ 3906838 h 3906838"/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155008 w 3495675"/>
              <a:gd name="connsiteY3" fmla="*/ 3906838 h 3906838"/>
              <a:gd name="connsiteX4" fmla="*/ 0 w 3495675"/>
              <a:gd name="connsiteY4" fmla="*/ 3906838 h 3906838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55008 w 2167807"/>
              <a:gd name="connsiteY3" fmla="*/ 3906838 h 3906838"/>
              <a:gd name="connsiteX4" fmla="*/ 0 w 2167807"/>
              <a:gd name="connsiteY4" fmla="*/ 3906838 h 3906838"/>
              <a:gd name="connsiteX0" fmla="*/ 0 w 2167807"/>
              <a:gd name="connsiteY0" fmla="*/ 3906838 h 3909283"/>
              <a:gd name="connsiteX1" fmla="*/ 1165738 w 2167807"/>
              <a:gd name="connsiteY1" fmla="*/ 0 h 3909283"/>
              <a:gd name="connsiteX2" fmla="*/ 2167807 w 2167807"/>
              <a:gd name="connsiteY2" fmla="*/ 0 h 3909283"/>
              <a:gd name="connsiteX3" fmla="*/ 2159898 w 2167807"/>
              <a:gd name="connsiteY3" fmla="*/ 3909283 h 3909283"/>
              <a:gd name="connsiteX4" fmla="*/ 0 w 2167807"/>
              <a:gd name="connsiteY4" fmla="*/ 3906838 h 3909283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5547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40491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34130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29889 w 2167807"/>
              <a:gd name="connsiteY1" fmla="*/ 2381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2686"/>
              <a:gd name="connsiteY0" fmla="*/ 3906838 h 3906838"/>
              <a:gd name="connsiteX1" fmla="*/ 1029889 w 2162686"/>
              <a:gd name="connsiteY1" fmla="*/ 2381 h 3906838"/>
              <a:gd name="connsiteX2" fmla="*/ 2133881 w 2162686"/>
              <a:gd name="connsiteY2" fmla="*/ 0 h 3906838"/>
              <a:gd name="connsiteX3" fmla="*/ 2162343 w 2162686"/>
              <a:gd name="connsiteY3" fmla="*/ 3904393 h 3906838"/>
              <a:gd name="connsiteX4" fmla="*/ 0 w 2162686"/>
              <a:gd name="connsiteY4" fmla="*/ 3906838 h 3906838"/>
              <a:gd name="connsiteX0" fmla="*/ 0 w 2139854"/>
              <a:gd name="connsiteY0" fmla="*/ 3906838 h 3906838"/>
              <a:gd name="connsiteX1" fmla="*/ 1029889 w 2139854"/>
              <a:gd name="connsiteY1" fmla="*/ 2381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39854"/>
              <a:gd name="connsiteY0" fmla="*/ 3906838 h 3906838"/>
              <a:gd name="connsiteX1" fmla="*/ 1032009 w 2139854"/>
              <a:gd name="connsiteY1" fmla="*/ 0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40410"/>
              <a:gd name="connsiteY0" fmla="*/ 3906838 h 3906838"/>
              <a:gd name="connsiteX1" fmla="*/ 1032009 w 2140410"/>
              <a:gd name="connsiteY1" fmla="*/ 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6838 h 3906838"/>
              <a:gd name="connsiteX1" fmla="*/ 1122479 w 2140410"/>
              <a:gd name="connsiteY1" fmla="*/ 635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7632 h 3907632"/>
              <a:gd name="connsiteX1" fmla="*/ 1120359 w 2140410"/>
              <a:gd name="connsiteY1" fmla="*/ 0 h 3907632"/>
              <a:gd name="connsiteX2" fmla="*/ 2140241 w 2140410"/>
              <a:gd name="connsiteY2" fmla="*/ 794 h 3907632"/>
              <a:gd name="connsiteX3" fmla="*/ 2139019 w 2140410"/>
              <a:gd name="connsiteY3" fmla="*/ 3905187 h 3907632"/>
              <a:gd name="connsiteX4" fmla="*/ 0 w 2140410"/>
              <a:gd name="connsiteY4" fmla="*/ 3907632 h 3907632"/>
              <a:gd name="connsiteX0" fmla="*/ 0 w 2401217"/>
              <a:gd name="connsiteY0" fmla="*/ 3907632 h 3907632"/>
              <a:gd name="connsiteX1" fmla="*/ 1381166 w 2401217"/>
              <a:gd name="connsiteY1" fmla="*/ 0 h 3907632"/>
              <a:gd name="connsiteX2" fmla="*/ 2401048 w 2401217"/>
              <a:gd name="connsiteY2" fmla="*/ 794 h 3907632"/>
              <a:gd name="connsiteX3" fmla="*/ 2399826 w 2401217"/>
              <a:gd name="connsiteY3" fmla="*/ 3905187 h 3907632"/>
              <a:gd name="connsiteX4" fmla="*/ 0 w 2401217"/>
              <a:gd name="connsiteY4" fmla="*/ 3907632 h 3907632"/>
              <a:gd name="connsiteX0" fmla="*/ 0 w 2407578"/>
              <a:gd name="connsiteY0" fmla="*/ 3907632 h 3907632"/>
              <a:gd name="connsiteX1" fmla="*/ 1387527 w 2407578"/>
              <a:gd name="connsiteY1" fmla="*/ 0 h 3907632"/>
              <a:gd name="connsiteX2" fmla="*/ 2407409 w 2407578"/>
              <a:gd name="connsiteY2" fmla="*/ 794 h 3907632"/>
              <a:gd name="connsiteX3" fmla="*/ 2406187 w 2407578"/>
              <a:gd name="connsiteY3" fmla="*/ 3905187 h 3907632"/>
              <a:gd name="connsiteX4" fmla="*/ 0 w 2407578"/>
              <a:gd name="connsiteY4" fmla="*/ 3907632 h 3907632"/>
              <a:gd name="connsiteX0" fmla="*/ 0 w 2411819"/>
              <a:gd name="connsiteY0" fmla="*/ 3910014 h 3910014"/>
              <a:gd name="connsiteX1" fmla="*/ 1391768 w 2411819"/>
              <a:gd name="connsiteY1" fmla="*/ 0 h 3910014"/>
              <a:gd name="connsiteX2" fmla="*/ 2411650 w 2411819"/>
              <a:gd name="connsiteY2" fmla="*/ 794 h 3910014"/>
              <a:gd name="connsiteX3" fmla="*/ 2410428 w 2411819"/>
              <a:gd name="connsiteY3" fmla="*/ 3905187 h 3910014"/>
              <a:gd name="connsiteX4" fmla="*/ 0 w 2411819"/>
              <a:gd name="connsiteY4" fmla="*/ 3910014 h 3910014"/>
              <a:gd name="connsiteX0" fmla="*/ 0 w 2407578"/>
              <a:gd name="connsiteY0" fmla="*/ 3905251 h 3905251"/>
              <a:gd name="connsiteX1" fmla="*/ 1387527 w 2407578"/>
              <a:gd name="connsiteY1" fmla="*/ 0 h 3905251"/>
              <a:gd name="connsiteX2" fmla="*/ 2407409 w 2407578"/>
              <a:gd name="connsiteY2" fmla="*/ 794 h 3905251"/>
              <a:gd name="connsiteX3" fmla="*/ 2406187 w 2407578"/>
              <a:gd name="connsiteY3" fmla="*/ 3905187 h 3905251"/>
              <a:gd name="connsiteX4" fmla="*/ 0 w 2407578"/>
              <a:gd name="connsiteY4" fmla="*/ 3905251 h 3905251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5557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155921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292462"/>
              <a:gd name="connsiteY0" fmla="*/ 3910014 h 3910014"/>
              <a:gd name="connsiteX1" fmla="*/ 1040805 w 2292462"/>
              <a:gd name="connsiteY1" fmla="*/ 0 h 3910014"/>
              <a:gd name="connsiteX2" fmla="*/ 2292293 w 2292462"/>
              <a:gd name="connsiteY2" fmla="*/ 794 h 3910014"/>
              <a:gd name="connsiteX3" fmla="*/ 2291071 w 2292462"/>
              <a:gd name="connsiteY3" fmla="*/ 3909950 h 3910014"/>
              <a:gd name="connsiteX4" fmla="*/ 0 w 2292462"/>
              <a:gd name="connsiteY4" fmla="*/ 3910014 h 3910014"/>
              <a:gd name="connsiteX0" fmla="*/ 0 w 2292462"/>
              <a:gd name="connsiteY0" fmla="*/ 3913189 h 3913189"/>
              <a:gd name="connsiteX1" fmla="*/ 1036564 w 2292462"/>
              <a:gd name="connsiteY1" fmla="*/ 0 h 3913189"/>
              <a:gd name="connsiteX2" fmla="*/ 2292293 w 2292462"/>
              <a:gd name="connsiteY2" fmla="*/ 3969 h 3913189"/>
              <a:gd name="connsiteX3" fmla="*/ 2291071 w 2292462"/>
              <a:gd name="connsiteY3" fmla="*/ 3913125 h 3913189"/>
              <a:gd name="connsiteX4" fmla="*/ 0 w 2292462"/>
              <a:gd name="connsiteY4" fmla="*/ 3913189 h 3913189"/>
              <a:gd name="connsiteX0" fmla="*/ 0 w 2292207"/>
              <a:gd name="connsiteY0" fmla="*/ 3913189 h 3913189"/>
              <a:gd name="connsiteX1" fmla="*/ 1036564 w 2292207"/>
              <a:gd name="connsiteY1" fmla="*/ 0 h 3913189"/>
              <a:gd name="connsiteX2" fmla="*/ 2290173 w 2292207"/>
              <a:gd name="connsiteY2" fmla="*/ 795 h 3913189"/>
              <a:gd name="connsiteX3" fmla="*/ 2291071 w 2292207"/>
              <a:gd name="connsiteY3" fmla="*/ 3913125 h 3913189"/>
              <a:gd name="connsiteX4" fmla="*/ 0 w 2292207"/>
              <a:gd name="connsiteY4" fmla="*/ 3913189 h 3913189"/>
              <a:gd name="connsiteX0" fmla="*/ 0 w 2298567"/>
              <a:gd name="connsiteY0" fmla="*/ 3910014 h 3913125"/>
              <a:gd name="connsiteX1" fmla="*/ 1042924 w 2298567"/>
              <a:gd name="connsiteY1" fmla="*/ 0 h 3913125"/>
              <a:gd name="connsiteX2" fmla="*/ 2296533 w 2298567"/>
              <a:gd name="connsiteY2" fmla="*/ 795 h 3913125"/>
              <a:gd name="connsiteX3" fmla="*/ 2297431 w 2298567"/>
              <a:gd name="connsiteY3" fmla="*/ 3913125 h 3913125"/>
              <a:gd name="connsiteX4" fmla="*/ 0 w 2298567"/>
              <a:gd name="connsiteY4" fmla="*/ 3910014 h 391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8567" h="3913125">
                <a:moveTo>
                  <a:pt x="0" y="3910014"/>
                </a:moveTo>
                <a:lnTo>
                  <a:pt x="1042924" y="0"/>
                </a:lnTo>
                <a:lnTo>
                  <a:pt x="2296533" y="795"/>
                </a:lnTo>
                <a:cubicBezTo>
                  <a:pt x="2292267" y="1303074"/>
                  <a:pt x="2301697" y="2610846"/>
                  <a:pt x="2297431" y="3913125"/>
                </a:cubicBezTo>
                <a:lnTo>
                  <a:pt x="0" y="391001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rm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på ikonet for å legge til et bilde</a:t>
            </a:r>
          </a:p>
        </p:txBody>
      </p:sp>
      <p:pic>
        <p:nvPicPr>
          <p:cNvPr id="12" name="Picture 5" descr="W:\DOKUMENT\Logo\2_hvi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46"/>
          <a:stretch/>
        </p:blipFill>
        <p:spPr bwMode="auto">
          <a:xfrm>
            <a:off x="3799790" y="3405751"/>
            <a:ext cx="3014662" cy="137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W:\DOKUMENT\Logo\1_hvit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53"/>
          <a:stretch/>
        </p:blipFill>
        <p:spPr bwMode="auto">
          <a:xfrm>
            <a:off x="5242898" y="1806447"/>
            <a:ext cx="2524125" cy="296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W:\DOKUMENT\Logo\2_hvi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03" b="78080"/>
          <a:stretch/>
        </p:blipFill>
        <p:spPr bwMode="auto">
          <a:xfrm>
            <a:off x="-1" y="3693775"/>
            <a:ext cx="539551" cy="108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W:\DOKUMENT\Logo\1_hvit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6" b="85208"/>
          <a:stretch/>
        </p:blipFill>
        <p:spPr bwMode="auto">
          <a:xfrm>
            <a:off x="0" y="4045671"/>
            <a:ext cx="755575" cy="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F:\F2823_KOM\Felles Filer\Rådgivingseksjonen\Profil og materiell\5. Profil og design\NAV profil\nav_logo\Til mal\nav_farger [Converted]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56" y="483518"/>
            <a:ext cx="1185603" cy="74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57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366961" y="1276349"/>
            <a:ext cx="8398965" cy="329973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5928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75714" y="1283000"/>
            <a:ext cx="5852470" cy="3277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3" name="Plassholder for bilde 2"/>
          <p:cNvSpPr>
            <a:spLocks noGrp="1"/>
          </p:cNvSpPr>
          <p:nvPr>
            <p:ph type="pic" sz="quarter" idx="10"/>
          </p:nvPr>
        </p:nvSpPr>
        <p:spPr>
          <a:xfrm>
            <a:off x="6372225" y="1275606"/>
            <a:ext cx="2376488" cy="3286868"/>
          </a:xfrm>
        </p:spPr>
        <p:txBody>
          <a:bodyPr/>
          <a:lstStyle/>
          <a:p>
            <a:r>
              <a:rPr lang="nb-NO"/>
              <a:t>Klikk ikonet for å legge til et bilde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0913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tekst 2"/>
          <p:cNvSpPr>
            <a:spLocks noGrp="1"/>
          </p:cNvSpPr>
          <p:nvPr>
            <p:ph type="body" idx="1"/>
          </p:nvPr>
        </p:nvSpPr>
        <p:spPr>
          <a:xfrm>
            <a:off x="381286" y="1284135"/>
            <a:ext cx="4040188" cy="53459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719639" y="1284747"/>
            <a:ext cx="4041775" cy="53459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Plassholder for innhold 3"/>
          <p:cNvSpPr>
            <a:spLocks noGrp="1"/>
          </p:cNvSpPr>
          <p:nvPr>
            <p:ph sz="quarter" idx="10"/>
          </p:nvPr>
        </p:nvSpPr>
        <p:spPr>
          <a:xfrm>
            <a:off x="382151" y="1896178"/>
            <a:ext cx="4032250" cy="266541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2" name="Plassholder for innhold 3"/>
          <p:cNvSpPr>
            <a:spLocks noGrp="1"/>
          </p:cNvSpPr>
          <p:nvPr>
            <p:ph sz="quarter" idx="12"/>
          </p:nvPr>
        </p:nvSpPr>
        <p:spPr>
          <a:xfrm>
            <a:off x="4730131" y="1892920"/>
            <a:ext cx="4032250" cy="266541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767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5258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79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19"/>
          <p:cNvSpPr>
            <a:spLocks noGrp="1"/>
          </p:cNvSpPr>
          <p:nvPr>
            <p:ph type="body" sz="quarter" idx="25" hasCustomPrompt="1"/>
          </p:nvPr>
        </p:nvSpPr>
        <p:spPr>
          <a:xfrm>
            <a:off x="375714" y="4241684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4" name="Plassholder for tekst 19"/>
          <p:cNvSpPr>
            <a:spLocks noGrp="1"/>
          </p:cNvSpPr>
          <p:nvPr>
            <p:ph type="body" sz="quarter" idx="26" hasCustomPrompt="1"/>
          </p:nvPr>
        </p:nvSpPr>
        <p:spPr>
          <a:xfrm>
            <a:off x="375714" y="1287413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5" name="Plassholder for tekst 19"/>
          <p:cNvSpPr>
            <a:spLocks noGrp="1"/>
          </p:cNvSpPr>
          <p:nvPr>
            <p:ph type="body" sz="quarter" idx="27" hasCustomPrompt="1"/>
          </p:nvPr>
        </p:nvSpPr>
        <p:spPr>
          <a:xfrm>
            <a:off x="375714" y="3819647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6" name="Plassholder for tekst 19"/>
          <p:cNvSpPr>
            <a:spLocks noGrp="1"/>
          </p:cNvSpPr>
          <p:nvPr>
            <p:ph type="body" sz="quarter" idx="28" hasCustomPrompt="1"/>
          </p:nvPr>
        </p:nvSpPr>
        <p:spPr>
          <a:xfrm>
            <a:off x="375714" y="3397608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7" name="Plassholder for tekst 19"/>
          <p:cNvSpPr>
            <a:spLocks noGrp="1"/>
          </p:cNvSpPr>
          <p:nvPr>
            <p:ph type="body" sz="quarter" idx="29" hasCustomPrompt="1"/>
          </p:nvPr>
        </p:nvSpPr>
        <p:spPr>
          <a:xfrm>
            <a:off x="375714" y="2975569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8" name="Plassholder for tekst 19"/>
          <p:cNvSpPr>
            <a:spLocks noGrp="1"/>
          </p:cNvSpPr>
          <p:nvPr>
            <p:ph type="body" sz="quarter" idx="30" hasCustomPrompt="1"/>
          </p:nvPr>
        </p:nvSpPr>
        <p:spPr>
          <a:xfrm>
            <a:off x="375714" y="1709452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9" name="Plassholder for tekst 19"/>
          <p:cNvSpPr>
            <a:spLocks noGrp="1"/>
          </p:cNvSpPr>
          <p:nvPr>
            <p:ph type="body" sz="quarter" idx="31" hasCustomPrompt="1"/>
          </p:nvPr>
        </p:nvSpPr>
        <p:spPr>
          <a:xfrm>
            <a:off x="375714" y="2131491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10" name="Plassholder for tekst 19"/>
          <p:cNvSpPr>
            <a:spLocks noGrp="1"/>
          </p:cNvSpPr>
          <p:nvPr>
            <p:ph type="body" sz="quarter" idx="32" hasCustomPrompt="1"/>
          </p:nvPr>
        </p:nvSpPr>
        <p:spPr>
          <a:xfrm>
            <a:off x="375714" y="2553530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11" name="Plassholder for tekst 19"/>
          <p:cNvSpPr>
            <a:spLocks noGrp="1"/>
          </p:cNvSpPr>
          <p:nvPr>
            <p:ph type="body" sz="quarter" idx="33" hasCustomPrompt="1"/>
          </p:nvPr>
        </p:nvSpPr>
        <p:spPr>
          <a:xfrm>
            <a:off x="5656392" y="4241684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2" name="Plassholder for tekst 19"/>
          <p:cNvSpPr>
            <a:spLocks noGrp="1"/>
          </p:cNvSpPr>
          <p:nvPr>
            <p:ph type="body" sz="quarter" idx="34" hasCustomPrompt="1"/>
          </p:nvPr>
        </p:nvSpPr>
        <p:spPr>
          <a:xfrm>
            <a:off x="5656392" y="1287413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3" name="Plassholder for tekst 19"/>
          <p:cNvSpPr>
            <a:spLocks noGrp="1"/>
          </p:cNvSpPr>
          <p:nvPr>
            <p:ph type="body" sz="quarter" idx="35" hasCustomPrompt="1"/>
          </p:nvPr>
        </p:nvSpPr>
        <p:spPr>
          <a:xfrm>
            <a:off x="5656392" y="3819647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4" name="Plassholder for tekst 19"/>
          <p:cNvSpPr>
            <a:spLocks noGrp="1"/>
          </p:cNvSpPr>
          <p:nvPr>
            <p:ph type="body" sz="quarter" idx="36" hasCustomPrompt="1"/>
          </p:nvPr>
        </p:nvSpPr>
        <p:spPr>
          <a:xfrm>
            <a:off x="5656392" y="3397608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5" name="Plassholder for tekst 19"/>
          <p:cNvSpPr>
            <a:spLocks noGrp="1"/>
          </p:cNvSpPr>
          <p:nvPr>
            <p:ph type="body" sz="quarter" idx="37" hasCustomPrompt="1"/>
          </p:nvPr>
        </p:nvSpPr>
        <p:spPr>
          <a:xfrm>
            <a:off x="5656392" y="2975569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6" name="Plassholder for tekst 19"/>
          <p:cNvSpPr>
            <a:spLocks noGrp="1"/>
          </p:cNvSpPr>
          <p:nvPr>
            <p:ph type="body" sz="quarter" idx="38" hasCustomPrompt="1"/>
          </p:nvPr>
        </p:nvSpPr>
        <p:spPr>
          <a:xfrm>
            <a:off x="5656392" y="1709452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7" name="Plassholder for tekst 19"/>
          <p:cNvSpPr>
            <a:spLocks noGrp="1"/>
          </p:cNvSpPr>
          <p:nvPr>
            <p:ph type="body" sz="quarter" idx="39" hasCustomPrompt="1"/>
          </p:nvPr>
        </p:nvSpPr>
        <p:spPr>
          <a:xfrm>
            <a:off x="5656392" y="2131491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8" name="Plassholder for tekst 19"/>
          <p:cNvSpPr>
            <a:spLocks noGrp="1"/>
          </p:cNvSpPr>
          <p:nvPr>
            <p:ph type="body" sz="quarter" idx="40" hasCustomPrompt="1"/>
          </p:nvPr>
        </p:nvSpPr>
        <p:spPr>
          <a:xfrm>
            <a:off x="5656392" y="2553530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9985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ille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 userDrawn="1"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rgbClr val="C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837408" y="1532583"/>
            <a:ext cx="7469187" cy="1021556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algn="l">
              <a:defRPr sz="2400" b="0" cap="all">
                <a:ln w="12700"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5" name="Plassholder for tekst 2"/>
          <p:cNvSpPr>
            <a:spLocks noGrp="1"/>
          </p:cNvSpPr>
          <p:nvPr>
            <p:ph type="body" idx="10"/>
          </p:nvPr>
        </p:nvSpPr>
        <p:spPr>
          <a:xfrm>
            <a:off x="837408" y="2794398"/>
            <a:ext cx="5484743" cy="927497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marL="0" indent="0">
              <a:buNone/>
              <a:defRPr sz="2000">
                <a:ln w="12700">
                  <a:noFill/>
                </a:ln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pic>
        <p:nvPicPr>
          <p:cNvPr id="6" name="Picture 2" descr="W:\DOKUMENT\Logo\2_hvi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84"/>
          <a:stretch/>
        </p:blipFill>
        <p:spPr bwMode="auto">
          <a:xfrm>
            <a:off x="4283968" y="3903464"/>
            <a:ext cx="3014662" cy="124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W:\DOKUMENT\Logo\1_hvit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5652120" y="2674939"/>
            <a:ext cx="2524125" cy="246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W:\DOKUMENT\Logo\2_hvi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19" b="80008"/>
          <a:stretch/>
        </p:blipFill>
        <p:spPr bwMode="auto">
          <a:xfrm>
            <a:off x="-1" y="4156472"/>
            <a:ext cx="1048543" cy="98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F:\F2823_KOM\Felles Filer\Rådgivingseksjonen\Profil og materiell\5. Profil og design\NAV profil\nav_logo\Til mal\nav_logo_Hvit_ubakgrunn [Converted]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55" y="483518"/>
            <a:ext cx="1185603" cy="74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W:\DOKUMENT\Logo\1_hvit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4"/>
          <a:stretch/>
        </p:blipFill>
        <p:spPr bwMode="auto">
          <a:xfrm>
            <a:off x="-1400392" y="4456411"/>
            <a:ext cx="2524125" cy="68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30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illeark med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b-NO"/>
              <a:t>Klikk ikonet for å legge til et bilde</a:t>
            </a:r>
            <a:endParaRPr lang="nb-NO" dirty="0"/>
          </a:p>
        </p:txBody>
      </p:sp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837408" y="1532583"/>
            <a:ext cx="7469187" cy="1021556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anchor="t">
            <a:normAutofit/>
          </a:bodyPr>
          <a:lstStyle>
            <a:lvl1pPr algn="l">
              <a:defRPr sz="2400" b="0" cap="all">
                <a:ln w="12700">
                  <a:noFill/>
                </a:ln>
                <a:solidFill>
                  <a:srgbClr val="3E383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5" name="Plassholder for tekst 2"/>
          <p:cNvSpPr>
            <a:spLocks noGrp="1"/>
          </p:cNvSpPr>
          <p:nvPr>
            <p:ph type="body" idx="11"/>
          </p:nvPr>
        </p:nvSpPr>
        <p:spPr>
          <a:xfrm>
            <a:off x="837408" y="2794398"/>
            <a:ext cx="5484743" cy="927497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anchor="t">
            <a:normAutofit/>
          </a:bodyPr>
          <a:lstStyle>
            <a:lvl1pPr marL="0" indent="0">
              <a:buNone/>
              <a:defRPr sz="2000">
                <a:ln w="12700">
                  <a:noFill/>
                </a:ln>
                <a:solidFill>
                  <a:srgbClr val="3E383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98308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W:\DOKUMENT\Logo\2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98" b="23104"/>
          <a:stretch/>
        </p:blipFill>
        <p:spPr bwMode="auto">
          <a:xfrm>
            <a:off x="8721457" y="4335607"/>
            <a:ext cx="422544" cy="80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W:\DOKUMENT\Logo\1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96"/>
          <a:stretch/>
        </p:blipFill>
        <p:spPr bwMode="auto">
          <a:xfrm>
            <a:off x="8339662" y="4726311"/>
            <a:ext cx="706438" cy="42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 dirty="0"/>
              <a:t>Klikk for å redigere tittelstil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8308" y="1275606"/>
            <a:ext cx="8387498" cy="3284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  <a:p>
            <a:pPr lvl="3"/>
            <a:endParaRPr lang="nb-NO" dirty="0"/>
          </a:p>
        </p:txBody>
      </p:sp>
      <p:pic>
        <p:nvPicPr>
          <p:cNvPr id="11" name="Bild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1" y="4719435"/>
            <a:ext cx="451944" cy="28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8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2600" kern="1200">
          <a:solidFill>
            <a:srgbClr val="C3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2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vent.dnd.no/software/sessions/felles-keynote-torbjorn-larsen-nav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/>
              <a:t>Deling av data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Februar 2018  //  Håkon Jendal, IT-arkitektur </a:t>
            </a:r>
          </a:p>
        </p:txBody>
      </p:sp>
      <p:sp>
        <p:nvSpPr>
          <p:cNvPr id="4" name="Plassholder for bilde 3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10387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>
          <a:xfrm>
            <a:off x="366961" y="1276349"/>
            <a:ext cx="8398965" cy="35276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b-NO" dirty="0"/>
              <a:t>For å kunne digitalisere (automatisere) kreves det at man kan agere på hendelser:</a:t>
            </a:r>
          </a:p>
          <a:p>
            <a:pPr lvl="1"/>
            <a:r>
              <a:rPr lang="nb-NO" dirty="0"/>
              <a:t>Sivilstatusendring</a:t>
            </a:r>
          </a:p>
          <a:p>
            <a:pPr lvl="1"/>
            <a:r>
              <a:rPr lang="nb-NO" dirty="0"/>
              <a:t>Barn født</a:t>
            </a:r>
          </a:p>
          <a:p>
            <a:pPr lvl="1"/>
            <a:r>
              <a:rPr lang="nb-NO" dirty="0"/>
              <a:t>Vedtak fattet</a:t>
            </a:r>
          </a:p>
          <a:p>
            <a:pPr lvl="1"/>
            <a:r>
              <a:rPr lang="nb-NO" dirty="0"/>
              <a:t>Feil på hjelpemiddel</a:t>
            </a:r>
          </a:p>
          <a:p>
            <a:pPr lvl="1"/>
            <a:r>
              <a:rPr lang="nb-NO" dirty="0"/>
              <a:t>Vilkår brutt</a:t>
            </a:r>
          </a:p>
          <a:p>
            <a:pPr lvl="1"/>
            <a:r>
              <a:rPr lang="nb-NO" dirty="0"/>
              <a:t>Arbeidssituasjon endret</a:t>
            </a:r>
          </a:p>
          <a:p>
            <a:pPr lvl="1"/>
            <a:r>
              <a:rPr lang="nb-NO" dirty="0"/>
              <a:t>Ny ledig stilling</a:t>
            </a:r>
          </a:p>
          <a:p>
            <a:pPr lvl="1"/>
            <a:r>
              <a:rPr lang="nb-NO" dirty="0"/>
              <a:t>Tiltak gjennomført</a:t>
            </a:r>
          </a:p>
          <a:p>
            <a:pPr lvl="1"/>
            <a:r>
              <a:rPr lang="nb-NO" dirty="0"/>
              <a:t>Og mye mer</a:t>
            </a:r>
          </a:p>
          <a:p>
            <a:pPr marL="57150" indent="0">
              <a:buNone/>
            </a:pPr>
            <a:endParaRPr lang="nb-NO" dirty="0"/>
          </a:p>
          <a:p>
            <a:pPr marL="57150" indent="0">
              <a:buNone/>
            </a:pPr>
            <a:r>
              <a:rPr lang="nb-NO" dirty="0"/>
              <a:t>Det handler ikke bare om å sette strøm på eksisterende prosesser – det handler om å gjøre ting på helt nye måter</a:t>
            </a:r>
          </a:p>
          <a:p>
            <a:pPr marL="57150" indent="0">
              <a:buNone/>
            </a:pPr>
            <a:r>
              <a:rPr lang="nb-NO" dirty="0"/>
              <a:t>Den som fatter et vedtak skal normalt ikke vite hvem som trenger å kjenne til at vedtaket er fattet.</a:t>
            </a:r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 strøm av hendelser</a:t>
            </a:r>
          </a:p>
        </p:txBody>
      </p:sp>
    </p:spTree>
    <p:extLst>
      <p:ext uri="{BB962C8B-B14F-4D97-AF65-F5344CB8AC3E}">
        <p14:creationId xmlns:p14="http://schemas.microsoft.com/office/powerpoint/2010/main" val="806039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innhold 9"/>
          <p:cNvSpPr>
            <a:spLocks noGrp="1"/>
          </p:cNvSpPr>
          <p:nvPr>
            <p:ph sz="quarter" idx="10"/>
          </p:nvPr>
        </p:nvSpPr>
        <p:spPr>
          <a:xfrm>
            <a:off x="366961" y="3651870"/>
            <a:ext cx="8398965" cy="924212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En konsument vil interessere seg for hendelser som kan være av betydning for konsumenten</a:t>
            </a:r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1. Deling av hendelse</a:t>
            </a:r>
          </a:p>
        </p:txBody>
      </p:sp>
      <p:sp>
        <p:nvSpPr>
          <p:cNvPr id="5" name="Rektangel 4"/>
          <p:cNvSpPr/>
          <p:nvPr/>
        </p:nvSpPr>
        <p:spPr>
          <a:xfrm>
            <a:off x="1259632" y="2286292"/>
            <a:ext cx="1944216" cy="10775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2"/>
                </a:solidFill>
              </a:rPr>
              <a:t>Kilde tilstandsendring</a:t>
            </a:r>
          </a:p>
        </p:txBody>
      </p:sp>
      <p:sp>
        <p:nvSpPr>
          <p:cNvPr id="6" name="Rektangel 5"/>
          <p:cNvSpPr/>
          <p:nvPr/>
        </p:nvSpPr>
        <p:spPr>
          <a:xfrm>
            <a:off x="5076056" y="2286292"/>
            <a:ext cx="1944216" cy="10775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2"/>
                </a:solidFill>
              </a:rPr>
              <a:t>Konsument hendelse</a:t>
            </a:r>
          </a:p>
        </p:txBody>
      </p:sp>
      <p:sp>
        <p:nvSpPr>
          <p:cNvPr id="9" name="Nedoverbuet pil 8"/>
          <p:cNvSpPr/>
          <p:nvPr/>
        </p:nvSpPr>
        <p:spPr>
          <a:xfrm>
            <a:off x="2987824" y="1635646"/>
            <a:ext cx="2448272" cy="65064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7" name="Lyn 6"/>
          <p:cNvSpPr/>
          <p:nvPr/>
        </p:nvSpPr>
        <p:spPr>
          <a:xfrm>
            <a:off x="3607093" y="1419622"/>
            <a:ext cx="1036915" cy="530104"/>
          </a:xfrm>
          <a:prstGeom prst="lightningBol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9661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En konsument må for hver hendelse vurdere om hendelsen er av betydning</a:t>
            </a:r>
          </a:p>
          <a:p>
            <a:r>
              <a:rPr lang="nb-NO" dirty="0"/>
              <a:t>Hvis nei, så forkastes hendelsen</a:t>
            </a:r>
          </a:p>
          <a:p>
            <a:r>
              <a:rPr lang="nb-NO" dirty="0"/>
              <a:t>Hvis ja, så innhentes normalt mer data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2. Påvirker denne hendelsen meg?</a:t>
            </a:r>
          </a:p>
        </p:txBody>
      </p:sp>
    </p:spTree>
    <p:extLst>
      <p:ext uri="{BB962C8B-B14F-4D97-AF65-F5344CB8AC3E}">
        <p14:creationId xmlns:p14="http://schemas.microsoft.com/office/powerpoint/2010/main" val="2747674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innhold 9"/>
          <p:cNvSpPr>
            <a:spLocks noGrp="1"/>
          </p:cNvSpPr>
          <p:nvPr>
            <p:ph sz="quarter" idx="10"/>
          </p:nvPr>
        </p:nvSpPr>
        <p:spPr>
          <a:xfrm>
            <a:off x="366961" y="3651870"/>
            <a:ext cx="8398965" cy="924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/>
              <a:t>En konsument forespør datakilde om data og får data i retur</a:t>
            </a:r>
          </a:p>
          <a:p>
            <a:pPr marL="0" indent="0">
              <a:buNone/>
            </a:pPr>
            <a:r>
              <a:rPr lang="nb-NO" dirty="0"/>
              <a:t>Konsument spør kun om data den har behov for (dataminimering)</a:t>
            </a:r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3. Hente inn data i henhold hjemmel og formål</a:t>
            </a:r>
          </a:p>
        </p:txBody>
      </p:sp>
      <p:sp>
        <p:nvSpPr>
          <p:cNvPr id="5" name="Rektangel 4"/>
          <p:cNvSpPr/>
          <p:nvPr/>
        </p:nvSpPr>
        <p:spPr>
          <a:xfrm>
            <a:off x="1259632" y="2286292"/>
            <a:ext cx="1944216" cy="10775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2"/>
                </a:solidFill>
              </a:rPr>
              <a:t>Kilde tilstandsendring</a:t>
            </a:r>
          </a:p>
        </p:txBody>
      </p:sp>
      <p:sp>
        <p:nvSpPr>
          <p:cNvPr id="6" name="Rektangel 5"/>
          <p:cNvSpPr/>
          <p:nvPr/>
        </p:nvSpPr>
        <p:spPr>
          <a:xfrm>
            <a:off x="5076056" y="2286292"/>
            <a:ext cx="1944216" cy="10775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2"/>
                </a:solidFill>
              </a:rPr>
              <a:t>Konsument hendelse</a:t>
            </a:r>
          </a:p>
        </p:txBody>
      </p:sp>
      <p:sp>
        <p:nvSpPr>
          <p:cNvPr id="11" name="Pil høyre 10"/>
          <p:cNvSpPr/>
          <p:nvPr/>
        </p:nvSpPr>
        <p:spPr>
          <a:xfrm>
            <a:off x="3419872" y="2825065"/>
            <a:ext cx="1440160" cy="432048"/>
          </a:xfrm>
          <a:prstGeom prst="rightArrow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bg2"/>
                </a:solidFill>
              </a:rPr>
              <a:t>Response</a:t>
            </a:r>
            <a:endParaRPr lang="nb-NO" dirty="0">
              <a:solidFill>
                <a:schemeClr val="bg2"/>
              </a:solidFill>
            </a:endParaRPr>
          </a:p>
        </p:txBody>
      </p:sp>
      <p:sp>
        <p:nvSpPr>
          <p:cNvPr id="3" name="Pil venstre 2"/>
          <p:cNvSpPr/>
          <p:nvPr/>
        </p:nvSpPr>
        <p:spPr>
          <a:xfrm>
            <a:off x="3419872" y="2355726"/>
            <a:ext cx="1440160" cy="435632"/>
          </a:xfrm>
          <a:prstGeom prst="leftArrow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2"/>
                </a:solidFill>
              </a:rPr>
              <a:t>Forespørsel</a:t>
            </a:r>
          </a:p>
        </p:txBody>
      </p:sp>
    </p:spTree>
    <p:extLst>
      <p:ext uri="{BB962C8B-B14F-4D97-AF65-F5344CB8AC3E}">
        <p14:creationId xmlns:p14="http://schemas.microsoft.com/office/powerpoint/2010/main" val="3910859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 dirty="0"/>
              <a:t>Basert på innhentede data gjennomfører konsument en behandling som kan resultere i</a:t>
            </a:r>
          </a:p>
          <a:p>
            <a:r>
              <a:rPr lang="nb-NO" dirty="0"/>
              <a:t>Ingen tilstandsendring</a:t>
            </a:r>
          </a:p>
          <a:p>
            <a:r>
              <a:rPr lang="nb-NO" dirty="0"/>
              <a:t>Ny tilstand, for eksempel</a:t>
            </a:r>
          </a:p>
          <a:p>
            <a:pPr lvl="1"/>
            <a:r>
              <a:rPr lang="nb-NO" dirty="0"/>
              <a:t>Nytt vedtak</a:t>
            </a:r>
          </a:p>
          <a:p>
            <a:pPr lvl="1"/>
            <a:r>
              <a:rPr lang="nb-NO" dirty="0"/>
              <a:t>Ny anbefaling til arbeidssøker</a:t>
            </a:r>
          </a:p>
          <a:p>
            <a:pPr lvl="1"/>
            <a:r>
              <a:rPr lang="nb-NO" dirty="0"/>
              <a:t>Tid for service på hjelpemiddel booket</a:t>
            </a:r>
          </a:p>
          <a:p>
            <a:pPr lvl="1"/>
            <a:endParaRPr lang="nb-NO" dirty="0"/>
          </a:p>
          <a:p>
            <a:pPr marL="57150" indent="0">
              <a:buNone/>
            </a:pPr>
            <a:r>
              <a:rPr lang="nb-NO" dirty="0"/>
              <a:t>Konsument publiserer hendelse til omverdenen – starter forfra igjen – </a:t>
            </a:r>
            <a:r>
              <a:rPr lang="nb-NO" dirty="0" err="1"/>
              <a:t>hendelsesrekke</a:t>
            </a:r>
            <a:r>
              <a:rPr lang="nb-NO" dirty="0"/>
              <a:t> (hendelseskaskade)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4. Konsument gjennomfører behandling</a:t>
            </a:r>
          </a:p>
        </p:txBody>
      </p:sp>
    </p:spTree>
    <p:extLst>
      <p:ext uri="{BB962C8B-B14F-4D97-AF65-F5344CB8AC3E}">
        <p14:creationId xmlns:p14="http://schemas.microsoft.com/office/powerpoint/2010/main" val="3020120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Normalt er hendelser små og inneholder kun metadata om tilstandsendringen – for eksempel:</a:t>
            </a:r>
          </a:p>
          <a:p>
            <a:pPr lvl="1"/>
            <a:r>
              <a:rPr lang="nb-NO" dirty="0"/>
              <a:t>Bruker (representert ved fødselsnummer eller annen identifikator)</a:t>
            </a:r>
          </a:p>
          <a:p>
            <a:pPr lvl="1"/>
            <a:r>
              <a:rPr lang="nb-NO" dirty="0"/>
              <a:t>Type tilstandsendring</a:t>
            </a:r>
          </a:p>
          <a:p>
            <a:pPr lvl="1"/>
            <a:r>
              <a:rPr lang="nb-NO" dirty="0"/>
              <a:t>Tidspunkt</a:t>
            </a:r>
          </a:p>
          <a:p>
            <a:r>
              <a:rPr lang="nb-NO" dirty="0"/>
              <a:t>I noen sammenhenger kan det være fornuftig å ha rike tilstandsendringer. Det vil si at de inneholder all nødvending informasjon konsumenten har behov for. Gitt at:</a:t>
            </a:r>
          </a:p>
          <a:p>
            <a:pPr lvl="1"/>
            <a:r>
              <a:rPr lang="nb-NO" dirty="0"/>
              <a:t>Personvernforordningen er overholdt, </a:t>
            </a:r>
            <a:r>
              <a:rPr lang="nb-NO" dirty="0" err="1"/>
              <a:t>ref</a:t>
            </a:r>
            <a:r>
              <a:rPr lang="nb-NO" dirty="0"/>
              <a:t> dataminimering</a:t>
            </a:r>
          </a:p>
          <a:p>
            <a:pPr lvl="1"/>
            <a:r>
              <a:rPr lang="nb-NO" dirty="0"/>
              <a:t>Hjemmel etc.</a:t>
            </a:r>
          </a:p>
          <a:p>
            <a:pPr lvl="1"/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Litt om hendelser</a:t>
            </a:r>
          </a:p>
        </p:txBody>
      </p:sp>
    </p:spTree>
    <p:extLst>
      <p:ext uri="{BB962C8B-B14F-4D97-AF65-F5344CB8AC3E}">
        <p14:creationId xmlns:p14="http://schemas.microsoft.com/office/powerpoint/2010/main" val="292553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 err="1"/>
              <a:t>Difi</a:t>
            </a:r>
            <a:r>
              <a:rPr lang="nb-NO" dirty="0"/>
              <a:t> initiativ: </a:t>
            </a:r>
            <a:r>
              <a:rPr lang="nn-NO" dirty="0"/>
              <a:t>Etablere en nasjonal plattform som </a:t>
            </a:r>
            <a:r>
              <a:rPr lang="nn-NO" dirty="0" err="1"/>
              <a:t>sikrer</a:t>
            </a:r>
            <a:r>
              <a:rPr lang="nn-NO" dirty="0"/>
              <a:t> tilgang til data</a:t>
            </a:r>
          </a:p>
          <a:p>
            <a:r>
              <a:rPr lang="nb-NO" dirty="0"/>
              <a:t>NAV i plattformøkonomiens tidsalder, se Torbjørn Larsens presentasjon «Digital transformasjon» på Software 2018</a:t>
            </a:r>
          </a:p>
          <a:p>
            <a:pPr lvl="1"/>
            <a:r>
              <a:rPr lang="nb-NO" dirty="0">
                <a:hlinkClick r:id="rId2"/>
              </a:rPr>
              <a:t>https://event.dnd.no/software/sessions/felles-keynote-torbjorn-larsen-nav/</a:t>
            </a:r>
            <a:endParaRPr lang="nb-NO" dirty="0"/>
          </a:p>
          <a:p>
            <a:r>
              <a:rPr lang="nn-NO" dirty="0" err="1"/>
              <a:t>Flere</a:t>
            </a:r>
            <a:r>
              <a:rPr lang="nn-NO" dirty="0"/>
              <a:t> andre initiativ i regi av </a:t>
            </a:r>
            <a:r>
              <a:rPr lang="nn-NO" dirty="0" err="1"/>
              <a:t>Brreg</a:t>
            </a:r>
            <a:r>
              <a:rPr lang="nn-NO" dirty="0"/>
              <a:t> som peker i </a:t>
            </a:r>
            <a:r>
              <a:rPr lang="nn-NO" dirty="0" err="1"/>
              <a:t>samme</a:t>
            </a:r>
            <a:r>
              <a:rPr lang="nn-NO" dirty="0"/>
              <a:t> retning</a:t>
            </a:r>
          </a:p>
          <a:p>
            <a:r>
              <a:rPr lang="nn-NO" dirty="0"/>
              <a:t>Digital agenda og </a:t>
            </a:r>
            <a:r>
              <a:rPr lang="nn-NO" dirty="0" err="1"/>
              <a:t>digitaliseringsrundskrivet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Datadeling</a:t>
            </a:r>
          </a:p>
        </p:txBody>
      </p:sp>
    </p:spTree>
    <p:extLst>
      <p:ext uri="{BB962C8B-B14F-4D97-AF65-F5344CB8AC3E}">
        <p14:creationId xmlns:p14="http://schemas.microsoft.com/office/powerpoint/2010/main" val="111880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86" y="22"/>
            <a:ext cx="6830282" cy="511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28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ktangel 21"/>
          <p:cNvSpPr/>
          <p:nvPr/>
        </p:nvSpPr>
        <p:spPr>
          <a:xfrm>
            <a:off x="395536" y="3435846"/>
            <a:ext cx="6624737" cy="122156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dirty="0">
                <a:solidFill>
                  <a:schemeClr val="bg2"/>
                </a:solidFill>
              </a:rPr>
              <a:t>NAV</a:t>
            </a:r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NAV dataplattformer</a:t>
            </a:r>
          </a:p>
        </p:txBody>
      </p:sp>
      <p:sp>
        <p:nvSpPr>
          <p:cNvPr id="5" name="Rektangel 4"/>
          <p:cNvSpPr/>
          <p:nvPr/>
        </p:nvSpPr>
        <p:spPr>
          <a:xfrm>
            <a:off x="539553" y="3510428"/>
            <a:ext cx="2736304" cy="107754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2"/>
                </a:solidFill>
              </a:rPr>
              <a:t>Tjenester og oppfølging</a:t>
            </a:r>
          </a:p>
        </p:txBody>
      </p:sp>
      <p:sp>
        <p:nvSpPr>
          <p:cNvPr id="7" name="Rektangel 6"/>
          <p:cNvSpPr/>
          <p:nvPr/>
        </p:nvSpPr>
        <p:spPr>
          <a:xfrm>
            <a:off x="3635897" y="3510428"/>
            <a:ext cx="2736304" cy="107754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2"/>
                </a:solidFill>
              </a:rPr>
              <a:t>Ytelser</a:t>
            </a:r>
          </a:p>
        </p:txBody>
      </p:sp>
      <p:sp>
        <p:nvSpPr>
          <p:cNvPr id="8" name="Rektangel 7"/>
          <p:cNvSpPr/>
          <p:nvPr/>
        </p:nvSpPr>
        <p:spPr>
          <a:xfrm>
            <a:off x="467544" y="1419622"/>
            <a:ext cx="1584175" cy="107754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2"/>
                </a:solidFill>
              </a:rPr>
              <a:t>Verdiskapende virksomheter</a:t>
            </a:r>
          </a:p>
        </p:txBody>
      </p:sp>
      <p:sp>
        <p:nvSpPr>
          <p:cNvPr id="9" name="Rektangel 8"/>
          <p:cNvSpPr/>
          <p:nvPr/>
        </p:nvSpPr>
        <p:spPr>
          <a:xfrm>
            <a:off x="4931552" y="1428822"/>
            <a:ext cx="1440160" cy="107754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2"/>
                </a:solidFill>
              </a:rPr>
              <a:t>Private og offentlige virksomheter</a:t>
            </a:r>
          </a:p>
        </p:txBody>
      </p:sp>
      <p:sp>
        <p:nvSpPr>
          <p:cNvPr id="12" name="Pil høyre 11"/>
          <p:cNvSpPr/>
          <p:nvPr/>
        </p:nvSpPr>
        <p:spPr>
          <a:xfrm rot="16200000">
            <a:off x="1151621" y="2722392"/>
            <a:ext cx="792088" cy="432048"/>
          </a:xfrm>
          <a:prstGeom prst="rightArrow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2"/>
                </a:solidFill>
              </a:rPr>
              <a:t>Data</a:t>
            </a:r>
          </a:p>
        </p:txBody>
      </p:sp>
      <p:sp>
        <p:nvSpPr>
          <p:cNvPr id="13" name="Lyn 12"/>
          <p:cNvSpPr/>
          <p:nvPr/>
        </p:nvSpPr>
        <p:spPr>
          <a:xfrm rot="16799807">
            <a:off x="391706" y="2653910"/>
            <a:ext cx="815256" cy="530104"/>
          </a:xfrm>
          <a:prstGeom prst="lightningBol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Pil høyre 13"/>
          <p:cNvSpPr/>
          <p:nvPr/>
        </p:nvSpPr>
        <p:spPr>
          <a:xfrm rot="16200000">
            <a:off x="5599800" y="2722392"/>
            <a:ext cx="792088" cy="432048"/>
          </a:xfrm>
          <a:prstGeom prst="rightArrow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2"/>
                </a:solidFill>
              </a:rPr>
              <a:t>Data</a:t>
            </a:r>
          </a:p>
        </p:txBody>
      </p:sp>
      <p:sp>
        <p:nvSpPr>
          <p:cNvPr id="15" name="Lyn 14"/>
          <p:cNvSpPr/>
          <p:nvPr/>
        </p:nvSpPr>
        <p:spPr>
          <a:xfrm rot="16799807">
            <a:off x="4839885" y="2653910"/>
            <a:ext cx="815256" cy="530104"/>
          </a:xfrm>
          <a:prstGeom prst="lightningBol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Smilefjes 15"/>
          <p:cNvSpPr/>
          <p:nvPr/>
        </p:nvSpPr>
        <p:spPr>
          <a:xfrm>
            <a:off x="3209806" y="1491630"/>
            <a:ext cx="504056" cy="504056"/>
          </a:xfrm>
          <a:prstGeom prst="smileyFac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" name="TekstSylinder 16"/>
          <p:cNvSpPr txBox="1"/>
          <p:nvPr/>
        </p:nvSpPr>
        <p:spPr>
          <a:xfrm>
            <a:off x="3059833" y="1986394"/>
            <a:ext cx="80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chemeClr val="bg2"/>
                </a:solidFill>
              </a:rPr>
              <a:t>Bruker</a:t>
            </a:r>
          </a:p>
        </p:txBody>
      </p:sp>
      <p:sp>
        <p:nvSpPr>
          <p:cNvPr id="18" name="Pil mot venstre og høyre 17"/>
          <p:cNvSpPr/>
          <p:nvPr/>
        </p:nvSpPr>
        <p:spPr>
          <a:xfrm>
            <a:off x="2195737" y="1743658"/>
            <a:ext cx="648072" cy="360040"/>
          </a:xfrm>
          <a:prstGeom prst="leftRightArrow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Pil mot venstre og høyre 18"/>
          <p:cNvSpPr/>
          <p:nvPr/>
        </p:nvSpPr>
        <p:spPr>
          <a:xfrm>
            <a:off x="4067945" y="1787575"/>
            <a:ext cx="648072" cy="360040"/>
          </a:xfrm>
          <a:prstGeom prst="leftRightArrow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Pil mot venstre og høyre 19"/>
          <p:cNvSpPr/>
          <p:nvPr/>
        </p:nvSpPr>
        <p:spPr>
          <a:xfrm rot="18614236">
            <a:off x="2561734" y="2604147"/>
            <a:ext cx="648072" cy="360040"/>
          </a:xfrm>
          <a:prstGeom prst="leftRightArrow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Pil mot venstre og høyre 20"/>
          <p:cNvSpPr/>
          <p:nvPr/>
        </p:nvSpPr>
        <p:spPr>
          <a:xfrm rot="3140552">
            <a:off x="3743909" y="2601280"/>
            <a:ext cx="648072" cy="360040"/>
          </a:xfrm>
          <a:prstGeom prst="leftRightArrow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Bildeforklaring: bøyd linje med uthevingsstrek 5">
            <a:extLst>
              <a:ext uri="{FF2B5EF4-FFF2-40B4-BE49-F238E27FC236}">
                <a16:creationId xmlns:a16="http://schemas.microsoft.com/office/drawing/2014/main" id="{5B458920-B555-4EC4-9F16-1BCE8AB9484B}"/>
              </a:ext>
            </a:extLst>
          </p:cNvPr>
          <p:cNvSpPr/>
          <p:nvPr/>
        </p:nvSpPr>
        <p:spPr>
          <a:xfrm>
            <a:off x="7092280" y="2046531"/>
            <a:ext cx="1908720" cy="919674"/>
          </a:xfrm>
          <a:prstGeom prst="accentCallout2">
            <a:avLst>
              <a:gd name="adj1" fmla="val 48574"/>
              <a:gd name="adj2" fmla="val -201"/>
              <a:gd name="adj3" fmla="val 49811"/>
              <a:gd name="adj4" fmla="val -10738"/>
              <a:gd name="adj5" fmla="val 109667"/>
              <a:gd name="adj6" fmla="val -41596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1200" dirty="0">
                <a:solidFill>
                  <a:schemeClr val="bg2"/>
                </a:solidFill>
              </a:rPr>
              <a:t>Deling av data i henhold til:</a:t>
            </a:r>
          </a:p>
          <a:p>
            <a:r>
              <a:rPr lang="nb-NO" sz="1200" dirty="0">
                <a:solidFill>
                  <a:schemeClr val="bg2"/>
                </a:solidFill>
              </a:rPr>
              <a:t>Hjemmel</a:t>
            </a:r>
          </a:p>
          <a:p>
            <a:r>
              <a:rPr lang="nb-NO" sz="1200" dirty="0">
                <a:solidFill>
                  <a:schemeClr val="bg2"/>
                </a:solidFill>
              </a:rPr>
              <a:t>Samtykke</a:t>
            </a:r>
          </a:p>
          <a:p>
            <a:r>
              <a:rPr lang="nb-NO" sz="1200" dirty="0">
                <a:solidFill>
                  <a:schemeClr val="bg2"/>
                </a:solidFill>
              </a:rPr>
              <a:t>Fullmakt</a:t>
            </a:r>
          </a:p>
        </p:txBody>
      </p:sp>
    </p:spTree>
    <p:extLst>
      <p:ext uri="{BB962C8B-B14F-4D97-AF65-F5344CB8AC3E}">
        <p14:creationId xmlns:p14="http://schemas.microsoft.com/office/powerpoint/2010/main" val="157051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Helse behov knyttet til EESSI (hjemmel)</a:t>
            </a:r>
          </a:p>
          <a:p>
            <a:pPr lvl="1"/>
            <a:r>
              <a:rPr lang="nb-NO" dirty="0" err="1"/>
              <a:t>Medlemsskap</a:t>
            </a:r>
            <a:r>
              <a:rPr lang="nb-NO" dirty="0"/>
              <a:t> folketrygden</a:t>
            </a:r>
          </a:p>
          <a:p>
            <a:pPr lvl="1"/>
            <a:r>
              <a:rPr lang="nb-NO" dirty="0"/>
              <a:t>Pensjon</a:t>
            </a:r>
          </a:p>
          <a:p>
            <a:pPr lvl="1"/>
            <a:r>
              <a:rPr lang="nb-NO" dirty="0"/>
              <a:t>…</a:t>
            </a:r>
          </a:p>
          <a:p>
            <a:r>
              <a:rPr lang="nb-NO" dirty="0"/>
              <a:t>DSOP forsikring (samtykke) – se figur neste side</a:t>
            </a:r>
          </a:p>
          <a:p>
            <a:pPr lvl="1"/>
            <a:r>
              <a:rPr lang="nb-NO" dirty="0"/>
              <a:t>Sykemeldinger</a:t>
            </a:r>
          </a:p>
          <a:p>
            <a:pPr lvl="1"/>
            <a:r>
              <a:rPr lang="nb-NO" dirty="0"/>
              <a:t>Arbeidsavklaringspenger (AAP)</a:t>
            </a:r>
          </a:p>
          <a:p>
            <a:pPr lvl="1"/>
            <a:r>
              <a:rPr lang="nb-NO" dirty="0"/>
              <a:t>Uføre informasjon</a:t>
            </a:r>
          </a:p>
          <a:p>
            <a:r>
              <a:rPr lang="nb-NO" dirty="0"/>
              <a:t>Samordning pensjon (hjemmel) og innsyn pensjon (samtykke)</a:t>
            </a:r>
          </a:p>
          <a:p>
            <a:r>
              <a:rPr lang="nb-NO"/>
              <a:t>AA-registeret</a:t>
            </a:r>
            <a:endParaRPr lang="nb-NO" dirty="0"/>
          </a:p>
          <a:p>
            <a:r>
              <a:rPr lang="nb-NO" dirty="0"/>
              <a:t>Velferdstjenester</a:t>
            </a:r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NAV deling av data (sett inn i krystallkula)</a:t>
            </a:r>
          </a:p>
        </p:txBody>
      </p:sp>
    </p:spTree>
    <p:extLst>
      <p:ext uri="{BB962C8B-B14F-4D97-AF65-F5344CB8AC3E}">
        <p14:creationId xmlns:p14="http://schemas.microsoft.com/office/powerpoint/2010/main" val="323449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Førstegangsinnhenting av data fra forsikringsselskap</a:t>
            </a:r>
            <a:br>
              <a:rPr lang="nb-NO" dirty="0"/>
            </a:br>
            <a:r>
              <a:rPr lang="nb-NO" dirty="0"/>
              <a:t>– Samtykke eksisterer ikke</a:t>
            </a:r>
          </a:p>
        </p:txBody>
      </p:sp>
      <p:sp>
        <p:nvSpPr>
          <p:cNvPr id="5" name="Rektangel 4"/>
          <p:cNvSpPr/>
          <p:nvPr/>
        </p:nvSpPr>
        <p:spPr>
          <a:xfrm>
            <a:off x="827584" y="1542152"/>
            <a:ext cx="1656184" cy="8640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2"/>
                </a:solidFill>
              </a:rPr>
              <a:t>Bruker</a:t>
            </a:r>
          </a:p>
        </p:txBody>
      </p:sp>
      <p:sp>
        <p:nvSpPr>
          <p:cNvPr id="7" name="Rektangel 6"/>
          <p:cNvSpPr/>
          <p:nvPr/>
        </p:nvSpPr>
        <p:spPr>
          <a:xfrm>
            <a:off x="6444208" y="1542152"/>
            <a:ext cx="1656184" cy="8640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2"/>
                </a:solidFill>
              </a:rPr>
              <a:t>Forsikrings-selskap *)</a:t>
            </a:r>
          </a:p>
        </p:txBody>
      </p:sp>
      <p:sp>
        <p:nvSpPr>
          <p:cNvPr id="8" name="Rektangel 7"/>
          <p:cNvSpPr/>
          <p:nvPr/>
        </p:nvSpPr>
        <p:spPr>
          <a:xfrm>
            <a:off x="6444208" y="3507854"/>
            <a:ext cx="1656184" cy="864096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2"/>
                </a:solidFill>
              </a:rPr>
              <a:t>NAV</a:t>
            </a:r>
          </a:p>
        </p:txBody>
      </p:sp>
      <p:sp>
        <p:nvSpPr>
          <p:cNvPr id="9" name="Rektangel 8"/>
          <p:cNvSpPr/>
          <p:nvPr/>
        </p:nvSpPr>
        <p:spPr>
          <a:xfrm>
            <a:off x="827584" y="3507854"/>
            <a:ext cx="1656184" cy="86409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bg2"/>
                </a:solidFill>
              </a:rPr>
              <a:t>Altinn</a:t>
            </a:r>
            <a:r>
              <a:rPr lang="nb-NO" dirty="0">
                <a:solidFill>
                  <a:schemeClr val="bg2"/>
                </a:solidFill>
              </a:rPr>
              <a:t> Samtykke-løsning</a:t>
            </a:r>
          </a:p>
        </p:txBody>
      </p:sp>
      <p:cxnSp>
        <p:nvCxnSpPr>
          <p:cNvPr id="11" name="Rett pil 10"/>
          <p:cNvCxnSpPr/>
          <p:nvPr/>
        </p:nvCxnSpPr>
        <p:spPr>
          <a:xfrm>
            <a:off x="2483768" y="1573845"/>
            <a:ext cx="3960440" cy="0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Sylinder 11"/>
          <p:cNvSpPr txBox="1"/>
          <p:nvPr/>
        </p:nvSpPr>
        <p:spPr>
          <a:xfrm>
            <a:off x="2483768" y="1275606"/>
            <a:ext cx="3718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2"/>
                </a:solidFill>
              </a:rPr>
              <a:t>1. Pålogging forsikringsselskapets nettside</a:t>
            </a:r>
          </a:p>
        </p:txBody>
      </p:sp>
      <p:cxnSp>
        <p:nvCxnSpPr>
          <p:cNvPr id="15" name="Rett pil 14"/>
          <p:cNvCxnSpPr/>
          <p:nvPr/>
        </p:nvCxnSpPr>
        <p:spPr>
          <a:xfrm>
            <a:off x="2483768" y="1910386"/>
            <a:ext cx="3960440" cy="0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Sylinder 15"/>
          <p:cNvSpPr txBox="1"/>
          <p:nvPr/>
        </p:nvSpPr>
        <p:spPr>
          <a:xfrm>
            <a:off x="2483768" y="1614160"/>
            <a:ext cx="2177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2"/>
                </a:solidFill>
              </a:rPr>
              <a:t>2. Forespørsel forsikring</a:t>
            </a:r>
          </a:p>
        </p:txBody>
      </p:sp>
      <p:cxnSp>
        <p:nvCxnSpPr>
          <p:cNvPr id="17" name="Rett pil 16"/>
          <p:cNvCxnSpPr/>
          <p:nvPr/>
        </p:nvCxnSpPr>
        <p:spPr>
          <a:xfrm>
            <a:off x="2483768" y="2033561"/>
            <a:ext cx="3960440" cy="0"/>
          </a:xfrm>
          <a:prstGeom prst="straightConnector1">
            <a:avLst/>
          </a:prstGeom>
          <a:ln w="254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Sylinder 17"/>
          <p:cNvSpPr txBox="1"/>
          <p:nvPr/>
        </p:nvSpPr>
        <p:spPr>
          <a:xfrm>
            <a:off x="2483768" y="1974200"/>
            <a:ext cx="3311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2"/>
                </a:solidFill>
              </a:rPr>
              <a:t>3. </a:t>
            </a:r>
            <a:r>
              <a:rPr lang="nb-NO" sz="1600" dirty="0" err="1">
                <a:solidFill>
                  <a:schemeClr val="bg2"/>
                </a:solidFill>
              </a:rPr>
              <a:t>Redirect</a:t>
            </a:r>
            <a:r>
              <a:rPr lang="nb-NO" sz="1600" dirty="0">
                <a:solidFill>
                  <a:schemeClr val="bg2"/>
                </a:solidFill>
              </a:rPr>
              <a:t> til </a:t>
            </a:r>
            <a:r>
              <a:rPr lang="nb-NO" sz="1600" dirty="0" err="1">
                <a:solidFill>
                  <a:schemeClr val="bg2"/>
                </a:solidFill>
              </a:rPr>
              <a:t>Altinn</a:t>
            </a:r>
            <a:r>
              <a:rPr lang="nb-NO" sz="1600" dirty="0">
                <a:solidFill>
                  <a:schemeClr val="bg2"/>
                </a:solidFill>
              </a:rPr>
              <a:t> Samtykkeløsning</a:t>
            </a:r>
          </a:p>
        </p:txBody>
      </p:sp>
      <p:cxnSp>
        <p:nvCxnSpPr>
          <p:cNvPr id="20" name="Rett pil 19"/>
          <p:cNvCxnSpPr/>
          <p:nvPr/>
        </p:nvCxnSpPr>
        <p:spPr>
          <a:xfrm>
            <a:off x="2483768" y="2334240"/>
            <a:ext cx="3960440" cy="0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Sylinder 20"/>
          <p:cNvSpPr txBox="1"/>
          <p:nvPr/>
        </p:nvSpPr>
        <p:spPr>
          <a:xfrm>
            <a:off x="2483768" y="2283718"/>
            <a:ext cx="2155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2"/>
                </a:solidFill>
              </a:rPr>
              <a:t>6. Bekreftelse samtykke</a:t>
            </a:r>
          </a:p>
        </p:txBody>
      </p:sp>
      <p:cxnSp>
        <p:nvCxnSpPr>
          <p:cNvPr id="22" name="Rett pil 21"/>
          <p:cNvCxnSpPr/>
          <p:nvPr/>
        </p:nvCxnSpPr>
        <p:spPr>
          <a:xfrm flipV="1">
            <a:off x="1259632" y="2406248"/>
            <a:ext cx="0" cy="1101608"/>
          </a:xfrm>
          <a:prstGeom prst="straightConnector1">
            <a:avLst/>
          </a:prstGeom>
          <a:ln w="254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Sylinder 24"/>
          <p:cNvSpPr txBox="1"/>
          <p:nvPr/>
        </p:nvSpPr>
        <p:spPr>
          <a:xfrm>
            <a:off x="177670" y="2715767"/>
            <a:ext cx="1153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2"/>
                </a:solidFill>
              </a:rPr>
              <a:t>4. Innhent</a:t>
            </a:r>
          </a:p>
          <a:p>
            <a:r>
              <a:rPr lang="nb-NO" sz="1600" dirty="0">
                <a:solidFill>
                  <a:schemeClr val="bg2"/>
                </a:solidFill>
              </a:rPr>
              <a:t>    samtykke</a:t>
            </a:r>
          </a:p>
        </p:txBody>
      </p:sp>
      <p:cxnSp>
        <p:nvCxnSpPr>
          <p:cNvPr id="26" name="Rett pil 25"/>
          <p:cNvCxnSpPr/>
          <p:nvPr/>
        </p:nvCxnSpPr>
        <p:spPr>
          <a:xfrm>
            <a:off x="2195736" y="2406248"/>
            <a:ext cx="0" cy="1101606"/>
          </a:xfrm>
          <a:prstGeom prst="straightConnector1">
            <a:avLst/>
          </a:prstGeom>
          <a:ln w="254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Sylinder 28"/>
          <p:cNvSpPr txBox="1"/>
          <p:nvPr/>
        </p:nvSpPr>
        <p:spPr>
          <a:xfrm>
            <a:off x="2195736" y="2715769"/>
            <a:ext cx="1287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2"/>
                </a:solidFill>
              </a:rPr>
              <a:t>5. </a:t>
            </a:r>
            <a:r>
              <a:rPr lang="nb-NO" sz="1600" dirty="0" err="1">
                <a:solidFill>
                  <a:schemeClr val="bg2"/>
                </a:solidFill>
              </a:rPr>
              <a:t>Redirect</a:t>
            </a:r>
            <a:r>
              <a:rPr lang="nb-NO" sz="1600" dirty="0">
                <a:solidFill>
                  <a:schemeClr val="bg2"/>
                </a:solidFill>
              </a:rPr>
              <a:t> til</a:t>
            </a:r>
          </a:p>
          <a:p>
            <a:r>
              <a:rPr lang="nb-NO" sz="1600" dirty="0">
                <a:solidFill>
                  <a:schemeClr val="bg2"/>
                </a:solidFill>
              </a:rPr>
              <a:t>    forsikring</a:t>
            </a:r>
          </a:p>
        </p:txBody>
      </p:sp>
      <p:cxnSp>
        <p:nvCxnSpPr>
          <p:cNvPr id="30" name="Rett pil 29"/>
          <p:cNvCxnSpPr/>
          <p:nvPr/>
        </p:nvCxnSpPr>
        <p:spPr>
          <a:xfrm flipV="1">
            <a:off x="6804248" y="2406248"/>
            <a:ext cx="0" cy="1101607"/>
          </a:xfrm>
          <a:prstGeom prst="straightConnector1">
            <a:avLst/>
          </a:prstGeom>
          <a:ln w="254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Sylinder 30"/>
          <p:cNvSpPr txBox="1"/>
          <p:nvPr/>
        </p:nvSpPr>
        <p:spPr>
          <a:xfrm>
            <a:off x="5524858" y="2715766"/>
            <a:ext cx="1353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2"/>
                </a:solidFill>
              </a:rPr>
              <a:t>7. Forespørsel</a:t>
            </a:r>
          </a:p>
          <a:p>
            <a:r>
              <a:rPr lang="nb-NO" sz="1600" dirty="0">
                <a:solidFill>
                  <a:schemeClr val="bg2"/>
                </a:solidFill>
              </a:rPr>
              <a:t>    data</a:t>
            </a:r>
          </a:p>
        </p:txBody>
      </p:sp>
      <p:cxnSp>
        <p:nvCxnSpPr>
          <p:cNvPr id="32" name="Rett pil 31"/>
          <p:cNvCxnSpPr/>
          <p:nvPr/>
        </p:nvCxnSpPr>
        <p:spPr>
          <a:xfrm>
            <a:off x="7740352" y="2406248"/>
            <a:ext cx="0" cy="1101605"/>
          </a:xfrm>
          <a:prstGeom prst="straightConnector1">
            <a:avLst/>
          </a:prstGeom>
          <a:ln w="254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/>
          <p:cNvSpPr txBox="1"/>
          <p:nvPr/>
        </p:nvSpPr>
        <p:spPr>
          <a:xfrm>
            <a:off x="7740352" y="2715768"/>
            <a:ext cx="877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2"/>
                </a:solidFill>
              </a:rPr>
              <a:t>10. Data</a:t>
            </a:r>
          </a:p>
        </p:txBody>
      </p:sp>
      <p:cxnSp>
        <p:nvCxnSpPr>
          <p:cNvPr id="38" name="Rett pil 37"/>
          <p:cNvCxnSpPr/>
          <p:nvPr/>
        </p:nvCxnSpPr>
        <p:spPr>
          <a:xfrm>
            <a:off x="2497950" y="3782716"/>
            <a:ext cx="3960440" cy="0"/>
          </a:xfrm>
          <a:prstGeom prst="straightConnector1">
            <a:avLst/>
          </a:prstGeom>
          <a:ln w="254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Sylinder 38"/>
          <p:cNvSpPr txBox="1"/>
          <p:nvPr/>
        </p:nvSpPr>
        <p:spPr>
          <a:xfrm>
            <a:off x="2497950" y="3486490"/>
            <a:ext cx="2962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2"/>
                </a:solidFill>
              </a:rPr>
              <a:t>8. Sjekk av samtykke (XACML) **)</a:t>
            </a:r>
          </a:p>
        </p:txBody>
      </p:sp>
      <p:cxnSp>
        <p:nvCxnSpPr>
          <p:cNvPr id="40" name="Rett pil 39"/>
          <p:cNvCxnSpPr/>
          <p:nvPr/>
        </p:nvCxnSpPr>
        <p:spPr>
          <a:xfrm>
            <a:off x="2497950" y="4092757"/>
            <a:ext cx="3960440" cy="0"/>
          </a:xfrm>
          <a:prstGeom prst="straightConnector1">
            <a:avLst/>
          </a:prstGeom>
          <a:ln w="2540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Sylinder 40"/>
          <p:cNvSpPr txBox="1"/>
          <p:nvPr/>
        </p:nvSpPr>
        <p:spPr>
          <a:xfrm>
            <a:off x="2497950" y="4033396"/>
            <a:ext cx="2655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2"/>
                </a:solidFill>
              </a:rPr>
              <a:t>9. Samtykke respons (CACML)</a:t>
            </a:r>
          </a:p>
        </p:txBody>
      </p:sp>
      <p:sp>
        <p:nvSpPr>
          <p:cNvPr id="42" name="TekstSylinder 41"/>
          <p:cNvSpPr txBox="1"/>
          <p:nvPr/>
        </p:nvSpPr>
        <p:spPr>
          <a:xfrm>
            <a:off x="1259632" y="4515966"/>
            <a:ext cx="7325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2"/>
                </a:solidFill>
              </a:rPr>
              <a:t>*) Forsikringsselskap bør lagre gyldighetsperiode for samtykke</a:t>
            </a:r>
          </a:p>
          <a:p>
            <a:r>
              <a:rPr lang="nb-NO" sz="1600" dirty="0">
                <a:solidFill>
                  <a:schemeClr val="bg2"/>
                </a:solidFill>
              </a:rPr>
              <a:t>**) Sjekk av samtykke parametere: </a:t>
            </a:r>
            <a:r>
              <a:rPr lang="nb-NO" sz="1600" dirty="0" err="1">
                <a:solidFill>
                  <a:schemeClr val="bg2"/>
                </a:solidFill>
              </a:rPr>
              <a:t>Orgnr</a:t>
            </a:r>
            <a:r>
              <a:rPr lang="nb-NO" sz="1600" dirty="0">
                <a:solidFill>
                  <a:schemeClr val="bg2"/>
                </a:solidFill>
              </a:rPr>
              <a:t> forsikringsselskap, </a:t>
            </a:r>
            <a:r>
              <a:rPr lang="nb-NO" sz="1600" dirty="0" err="1">
                <a:solidFill>
                  <a:schemeClr val="bg2"/>
                </a:solidFill>
              </a:rPr>
              <a:t>fnr</a:t>
            </a:r>
            <a:r>
              <a:rPr lang="nb-NO" sz="1600" dirty="0">
                <a:solidFill>
                  <a:schemeClr val="bg2"/>
                </a:solidFill>
              </a:rPr>
              <a:t> bruker, type samtykke</a:t>
            </a:r>
          </a:p>
        </p:txBody>
      </p:sp>
    </p:spTree>
    <p:extLst>
      <p:ext uri="{BB962C8B-B14F-4D97-AF65-F5344CB8AC3E}">
        <p14:creationId xmlns:p14="http://schemas.microsoft.com/office/powerpoint/2010/main" val="13446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Senere innhenting av data fra forsikringsselskap</a:t>
            </a:r>
            <a:br>
              <a:rPr lang="nb-NO" dirty="0"/>
            </a:br>
            <a:r>
              <a:rPr lang="nb-NO" dirty="0"/>
              <a:t>– Samtykke eksisterer</a:t>
            </a:r>
          </a:p>
        </p:txBody>
      </p:sp>
      <p:sp>
        <p:nvSpPr>
          <p:cNvPr id="7" name="Rektangel 6"/>
          <p:cNvSpPr/>
          <p:nvPr/>
        </p:nvSpPr>
        <p:spPr>
          <a:xfrm>
            <a:off x="6444208" y="1542152"/>
            <a:ext cx="1656184" cy="8640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2"/>
                </a:solidFill>
              </a:rPr>
              <a:t>Forsikrings-selskap</a:t>
            </a:r>
          </a:p>
        </p:txBody>
      </p:sp>
      <p:sp>
        <p:nvSpPr>
          <p:cNvPr id="8" name="Rektangel 7"/>
          <p:cNvSpPr/>
          <p:nvPr/>
        </p:nvSpPr>
        <p:spPr>
          <a:xfrm>
            <a:off x="6444208" y="3507854"/>
            <a:ext cx="1656184" cy="864096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2"/>
                </a:solidFill>
              </a:rPr>
              <a:t>NAV</a:t>
            </a:r>
          </a:p>
        </p:txBody>
      </p:sp>
      <p:sp>
        <p:nvSpPr>
          <p:cNvPr id="9" name="Rektangel 8"/>
          <p:cNvSpPr/>
          <p:nvPr/>
        </p:nvSpPr>
        <p:spPr>
          <a:xfrm>
            <a:off x="827584" y="3507854"/>
            <a:ext cx="1656184" cy="86409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bg2"/>
                </a:solidFill>
              </a:rPr>
              <a:t>Altinn</a:t>
            </a:r>
            <a:r>
              <a:rPr lang="nb-NO" dirty="0">
                <a:solidFill>
                  <a:schemeClr val="bg2"/>
                </a:solidFill>
              </a:rPr>
              <a:t> Samtykke-løsning</a:t>
            </a:r>
          </a:p>
        </p:txBody>
      </p:sp>
      <p:cxnSp>
        <p:nvCxnSpPr>
          <p:cNvPr id="30" name="Rett pil 29"/>
          <p:cNvCxnSpPr/>
          <p:nvPr/>
        </p:nvCxnSpPr>
        <p:spPr>
          <a:xfrm flipV="1">
            <a:off x="6804248" y="2406248"/>
            <a:ext cx="0" cy="1101607"/>
          </a:xfrm>
          <a:prstGeom prst="straightConnector1">
            <a:avLst/>
          </a:prstGeom>
          <a:ln w="254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Sylinder 30"/>
          <p:cNvSpPr txBox="1"/>
          <p:nvPr/>
        </p:nvSpPr>
        <p:spPr>
          <a:xfrm>
            <a:off x="5524858" y="2715766"/>
            <a:ext cx="1353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2"/>
                </a:solidFill>
              </a:rPr>
              <a:t>1. Forespørsel</a:t>
            </a:r>
          </a:p>
          <a:p>
            <a:r>
              <a:rPr lang="nb-NO" sz="1600" dirty="0">
                <a:solidFill>
                  <a:schemeClr val="bg2"/>
                </a:solidFill>
              </a:rPr>
              <a:t>    data</a:t>
            </a:r>
          </a:p>
        </p:txBody>
      </p:sp>
      <p:cxnSp>
        <p:nvCxnSpPr>
          <p:cNvPr id="32" name="Rett pil 31"/>
          <p:cNvCxnSpPr/>
          <p:nvPr/>
        </p:nvCxnSpPr>
        <p:spPr>
          <a:xfrm>
            <a:off x="7740352" y="2406248"/>
            <a:ext cx="0" cy="1101605"/>
          </a:xfrm>
          <a:prstGeom prst="straightConnector1">
            <a:avLst/>
          </a:prstGeom>
          <a:ln w="254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/>
          <p:cNvSpPr txBox="1"/>
          <p:nvPr/>
        </p:nvSpPr>
        <p:spPr>
          <a:xfrm>
            <a:off x="7740352" y="2715768"/>
            <a:ext cx="773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2"/>
                </a:solidFill>
              </a:rPr>
              <a:t>4. Data</a:t>
            </a:r>
          </a:p>
        </p:txBody>
      </p:sp>
      <p:cxnSp>
        <p:nvCxnSpPr>
          <p:cNvPr id="38" name="Rett pil 37"/>
          <p:cNvCxnSpPr/>
          <p:nvPr/>
        </p:nvCxnSpPr>
        <p:spPr>
          <a:xfrm>
            <a:off x="2497950" y="3782716"/>
            <a:ext cx="3960440" cy="0"/>
          </a:xfrm>
          <a:prstGeom prst="straightConnector1">
            <a:avLst/>
          </a:prstGeom>
          <a:ln w="254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Sylinder 38"/>
          <p:cNvSpPr txBox="1"/>
          <p:nvPr/>
        </p:nvSpPr>
        <p:spPr>
          <a:xfrm>
            <a:off x="2497950" y="3486490"/>
            <a:ext cx="285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2"/>
                </a:solidFill>
              </a:rPr>
              <a:t>2. Sjekk av samtykke (XACML) *)</a:t>
            </a:r>
          </a:p>
        </p:txBody>
      </p:sp>
      <p:cxnSp>
        <p:nvCxnSpPr>
          <p:cNvPr id="40" name="Rett pil 39"/>
          <p:cNvCxnSpPr/>
          <p:nvPr/>
        </p:nvCxnSpPr>
        <p:spPr>
          <a:xfrm>
            <a:off x="2497950" y="4092757"/>
            <a:ext cx="3960440" cy="0"/>
          </a:xfrm>
          <a:prstGeom prst="straightConnector1">
            <a:avLst/>
          </a:prstGeom>
          <a:ln w="2540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Sylinder 40"/>
          <p:cNvSpPr txBox="1"/>
          <p:nvPr/>
        </p:nvSpPr>
        <p:spPr>
          <a:xfrm>
            <a:off x="2497950" y="4033396"/>
            <a:ext cx="2655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2"/>
                </a:solidFill>
              </a:rPr>
              <a:t>3. Samtykke respons (CACML)</a:t>
            </a:r>
          </a:p>
        </p:txBody>
      </p:sp>
      <p:sp>
        <p:nvSpPr>
          <p:cNvPr id="42" name="TekstSylinder 41"/>
          <p:cNvSpPr txBox="1"/>
          <p:nvPr/>
        </p:nvSpPr>
        <p:spPr>
          <a:xfrm>
            <a:off x="1331640" y="4659982"/>
            <a:ext cx="7223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2"/>
                </a:solidFill>
              </a:rPr>
              <a:t>*) Sjekk av samtykke parametere: </a:t>
            </a:r>
            <a:r>
              <a:rPr lang="nb-NO" sz="1600" dirty="0" err="1">
                <a:solidFill>
                  <a:schemeClr val="bg2"/>
                </a:solidFill>
              </a:rPr>
              <a:t>Orgnr</a:t>
            </a:r>
            <a:r>
              <a:rPr lang="nb-NO" sz="1600" dirty="0">
                <a:solidFill>
                  <a:schemeClr val="bg2"/>
                </a:solidFill>
              </a:rPr>
              <a:t> forsikringsselskap, </a:t>
            </a:r>
            <a:r>
              <a:rPr lang="nb-NO" sz="1600" dirty="0" err="1">
                <a:solidFill>
                  <a:schemeClr val="bg2"/>
                </a:solidFill>
              </a:rPr>
              <a:t>fnr</a:t>
            </a:r>
            <a:r>
              <a:rPr lang="nb-NO" sz="1600" dirty="0">
                <a:solidFill>
                  <a:schemeClr val="bg2"/>
                </a:solidFill>
              </a:rPr>
              <a:t> bruker, type samtykke</a:t>
            </a:r>
          </a:p>
        </p:txBody>
      </p:sp>
    </p:spTree>
    <p:extLst>
      <p:ext uri="{BB962C8B-B14F-4D97-AF65-F5344CB8AC3E}">
        <p14:creationId xmlns:p14="http://schemas.microsoft.com/office/powerpoint/2010/main" val="428691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/>
              <a:t>2 veis TLS der vi trenger å autentisere kallende part på en trygg måte</a:t>
            </a:r>
          </a:p>
          <a:p>
            <a:r>
              <a:rPr lang="nb-NO" dirty="0"/>
              <a:t>Sikkerhetstoken fra ID-porten – OIDC token</a:t>
            </a:r>
          </a:p>
          <a:p>
            <a:pPr lvl="1"/>
            <a:r>
              <a:rPr lang="nb-NO" dirty="0"/>
              <a:t>Benyttes for tilgangskontroll, verifisering av samtykke etc.</a:t>
            </a:r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Sikring av tjenestekall mot NAV – slik vi for øyeblikket tror det bør bli</a:t>
            </a:r>
          </a:p>
        </p:txBody>
      </p:sp>
    </p:spTree>
    <p:extLst>
      <p:ext uri="{BB962C8B-B14F-4D97-AF65-F5344CB8AC3E}">
        <p14:creationId xmlns:p14="http://schemas.microsoft.com/office/powerpoint/2010/main" val="282621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innhold 7"/>
          <p:cNvSpPr>
            <a:spLocks noGrp="1"/>
          </p:cNvSpPr>
          <p:nvPr>
            <p:ph sz="quarter" idx="10"/>
          </p:nvPr>
        </p:nvSpPr>
        <p:spPr>
          <a:xfrm>
            <a:off x="395535" y="1347614"/>
            <a:ext cx="4018865" cy="3213977"/>
          </a:xfrm>
        </p:spPr>
        <p:txBody>
          <a:bodyPr>
            <a:normAutofit fontScale="92500" lnSpcReduction="20000"/>
          </a:bodyPr>
          <a:lstStyle/>
          <a:p>
            <a:r>
              <a:rPr lang="nb-NO" dirty="0"/>
              <a:t>Juridisk</a:t>
            </a:r>
          </a:p>
          <a:p>
            <a:r>
              <a:rPr lang="nb-NO" dirty="0"/>
              <a:t>Organisatorisk</a:t>
            </a:r>
          </a:p>
          <a:p>
            <a:pPr lvl="1"/>
            <a:r>
              <a:rPr lang="nb-NO" dirty="0"/>
              <a:t>Få enighet om forretningsprosesser og samhandlingsmønstre</a:t>
            </a:r>
          </a:p>
          <a:p>
            <a:r>
              <a:rPr lang="nb-NO" dirty="0"/>
              <a:t>Semantisk</a:t>
            </a:r>
          </a:p>
          <a:p>
            <a:pPr lvl="1"/>
            <a:r>
              <a:rPr lang="nb-NO" dirty="0"/>
              <a:t>Få enighet om informasjonselementer og format</a:t>
            </a:r>
          </a:p>
          <a:p>
            <a:r>
              <a:rPr lang="nb-NO" dirty="0"/>
              <a:t>Teknisk</a:t>
            </a:r>
          </a:p>
          <a:p>
            <a:pPr lvl="1"/>
            <a:r>
              <a:rPr lang="nb-NO" dirty="0"/>
              <a:t>Få enighet om teknologi for å kunne samhandle</a:t>
            </a:r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Interoperabilitet</a:t>
            </a:r>
            <a:r>
              <a:rPr lang="nb-NO" dirty="0"/>
              <a:t> - </a:t>
            </a:r>
            <a:br>
              <a:rPr lang="nb-NO" dirty="0"/>
            </a:br>
            <a:r>
              <a:rPr lang="nb-NO" dirty="0"/>
              <a:t>European </a:t>
            </a:r>
            <a:r>
              <a:rPr lang="nb-NO" dirty="0" err="1"/>
              <a:t>Interoperability</a:t>
            </a:r>
            <a:r>
              <a:rPr lang="nb-NO" dirty="0"/>
              <a:t> Framework (EIF)</a:t>
            </a:r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635646"/>
            <a:ext cx="4824536" cy="242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03126"/>
      </p:ext>
    </p:extLst>
  </p:cSld>
  <p:clrMapOvr>
    <a:masterClrMapping/>
  </p:clrMapOvr>
</p:sld>
</file>

<file path=ppt/theme/theme1.xml><?xml version="1.0" encoding="utf-8"?>
<a:theme xmlns:a="http://schemas.openxmlformats.org/drawingml/2006/main" name="NAV-mal widescreen bokmål (16.9)">
  <a:themeElements>
    <a:clrScheme name="Office">
      <a:dk1>
        <a:srgbClr val="C30000"/>
      </a:dk1>
      <a:lt1>
        <a:sysClr val="window" lastClr="FFFFFF"/>
      </a:lt1>
      <a:dk2>
        <a:srgbClr val="878787"/>
      </a:dk2>
      <a:lt2>
        <a:srgbClr val="3E3832"/>
      </a:lt2>
      <a:accent1>
        <a:srgbClr val="DADADA"/>
      </a:accent1>
      <a:accent2>
        <a:srgbClr val="EFEFEF"/>
      </a:accent2>
      <a:accent3>
        <a:srgbClr val="66CBEC"/>
      </a:accent3>
      <a:accent4>
        <a:srgbClr val="005B82"/>
      </a:accent4>
      <a:accent5>
        <a:srgbClr val="06893A"/>
      </a:accent5>
      <a:accent6>
        <a:srgbClr val="A2AD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V-mal widescreen bokmål (16.9).pptx" id="{BEFA5581-5FDB-4325-AD38-C78714D60AF9}" vid="{D21F70FE-A876-4B0B-BAE1-DAC9B4B7A4FB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E8FE860C1030048A2DFE7723F7A17C9" ma:contentTypeVersion="4" ma:contentTypeDescription="Opprett et nytt dokument." ma:contentTypeScope="" ma:versionID="7162aff3b56b78e58e364f8a4d7692ad">
  <xsd:schema xmlns:xsd="http://www.w3.org/2001/XMLSchema" xmlns:xs="http://www.w3.org/2001/XMLSchema" xmlns:p="http://schemas.microsoft.com/office/2006/metadata/properties" xmlns:ns2="aea4a3db-da0d-48e0-9846-650eb8e2799e" xmlns:ns3="0d51d800-5d3b-4563-9f01-c5dad077146a" targetNamespace="http://schemas.microsoft.com/office/2006/metadata/properties" ma:root="true" ma:fieldsID="174abb0ba8c9a1c8fa0c72e06464731f" ns2:_="" ns3:_="">
    <xsd:import namespace="aea4a3db-da0d-48e0-9846-650eb8e2799e"/>
    <xsd:import namespace="0d51d800-5d3b-4563-9f01-c5dad07714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a4a3db-da0d-48e0-9846-650eb8e279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51d800-5d3b-4563-9f01-c5dad077146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E4D35E-D5F9-4BFC-9535-7C06F9ADA8AD}"/>
</file>

<file path=customXml/itemProps2.xml><?xml version="1.0" encoding="utf-8"?>
<ds:datastoreItem xmlns:ds="http://schemas.openxmlformats.org/officeDocument/2006/customXml" ds:itemID="{2A3238F8-919B-43F2-874F-5513C13C4427}"/>
</file>

<file path=customXml/itemProps3.xml><?xml version="1.0" encoding="utf-8"?>
<ds:datastoreItem xmlns:ds="http://schemas.openxmlformats.org/officeDocument/2006/customXml" ds:itemID="{72EE9B64-1333-419B-9C26-85863F0548F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2322</TotalTime>
  <Words>644</Words>
  <Application>Microsoft Office PowerPoint</Application>
  <PresentationFormat>Skjermfremvisning (16:9)</PresentationFormat>
  <Paragraphs>121</Paragraphs>
  <Slides>15</Slides>
  <Notes>0</Notes>
  <HiddenSlides>1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NAV-mal widescreen bokmål (16.9)</vt:lpstr>
      <vt:lpstr>Deling av data</vt:lpstr>
      <vt:lpstr>Datadeling</vt:lpstr>
      <vt:lpstr>PowerPoint-presentasjon</vt:lpstr>
      <vt:lpstr>NAV dataplattformer</vt:lpstr>
      <vt:lpstr>NAV deling av data (sett inn i krystallkula)</vt:lpstr>
      <vt:lpstr>Førstegangsinnhenting av data fra forsikringsselskap – Samtykke eksisterer ikke</vt:lpstr>
      <vt:lpstr>Senere innhenting av data fra forsikringsselskap – Samtykke eksisterer</vt:lpstr>
      <vt:lpstr>Sikring av tjenestekall mot NAV – slik vi for øyeblikket tror det bør bli</vt:lpstr>
      <vt:lpstr>Interoperabilitet -  European Interoperability Framework (EIF)</vt:lpstr>
      <vt:lpstr>En strøm av hendelser</vt:lpstr>
      <vt:lpstr>1. Deling av hendelse</vt:lpstr>
      <vt:lpstr>2. Påvirker denne hendelsen meg?</vt:lpstr>
      <vt:lpstr>3. Hente inn data i henhold hjemmel og formål</vt:lpstr>
      <vt:lpstr>4. Konsument gjennomfører behandling</vt:lpstr>
      <vt:lpstr>Litt om hendelser</vt:lpstr>
    </vt:vector>
  </TitlesOfParts>
  <Company>NAV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Mathilde Skjelbostad</dc:creator>
  <cp:lastModifiedBy>Jendal, Håkon</cp:lastModifiedBy>
  <cp:revision>228</cp:revision>
  <dcterms:created xsi:type="dcterms:W3CDTF">2016-09-15T07:51:52Z</dcterms:created>
  <dcterms:modified xsi:type="dcterms:W3CDTF">2018-02-28T11:49:11Z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491420-1ae2-4120-89e6-e6f668f067e2_Enabled">
    <vt:lpwstr>True</vt:lpwstr>
  </property>
  <property fmtid="{D5CDD505-2E9C-101B-9397-08002B2CF9AE}" pid="3" name="MSIP_Label_d3491420-1ae2-4120-89e6-e6f668f067e2_SiteId">
    <vt:lpwstr>62366534-1ec3-4962-8869-9b5535279d0b</vt:lpwstr>
  </property>
  <property fmtid="{D5CDD505-2E9C-101B-9397-08002B2CF9AE}" pid="4" name="MSIP_Label_d3491420-1ae2-4120-89e6-e6f668f067e2_Ref">
    <vt:lpwstr>https://api.informationprotection.azure.com/api/62366534-1ec3-4962-8869-9b5535279d0b</vt:lpwstr>
  </property>
  <property fmtid="{D5CDD505-2E9C-101B-9397-08002B2CF9AE}" pid="5" name="MSIP_Label_d3491420-1ae2-4120-89e6-e6f668f067e2_Owner">
    <vt:lpwstr>Hakon.Jendal@nav.no</vt:lpwstr>
  </property>
  <property fmtid="{D5CDD505-2E9C-101B-9397-08002B2CF9AE}" pid="6" name="MSIP_Label_d3491420-1ae2-4120-89e6-e6f668f067e2_SetDate">
    <vt:lpwstr>2018-02-27T14:06:45.8288505+01:00</vt:lpwstr>
  </property>
  <property fmtid="{D5CDD505-2E9C-101B-9397-08002B2CF9AE}" pid="7" name="MSIP_Label_d3491420-1ae2-4120-89e6-e6f668f067e2_Name">
    <vt:lpwstr>NAV Internt</vt:lpwstr>
  </property>
  <property fmtid="{D5CDD505-2E9C-101B-9397-08002B2CF9AE}" pid="8" name="MSIP_Label_d3491420-1ae2-4120-89e6-e6f668f067e2_Application">
    <vt:lpwstr>Microsoft Azure Information Protection</vt:lpwstr>
  </property>
  <property fmtid="{D5CDD505-2E9C-101B-9397-08002B2CF9AE}" pid="9" name="MSIP_Label_d3491420-1ae2-4120-89e6-e6f668f067e2_Extended_MSFT_Method">
    <vt:lpwstr>Automatic</vt:lpwstr>
  </property>
  <property fmtid="{D5CDD505-2E9C-101B-9397-08002B2CF9AE}" pid="10" name="Sensitivity">
    <vt:lpwstr>NAV Internt</vt:lpwstr>
  </property>
  <property fmtid="{D5CDD505-2E9C-101B-9397-08002B2CF9AE}" pid="11" name="ContentTypeId">
    <vt:lpwstr>0x010100CE8FE860C1030048A2DFE7723F7A17C9</vt:lpwstr>
  </property>
</Properties>
</file>