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538" r:id="rId3"/>
    <p:sldId id="617" r:id="rId4"/>
    <p:sldId id="609" r:id="rId5"/>
    <p:sldId id="620" r:id="rId6"/>
    <p:sldId id="619" r:id="rId7"/>
    <p:sldId id="627" r:id="rId8"/>
    <p:sldId id="626" r:id="rId9"/>
    <p:sldId id="611" r:id="rId10"/>
    <p:sldId id="628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483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orient="horz" pos="9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ygve Skibeli" initials="TS" lastIdx="1" clrIdx="0">
    <p:extLst/>
  </p:cmAuthor>
  <p:cmAuthor id="2" name="Trygve Skibeli" initials="TS [2]" lastIdx="1" clrIdx="1">
    <p:extLst/>
  </p:cmAuthor>
  <p:cmAuthor id="3" name="Eivind Gjemdal" initials="EG" lastIdx="1" clrIdx="2">
    <p:extLst/>
  </p:cmAuthor>
  <p:cmAuthor id="4" name="Jendal, Håkon" initials="JH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69C"/>
    <a:srgbClr val="009051"/>
    <a:srgbClr val="FFFFFF"/>
    <a:srgbClr val="F8F8F8"/>
    <a:srgbClr val="85E385"/>
    <a:srgbClr val="73FEFF"/>
    <a:srgbClr val="FFDFAF"/>
    <a:srgbClr val="FFECD1"/>
    <a:srgbClr val="FFFFCC"/>
    <a:srgbClr val="4D3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ddels stil 2 - aks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ys stil 2 - aks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ys stil 2 - aks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ys stil 3 - aks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ddels stil 3 - aks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2" autoAdjust="0"/>
    <p:restoredTop sz="95934" autoAdjust="0"/>
  </p:normalViewPr>
  <p:slideViewPr>
    <p:cSldViewPr>
      <p:cViewPr varScale="1">
        <p:scale>
          <a:sx n="58" d="100"/>
          <a:sy n="58" d="100"/>
        </p:scale>
        <p:origin x="58" y="360"/>
      </p:cViewPr>
      <p:guideLst>
        <p:guide orient="horz" pos="482"/>
        <p:guide pos="756"/>
        <p:guide orient="horz" pos="1026"/>
        <p:guide pos="483"/>
        <p:guide orient="horz" pos="845"/>
        <p:guide orient="horz" pos="945"/>
      </p:guideLst>
    </p:cSldViewPr>
  </p:slideViewPr>
  <p:outlineViewPr>
    <p:cViewPr>
      <p:scale>
        <a:sx n="33" d="100"/>
        <a:sy n="33" d="100"/>
      </p:scale>
      <p:origin x="0" y="-10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9"/>
    </p:cViewPr>
  </p:sorterViewPr>
  <p:notesViewPr>
    <p:cSldViewPr>
      <p:cViewPr varScale="1">
        <p:scale>
          <a:sx n="102" d="100"/>
          <a:sy n="102" d="100"/>
        </p:scale>
        <p:origin x="344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2-3-2018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47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4067-F48E-FA4A-8AEA-3C1BD986030D}" type="datetimeFigureOut">
              <a:rPr lang="nb-NO" smtClean="0"/>
              <a:pPr/>
              <a:t>02.03.2018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5710B-4060-2F49-82ED-769CD79A5AE9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Gjennom samarbeid på brukers premisser får vi til  deling av data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5934E-B458-426D-85CE-299ED65472CA}" type="slidenum">
              <a:rPr kumimoji="0" lang="nb-NO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250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en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19403" y="836712"/>
            <a:ext cx="8928992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rgbClr val="35393C"/>
                </a:solidFill>
              </a:defRPr>
            </a:lvl1pPr>
            <a:lvl2pPr marL="704833" indent="-342891">
              <a:buFont typeface="Arial" panose="020B0604020202020204" pitchFamily="34" charset="0"/>
              <a:buChar char="•"/>
              <a:defRPr sz="2000" baseline="0"/>
            </a:lvl2pPr>
            <a:lvl3pPr marL="1271556" indent="-285744">
              <a:buFont typeface="Arial" panose="020B0604020202020204" pitchFamily="34" charset="0"/>
              <a:buChar char="•"/>
              <a:defRPr sz="1800" b="0" i="0" baseline="0">
                <a:solidFill>
                  <a:srgbClr val="35393C"/>
                </a:solidFill>
              </a:defRPr>
            </a:lvl3pPr>
            <a:lvl4pPr marL="1631910" indent="-285744">
              <a:buFont typeface="Arial" panose="020B0604020202020204" pitchFamily="34" charset="0"/>
              <a:buChar char="•"/>
              <a:defRPr sz="1600" baseline="0"/>
            </a:lvl4pPr>
            <a:lvl5pPr marL="2347855" indent="-285744">
              <a:buFont typeface="Arial" panose="020B0604020202020204" pitchFamily="34" charset="0"/>
              <a:buChar char="•"/>
              <a:defRPr sz="1400" baseline="0"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	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8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392488"/>
          </a:xfrm>
        </p:spPr>
        <p:txBody>
          <a:bodyPr numCol="2" spcCol="288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venst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7968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18478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9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høy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19404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704833" indent="-342891">
              <a:buFont typeface="Arial" panose="020B0604020202020204" pitchFamily="34" charset="0"/>
              <a:buChar char="•"/>
              <a:defRPr/>
            </a:lvl2pPr>
            <a:lvl3pPr marL="1271556" indent="-285744">
              <a:buFont typeface="Arial" panose="020B0604020202020204" pitchFamily="34" charset="0"/>
              <a:buChar char="•"/>
              <a:defRPr/>
            </a:lvl3pPr>
            <a:lvl4pPr marL="1631910" indent="-285744">
              <a:buFont typeface="Arial" panose="020B0604020202020204" pitchFamily="34" charset="0"/>
              <a:buChar char="•"/>
              <a:defRPr/>
            </a:lvl4pPr>
            <a:lvl5pPr marL="2347855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055182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10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75" y="1052736"/>
            <a:ext cx="7123112" cy="7200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spc="-100" baseline="0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5291" y="2204864"/>
            <a:ext cx="7123112" cy="2664296"/>
          </a:xfrm>
        </p:spPr>
        <p:txBody>
          <a:bodyPr/>
          <a:lstStyle>
            <a:lvl1pPr marL="0" indent="0">
              <a:buNone/>
              <a:defRPr sz="3000" spc="0" baseline="0">
                <a:solidFill>
                  <a:schemeClr val="tx2"/>
                </a:solidFill>
                <a:latin typeface="arial" charset="0"/>
              </a:defRPr>
            </a:lvl1pPr>
            <a:lvl2pPr marL="0" indent="0">
              <a:buNone/>
              <a:defRPr sz="210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ktangel 8"/>
          <p:cNvSpPr/>
          <p:nvPr userDrawn="1"/>
        </p:nvSpPr>
        <p:spPr>
          <a:xfrm>
            <a:off x="10416480" y="0"/>
            <a:ext cx="1775520" cy="1340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013" y="332656"/>
            <a:ext cx="1570499" cy="144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37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2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241301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98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 en spalte mørk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405" y="836712"/>
            <a:ext cx="9025001" cy="5760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>
              <a:defRPr baseline="0">
                <a:latin typeface="arial" charset="0"/>
              </a:defRPr>
            </a:lvl1pPr>
            <a:lvl2pPr>
              <a:defRPr baseline="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 marL="2079573" indent="-285744">
              <a:buFont typeface="Arial" panose="020B0604020202020204" pitchFamily="34" charset="0"/>
              <a:buChar char="•"/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r>
              <a:rPr lang="nb-NO" dirty="0"/>
              <a:t>					</a:t>
            </a:r>
            <a:endParaRPr lang="nl-NL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endParaRPr lang="nb-NO" dirty="0"/>
          </a:p>
          <a:p>
            <a:pPr lvl="4"/>
            <a:endParaRPr lang="nb-NO" dirty="0"/>
          </a:p>
        </p:txBody>
      </p:sp>
      <p:sp>
        <p:nvSpPr>
          <p:cNvPr id="4" name="Plassholder for tittel 3"/>
          <p:cNvSpPr>
            <a:spLocks noGrp="1"/>
          </p:cNvSpPr>
          <p:nvPr>
            <p:ph type="title"/>
          </p:nvPr>
        </p:nvSpPr>
        <p:spPr>
          <a:xfrm>
            <a:off x="719404" y="736230"/>
            <a:ext cx="902500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4"/>
          </p:nvPr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CCCCCC"/>
                </a:solidFill>
                <a:latin typeface="arial" charset="0"/>
              </a:defRPr>
            </a:lvl1pPr>
          </a:lstStyle>
          <a:p>
            <a:r>
              <a:rPr lang="nb-NO" dirty="0"/>
              <a:t>Side: </a:t>
            </a:r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046550" y="48807"/>
            <a:ext cx="1080000" cy="912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7" r:id="rId4"/>
    <p:sldLayoutId id="2147483655" r:id="rId5"/>
    <p:sldLayoutId id="2147483660" r:id="rId6"/>
    <p:sldLayoutId id="2147483663" r:id="rId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spc="-151" baseline="0">
          <a:solidFill>
            <a:srgbClr val="35393C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271556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361942" algn="l"/>
          <a:tab pos="446077" algn="l"/>
        </a:tabLst>
        <a:defRPr sz="18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3pPr>
      <a:lvl4pPr marL="1631910" indent="-285744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347855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2062111" algn="l"/>
        </a:tabLst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681220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14578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 </a:t>
            </a:r>
            <a:r>
              <a:rPr lang="nb-NO" dirty="0" err="1"/>
              <a:t>level</a:t>
            </a:r>
            <a:endParaRPr lang="nb-NO" dirty="0"/>
          </a:p>
          <a:p>
            <a:pPr lvl="6"/>
            <a:r>
              <a:rPr lang="nb-NO" dirty="0" err="1"/>
              <a:t>Seventh</a:t>
            </a:r>
            <a:endParaRPr lang="nl-NL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493" y="188640"/>
            <a:ext cx="1033332" cy="936104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8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646179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ssholder for dato 1"/>
          <p:cNvSpPr>
            <a:spLocks noGrp="1"/>
          </p:cNvSpPr>
          <p:nvPr>
            <p:ph type="dt" sz="half" idx="2"/>
          </p:nvPr>
        </p:nvSpPr>
        <p:spPr>
          <a:xfrm>
            <a:off x="10302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>
          <a:xfrm>
            <a:off x="4230623" y="64482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4"/>
          </p:nvPr>
        </p:nvSpPr>
        <p:spPr>
          <a:xfrm>
            <a:off x="88026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tittel 3"/>
          <p:cNvSpPr>
            <a:spLocks noGrp="1"/>
          </p:cNvSpPr>
          <p:nvPr>
            <p:ph type="title"/>
          </p:nvPr>
        </p:nvSpPr>
        <p:spPr>
          <a:xfrm>
            <a:off x="719403" y="908720"/>
            <a:ext cx="912101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093761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8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717632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79573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71686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3028875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ssholder for bilde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r="6696"/>
          <a:stretch>
            <a:fillRect/>
          </a:stretch>
        </p:blipFill>
        <p:spPr>
          <a:xfrm>
            <a:off x="-10836" y="27384"/>
            <a:ext cx="12192000" cy="6858000"/>
          </a:xfrm>
        </p:spPr>
      </p:pic>
      <p:sp>
        <p:nvSpPr>
          <p:cNvPr id="18" name="Rektangel 17"/>
          <p:cNvSpPr/>
          <p:nvPr/>
        </p:nvSpPr>
        <p:spPr>
          <a:xfrm>
            <a:off x="-24680" y="6165304"/>
            <a:ext cx="1219200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4294967295"/>
          </p:nvPr>
        </p:nvSpPr>
        <p:spPr>
          <a:xfrm>
            <a:off x="1703512" y="998576"/>
            <a:ext cx="10488488" cy="16779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nb-NO" sz="3200" b="1" dirty="0"/>
              <a:t>Referansearkitekturer for </a:t>
            </a:r>
          </a:p>
          <a:p>
            <a:pPr>
              <a:spcBef>
                <a:spcPts val="0"/>
              </a:spcBef>
            </a:pPr>
            <a:r>
              <a:rPr lang="nb-NO" sz="3200" b="1" dirty="0"/>
              <a:t>informasjonsutveksling</a:t>
            </a:r>
          </a:p>
        </p:txBody>
      </p:sp>
      <p:sp>
        <p:nvSpPr>
          <p:cNvPr id="5" name="Plassholder for lysbildenummer 2">
            <a:extLst>
              <a:ext uri="{FF2B5EF4-FFF2-40B4-BE49-F238E27FC236}">
                <a16:creationId xmlns:a16="http://schemas.microsoft.com/office/drawing/2014/main" id="{17861F9F-3F85-AD48-B5B8-A9CF4A246686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0" name="Plassholder for lysbildenummer 2">
            <a:extLst>
              <a:ext uri="{FF2B5EF4-FFF2-40B4-BE49-F238E27FC236}">
                <a16:creationId xmlns:a16="http://schemas.microsoft.com/office/drawing/2014/main" id="{720F0518-3597-BC4A-AC61-EC3AEDA1C821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 baseline="0">
                <a:solidFill>
                  <a:srgbClr val="CCCCCC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1" name="Plassholder for lysbildenummer 5">
            <a:extLst>
              <a:ext uri="{FF2B5EF4-FFF2-40B4-BE49-F238E27FC236}">
                <a16:creationId xmlns:a16="http://schemas.microsoft.com/office/drawing/2014/main" id="{CD0BE3DB-72B6-9743-B7EA-C42C80BAD50E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12" name="6E086950-441D-4649-8501-FB603ABE55D8" descr="3B2B8F71-4AFB-42EF-9B15-3164CF464483@hp">
            <a:extLst>
              <a:ext uri="{FF2B5EF4-FFF2-40B4-BE49-F238E27FC236}">
                <a16:creationId xmlns:a16="http://schemas.microsoft.com/office/drawing/2014/main" id="{7654A181-0D8B-C041-8363-840B7AD9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840" y="6237312"/>
            <a:ext cx="1128047" cy="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2294BDE1-B808-5E43-875B-44FCB9A8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8671" y="6411534"/>
            <a:ext cx="1353443" cy="31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0CCE2627-4085-E040-B361-DDA5901D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42" y="6272067"/>
            <a:ext cx="853525" cy="541309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56293F8F-D8EC-E145-8DD5-23D3EE3A83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6391525"/>
            <a:ext cx="1303260" cy="389388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D4BAD080-EDB0-914B-98FC-2E3FC5C72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4672" y="283824"/>
            <a:ext cx="791968" cy="669454"/>
          </a:xfrm>
          <a:prstGeom prst="rect">
            <a:avLst/>
          </a:prstGeom>
        </p:spPr>
      </p:pic>
      <p:sp>
        <p:nvSpPr>
          <p:cNvPr id="21" name="Plassholder for tekst 2"/>
          <p:cNvSpPr txBox="1">
            <a:spLocks/>
          </p:cNvSpPr>
          <p:nvPr/>
        </p:nvSpPr>
        <p:spPr>
          <a:xfrm>
            <a:off x="1113283" y="3647764"/>
            <a:ext cx="9303197" cy="1653443"/>
          </a:xfrm>
          <a:prstGeom prst="rect">
            <a:avLst/>
          </a:prstGeom>
          <a:noFill/>
        </p:spPr>
        <p:txBody>
          <a:bodyPr vert="horz" lIns="612000" tIns="108000" rIns="91440" bIns="9000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399" b="0" i="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07968" indent="0" algn="l" defTabSz="914377" rtl="0" eaLnBrk="1" latinLnBrk="0" hangingPunct="1">
              <a:lnSpc>
                <a:spcPct val="130000"/>
              </a:lnSpc>
              <a:spcBef>
                <a:spcPts val="1999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799" kern="1200" baseline="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nb-NO" sz="2400" dirty="0">
                <a:solidFill>
                  <a:schemeClr val="accent4"/>
                </a:solidFill>
              </a:rPr>
              <a:t>Oslo, 28.02.18  </a:t>
            </a:r>
          </a:p>
          <a:p>
            <a:pPr>
              <a:spcBef>
                <a:spcPts val="600"/>
              </a:spcBef>
              <a:buNone/>
            </a:pPr>
            <a:endParaRPr lang="nb-NO" sz="2400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https://www.brreg.no/wp-content/uploads/BR_logo-bokmaal_svar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6453336"/>
            <a:ext cx="1796665" cy="2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7" y="6284920"/>
            <a:ext cx="1236573" cy="5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680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Velkommen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Oplegg</a:t>
            </a:r>
            <a:r>
              <a:rPr lang="nb-NO" dirty="0"/>
              <a:t> fra Nav: Håkon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Diskusjon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Oplegg</a:t>
            </a:r>
            <a:r>
              <a:rPr lang="nb-NO" dirty="0"/>
              <a:t> fra </a:t>
            </a:r>
            <a:r>
              <a:rPr lang="nb-NO" dirty="0" err="1"/>
              <a:t>Brreg</a:t>
            </a:r>
            <a:r>
              <a:rPr lang="nb-NO" dirty="0"/>
              <a:t>: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Diskusjon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Identifikasjon av kjerneområder og strukturering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«</a:t>
            </a:r>
            <a:r>
              <a:rPr lang="nb-NO" dirty="0" err="1"/>
              <a:t>Approach</a:t>
            </a:r>
            <a:r>
              <a:rPr lang="nb-NO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Plan </a:t>
            </a:r>
          </a:p>
          <a:p>
            <a:pPr marL="704842" lvl="1" indent="-342900"/>
            <a:r>
              <a:rPr lang="nb-NO" dirty="0"/>
              <a:t>Neste møte formål-tid?</a:t>
            </a:r>
          </a:p>
          <a:p>
            <a:pPr marL="704842" lvl="1" indent="-342900"/>
            <a:r>
              <a:rPr lang="nb-NO" dirty="0"/>
              <a:t>Aktiviteter</a:t>
            </a:r>
          </a:p>
          <a:p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75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innhold 3"/>
          <p:cNvSpPr txBox="1">
            <a:spLocks/>
          </p:cNvSpPr>
          <p:nvPr/>
        </p:nvSpPr>
        <p:spPr>
          <a:xfrm>
            <a:off x="6312024" y="2276871"/>
            <a:ext cx="5174670" cy="4320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891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22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1pPr>
            <a:lvl2pPr marL="704833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solidFill>
                  <a:schemeClr val="accent4"/>
                </a:solidFill>
              </a:rPr>
              <a:t>Del II: Referansearkitektur</a:t>
            </a:r>
          </a:p>
          <a:p>
            <a:pPr lvl="1"/>
            <a:r>
              <a:rPr lang="nb-NO" dirty="0"/>
              <a:t>SAT – Solution Architecture </a:t>
            </a:r>
            <a:r>
              <a:rPr lang="nb-NO" dirty="0" err="1"/>
              <a:t>Template</a:t>
            </a:r>
            <a:endParaRPr lang="nb-NO" dirty="0"/>
          </a:p>
          <a:p>
            <a:pPr lvl="1"/>
            <a:r>
              <a:rPr lang="nb-NO" dirty="0"/>
              <a:t>ABBs – </a:t>
            </a:r>
            <a:r>
              <a:rPr lang="nb-NO" dirty="0" err="1"/>
              <a:t>Architectural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Blocks</a:t>
            </a:r>
          </a:p>
          <a:p>
            <a:pPr lvl="1"/>
            <a:r>
              <a:rPr lang="nb-NO" dirty="0"/>
              <a:t>Profiler av standarder</a:t>
            </a:r>
          </a:p>
          <a:p>
            <a:pPr lvl="1"/>
            <a:r>
              <a:rPr lang="nb-NO" dirty="0"/>
              <a:t>Relater til ISA EIRA</a:t>
            </a:r>
          </a:p>
          <a:p>
            <a:endParaRPr lang="nb-NO" dirty="0"/>
          </a:p>
          <a:p>
            <a:r>
              <a:rPr lang="nb-NO" dirty="0"/>
              <a:t>---</a:t>
            </a:r>
          </a:p>
          <a:p>
            <a:r>
              <a:rPr lang="nb-NO" dirty="0"/>
              <a:t>Og … hva med </a:t>
            </a:r>
            <a:r>
              <a:rPr lang="nb-NO" dirty="0">
                <a:solidFill>
                  <a:schemeClr val="accent4"/>
                </a:solidFill>
              </a:rPr>
              <a:t>løsningsarkitekturer</a:t>
            </a:r>
            <a:r>
              <a:rPr lang="nb-NO" dirty="0"/>
              <a:t>?</a:t>
            </a:r>
          </a:p>
          <a:p>
            <a:endParaRPr lang="nb-NO" dirty="0"/>
          </a:p>
        </p:txBody>
      </p:sp>
      <p:pic>
        <p:nvPicPr>
          <p:cNvPr id="6" name="Picture 2" descr="Bilderesultat for isa e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7" y="836570"/>
            <a:ext cx="10834091" cy="57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5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Issues</a:t>
            </a:r>
            <a:r>
              <a:rPr lang="nb-NO" dirty="0"/>
              <a:t> - 1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2" y="1701799"/>
            <a:ext cx="5390694" cy="4399644"/>
          </a:xfrm>
        </p:spPr>
        <p:txBody>
          <a:bodyPr>
            <a:normAutofit/>
          </a:bodyPr>
          <a:lstStyle/>
          <a:p>
            <a:r>
              <a:rPr lang="nb-NO" dirty="0"/>
              <a:t>Felles komponenter</a:t>
            </a:r>
          </a:p>
          <a:p>
            <a:pPr marL="819142" lvl="1" indent="-457200"/>
            <a:endParaRPr lang="nb-NO" dirty="0"/>
          </a:p>
        </p:txBody>
      </p:sp>
      <p:pic>
        <p:nvPicPr>
          <p:cNvPr id="6" name="Bild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2" y="2170148"/>
            <a:ext cx="9532938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ktangel 1"/>
          <p:cNvSpPr/>
          <p:nvPr/>
        </p:nvSpPr>
        <p:spPr>
          <a:xfrm>
            <a:off x="10416480" y="242088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ID-porten</a:t>
            </a:r>
          </a:p>
        </p:txBody>
      </p:sp>
      <p:sp>
        <p:nvSpPr>
          <p:cNvPr id="7" name="Rektangel 6"/>
          <p:cNvSpPr/>
          <p:nvPr/>
        </p:nvSpPr>
        <p:spPr>
          <a:xfrm>
            <a:off x="10416480" y="325354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?</a:t>
            </a:r>
          </a:p>
        </p:txBody>
      </p:sp>
      <p:cxnSp>
        <p:nvCxnSpPr>
          <p:cNvPr id="9" name="Rett linje 8"/>
          <p:cNvCxnSpPr/>
          <p:nvPr/>
        </p:nvCxnSpPr>
        <p:spPr>
          <a:xfrm>
            <a:off x="3719736" y="530120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3995331" y="4931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?</a:t>
            </a:r>
          </a:p>
        </p:txBody>
      </p:sp>
      <p:cxnSp>
        <p:nvCxnSpPr>
          <p:cNvPr id="11" name="Rett linje 10"/>
          <p:cNvCxnSpPr/>
          <p:nvPr/>
        </p:nvCxnSpPr>
        <p:spPr>
          <a:xfrm>
            <a:off x="6672064" y="3212976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6636595" y="371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364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Issues</a:t>
            </a:r>
            <a:r>
              <a:rPr lang="nb-NO" dirty="0"/>
              <a:t> - 2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2" y="1701799"/>
            <a:ext cx="5390694" cy="4399644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API definisjon-</a:t>
            </a:r>
            <a:r>
              <a:rPr lang="nb-NO" dirty="0" err="1"/>
              <a:t>modelling</a:t>
            </a:r>
            <a:r>
              <a:rPr lang="nb-NO" dirty="0"/>
              <a:t>-kontrakt</a:t>
            </a:r>
          </a:p>
          <a:p>
            <a:pPr marL="819142" lvl="1" indent="-457200"/>
            <a:r>
              <a:rPr lang="nb-NO" dirty="0"/>
              <a:t>YAML</a:t>
            </a:r>
          </a:p>
          <a:p>
            <a:r>
              <a:rPr lang="nb-NO" dirty="0"/>
              <a:t>Utveksling</a:t>
            </a:r>
          </a:p>
          <a:p>
            <a:pPr marL="704842" lvl="1" indent="-342900"/>
            <a:r>
              <a:rPr lang="nb-NO" dirty="0"/>
              <a:t>REST – SOAP</a:t>
            </a:r>
          </a:p>
          <a:p>
            <a:pPr marL="704842" lvl="1" indent="-342900"/>
            <a:r>
              <a:rPr lang="nb-NO" dirty="0"/>
              <a:t>XML - JSON</a:t>
            </a:r>
          </a:p>
          <a:p>
            <a:pPr marL="704842" lvl="1" indent="-342900"/>
            <a:r>
              <a:rPr lang="nb-NO" dirty="0" err="1"/>
              <a:t>Versionering</a:t>
            </a:r>
            <a:endParaRPr lang="nb-NO" dirty="0"/>
          </a:p>
          <a:p>
            <a:r>
              <a:rPr lang="nb-NO" dirty="0"/>
              <a:t>Sikkerhet</a:t>
            </a:r>
          </a:p>
          <a:p>
            <a:pPr lvl="1"/>
            <a:r>
              <a:rPr lang="nb-NO" dirty="0" err="1"/>
              <a:t>Autentitet</a:t>
            </a:r>
            <a:r>
              <a:rPr lang="nb-NO" dirty="0"/>
              <a:t>, Autorisering: </a:t>
            </a:r>
            <a:r>
              <a:rPr lang="nb-NO" dirty="0" err="1"/>
              <a:t>OAuth</a:t>
            </a:r>
            <a:r>
              <a:rPr lang="nb-NO" dirty="0"/>
              <a:t>, ID-porten</a:t>
            </a:r>
          </a:p>
          <a:p>
            <a:pPr lvl="1"/>
            <a:r>
              <a:rPr lang="nb-NO" dirty="0"/>
              <a:t>Hemmeligholdelse: Kryptering</a:t>
            </a:r>
          </a:p>
          <a:p>
            <a:endParaRPr lang="nb-NO" dirty="0"/>
          </a:p>
        </p:txBody>
      </p:sp>
      <p:sp>
        <p:nvSpPr>
          <p:cNvPr id="5" name="Plassholder for innhold 3"/>
          <p:cNvSpPr txBox="1">
            <a:spLocks/>
          </p:cNvSpPr>
          <p:nvPr/>
        </p:nvSpPr>
        <p:spPr>
          <a:xfrm>
            <a:off x="6096001" y="1701799"/>
            <a:ext cx="5390694" cy="439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22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1pPr>
            <a:lvl2pPr marL="704833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Request-Response</a:t>
            </a:r>
            <a:endParaRPr lang="nb-NO" dirty="0"/>
          </a:p>
          <a:p>
            <a:pPr marL="819142" lvl="1" indent="-457200"/>
            <a:r>
              <a:rPr lang="nb-NO" dirty="0"/>
              <a:t>CRUD</a:t>
            </a:r>
          </a:p>
          <a:p>
            <a:pPr marL="819142" lvl="1" indent="-457200"/>
            <a:r>
              <a:rPr lang="nb-NO" dirty="0" err="1"/>
              <a:t>Cache</a:t>
            </a:r>
            <a:endParaRPr lang="nb-NO" dirty="0"/>
          </a:p>
          <a:p>
            <a:pPr marL="819142" lvl="1" indent="-457200"/>
            <a:r>
              <a:rPr lang="nb-NO" dirty="0" err="1"/>
              <a:t>Response</a:t>
            </a:r>
            <a:r>
              <a:rPr lang="nb-NO" dirty="0"/>
              <a:t> koder og </a:t>
            </a:r>
            <a:r>
              <a:rPr lang="nb-NO" dirty="0" err="1"/>
              <a:t>fejlmeldinger</a:t>
            </a:r>
            <a:endParaRPr lang="nb-NO" dirty="0"/>
          </a:p>
          <a:p>
            <a:pPr marL="0" indent="0"/>
            <a:r>
              <a:rPr lang="nb-NO" dirty="0" err="1"/>
              <a:t>Hypermedia</a:t>
            </a:r>
            <a:endParaRPr lang="nb-NO" dirty="0"/>
          </a:p>
          <a:p>
            <a:pPr marL="704842" lvl="1" indent="-342900"/>
            <a:r>
              <a:rPr lang="nb-NO" dirty="0"/>
              <a:t>:</a:t>
            </a:r>
          </a:p>
          <a:p>
            <a:pPr marL="0" indent="0"/>
            <a:r>
              <a:rPr lang="nb-NO" dirty="0"/>
              <a:t>Standarder</a:t>
            </a:r>
          </a:p>
          <a:p>
            <a:pPr marL="819142" lvl="1" indent="-457200"/>
            <a:r>
              <a:rPr lang="nb-NO" dirty="0"/>
              <a:t>Oasis </a:t>
            </a:r>
            <a:r>
              <a:rPr lang="nb-NO" dirty="0" err="1"/>
              <a:t>OData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563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819454"/>
          </a:xfrm>
        </p:spPr>
        <p:txBody>
          <a:bodyPr>
            <a:normAutofit fontScale="85000" lnSpcReduction="10000"/>
          </a:bodyPr>
          <a:lstStyle/>
          <a:p>
            <a:r>
              <a:rPr lang="nb-NO" sz="2700" dirty="0"/>
              <a:t>Eksisterende-</a:t>
            </a:r>
            <a:r>
              <a:rPr lang="nb-NO" sz="2700" dirty="0" err="1"/>
              <a:t>WiP</a:t>
            </a:r>
            <a:endParaRPr lang="nb-NO" sz="2700" dirty="0"/>
          </a:p>
          <a:p>
            <a:pPr lvl="1">
              <a:lnSpc>
                <a:spcPct val="140000"/>
              </a:lnSpc>
            </a:pPr>
            <a:r>
              <a:rPr lang="nb-NO" sz="2325" dirty="0" err="1"/>
              <a:t>eMelding</a:t>
            </a:r>
            <a:r>
              <a:rPr lang="nb-NO" sz="2325" dirty="0"/>
              <a:t> (i høring)</a:t>
            </a:r>
          </a:p>
          <a:p>
            <a:pPr lvl="1">
              <a:lnSpc>
                <a:spcPct val="140000"/>
              </a:lnSpc>
            </a:pPr>
            <a:r>
              <a:rPr lang="nb-NO" sz="2325" dirty="0" err="1"/>
              <a:t>eOppslag</a:t>
            </a:r>
            <a:r>
              <a:rPr lang="nb-NO" sz="2325" dirty="0"/>
              <a:t> (startet)</a:t>
            </a:r>
          </a:p>
          <a:p>
            <a:pPr lvl="1">
              <a:lnSpc>
                <a:spcPct val="140000"/>
              </a:lnSpc>
            </a:pPr>
            <a:r>
              <a:rPr lang="nb-NO" sz="2325" dirty="0" err="1"/>
              <a:t>eNotifikasjon</a:t>
            </a:r>
            <a:r>
              <a:rPr lang="nb-NO" sz="2325" dirty="0"/>
              <a:t> (startet)</a:t>
            </a:r>
          </a:p>
          <a:p>
            <a:pPr marL="0" indent="0"/>
            <a:r>
              <a:rPr lang="nb-NO" sz="2700" dirty="0"/>
              <a:t>På Difi </a:t>
            </a:r>
            <a:r>
              <a:rPr lang="nb-NO" sz="2700" dirty="0" err="1"/>
              <a:t>vejledninger</a:t>
            </a:r>
            <a:endParaRPr lang="nb-NO" sz="2700" dirty="0"/>
          </a:p>
          <a:p>
            <a:pPr marL="704842" lvl="1" indent="-342900"/>
            <a:r>
              <a:rPr lang="nb-NO" sz="2200" dirty="0">
                <a:solidFill>
                  <a:schemeClr val="tx1"/>
                </a:solidFill>
              </a:rPr>
              <a:t>:</a:t>
            </a:r>
          </a:p>
          <a:p>
            <a:pPr marL="0" indent="0"/>
            <a:r>
              <a:rPr lang="nb-NO" sz="2700" dirty="0"/>
              <a:t>På nasjonale </a:t>
            </a:r>
            <a:r>
              <a:rPr lang="nb-NO" sz="2700" dirty="0" err="1"/>
              <a:t>fælleskomponenter</a:t>
            </a:r>
            <a:endParaRPr lang="nb-NO" sz="2700" dirty="0"/>
          </a:p>
          <a:p>
            <a:pPr lvl="1">
              <a:lnSpc>
                <a:spcPct val="140000"/>
              </a:lnSpc>
            </a:pPr>
            <a:r>
              <a:rPr lang="nb-NO" sz="2400" dirty="0"/>
              <a:t>Brukerstyring (ID-porten, Folkeregistret)</a:t>
            </a:r>
          </a:p>
          <a:p>
            <a:pPr lvl="1">
              <a:lnSpc>
                <a:spcPct val="140000"/>
              </a:lnSpc>
            </a:pPr>
            <a:r>
              <a:rPr lang="nb-NO" sz="2400" dirty="0"/>
              <a:t>Kommunikasjon med borgere (Digital postkasse, </a:t>
            </a:r>
            <a:r>
              <a:rPr lang="nb-NO" sz="2400" dirty="0" err="1"/>
              <a:t>Enhedsregistret</a:t>
            </a:r>
            <a:r>
              <a:rPr lang="nb-NO" sz="2400" dirty="0"/>
              <a:t>)</a:t>
            </a:r>
          </a:p>
          <a:p>
            <a:pPr lvl="1">
              <a:lnSpc>
                <a:spcPct val="140000"/>
              </a:lnSpc>
            </a:pPr>
            <a:r>
              <a:rPr lang="nb-NO" sz="2400" dirty="0"/>
              <a:t>Kommunikasjon med virksomheter (Digital postkasse, </a:t>
            </a:r>
            <a:r>
              <a:rPr lang="nb-NO" sz="2400" dirty="0" err="1"/>
              <a:t>Enhedsregistret</a:t>
            </a:r>
            <a:r>
              <a:rPr lang="nb-NO" sz="2400" dirty="0"/>
              <a:t>)</a:t>
            </a:r>
          </a:p>
          <a:p>
            <a:pPr lvl="1">
              <a:lnSpc>
                <a:spcPct val="140000"/>
              </a:lnSpc>
            </a:pPr>
            <a:r>
              <a:rPr lang="nb-NO" sz="2400" dirty="0"/>
              <a:t>Selvbetjening (</a:t>
            </a:r>
            <a:r>
              <a:rPr lang="nb-NO" sz="2400" dirty="0" err="1"/>
              <a:t>Enhedsregistret</a:t>
            </a:r>
            <a:r>
              <a:rPr lang="nb-NO" sz="2400" dirty="0"/>
              <a:t>)</a:t>
            </a:r>
          </a:p>
          <a:p>
            <a:pPr lvl="1">
              <a:lnSpc>
                <a:spcPct val="140000"/>
              </a:lnSpc>
            </a:pPr>
            <a:r>
              <a:rPr lang="nb-NO" sz="2400" dirty="0"/>
              <a:t>…(Matrikkelen)</a:t>
            </a:r>
          </a:p>
          <a:p>
            <a:pPr lvl="1">
              <a:lnSpc>
                <a:spcPct val="140000"/>
              </a:lnSpc>
            </a:pPr>
            <a:r>
              <a:rPr lang="nb-NO" sz="2400" dirty="0"/>
              <a:t>…(</a:t>
            </a:r>
            <a:r>
              <a:rPr lang="nb-NO" sz="2400" dirty="0" err="1"/>
              <a:t>Altinn</a:t>
            </a:r>
            <a:r>
              <a:rPr lang="nb-N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6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Mulige referansearkitekturer</a:t>
            </a:r>
          </a:p>
        </p:txBody>
      </p:sp>
    </p:spTree>
    <p:extLst>
      <p:ext uri="{BB962C8B-B14F-4D97-AF65-F5344CB8AC3E}">
        <p14:creationId xmlns:p14="http://schemas.microsoft.com/office/powerpoint/2010/main" val="61949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819454"/>
          </a:xfrm>
        </p:spPr>
        <p:txBody>
          <a:bodyPr>
            <a:normAutofit fontScale="92500" lnSpcReduction="10000"/>
          </a:bodyPr>
          <a:lstStyle/>
          <a:p>
            <a:r>
              <a:rPr lang="nb-NO" sz="2700" dirty="0"/>
              <a:t>Informasjonsforvaltning:</a:t>
            </a:r>
          </a:p>
          <a:p>
            <a:pPr lvl="1"/>
            <a:r>
              <a:rPr lang="nb-NO" sz="2325" dirty="0"/>
              <a:t>Master Data Management</a:t>
            </a:r>
          </a:p>
          <a:p>
            <a:pPr lvl="1"/>
            <a:r>
              <a:rPr lang="nb-NO" sz="2325" dirty="0"/>
              <a:t>Informasjons og data modellering</a:t>
            </a:r>
          </a:p>
          <a:p>
            <a:pPr lvl="1"/>
            <a:r>
              <a:rPr lang="nb-NO" sz="2325" dirty="0" err="1"/>
              <a:t>Åbne</a:t>
            </a:r>
            <a:r>
              <a:rPr lang="nb-NO" sz="2325" dirty="0"/>
              <a:t> data</a:t>
            </a:r>
          </a:p>
          <a:p>
            <a:r>
              <a:rPr lang="nb-NO" sz="2700" dirty="0"/>
              <a:t>Anskaffelser</a:t>
            </a:r>
          </a:p>
          <a:p>
            <a:pPr lvl="1"/>
            <a:r>
              <a:rPr lang="nb-NO" sz="2325" dirty="0"/>
              <a:t>Pre </a:t>
            </a:r>
            <a:r>
              <a:rPr lang="nb-NO" sz="2325" dirty="0" err="1"/>
              <a:t>Award</a:t>
            </a:r>
            <a:r>
              <a:rPr lang="nb-NO" sz="2325" dirty="0"/>
              <a:t> anskaffelser</a:t>
            </a:r>
          </a:p>
          <a:p>
            <a:pPr lvl="1"/>
            <a:r>
              <a:rPr lang="nb-NO" sz="2325" dirty="0"/>
              <a:t>Post </a:t>
            </a:r>
            <a:r>
              <a:rPr lang="nb-NO" sz="2325" dirty="0" err="1"/>
              <a:t>Award</a:t>
            </a:r>
            <a:r>
              <a:rPr lang="nb-NO" sz="2325" dirty="0"/>
              <a:t> anskaffelser (EHF)</a:t>
            </a:r>
          </a:p>
          <a:p>
            <a:pPr lvl="1"/>
            <a:r>
              <a:rPr lang="nb-NO" sz="2325" dirty="0"/>
              <a:t>Betaling (ISO20022)</a:t>
            </a:r>
          </a:p>
          <a:p>
            <a:pPr marL="0" indent="0"/>
            <a:r>
              <a:rPr lang="nb-NO" sz="2700" dirty="0"/>
              <a:t>Andre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400" dirty="0"/>
              <a:t>Forretningsprosess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400" dirty="0" err="1"/>
              <a:t>IoT</a:t>
            </a:r>
            <a:endParaRPr lang="nb-N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4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400" dirty="0"/>
              <a:t>GPDR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Mulige referansearkitekturer</a:t>
            </a:r>
          </a:p>
        </p:txBody>
      </p:sp>
    </p:spTree>
    <p:extLst>
      <p:ext uri="{BB962C8B-B14F-4D97-AF65-F5344CB8AC3E}">
        <p14:creationId xmlns:p14="http://schemas.microsoft.com/office/powerpoint/2010/main" val="380228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Arbeidsform – Roller og oppgaver 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2" y="1701798"/>
            <a:ext cx="6614830" cy="496756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Difi og BR : formell pådriver (</a:t>
            </a:r>
            <a:r>
              <a:rPr lang="nb-NO" b="1" dirty="0"/>
              <a:t>Klaus</a:t>
            </a:r>
            <a:r>
              <a:rPr lang="nb-NO" dirty="0"/>
              <a:t>, Vidar)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Arbeidsgruppe: «alle» tekniske arkitekter som ønsker</a:t>
            </a:r>
          </a:p>
          <a:p>
            <a:pPr lvl="1"/>
            <a:r>
              <a:rPr lang="nb-NO" altLang="nb-NO" sz="1600" b="1" dirty="0"/>
              <a:t>Difi</a:t>
            </a:r>
            <a:br>
              <a:rPr lang="nb-NO" altLang="nb-NO" sz="1600" dirty="0"/>
            </a:br>
            <a:r>
              <a:rPr lang="nb-NO" altLang="nb-NO" sz="1600" dirty="0"/>
              <a:t>Klaus Vilstrup Pedersen</a:t>
            </a:r>
            <a:br>
              <a:rPr lang="nb-NO" altLang="nb-NO" sz="1600" dirty="0"/>
            </a:br>
            <a:r>
              <a:rPr lang="nb-NO" altLang="nb-NO" sz="1600" dirty="0"/>
              <a:t>Erik Hagen</a:t>
            </a:r>
            <a:endParaRPr lang="nb-NO" altLang="nb-NO" sz="1600" dirty="0"/>
          </a:p>
          <a:p>
            <a:pPr lvl="1"/>
            <a:r>
              <a:rPr lang="nb-NO" altLang="nb-NO" sz="1600" b="1" dirty="0"/>
              <a:t>Brønnøysundregistrene</a:t>
            </a:r>
            <a:br>
              <a:rPr lang="nb-NO" altLang="nb-NO" sz="1600" dirty="0"/>
            </a:br>
            <a:r>
              <a:rPr lang="nb-NO" altLang="nb-NO" sz="1600" dirty="0"/>
              <a:t>Vidar Holmane</a:t>
            </a:r>
            <a:br>
              <a:rPr lang="nb-NO" altLang="nb-NO" sz="1600" dirty="0"/>
            </a:br>
            <a:r>
              <a:rPr lang="nb-NO" altLang="nb-NO" sz="1600" dirty="0"/>
              <a:t>Arve Søreide</a:t>
            </a:r>
            <a:br>
              <a:rPr lang="nb-NO" altLang="nb-NO" sz="1600" dirty="0"/>
            </a:br>
            <a:r>
              <a:rPr lang="nb-NO" altLang="nb-NO" sz="1600" dirty="0"/>
              <a:t>Morten </a:t>
            </a:r>
            <a:r>
              <a:rPr lang="nb-NO" altLang="nb-NO" sz="1600" dirty="0" err="1"/>
              <a:t>Græsby</a:t>
            </a:r>
            <a:br>
              <a:rPr lang="nb-NO" altLang="nb-NO" sz="1600" dirty="0"/>
            </a:br>
            <a:r>
              <a:rPr lang="nb-NO" altLang="nb-NO" sz="1600" dirty="0"/>
              <a:t>Trond Gjerseth</a:t>
            </a:r>
          </a:p>
          <a:p>
            <a:pPr lvl="1"/>
            <a:r>
              <a:rPr lang="nb-NO" altLang="nb-NO" sz="1600" b="1" dirty="0"/>
              <a:t>NAV</a:t>
            </a:r>
            <a:br>
              <a:rPr lang="nb-NO" altLang="nb-NO" sz="1600" dirty="0"/>
            </a:br>
            <a:r>
              <a:rPr lang="nb-NO" altLang="nb-NO" sz="1600" dirty="0"/>
              <a:t>Håkon Jendal</a:t>
            </a:r>
          </a:p>
          <a:p>
            <a:pPr lvl="1"/>
            <a:r>
              <a:rPr lang="nb-NO" altLang="nb-NO" sz="1600" b="1" dirty="0"/>
              <a:t>Skatteetaten</a:t>
            </a:r>
            <a:br>
              <a:rPr lang="nb-NO" altLang="nb-NO" sz="1600" dirty="0"/>
            </a:br>
            <a:r>
              <a:rPr lang="nb-NO" altLang="nb-NO" sz="1600" dirty="0"/>
              <a:t>Anne Lise Furmyr</a:t>
            </a:r>
          </a:p>
          <a:p>
            <a:pPr lvl="1"/>
            <a:r>
              <a:rPr lang="nb-NO" altLang="nb-NO" sz="1600" b="1" dirty="0"/>
              <a:t>Politiet</a:t>
            </a:r>
            <a:br>
              <a:rPr lang="nb-NO" altLang="nb-NO" sz="1600" dirty="0"/>
            </a:br>
            <a:r>
              <a:rPr lang="nb-NO" altLang="nb-NO" sz="1600" dirty="0"/>
              <a:t>Martin </a:t>
            </a:r>
            <a:r>
              <a:rPr lang="nb-NO" altLang="nb-NO" sz="1600" dirty="0" err="1"/>
              <a:t>Raczkowski</a:t>
            </a:r>
            <a:endParaRPr lang="nb-NO" altLang="nb-NO" sz="1600" dirty="0"/>
          </a:p>
        </p:txBody>
      </p:sp>
      <p:sp>
        <p:nvSpPr>
          <p:cNvPr id="5" name="Plassholder for innhold 3"/>
          <p:cNvSpPr txBox="1">
            <a:spLocks/>
          </p:cNvSpPr>
          <p:nvPr/>
        </p:nvSpPr>
        <p:spPr>
          <a:xfrm>
            <a:off x="7752184" y="1701798"/>
            <a:ext cx="3744416" cy="496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22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1pPr>
            <a:lvl2pPr marL="704833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altLang="nb-NO" sz="1800" b="1" dirty="0"/>
              <a:t>?????</a:t>
            </a:r>
          </a:p>
          <a:p>
            <a:pPr lvl="1"/>
            <a:r>
              <a:rPr lang="nb-NO" altLang="nb-NO" sz="1600" b="1" dirty="0"/>
              <a:t>Brønnøysundregistrene</a:t>
            </a:r>
            <a:br>
              <a:rPr lang="nb-NO" altLang="nb-NO" sz="1600" dirty="0"/>
            </a:br>
            <a:r>
              <a:rPr lang="nb-NO" altLang="nb-NO" sz="1600" dirty="0"/>
              <a:t>David Norheim</a:t>
            </a:r>
            <a:br>
              <a:rPr lang="nb-NO" altLang="nb-NO" sz="1600" dirty="0"/>
            </a:br>
            <a:r>
              <a:rPr lang="nb-NO" altLang="nb-NO" sz="1600" dirty="0"/>
              <a:t>Kristine Aasen</a:t>
            </a:r>
            <a:br>
              <a:rPr lang="nb-NO" altLang="nb-NO" sz="1600" dirty="0"/>
            </a:br>
            <a:r>
              <a:rPr lang="nb-NO" altLang="nb-NO" sz="1600" dirty="0"/>
              <a:t>Sverre Hovland</a:t>
            </a:r>
            <a:br>
              <a:rPr lang="nb-NO" altLang="nb-NO" sz="1600" dirty="0"/>
            </a:br>
            <a:r>
              <a:rPr lang="nb-NO" altLang="nb-NO" sz="1600" dirty="0"/>
              <a:t>Bredo Swanberg</a:t>
            </a:r>
            <a:br>
              <a:rPr lang="nb-NO" altLang="nb-NO" sz="1600" dirty="0"/>
            </a:br>
            <a:r>
              <a:rPr lang="nb-NO" altLang="nb-NO" sz="1600" dirty="0"/>
              <a:t>Cathrine Holten</a:t>
            </a:r>
          </a:p>
          <a:p>
            <a:pPr lvl="1"/>
            <a:r>
              <a:rPr lang="nb-NO" altLang="nb-NO" sz="1600" b="1" dirty="0"/>
              <a:t>Politiet</a:t>
            </a:r>
            <a:br>
              <a:rPr lang="nb-NO" altLang="nb-NO" sz="1600" dirty="0"/>
            </a:br>
            <a:r>
              <a:rPr lang="nb-NO" altLang="nb-NO" sz="1600" dirty="0"/>
              <a:t>Rune Wiik</a:t>
            </a:r>
          </a:p>
        </p:txBody>
      </p:sp>
    </p:spTree>
    <p:extLst>
      <p:ext uri="{BB962C8B-B14F-4D97-AF65-F5344CB8AC3E}">
        <p14:creationId xmlns:p14="http://schemas.microsoft.com/office/powerpoint/2010/main" val="262228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1" y="1701798"/>
            <a:ext cx="11197895" cy="49675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Neste møte (frekvens av møter)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Aktiviteter</a:t>
            </a:r>
          </a:p>
          <a:p>
            <a:pPr lvl="1"/>
            <a:r>
              <a:rPr lang="nb-NO" altLang="nb-NO" sz="1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800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ys bakgrunn">
  <a:themeElements>
    <a:clrScheme name="BITS NY">
      <a:dk1>
        <a:srgbClr val="35393C"/>
      </a:dk1>
      <a:lt1>
        <a:srgbClr val="F0F0F2"/>
      </a:lt1>
      <a:dk2>
        <a:srgbClr val="008ED2"/>
      </a:dk2>
      <a:lt2>
        <a:srgbClr val="FFFFFF"/>
      </a:lt2>
      <a:accent1>
        <a:srgbClr val="008ED2"/>
      </a:accent1>
      <a:accent2>
        <a:srgbClr val="A8A8A8"/>
      </a:accent2>
      <a:accent3>
        <a:srgbClr val="009AB3"/>
      </a:accent3>
      <a:accent4>
        <a:srgbClr val="16518C"/>
      </a:accent4>
      <a:accent5>
        <a:srgbClr val="C3D2A3"/>
      </a:accent5>
      <a:accent6>
        <a:srgbClr val="7CA76C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mørk bakgrunn">
  <a:themeElements>
    <a:clrScheme name="BITS 1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027A4D-2C35-4FBF-9383-F71D5A5C339E}"/>
</file>

<file path=customXml/itemProps2.xml><?xml version="1.0" encoding="utf-8"?>
<ds:datastoreItem xmlns:ds="http://schemas.openxmlformats.org/officeDocument/2006/customXml" ds:itemID="{7DEE4457-7665-4C92-9AB9-7366F0339973}"/>
</file>

<file path=customXml/itemProps3.xml><?xml version="1.0" encoding="utf-8"?>
<ds:datastoreItem xmlns:ds="http://schemas.openxmlformats.org/officeDocument/2006/customXml" ds:itemID="{B43618CF-EB42-4A59-BF43-683CEE6BF768}"/>
</file>

<file path=docProps/app.xml><?xml version="1.0" encoding="utf-8"?>
<Properties xmlns="http://schemas.openxmlformats.org/officeDocument/2006/extended-properties" xmlns:vt="http://schemas.openxmlformats.org/officeDocument/2006/docPropsVTypes">
  <TotalTime>20813</TotalTime>
  <Words>254</Words>
  <Application>Microsoft Office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Museo Slab 500</vt:lpstr>
      <vt:lpstr>Master lys bakgrunn</vt:lpstr>
      <vt:lpstr>Master mørk bakgrunn</vt:lpstr>
      <vt:lpstr>PowerPoint-presentasjon</vt:lpstr>
      <vt:lpstr>Agenda</vt:lpstr>
      <vt:lpstr>PowerPoint-presentasjon</vt:lpstr>
      <vt:lpstr>Issues - 1</vt:lpstr>
      <vt:lpstr>Issues - 2</vt:lpstr>
      <vt:lpstr>Mulige referansearkitekturer</vt:lpstr>
      <vt:lpstr>Mulige referansearkitekturer</vt:lpstr>
      <vt:lpstr>Arbeidsform – Roller og oppgaver 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Holmane, Vidar</dc:creator>
  <cp:lastModifiedBy>Pedersen, Klaus Vilstrup</cp:lastModifiedBy>
  <cp:revision>1241</cp:revision>
  <cp:lastPrinted>2017-09-13T13:17:13Z</cp:lastPrinted>
  <dcterms:created xsi:type="dcterms:W3CDTF">2011-04-02T17:19:46Z</dcterms:created>
  <dcterms:modified xsi:type="dcterms:W3CDTF">2018-03-02T09:23:38Z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OfficeType">
    <vt:lpwstr>growBusiness Solutions</vt:lpwstr>
  </property>
  <property fmtid="{D5CDD505-2E9C-101B-9397-08002B2CF9AE}" pid="3" name="Server">
    <vt:lpwstr>svapp360si</vt:lpwstr>
  </property>
  <property fmtid="{D5CDD505-2E9C-101B-9397-08002B2CF9AE}" pid="4" name="Protocol">
    <vt:lpwstr>off</vt:lpwstr>
  </property>
  <property fmtid="{D5CDD505-2E9C-101B-9397-08002B2CF9AE}" pid="5" name="Site">
    <vt:lpwstr>/locator.aspx</vt:lpwstr>
  </property>
  <property fmtid="{D5CDD505-2E9C-101B-9397-08002B2CF9AE}" pid="6" name="FileID">
    <vt:lpwstr>823123</vt:lpwstr>
  </property>
  <property fmtid="{D5CDD505-2E9C-101B-9397-08002B2CF9AE}" pid="7" name="VerID">
    <vt:lpwstr>0</vt:lpwstr>
  </property>
  <property fmtid="{D5CDD505-2E9C-101B-9397-08002B2CF9AE}" pid="8" name="FilePath">
    <vt:lpwstr>\\SVAPP360SI\360users\work\finans\trygves</vt:lpwstr>
  </property>
  <property fmtid="{D5CDD505-2E9C-101B-9397-08002B2CF9AE}" pid="9" name="FileName">
    <vt:lpwstr>16-753-3 Toppleder 2016 11 16 823123_568537_0.PPTX</vt:lpwstr>
  </property>
  <property fmtid="{D5CDD505-2E9C-101B-9397-08002B2CF9AE}" pid="10" name="FullFileName">
    <vt:lpwstr>\\SVAPP360SI\360users\work\finans\trygves\16-753-3 Toppleder 2016 11 16 823123_568537_0.PPTX</vt:lpwstr>
  </property>
  <property fmtid="{D5CDD505-2E9C-101B-9397-08002B2CF9AE}" pid="11" name="MSIP_Label_d3491420-1ae2-4120-89e6-e6f668f067e2_Enabled">
    <vt:lpwstr>True</vt:lpwstr>
  </property>
  <property fmtid="{D5CDD505-2E9C-101B-9397-08002B2CF9AE}" pid="12" name="MSIP_Label_d3491420-1ae2-4120-89e6-e6f668f067e2_SiteId">
    <vt:lpwstr>62366534-1ec3-4962-8869-9b5535279d0b</vt:lpwstr>
  </property>
  <property fmtid="{D5CDD505-2E9C-101B-9397-08002B2CF9AE}" pid="13" name="MSIP_Label_d3491420-1ae2-4120-89e6-e6f668f067e2_Ref">
    <vt:lpwstr>https://api.informationprotection.azure.com/api/62366534-1ec3-4962-8869-9b5535279d0b</vt:lpwstr>
  </property>
  <property fmtid="{D5CDD505-2E9C-101B-9397-08002B2CF9AE}" pid="14" name="MSIP_Label_d3491420-1ae2-4120-89e6-e6f668f067e2_Owner">
    <vt:lpwstr>Hakon.Jendal@nav.no</vt:lpwstr>
  </property>
  <property fmtid="{D5CDD505-2E9C-101B-9397-08002B2CF9AE}" pid="15" name="MSIP_Label_d3491420-1ae2-4120-89e6-e6f668f067e2_SetDate">
    <vt:lpwstr>2017-12-08T15:25:46.2592318+01:00</vt:lpwstr>
  </property>
  <property fmtid="{D5CDD505-2E9C-101B-9397-08002B2CF9AE}" pid="16" name="MSIP_Label_d3491420-1ae2-4120-89e6-e6f668f067e2_Name">
    <vt:lpwstr>NAV Internt</vt:lpwstr>
  </property>
  <property fmtid="{D5CDD505-2E9C-101B-9397-08002B2CF9AE}" pid="17" name="MSIP_Label_d3491420-1ae2-4120-89e6-e6f668f067e2_Application">
    <vt:lpwstr>Microsoft Azure Information Protection</vt:lpwstr>
  </property>
  <property fmtid="{D5CDD505-2E9C-101B-9397-08002B2CF9AE}" pid="18" name="MSIP_Label_d3491420-1ae2-4120-89e6-e6f668f067e2_Extended_MSFT_Method">
    <vt:lpwstr>Automatic</vt:lpwstr>
  </property>
  <property fmtid="{D5CDD505-2E9C-101B-9397-08002B2CF9AE}" pid="19" name="Sensitivity">
    <vt:lpwstr>NAV Internt</vt:lpwstr>
  </property>
  <property fmtid="{D5CDD505-2E9C-101B-9397-08002B2CF9AE}" pid="20" name="ContentTypeId">
    <vt:lpwstr>0x010100CE8FE860C1030048A2DFE7723F7A17C9</vt:lpwstr>
  </property>
</Properties>
</file>