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538" r:id="rId3"/>
    <p:sldId id="617" r:id="rId4"/>
    <p:sldId id="611" r:id="rId5"/>
    <p:sldId id="620" r:id="rId6"/>
    <p:sldId id="631" r:id="rId7"/>
    <p:sldId id="627" r:id="rId8"/>
    <p:sldId id="628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 userDrawn="1">
          <p15:clr>
            <a:srgbClr val="A4A3A4"/>
          </p15:clr>
        </p15:guide>
        <p15:guide id="2" pos="756" userDrawn="1">
          <p15:clr>
            <a:srgbClr val="A4A3A4"/>
          </p15:clr>
        </p15:guide>
        <p15:guide id="3" orient="horz" pos="1026" userDrawn="1">
          <p15:clr>
            <a:srgbClr val="A4A3A4"/>
          </p15:clr>
        </p15:guide>
        <p15:guide id="4" pos="483" userDrawn="1">
          <p15:clr>
            <a:srgbClr val="A4A3A4"/>
          </p15:clr>
        </p15:guide>
        <p15:guide id="5" orient="horz" pos="845" userDrawn="1">
          <p15:clr>
            <a:srgbClr val="A4A3A4"/>
          </p15:clr>
        </p15:guide>
        <p15:guide id="6" orient="horz" pos="94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ygve Skibeli" initials="TS" lastIdx="1" clrIdx="0">
    <p:extLst/>
  </p:cmAuthor>
  <p:cmAuthor id="2" name="Trygve Skibeli" initials="TS [2]" lastIdx="1" clrIdx="1">
    <p:extLst/>
  </p:cmAuthor>
  <p:cmAuthor id="3" name="Eivind Gjemdal" initials="EG" lastIdx="1" clrIdx="2">
    <p:extLst/>
  </p:cmAuthor>
  <p:cmAuthor id="4" name="Jendal, Håkon" initials="JH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969C"/>
    <a:srgbClr val="009051"/>
    <a:srgbClr val="FFFFFF"/>
    <a:srgbClr val="F8F8F8"/>
    <a:srgbClr val="85E385"/>
    <a:srgbClr val="73FEFF"/>
    <a:srgbClr val="FFDFAF"/>
    <a:srgbClr val="FFECD1"/>
    <a:srgbClr val="FFFFCC"/>
    <a:srgbClr val="4D3F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Ingen stil, tabellrutenet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iddels stil 2 - aks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ys stil 2 - aks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ys stil 2 - aks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iddels stil 2 - aks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ys stil 3 - aks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iddels stil 3 - aks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82" autoAdjust="0"/>
    <p:restoredTop sz="95934" autoAdjust="0"/>
  </p:normalViewPr>
  <p:slideViewPr>
    <p:cSldViewPr>
      <p:cViewPr varScale="1">
        <p:scale>
          <a:sx n="87" d="100"/>
          <a:sy n="87" d="100"/>
        </p:scale>
        <p:origin x="898" y="62"/>
      </p:cViewPr>
      <p:guideLst>
        <p:guide orient="horz" pos="482"/>
        <p:guide pos="756"/>
        <p:guide orient="horz" pos="1026"/>
        <p:guide pos="483"/>
        <p:guide orient="horz" pos="845"/>
        <p:guide orient="horz" pos="945"/>
      </p:guideLst>
    </p:cSldViewPr>
  </p:slideViewPr>
  <p:outlineViewPr>
    <p:cViewPr>
      <p:scale>
        <a:sx n="33" d="100"/>
        <a:sy n="33" d="100"/>
      </p:scale>
      <p:origin x="0" y="-10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09"/>
    </p:cViewPr>
  </p:sorterViewPr>
  <p:notesViewPr>
    <p:cSldViewPr>
      <p:cViewPr varScale="1">
        <p:scale>
          <a:sx n="102" d="100"/>
          <a:sy n="102" d="100"/>
        </p:scale>
        <p:origin x="3444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17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4-4-2018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0477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44067-F48E-FA4A-8AEA-3C1BD986030D}" type="datetimeFigureOut">
              <a:rPr lang="nb-NO" smtClean="0"/>
              <a:pPr/>
              <a:t>04.04.2018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5710B-4060-2F49-82ED-769CD79A5AE9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Gjennom samarbeid på brukers premisser får vi til  deling av data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25934E-B458-426D-85CE-299ED65472CA}" type="slidenum">
              <a:rPr kumimoji="0" lang="nb-NO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b-NO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6250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i en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719403" y="836712"/>
            <a:ext cx="8928992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/>
              <a:t>Master title</a:t>
            </a:r>
            <a:endParaRPr lang="nl-NL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rgbClr val="35393C"/>
                </a:solidFill>
              </a:defRPr>
            </a:lvl1pPr>
            <a:lvl2pPr marL="704833" indent="-342891">
              <a:buFont typeface="Arial" panose="020B0604020202020204" pitchFamily="34" charset="0"/>
              <a:buChar char="•"/>
              <a:defRPr sz="2000" baseline="0"/>
            </a:lvl2pPr>
            <a:lvl3pPr marL="1271556" indent="-285744">
              <a:buFont typeface="Arial" panose="020B0604020202020204" pitchFamily="34" charset="0"/>
              <a:buChar char="•"/>
              <a:defRPr sz="1800" b="0" i="0" baseline="0">
                <a:solidFill>
                  <a:srgbClr val="35393C"/>
                </a:solidFill>
              </a:defRPr>
            </a:lvl3pPr>
            <a:lvl4pPr marL="1631910" indent="-285744">
              <a:buFont typeface="Arial" panose="020B0604020202020204" pitchFamily="34" charset="0"/>
              <a:buChar char="•"/>
              <a:defRPr sz="1600" baseline="0"/>
            </a:lvl4pPr>
            <a:lvl5pPr marL="2347855" indent="-285744">
              <a:buFont typeface="Arial" panose="020B0604020202020204" pitchFamily="34" charset="0"/>
              <a:buChar char="•"/>
              <a:defRPr sz="1400" baseline="0"/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nb-NO" dirty="0"/>
              <a:t>Sixth	</a:t>
            </a:r>
            <a:endParaRPr lang="nl-NL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B968C6-DF46-DD48-ACEF-79EB409BC321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8" name="Straight Connector 11"/>
          <p:cNvCxnSpPr/>
          <p:nvPr userDrawn="1"/>
        </p:nvCxnSpPr>
        <p:spPr>
          <a:xfrm flipV="1">
            <a:off x="719403" y="6356350"/>
            <a:ext cx="11018440" cy="2497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i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18147" y="1628800"/>
            <a:ext cx="10754452" cy="4392488"/>
          </a:xfrm>
        </p:spPr>
        <p:txBody>
          <a:bodyPr numCol="2" spcCol="2880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7B968C6-DF46-DD48-ACEF-79EB409BC321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719404" y="836712"/>
            <a:ext cx="9025003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/>
              <a:t>Master title</a:t>
            </a:r>
            <a:endParaRPr lang="nl-NL" dirty="0"/>
          </a:p>
        </p:txBody>
      </p:sp>
      <p:cxnSp>
        <p:nvCxnSpPr>
          <p:cNvPr id="7" name="Straight Connector 11"/>
          <p:cNvCxnSpPr/>
          <p:nvPr userDrawn="1"/>
        </p:nvCxnSpPr>
        <p:spPr>
          <a:xfrm flipV="1">
            <a:off x="719403" y="6356350"/>
            <a:ext cx="11018440" cy="2497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/bilde på venstre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07968" y="1628800"/>
            <a:ext cx="5664629" cy="43924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718478" y="1772815"/>
            <a:ext cx="4513428" cy="3456385"/>
          </a:xfrm>
          <a:effectLst/>
        </p:spPr>
        <p:txBody>
          <a:bodyPr/>
          <a:lstStyle/>
          <a:p>
            <a:endParaRPr lang="nl-NL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B968C6-DF46-DD48-ACEF-79EB409BC321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719404" y="836712"/>
            <a:ext cx="9025003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/>
              <a:t>Master title</a:t>
            </a:r>
            <a:endParaRPr lang="nl-NL" dirty="0"/>
          </a:p>
        </p:txBody>
      </p:sp>
      <p:cxnSp>
        <p:nvCxnSpPr>
          <p:cNvPr id="9" name="Straight Connector 11"/>
          <p:cNvCxnSpPr/>
          <p:nvPr userDrawn="1"/>
        </p:nvCxnSpPr>
        <p:spPr>
          <a:xfrm flipV="1">
            <a:off x="719403" y="6356350"/>
            <a:ext cx="11018440" cy="2497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/bilde på høyre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19404" y="1628800"/>
            <a:ext cx="5664629" cy="43924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704833" indent="-342891">
              <a:buFont typeface="Arial" panose="020B0604020202020204" pitchFamily="34" charset="0"/>
              <a:buChar char="•"/>
              <a:defRPr/>
            </a:lvl2pPr>
            <a:lvl3pPr marL="1271556" indent="-285744">
              <a:buFont typeface="Arial" panose="020B0604020202020204" pitchFamily="34" charset="0"/>
              <a:buChar char="•"/>
              <a:defRPr/>
            </a:lvl3pPr>
            <a:lvl4pPr marL="1631910" indent="-285744">
              <a:buFont typeface="Arial" panose="020B0604020202020204" pitchFamily="34" charset="0"/>
              <a:buChar char="•"/>
              <a:defRPr/>
            </a:lvl4pPr>
            <a:lvl5pPr marL="2347855" indent="-28574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B968C6-DF46-DD48-ACEF-79EB409BC321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8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7055182" y="1772815"/>
            <a:ext cx="4513428" cy="3456385"/>
          </a:xfrm>
          <a:effectLst/>
        </p:spPr>
        <p:txBody>
          <a:bodyPr/>
          <a:lstStyle/>
          <a:p>
            <a:endParaRPr lang="nl-NL"/>
          </a:p>
        </p:txBody>
      </p:sp>
      <p:sp>
        <p:nvSpPr>
          <p:cNvPr id="9" name="Title 6"/>
          <p:cNvSpPr>
            <a:spLocks noGrp="1"/>
          </p:cNvSpPr>
          <p:nvPr>
            <p:ph type="title" hasCustomPrompt="1"/>
          </p:nvPr>
        </p:nvSpPr>
        <p:spPr>
          <a:xfrm>
            <a:off x="719404" y="836712"/>
            <a:ext cx="9025003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/>
              <a:t>Master title</a:t>
            </a:r>
            <a:endParaRPr lang="nl-NL" dirty="0"/>
          </a:p>
        </p:txBody>
      </p:sp>
      <p:cxnSp>
        <p:nvCxnSpPr>
          <p:cNvPr id="10" name="Straight Connector 11"/>
          <p:cNvCxnSpPr/>
          <p:nvPr userDrawn="1"/>
        </p:nvCxnSpPr>
        <p:spPr>
          <a:xfrm flipV="1">
            <a:off x="719403" y="6356350"/>
            <a:ext cx="11018440" cy="2497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15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375" y="1052736"/>
            <a:ext cx="7123112" cy="72008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800" spc="-100" baseline="0">
                <a:latin typeface="Arial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5291" y="2204864"/>
            <a:ext cx="7123112" cy="2664296"/>
          </a:xfrm>
        </p:spPr>
        <p:txBody>
          <a:bodyPr/>
          <a:lstStyle>
            <a:lvl1pPr marL="0" indent="0">
              <a:buNone/>
              <a:defRPr sz="3000" spc="0" baseline="0">
                <a:solidFill>
                  <a:schemeClr val="tx2"/>
                </a:solidFill>
                <a:latin typeface="arial" charset="0"/>
              </a:defRPr>
            </a:lvl1pPr>
            <a:lvl2pPr marL="0" indent="0">
              <a:buNone/>
              <a:defRPr sz="2100">
                <a:latin typeface="arial" charset="0"/>
              </a:defRPr>
            </a:lvl2pPr>
            <a:lvl3pPr>
              <a:defRPr baseline="0">
                <a:latin typeface="arial" charset="0"/>
              </a:defRPr>
            </a:lvl3pPr>
            <a:lvl4pPr>
              <a:defRPr baseline="0">
                <a:latin typeface="arial" charset="0"/>
              </a:defRPr>
            </a:lvl4pPr>
            <a:lvl5pPr>
              <a:defRPr baseline="0"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Rektangel 8"/>
          <p:cNvSpPr/>
          <p:nvPr userDrawn="1"/>
        </p:nvSpPr>
        <p:spPr>
          <a:xfrm>
            <a:off x="10416480" y="0"/>
            <a:ext cx="1775520" cy="13407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pic>
        <p:nvPicPr>
          <p:cNvPr id="10" name="Bild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4013" y="332656"/>
            <a:ext cx="1570499" cy="14401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37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sz="quarter" idx="10"/>
          </p:nvPr>
        </p:nvSpPr>
        <p:spPr>
          <a:xfrm>
            <a:off x="489282" y="1701799"/>
            <a:ext cx="11198620" cy="439964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241301"/>
            <a:ext cx="11182351" cy="126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17" tIns="60958" rIns="121917" bIns="60958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7981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kst i en spalte mørk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9405" y="836712"/>
            <a:ext cx="9025001" cy="5760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>
              <a:defRPr baseline="0">
                <a:latin typeface="arial" charset="0"/>
              </a:defRPr>
            </a:lvl1pPr>
            <a:lvl2pPr>
              <a:defRPr baseline="0">
                <a:latin typeface="arial" charset="0"/>
              </a:defRPr>
            </a:lvl2pPr>
            <a:lvl3pPr>
              <a:defRPr baseline="0">
                <a:latin typeface="arial" charset="0"/>
              </a:defRPr>
            </a:lvl3pPr>
            <a:lvl4pPr>
              <a:defRPr baseline="0">
                <a:latin typeface="arial" charset="0"/>
              </a:defRPr>
            </a:lvl4pPr>
            <a:lvl5pPr marL="2079573" indent="-285744">
              <a:buFont typeface="Arial" panose="020B0604020202020204" pitchFamily="34" charset="0"/>
              <a:buChar char="•"/>
              <a:defRPr baseline="0"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nb-NO" dirty="0"/>
              <a:t>Sixth</a:t>
            </a:r>
          </a:p>
          <a:p>
            <a:pPr lvl="6"/>
            <a:r>
              <a:rPr lang="nb-NO" dirty="0" err="1"/>
              <a:t>Seventh</a:t>
            </a:r>
            <a:r>
              <a:rPr lang="nb-NO" dirty="0"/>
              <a:t>					</a:t>
            </a:r>
            <a:endParaRPr lang="nl-NL" dirty="0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4862EB9-2584-2C4B-9B48-7DCDD259A544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 userDrawn="1"/>
        </p:nvSpPr>
        <p:spPr>
          <a:xfrm>
            <a:off x="0" y="0"/>
            <a:ext cx="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19404" y="1628800"/>
            <a:ext cx="10753195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nb-NO" dirty="0"/>
              <a:t>Sixth</a:t>
            </a:r>
          </a:p>
          <a:p>
            <a:pPr lvl="6"/>
            <a:r>
              <a:rPr lang="nb-NO" dirty="0" err="1"/>
              <a:t>Seventh</a:t>
            </a:r>
            <a:endParaRPr lang="nb-NO" dirty="0"/>
          </a:p>
          <a:p>
            <a:pPr lvl="4"/>
            <a:endParaRPr lang="nb-NO" dirty="0"/>
          </a:p>
        </p:txBody>
      </p:sp>
      <p:sp>
        <p:nvSpPr>
          <p:cNvPr id="4" name="Plassholder for tittel 3"/>
          <p:cNvSpPr>
            <a:spLocks noGrp="1"/>
          </p:cNvSpPr>
          <p:nvPr>
            <p:ph type="title"/>
          </p:nvPr>
        </p:nvSpPr>
        <p:spPr>
          <a:xfrm>
            <a:off x="719404" y="736230"/>
            <a:ext cx="9025003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4"/>
          </p:nvPr>
        </p:nvSpPr>
        <p:spPr>
          <a:xfrm>
            <a:off x="8802621" y="64482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CCCCCC"/>
                </a:solidFill>
                <a:latin typeface="arial" charset="0"/>
              </a:defRPr>
            </a:lvl1pPr>
          </a:lstStyle>
          <a:p>
            <a:r>
              <a:rPr lang="nb-NO" dirty="0"/>
              <a:t>Side: </a:t>
            </a:r>
            <a:fld id="{07B968C6-DF46-DD48-ACEF-79EB409BC321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7" name="Bild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046550" y="48807"/>
            <a:ext cx="1080000" cy="912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3" r:id="rId3"/>
    <p:sldLayoutId id="2147483657" r:id="rId4"/>
    <p:sldLayoutId id="2147483655" r:id="rId5"/>
    <p:sldLayoutId id="2147483660" r:id="rId6"/>
    <p:sldLayoutId id="2147483663" r:id="rId7"/>
  </p:sldLayoutIdLst>
  <p:hf hdr="0" ftr="0" dt="0"/>
  <p:txStyles>
    <p:titleStyle>
      <a:lvl1pPr algn="l" defTabSz="914377" rtl="0" eaLnBrk="1" latinLnBrk="0" hangingPunct="1">
        <a:spcBef>
          <a:spcPct val="0"/>
        </a:spcBef>
        <a:buNone/>
        <a:defRPr sz="3200" kern="1200" spc="-151" baseline="0">
          <a:solidFill>
            <a:srgbClr val="35393C"/>
          </a:solidFill>
          <a:latin typeface="arial" charset="0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200" b="0" i="0" kern="1200" baseline="0">
          <a:solidFill>
            <a:srgbClr val="35393C"/>
          </a:solidFill>
          <a:latin typeface="arial" charset="0"/>
          <a:ea typeface="+mn-ea"/>
          <a:cs typeface="+mn-cs"/>
        </a:defRPr>
      </a:lvl1pPr>
      <a:lvl2pPr marL="704833" indent="-342891" algn="l" defTabSz="914377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271556" indent="-285744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tabLst>
          <a:tab pos="361942" algn="l"/>
          <a:tab pos="446077" algn="l"/>
        </a:tabLst>
        <a:defRPr sz="1800" b="0" i="0" kern="1200" baseline="0">
          <a:solidFill>
            <a:srgbClr val="35393C"/>
          </a:solidFill>
          <a:latin typeface="arial" charset="0"/>
          <a:ea typeface="+mn-ea"/>
          <a:cs typeface="+mn-cs"/>
        </a:defRPr>
      </a:lvl3pPr>
      <a:lvl4pPr marL="1631910" indent="-285744" algn="l" defTabSz="914377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Char char="•"/>
        <a:defRPr sz="16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347855" indent="-285744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tabLst>
          <a:tab pos="2062111" algn="l"/>
        </a:tabLst>
        <a:defRPr sz="14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681220" indent="-171446" algn="l" defTabSz="914377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914578" indent="-171446" algn="l" defTabSz="914377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19404" y="1628800"/>
            <a:ext cx="10753195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nb-NO" dirty="0"/>
              <a:t>Sixth </a:t>
            </a:r>
            <a:r>
              <a:rPr lang="nb-NO" dirty="0" err="1"/>
              <a:t>level</a:t>
            </a:r>
            <a:endParaRPr lang="nb-NO" dirty="0"/>
          </a:p>
          <a:p>
            <a:pPr lvl="6"/>
            <a:r>
              <a:rPr lang="nb-NO" dirty="0" err="1"/>
              <a:t>Seventh</a:t>
            </a:r>
            <a:endParaRPr lang="nl-NL" dirty="0"/>
          </a:p>
        </p:txBody>
      </p:sp>
      <p:pic>
        <p:nvPicPr>
          <p:cNvPr id="11" name="Bild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2493" y="188640"/>
            <a:ext cx="1033332" cy="936104"/>
          </a:xfrm>
          <a:prstGeom prst="rect">
            <a:avLst/>
          </a:prstGeom>
        </p:spPr>
      </p:pic>
      <p:sp>
        <p:nvSpPr>
          <p:cNvPr id="13" name="Rektangel 12"/>
          <p:cNvSpPr/>
          <p:nvPr userDrawn="1"/>
        </p:nvSpPr>
        <p:spPr>
          <a:xfrm>
            <a:off x="0" y="0"/>
            <a:ext cx="144000" cy="6858000"/>
          </a:xfrm>
          <a:prstGeom prst="rect">
            <a:avLst/>
          </a:prstGeom>
          <a:solidFill>
            <a:srgbClr val="008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cxnSp>
        <p:nvCxnSpPr>
          <p:cNvPr id="7" name="Straight Connector 11"/>
          <p:cNvCxnSpPr/>
          <p:nvPr userDrawn="1"/>
        </p:nvCxnSpPr>
        <p:spPr>
          <a:xfrm flipV="1">
            <a:off x="646179" y="6356350"/>
            <a:ext cx="11018440" cy="2497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lassholder for dato 1"/>
          <p:cNvSpPr>
            <a:spLocks noGrp="1"/>
          </p:cNvSpPr>
          <p:nvPr>
            <p:ph type="dt" sz="half" idx="2"/>
          </p:nvPr>
        </p:nvSpPr>
        <p:spPr>
          <a:xfrm>
            <a:off x="1030223" y="64482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3"/>
          </p:nvPr>
        </p:nvSpPr>
        <p:spPr>
          <a:xfrm>
            <a:off x="4230623" y="64482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4"/>
          </p:nvPr>
        </p:nvSpPr>
        <p:spPr>
          <a:xfrm>
            <a:off x="8802623" y="64482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62EB9-2584-2C4B-9B48-7DCDD259A544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0" name="Plassholder for tittel 3"/>
          <p:cNvSpPr>
            <a:spLocks noGrp="1"/>
          </p:cNvSpPr>
          <p:nvPr>
            <p:ph type="title"/>
          </p:nvPr>
        </p:nvSpPr>
        <p:spPr>
          <a:xfrm>
            <a:off x="719403" y="908720"/>
            <a:ext cx="9121015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914377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200" b="0" i="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704833" indent="-342891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093761" indent="-285744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defRPr sz="1800" b="0" i="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717632" indent="-285744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defRPr sz="16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79573" indent="-285744" algn="l" defTabSz="914377" rtl="0" eaLnBrk="1" latinLnBrk="0" hangingPunct="1">
        <a:lnSpc>
          <a:spcPct val="130000"/>
        </a:lnSpc>
        <a:spcBef>
          <a:spcPct val="200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71686" indent="-285744" algn="l" defTabSz="914377" rtl="0" eaLnBrk="1" latinLnBrk="0" hangingPunct="1">
        <a:spcBef>
          <a:spcPct val="20000"/>
        </a:spcBef>
        <a:buFont typeface="Arial" pitchFamily="34" charset="0"/>
        <a:buChar char="•"/>
        <a:defRPr sz="14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3028875" indent="-285744" algn="l" defTabSz="914377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brreg.no/display/RI/DIGST" TargetMode="External"/><Relationship Id="rId2" Type="http://schemas.openxmlformats.org/officeDocument/2006/relationships/hyperlink" Target="http://www.odata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data.org/" TargetMode="External"/><Relationship Id="rId2" Type="http://schemas.openxmlformats.org/officeDocument/2006/relationships/hyperlink" Target="https://open-services.net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lassholder for bilde 2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6" r="6696"/>
          <a:stretch>
            <a:fillRect/>
          </a:stretch>
        </p:blipFill>
        <p:spPr>
          <a:xfrm>
            <a:off x="-10836" y="27384"/>
            <a:ext cx="12192000" cy="6858000"/>
          </a:xfrm>
        </p:spPr>
      </p:pic>
      <p:sp>
        <p:nvSpPr>
          <p:cNvPr id="18" name="Rektangel 17"/>
          <p:cNvSpPr/>
          <p:nvPr/>
        </p:nvSpPr>
        <p:spPr>
          <a:xfrm>
            <a:off x="-24680" y="6165304"/>
            <a:ext cx="12192000" cy="72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4294967295"/>
          </p:nvPr>
        </p:nvSpPr>
        <p:spPr>
          <a:xfrm>
            <a:off x="1703512" y="998576"/>
            <a:ext cx="10488488" cy="167799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nb-NO" sz="3200" b="1" dirty="0"/>
              <a:t>Referansearkitekturer for </a:t>
            </a:r>
          </a:p>
          <a:p>
            <a:pPr>
              <a:spcBef>
                <a:spcPts val="0"/>
              </a:spcBef>
            </a:pPr>
            <a:r>
              <a:rPr lang="nb-NO" sz="3200" b="1" dirty="0"/>
              <a:t>informasjonsutveksling</a:t>
            </a:r>
          </a:p>
        </p:txBody>
      </p:sp>
      <p:sp>
        <p:nvSpPr>
          <p:cNvPr id="5" name="Plassholder for lysbildenummer 2">
            <a:extLst>
              <a:ext uri="{FF2B5EF4-FFF2-40B4-BE49-F238E27FC236}">
                <a16:creationId xmlns:a16="http://schemas.microsoft.com/office/drawing/2014/main" id="{17861F9F-3F85-AD48-B5B8-A9CF4A246686}"/>
              </a:ext>
            </a:extLst>
          </p:cNvPr>
          <p:cNvSpPr txBox="1">
            <a:spLocks/>
          </p:cNvSpPr>
          <p:nvPr/>
        </p:nvSpPr>
        <p:spPr>
          <a:xfrm>
            <a:off x="8802621" y="644825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B968C6-DF46-DD48-ACEF-79EB409BC321}" type="slidenum">
              <a:rPr lang="nb-NO" smtClean="0"/>
              <a:pPr/>
              <a:t>1</a:t>
            </a:fld>
            <a:endParaRPr lang="nb-NO"/>
          </a:p>
        </p:txBody>
      </p:sp>
      <p:sp>
        <p:nvSpPr>
          <p:cNvPr id="10" name="Plassholder for lysbildenummer 2">
            <a:extLst>
              <a:ext uri="{FF2B5EF4-FFF2-40B4-BE49-F238E27FC236}">
                <a16:creationId xmlns:a16="http://schemas.microsoft.com/office/drawing/2014/main" id="{720F0518-3597-BC4A-AC61-EC3AEDA1C821}"/>
              </a:ext>
            </a:extLst>
          </p:cNvPr>
          <p:cNvSpPr txBox="1">
            <a:spLocks/>
          </p:cNvSpPr>
          <p:nvPr/>
        </p:nvSpPr>
        <p:spPr>
          <a:xfrm>
            <a:off x="8802621" y="64482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 baseline="0">
                <a:solidFill>
                  <a:srgbClr val="CCCCCC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B968C6-DF46-DD48-ACEF-79EB409BC321}" type="slidenum">
              <a:rPr lang="nb-NO" smtClean="0"/>
              <a:pPr/>
              <a:t>1</a:t>
            </a:fld>
            <a:endParaRPr lang="nb-NO"/>
          </a:p>
        </p:txBody>
      </p:sp>
      <p:sp>
        <p:nvSpPr>
          <p:cNvPr id="11" name="Plassholder for lysbildenummer 5">
            <a:extLst>
              <a:ext uri="{FF2B5EF4-FFF2-40B4-BE49-F238E27FC236}">
                <a16:creationId xmlns:a16="http://schemas.microsoft.com/office/drawing/2014/main" id="{CD0BE3DB-72B6-9743-B7EA-C42C80BAD50E}"/>
              </a:ext>
            </a:extLst>
          </p:cNvPr>
          <p:cNvSpPr txBox="1">
            <a:spLocks/>
          </p:cNvSpPr>
          <p:nvPr/>
        </p:nvSpPr>
        <p:spPr>
          <a:xfrm>
            <a:off x="8802621" y="644825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B968C6-DF46-DD48-ACEF-79EB409BC321}" type="slidenum">
              <a:rPr lang="nb-NO" smtClean="0"/>
              <a:pPr/>
              <a:t>1</a:t>
            </a:fld>
            <a:endParaRPr lang="nb-NO"/>
          </a:p>
        </p:txBody>
      </p:sp>
      <p:pic>
        <p:nvPicPr>
          <p:cNvPr id="12" name="6E086950-441D-4649-8501-FB603ABE55D8" descr="3B2B8F71-4AFB-42EF-9B15-3164CF464483@hp">
            <a:extLst>
              <a:ext uri="{FF2B5EF4-FFF2-40B4-BE49-F238E27FC236}">
                <a16:creationId xmlns:a16="http://schemas.microsoft.com/office/drawing/2014/main" id="{7654A181-0D8B-C041-8363-840B7AD9C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5840" y="6237312"/>
            <a:ext cx="1128047" cy="59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2294BDE1-B808-5E43-875B-44FCB9A89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68671" y="6411534"/>
            <a:ext cx="1353443" cy="312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0CCE2627-4085-E040-B361-DDA5901D78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742" y="6272067"/>
            <a:ext cx="853525" cy="541309"/>
          </a:xfrm>
          <a:prstGeom prst="rect">
            <a:avLst/>
          </a:prstGeom>
        </p:spPr>
      </p:pic>
      <p:pic>
        <p:nvPicPr>
          <p:cNvPr id="16" name="Bilde 15">
            <a:extLst>
              <a:ext uri="{FF2B5EF4-FFF2-40B4-BE49-F238E27FC236}">
                <a16:creationId xmlns:a16="http://schemas.microsoft.com/office/drawing/2014/main" id="{56293F8F-D8EC-E145-8DD5-23D3EE3A831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6391525"/>
            <a:ext cx="1303260" cy="389388"/>
          </a:xfrm>
          <a:prstGeom prst="rect">
            <a:avLst/>
          </a:prstGeom>
        </p:spPr>
      </p:pic>
      <p:pic>
        <p:nvPicPr>
          <p:cNvPr id="17" name="Bilde 16">
            <a:extLst>
              <a:ext uri="{FF2B5EF4-FFF2-40B4-BE49-F238E27FC236}">
                <a16:creationId xmlns:a16="http://schemas.microsoft.com/office/drawing/2014/main" id="{D4BAD080-EDB0-914B-98FC-2E3FC5C72A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64672" y="283824"/>
            <a:ext cx="791968" cy="669454"/>
          </a:xfrm>
          <a:prstGeom prst="rect">
            <a:avLst/>
          </a:prstGeom>
        </p:spPr>
      </p:pic>
      <p:sp>
        <p:nvSpPr>
          <p:cNvPr id="21" name="Plassholder for tekst 2"/>
          <p:cNvSpPr txBox="1">
            <a:spLocks/>
          </p:cNvSpPr>
          <p:nvPr/>
        </p:nvSpPr>
        <p:spPr>
          <a:xfrm>
            <a:off x="1113283" y="3647764"/>
            <a:ext cx="9303197" cy="1653443"/>
          </a:xfrm>
          <a:prstGeom prst="rect">
            <a:avLst/>
          </a:prstGeom>
          <a:noFill/>
        </p:spPr>
        <p:txBody>
          <a:bodyPr vert="horz" lIns="612000" tIns="108000" rIns="91440" bIns="90000" rtlCol="0">
            <a:norm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399" b="0" i="0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107968" indent="0" algn="l" defTabSz="914377" rtl="0" eaLnBrk="1" latinLnBrk="0" hangingPunct="1">
              <a:lnSpc>
                <a:spcPct val="130000"/>
              </a:lnSpc>
              <a:spcBef>
                <a:spcPts val="1999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sz="1799" kern="1200" baseline="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1271556" indent="-285744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tabLst>
                <a:tab pos="361942" algn="l"/>
                <a:tab pos="446077" algn="l"/>
              </a:tabLst>
              <a:defRPr sz="1800" b="0" i="0" kern="1200" baseline="0">
                <a:solidFill>
                  <a:srgbClr val="35393C"/>
                </a:solidFill>
                <a:latin typeface="arial" charset="0"/>
                <a:ea typeface="+mn-ea"/>
                <a:cs typeface="+mn-cs"/>
              </a:defRPr>
            </a:lvl3pPr>
            <a:lvl4pPr marL="1631910" indent="-285744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spcAft>
                <a:spcPts val="900"/>
              </a:spcAft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347855" indent="-285744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tabLst>
                <a:tab pos="2062111" algn="l"/>
              </a:tabLst>
              <a:defRPr sz="1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681220" indent="-171446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14578" indent="-171446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nb-NO" sz="2400" dirty="0">
                <a:solidFill>
                  <a:schemeClr val="accent4"/>
                </a:solidFill>
              </a:rPr>
              <a:t>Oslo, 21.03.18  </a:t>
            </a:r>
          </a:p>
          <a:p>
            <a:pPr>
              <a:spcBef>
                <a:spcPts val="600"/>
              </a:spcBef>
              <a:buNone/>
            </a:pPr>
            <a:endParaRPr lang="nb-NO" sz="2400" dirty="0">
              <a:solidFill>
                <a:schemeClr val="accent4"/>
              </a:solidFill>
            </a:endParaRPr>
          </a:p>
        </p:txBody>
      </p:sp>
      <p:pic>
        <p:nvPicPr>
          <p:cNvPr id="1028" name="Picture 4" descr="https://www.brreg.no/wp-content/uploads/BR_logo-bokmaal_svar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6453336"/>
            <a:ext cx="1796665" cy="21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Bild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7" y="6284920"/>
            <a:ext cx="1236573" cy="59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2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ekst 1"/>
          <p:cNvSpPr>
            <a:spLocks noGrp="1"/>
          </p:cNvSpPr>
          <p:nvPr>
            <p:ph type="body" sz="quarter" idx="14"/>
          </p:nvPr>
        </p:nvSpPr>
        <p:spPr>
          <a:xfrm>
            <a:off x="718147" y="1628800"/>
            <a:ext cx="10754452" cy="468052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nb-NO" sz="2400" dirty="0"/>
              <a:t>1. Solution </a:t>
            </a:r>
            <a:r>
              <a:rPr lang="nb-NO" sz="2400" dirty="0" err="1"/>
              <a:t>Building</a:t>
            </a:r>
            <a:r>
              <a:rPr lang="nb-NO" sz="2400" dirty="0"/>
              <a:t> Blocks (Håkon)</a:t>
            </a:r>
          </a:p>
          <a:p>
            <a:pPr lvl="0"/>
            <a:endParaRPr lang="nb-NO" sz="2400" dirty="0"/>
          </a:p>
          <a:p>
            <a:pPr lvl="0"/>
            <a:r>
              <a:rPr lang="nb-NO" sz="2400" dirty="0"/>
              <a:t>2. Overordnet </a:t>
            </a:r>
            <a:r>
              <a:rPr lang="nb-NO" sz="2400" dirty="0" err="1"/>
              <a:t>billede</a:t>
            </a:r>
            <a:r>
              <a:rPr lang="nb-NO" sz="2400" dirty="0"/>
              <a:t> og mal (Klaus)</a:t>
            </a:r>
          </a:p>
          <a:p>
            <a:pPr lvl="0"/>
            <a:endParaRPr lang="nb-NO" sz="2400" dirty="0"/>
          </a:p>
          <a:p>
            <a:pPr lvl="0"/>
            <a:r>
              <a:rPr lang="nb-NO" sz="2400" dirty="0" err="1"/>
              <a:t>OData</a:t>
            </a:r>
            <a:endParaRPr lang="nb-NO" sz="2400" dirty="0"/>
          </a:p>
          <a:p>
            <a:pPr lvl="1"/>
            <a:r>
              <a:rPr lang="nb-NO" dirty="0"/>
              <a:t>Profil for kommunikasjon</a:t>
            </a:r>
          </a:p>
          <a:p>
            <a:pPr lvl="1"/>
            <a:r>
              <a:rPr lang="nb-NO" dirty="0"/>
              <a:t>Som metadata</a:t>
            </a:r>
          </a:p>
          <a:p>
            <a:pPr lvl="1"/>
            <a:r>
              <a:rPr lang="nb-NO" dirty="0"/>
              <a:t>(se </a:t>
            </a:r>
            <a:r>
              <a:rPr lang="nb-NO" u="sng" dirty="0">
                <a:hlinkClick r:id="rId2"/>
              </a:rPr>
              <a:t>http://www.odata.org/</a:t>
            </a:r>
            <a:r>
              <a:rPr lang="nb-NO" dirty="0"/>
              <a:t>)</a:t>
            </a:r>
          </a:p>
          <a:p>
            <a:pPr lvl="0"/>
            <a:endParaRPr lang="nb-NO" sz="2400" dirty="0"/>
          </a:p>
          <a:p>
            <a:pPr lvl="0"/>
            <a:r>
              <a:rPr lang="nb-NO" sz="2400" dirty="0"/>
              <a:t>3. Danmark</a:t>
            </a:r>
          </a:p>
          <a:p>
            <a:pPr lvl="1"/>
            <a:r>
              <a:rPr lang="nb-NO" dirty="0"/>
              <a:t>Referansearkitektur for </a:t>
            </a:r>
            <a:r>
              <a:rPr lang="nb-NO" dirty="0" err="1"/>
              <a:t>webservices</a:t>
            </a:r>
            <a:endParaRPr lang="nb-NO" dirty="0"/>
          </a:p>
          <a:p>
            <a:pPr lvl="1"/>
            <a:r>
              <a:rPr lang="nb-NO" dirty="0"/>
              <a:t>Referansearkitektur for Databehandling</a:t>
            </a:r>
          </a:p>
          <a:p>
            <a:pPr lvl="1"/>
            <a:r>
              <a:rPr lang="nb-NO" dirty="0"/>
              <a:t>(se </a:t>
            </a:r>
            <a:r>
              <a:rPr lang="nb-NO" u="sng" dirty="0">
                <a:hlinkClick r:id="rId3"/>
              </a:rPr>
              <a:t>https://confluence.brreg.no/display/RI/DIGST</a:t>
            </a:r>
            <a:r>
              <a:rPr lang="nb-NO" dirty="0"/>
              <a:t>)</a:t>
            </a:r>
          </a:p>
          <a:p>
            <a:pPr lvl="0"/>
            <a:r>
              <a:rPr lang="nb-NO" sz="2400" dirty="0"/>
              <a:t>4. Overordnet </a:t>
            </a:r>
            <a:r>
              <a:rPr lang="nb-NO" sz="2400" dirty="0" err="1"/>
              <a:t>billede</a:t>
            </a:r>
            <a:r>
              <a:rPr lang="nb-NO" sz="2400" dirty="0"/>
              <a:t> og mal - </a:t>
            </a:r>
            <a:r>
              <a:rPr lang="nb-NO" sz="2400" dirty="0" err="1"/>
              <a:t>opsamling</a:t>
            </a:r>
            <a:r>
              <a:rPr lang="nb-NO" sz="2400" dirty="0"/>
              <a:t> (Klaus)</a:t>
            </a:r>
          </a:p>
          <a:p>
            <a:pPr lvl="0"/>
            <a:r>
              <a:rPr lang="nb-NO" sz="2400" dirty="0"/>
              <a:t>5. </a:t>
            </a:r>
            <a:r>
              <a:rPr lang="nb-NO" sz="2400" dirty="0" err="1"/>
              <a:t>Next</a:t>
            </a:r>
            <a:r>
              <a:rPr lang="nb-NO" sz="2400" dirty="0"/>
              <a:t> </a:t>
            </a:r>
            <a:r>
              <a:rPr lang="nb-NO" sz="2400" dirty="0" err="1"/>
              <a:t>steps</a:t>
            </a:r>
            <a:r>
              <a:rPr lang="nb-NO" sz="2400" dirty="0"/>
              <a:t> og møder</a:t>
            </a:r>
            <a:endParaRPr lang="nb-NO" dirty="0"/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7B968C6-DF46-DD48-ACEF-79EB409BC321}" type="slidenum">
              <a:rPr lang="nb-NO" smtClean="0"/>
              <a:pPr/>
              <a:t>2</a:t>
            </a:fld>
            <a:endParaRPr lang="nb-NO"/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9756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Arbeidsform – Roller og oppgaver 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>
          <a:xfrm>
            <a:off x="489282" y="1701798"/>
            <a:ext cx="6614830" cy="496756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Difi og BR : formell pådriver (</a:t>
            </a:r>
            <a:r>
              <a:rPr lang="nb-NO" b="1" dirty="0"/>
              <a:t>Klaus</a:t>
            </a:r>
            <a:r>
              <a:rPr lang="nb-NO" dirty="0"/>
              <a:t>, Vidar)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Arbeidsgruppe: «alle» tekniske arkitekter som ønsker:</a:t>
            </a:r>
          </a:p>
          <a:p>
            <a:pPr lvl="1"/>
            <a:r>
              <a:rPr lang="nb-NO" altLang="nb-NO" sz="1600" b="1" dirty="0"/>
              <a:t>Difi</a:t>
            </a:r>
            <a:br>
              <a:rPr lang="nb-NO" altLang="nb-NO" sz="1600" dirty="0"/>
            </a:br>
            <a:r>
              <a:rPr lang="nb-NO" altLang="nb-NO" sz="1600" dirty="0"/>
              <a:t>Klaus Vilstrup Pedersen</a:t>
            </a:r>
            <a:br>
              <a:rPr lang="nb-NO" altLang="nb-NO" sz="1600" dirty="0"/>
            </a:br>
            <a:r>
              <a:rPr lang="nb-NO" altLang="nb-NO" sz="1600" dirty="0"/>
              <a:t>Erik Hagen</a:t>
            </a:r>
          </a:p>
          <a:p>
            <a:pPr lvl="1"/>
            <a:r>
              <a:rPr lang="nb-NO" altLang="nb-NO" sz="1600" b="1" dirty="0"/>
              <a:t>Brønnøysundregistrene</a:t>
            </a:r>
            <a:br>
              <a:rPr lang="nb-NO" altLang="nb-NO" sz="1600" dirty="0"/>
            </a:br>
            <a:r>
              <a:rPr lang="nb-NO" altLang="nb-NO" sz="1600" dirty="0"/>
              <a:t>Vidar Holmane</a:t>
            </a:r>
            <a:br>
              <a:rPr lang="nb-NO" altLang="nb-NO" sz="1600" dirty="0"/>
            </a:br>
            <a:r>
              <a:rPr lang="nb-NO" altLang="nb-NO" sz="1600" dirty="0"/>
              <a:t>Stig B. </a:t>
            </a:r>
            <a:r>
              <a:rPr lang="nb-NO" altLang="nb-NO" sz="1600" dirty="0" err="1"/>
              <a:t>Dørmænen</a:t>
            </a:r>
            <a:endParaRPr lang="nb-NO" altLang="nb-NO" sz="1600" dirty="0"/>
          </a:p>
          <a:p>
            <a:pPr lvl="1"/>
            <a:r>
              <a:rPr lang="nb-NO" altLang="nb-NO" sz="1600" b="1" dirty="0"/>
              <a:t>NAV</a:t>
            </a:r>
            <a:br>
              <a:rPr lang="nb-NO" altLang="nb-NO" sz="1600" dirty="0"/>
            </a:br>
            <a:r>
              <a:rPr lang="nb-NO" altLang="nb-NO" sz="1600" dirty="0"/>
              <a:t>Håkon Jendal</a:t>
            </a:r>
          </a:p>
          <a:p>
            <a:pPr lvl="1"/>
            <a:r>
              <a:rPr lang="nb-NO" altLang="nb-NO" sz="1600" b="1" dirty="0"/>
              <a:t>Skatteetaten</a:t>
            </a:r>
            <a:br>
              <a:rPr lang="nb-NO" altLang="nb-NO" sz="1600" dirty="0"/>
            </a:br>
            <a:r>
              <a:rPr lang="nb-NO" altLang="nb-NO" sz="1600" dirty="0"/>
              <a:t>Anne Lise Furmyr</a:t>
            </a:r>
          </a:p>
          <a:p>
            <a:pPr lvl="1"/>
            <a:r>
              <a:rPr lang="nb-NO" altLang="nb-NO" sz="1600" b="1" dirty="0"/>
              <a:t>Politiet</a:t>
            </a:r>
            <a:br>
              <a:rPr lang="nb-NO" altLang="nb-NO" sz="1600" dirty="0"/>
            </a:br>
            <a:r>
              <a:rPr lang="nb-NO" altLang="nb-NO" sz="1600" dirty="0"/>
              <a:t>Rune Wiik</a:t>
            </a:r>
            <a:endParaRPr lang="nb-NO" altLang="nb-NO" sz="1600" dirty="0"/>
          </a:p>
        </p:txBody>
      </p:sp>
      <p:sp>
        <p:nvSpPr>
          <p:cNvPr id="5" name="Plassholder for innhold 3"/>
          <p:cNvSpPr txBox="1">
            <a:spLocks/>
          </p:cNvSpPr>
          <p:nvPr/>
        </p:nvSpPr>
        <p:spPr>
          <a:xfrm>
            <a:off x="7752184" y="1701798"/>
            <a:ext cx="3744416" cy="4967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None/>
              <a:defRPr sz="2200" b="0" i="0" kern="1200" baseline="0">
                <a:solidFill>
                  <a:srgbClr val="35393C"/>
                </a:solidFill>
                <a:latin typeface="arial" charset="0"/>
                <a:ea typeface="+mn-ea"/>
                <a:cs typeface="+mn-cs"/>
              </a:defRPr>
            </a:lvl1pPr>
            <a:lvl2pPr marL="704833" indent="-342891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spcAft>
                <a:spcPts val="900"/>
              </a:spcAft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271556" indent="-285744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tabLst>
                <a:tab pos="361942" algn="l"/>
                <a:tab pos="446077" algn="l"/>
              </a:tabLst>
              <a:defRPr sz="1800" b="0" i="0" kern="1200" baseline="0">
                <a:solidFill>
                  <a:srgbClr val="35393C"/>
                </a:solidFill>
                <a:latin typeface="arial" charset="0"/>
                <a:ea typeface="+mn-ea"/>
                <a:cs typeface="+mn-cs"/>
              </a:defRPr>
            </a:lvl3pPr>
            <a:lvl4pPr marL="1631910" indent="-285744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spcAft>
                <a:spcPts val="900"/>
              </a:spcAft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347855" indent="-285744" algn="l" defTabSz="914377" rtl="0" eaLnBrk="1" latinLnBrk="0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tabLst>
                <a:tab pos="2062111" algn="l"/>
              </a:tabLst>
              <a:defRPr sz="1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681220" indent="-171446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14578" indent="-171446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nb-NO" altLang="nb-NO" sz="1800" b="1" dirty="0"/>
              <a:t>?????</a:t>
            </a:r>
          </a:p>
          <a:p>
            <a:pPr lvl="1"/>
            <a:r>
              <a:rPr lang="nb-NO" altLang="nb-NO" sz="1600" b="1" dirty="0"/>
              <a:t>Brønnøysundregistrene</a:t>
            </a:r>
            <a:br>
              <a:rPr lang="nb-NO" altLang="nb-NO" sz="1600" dirty="0"/>
            </a:br>
            <a:r>
              <a:rPr lang="nb-NO" altLang="nb-NO" sz="1400" dirty="0"/>
              <a:t>David Norheim</a:t>
            </a:r>
            <a:br>
              <a:rPr lang="nb-NO" altLang="nb-NO" sz="1600" dirty="0"/>
            </a:br>
            <a:r>
              <a:rPr lang="nb-NO" altLang="nb-NO" sz="1400" dirty="0"/>
              <a:t>Kristine Aasen</a:t>
            </a:r>
            <a:br>
              <a:rPr lang="nb-NO" altLang="nb-NO" sz="1400" dirty="0"/>
            </a:br>
            <a:r>
              <a:rPr lang="nb-NO" altLang="nb-NO" sz="1400" dirty="0"/>
              <a:t>Sverre Hovland</a:t>
            </a:r>
            <a:br>
              <a:rPr lang="nb-NO" altLang="nb-NO" sz="1400" dirty="0"/>
            </a:br>
            <a:r>
              <a:rPr lang="nb-NO" altLang="nb-NO" sz="1400" dirty="0"/>
              <a:t>Bredo Swanberg</a:t>
            </a:r>
            <a:br>
              <a:rPr lang="nb-NO" altLang="nb-NO" sz="1400" dirty="0"/>
            </a:br>
            <a:r>
              <a:rPr lang="nb-NO" altLang="nb-NO" sz="1400" dirty="0"/>
              <a:t>Cathrine Holten</a:t>
            </a:r>
            <a:br>
              <a:rPr lang="nb-NO" altLang="nb-NO" sz="1400" dirty="0"/>
            </a:br>
            <a:r>
              <a:rPr lang="nb-NO" altLang="nb-NO" sz="1400" dirty="0"/>
              <a:t>Morten </a:t>
            </a:r>
            <a:r>
              <a:rPr lang="nb-NO" altLang="nb-NO" sz="1400" dirty="0" err="1"/>
              <a:t>Græsby</a:t>
            </a:r>
            <a:br>
              <a:rPr lang="nb-NO" altLang="nb-NO" sz="1400" dirty="0"/>
            </a:br>
            <a:r>
              <a:rPr lang="nb-NO" altLang="nb-NO" sz="1400" dirty="0"/>
              <a:t>Trond Gjerseth</a:t>
            </a:r>
          </a:p>
          <a:p>
            <a:pPr lvl="1"/>
            <a:endParaRPr lang="nb-NO" altLang="nb-NO" sz="1400" dirty="0"/>
          </a:p>
          <a:p>
            <a:pPr lvl="1"/>
            <a:r>
              <a:rPr lang="nb-NO" altLang="nb-NO" sz="1600" b="1" dirty="0"/>
              <a:t>Politiet</a:t>
            </a:r>
            <a:br>
              <a:rPr lang="nb-NO" altLang="nb-NO" sz="1600" dirty="0"/>
            </a:br>
            <a:r>
              <a:rPr lang="nb-NO" altLang="nb-NO" sz="1400" dirty="0"/>
              <a:t>Martin </a:t>
            </a:r>
            <a:r>
              <a:rPr lang="nb-NO" altLang="nb-NO" sz="1400" dirty="0" err="1"/>
              <a:t>Raczkowski</a:t>
            </a:r>
            <a:endParaRPr lang="nb-NO" altLang="nb-NO" sz="1400" dirty="0"/>
          </a:p>
        </p:txBody>
      </p:sp>
    </p:spTree>
    <p:extLst>
      <p:ext uri="{BB962C8B-B14F-4D97-AF65-F5344CB8AC3E}">
        <p14:creationId xmlns:p14="http://schemas.microsoft.com/office/powerpoint/2010/main" val="262228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Issues</a:t>
            </a:r>
            <a:r>
              <a:rPr lang="nb-NO" dirty="0"/>
              <a:t> - 1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>
          <a:xfrm>
            <a:off x="489282" y="1701799"/>
            <a:ext cx="5390694" cy="4399644"/>
          </a:xfrm>
        </p:spPr>
        <p:txBody>
          <a:bodyPr>
            <a:normAutofit/>
          </a:bodyPr>
          <a:lstStyle/>
          <a:p>
            <a:r>
              <a:rPr lang="nb-NO" dirty="0"/>
              <a:t>Felles komponenter</a:t>
            </a:r>
          </a:p>
          <a:p>
            <a:pPr marL="819142" lvl="1" indent="-457200"/>
            <a:endParaRPr lang="nb-NO" dirty="0"/>
          </a:p>
        </p:txBody>
      </p:sp>
      <p:pic>
        <p:nvPicPr>
          <p:cNvPr id="6" name="Bild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82" y="2170148"/>
            <a:ext cx="9532938" cy="416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Rett linje 8"/>
          <p:cNvCxnSpPr/>
          <p:nvPr/>
        </p:nvCxnSpPr>
        <p:spPr>
          <a:xfrm>
            <a:off x="3719736" y="5301208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Sylinder 9"/>
          <p:cNvSpPr txBox="1"/>
          <p:nvPr/>
        </p:nvSpPr>
        <p:spPr>
          <a:xfrm>
            <a:off x="3995331" y="4931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?</a:t>
            </a:r>
          </a:p>
        </p:txBody>
      </p:sp>
      <p:cxnSp>
        <p:nvCxnSpPr>
          <p:cNvPr id="11" name="Rett linje 10"/>
          <p:cNvCxnSpPr/>
          <p:nvPr/>
        </p:nvCxnSpPr>
        <p:spPr>
          <a:xfrm>
            <a:off x="6672064" y="3212976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Sylinder 13"/>
          <p:cNvSpPr txBox="1"/>
          <p:nvPr/>
        </p:nvSpPr>
        <p:spPr>
          <a:xfrm>
            <a:off x="6636595" y="37123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0364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Rett pilkobling 39"/>
          <p:cNvCxnSpPr/>
          <p:nvPr/>
        </p:nvCxnSpPr>
        <p:spPr>
          <a:xfrm flipH="1">
            <a:off x="3428674" y="5838232"/>
            <a:ext cx="2256463" cy="35066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Overordnet</a:t>
            </a:r>
          </a:p>
        </p:txBody>
      </p:sp>
      <p:sp>
        <p:nvSpPr>
          <p:cNvPr id="2" name="Rektangel 1"/>
          <p:cNvSpPr/>
          <p:nvPr/>
        </p:nvSpPr>
        <p:spPr>
          <a:xfrm>
            <a:off x="8819957" y="1508947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ID-porten</a:t>
            </a:r>
          </a:p>
        </p:txBody>
      </p:sp>
      <p:sp>
        <p:nvSpPr>
          <p:cNvPr id="5" name="Rektangel: avrundede hjørner 4"/>
          <p:cNvSpPr/>
          <p:nvPr/>
        </p:nvSpPr>
        <p:spPr>
          <a:xfrm>
            <a:off x="2135560" y="3429000"/>
            <a:ext cx="1512168" cy="64708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API/Service</a:t>
            </a:r>
          </a:p>
          <a:p>
            <a:pPr algn="ctr"/>
            <a:r>
              <a:rPr lang="nb-NO" dirty="0"/>
              <a:t>Konsument</a:t>
            </a:r>
          </a:p>
        </p:txBody>
      </p:sp>
      <p:sp>
        <p:nvSpPr>
          <p:cNvPr id="13" name="Rektangel: avrundede hjørner 12"/>
          <p:cNvSpPr/>
          <p:nvPr/>
        </p:nvSpPr>
        <p:spPr>
          <a:xfrm>
            <a:off x="5663952" y="3429000"/>
            <a:ext cx="1512168" cy="64708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API/Service</a:t>
            </a:r>
          </a:p>
          <a:p>
            <a:pPr algn="ctr"/>
            <a:r>
              <a:rPr lang="nb-NO" dirty="0"/>
              <a:t>Tilbyder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1826633" y="5061144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Tjeneste utvikling (design time)</a:t>
            </a:r>
          </a:p>
        </p:txBody>
      </p:sp>
      <p:sp>
        <p:nvSpPr>
          <p:cNvPr id="17" name="TekstSylinder 16"/>
          <p:cNvSpPr txBox="1"/>
          <p:nvPr/>
        </p:nvSpPr>
        <p:spPr>
          <a:xfrm>
            <a:off x="5674693" y="4101112"/>
            <a:ext cx="2074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err="1"/>
              <a:t>Hypermedia</a:t>
            </a:r>
            <a:r>
              <a:rPr lang="nb-NO" sz="1200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>
                <a:hlinkClick r:id="rId2"/>
              </a:rPr>
              <a:t>https://open-services.net/</a:t>
            </a:r>
            <a:endParaRPr lang="nb-NO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HATEOAS</a:t>
            </a:r>
          </a:p>
        </p:txBody>
      </p:sp>
      <p:sp>
        <p:nvSpPr>
          <p:cNvPr id="20" name="TekstSylinder 19"/>
          <p:cNvSpPr txBox="1"/>
          <p:nvPr/>
        </p:nvSpPr>
        <p:spPr>
          <a:xfrm>
            <a:off x="3632371" y="1555659"/>
            <a:ext cx="25742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Sikkerhet (</a:t>
            </a:r>
            <a:r>
              <a:rPr lang="nb-NO" sz="1200" dirty="0" err="1"/>
              <a:t>Autencitet</a:t>
            </a:r>
            <a:r>
              <a:rPr lang="nb-NO" sz="1200" dirty="0"/>
              <a:t>, Autorisasjon)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XACML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 err="1"/>
              <a:t>oAUTH</a:t>
            </a:r>
            <a:endParaRPr lang="nb-NO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SAML</a:t>
            </a:r>
          </a:p>
          <a:p>
            <a:r>
              <a:rPr lang="nb-NO" sz="1200" dirty="0"/>
              <a:t>Integritet</a:t>
            </a:r>
          </a:p>
        </p:txBody>
      </p:sp>
      <p:sp>
        <p:nvSpPr>
          <p:cNvPr id="22" name="Rektangel: avrundede hjørner 21"/>
          <p:cNvSpPr/>
          <p:nvPr/>
        </p:nvSpPr>
        <p:spPr>
          <a:xfrm>
            <a:off x="1916506" y="5678342"/>
            <a:ext cx="1512168" cy="647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Data katalog</a:t>
            </a:r>
          </a:p>
        </p:txBody>
      </p:sp>
      <p:sp>
        <p:nvSpPr>
          <p:cNvPr id="23" name="Rektangel: avrundede hjørner 22"/>
          <p:cNvSpPr/>
          <p:nvPr/>
        </p:nvSpPr>
        <p:spPr>
          <a:xfrm>
            <a:off x="3658775" y="5680767"/>
            <a:ext cx="1512168" cy="647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API</a:t>
            </a:r>
          </a:p>
          <a:p>
            <a:pPr algn="ctr"/>
            <a:r>
              <a:rPr lang="nb-NO" dirty="0"/>
              <a:t>katalog</a:t>
            </a:r>
          </a:p>
        </p:txBody>
      </p:sp>
      <p:sp>
        <p:nvSpPr>
          <p:cNvPr id="24" name="Rektangel: avrundede hjørner 23"/>
          <p:cNvSpPr/>
          <p:nvPr/>
        </p:nvSpPr>
        <p:spPr>
          <a:xfrm>
            <a:off x="5685137" y="5589240"/>
            <a:ext cx="1512168" cy="830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Capability</a:t>
            </a:r>
            <a:endParaRPr lang="nb-NO" dirty="0"/>
          </a:p>
          <a:p>
            <a:pPr algn="ctr"/>
            <a:r>
              <a:rPr lang="nb-NO" dirty="0" err="1"/>
              <a:t>LookUp</a:t>
            </a:r>
            <a:r>
              <a:rPr lang="nb-NO" dirty="0"/>
              <a:t>/ SMP</a:t>
            </a:r>
          </a:p>
        </p:txBody>
      </p:sp>
      <p:sp>
        <p:nvSpPr>
          <p:cNvPr id="25" name="Rektangel 24"/>
          <p:cNvSpPr/>
          <p:nvPr/>
        </p:nvSpPr>
        <p:spPr>
          <a:xfrm>
            <a:off x="8544272" y="1124744"/>
            <a:ext cx="3240360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TekstSylinder 25"/>
          <p:cNvSpPr txBox="1"/>
          <p:nvPr/>
        </p:nvSpPr>
        <p:spPr>
          <a:xfrm>
            <a:off x="8613805" y="1115275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«Bruker» styring</a:t>
            </a:r>
          </a:p>
        </p:txBody>
      </p:sp>
      <p:sp>
        <p:nvSpPr>
          <p:cNvPr id="27" name="Rektangel 26"/>
          <p:cNvSpPr/>
          <p:nvPr/>
        </p:nvSpPr>
        <p:spPr>
          <a:xfrm>
            <a:off x="8657939" y="2217699"/>
            <a:ext cx="14041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Autorisation</a:t>
            </a:r>
            <a:endParaRPr lang="nb-NO" dirty="0"/>
          </a:p>
        </p:txBody>
      </p:sp>
      <p:cxnSp>
        <p:nvCxnSpPr>
          <p:cNvPr id="29" name="Rett pilkobling 28"/>
          <p:cNvCxnSpPr/>
          <p:nvPr/>
        </p:nvCxnSpPr>
        <p:spPr>
          <a:xfrm>
            <a:off x="3647728" y="3573016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pilkobling 29"/>
          <p:cNvCxnSpPr/>
          <p:nvPr/>
        </p:nvCxnSpPr>
        <p:spPr>
          <a:xfrm flipH="1">
            <a:off x="3647728" y="3933056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kstSylinder 33"/>
          <p:cNvSpPr txBox="1"/>
          <p:nvPr/>
        </p:nvSpPr>
        <p:spPr>
          <a:xfrm>
            <a:off x="4000565" y="3916910"/>
            <a:ext cx="140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Utvekslingsformat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XML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JSON</a:t>
            </a:r>
          </a:p>
        </p:txBody>
      </p:sp>
      <p:sp>
        <p:nvSpPr>
          <p:cNvPr id="36" name="TekstSylinder 35"/>
          <p:cNvSpPr txBox="1"/>
          <p:nvPr/>
        </p:nvSpPr>
        <p:spPr>
          <a:xfrm>
            <a:off x="3647644" y="2489011"/>
            <a:ext cx="23819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Utvekslingsmåte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 err="1"/>
              <a:t>Webservice</a:t>
            </a:r>
            <a:r>
              <a:rPr lang="nb-NO" sz="1200" dirty="0"/>
              <a:t> (WS-*, AS4)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REST (HTTP)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 err="1"/>
              <a:t>oData</a:t>
            </a:r>
            <a:r>
              <a:rPr lang="nb-NO" sz="1200" dirty="0"/>
              <a:t>: </a:t>
            </a:r>
            <a:r>
              <a:rPr lang="nb-NO" sz="1200" dirty="0">
                <a:hlinkClick r:id="rId3"/>
              </a:rPr>
              <a:t>http://www.odata.org/</a:t>
            </a:r>
            <a:endParaRPr lang="nb-NO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Dansk referansearkitektur</a:t>
            </a:r>
          </a:p>
        </p:txBody>
      </p:sp>
      <p:sp>
        <p:nvSpPr>
          <p:cNvPr id="28" name="TekstSylinder 27"/>
          <p:cNvSpPr txBox="1"/>
          <p:nvPr/>
        </p:nvSpPr>
        <p:spPr>
          <a:xfrm>
            <a:off x="3631430" y="979276"/>
            <a:ext cx="2228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Sikkerhet (Hemmeligholdelse)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?? (evt. se AS4)</a:t>
            </a:r>
          </a:p>
        </p:txBody>
      </p:sp>
      <p:sp>
        <p:nvSpPr>
          <p:cNvPr id="31" name="TekstSylinder 30"/>
          <p:cNvSpPr txBox="1"/>
          <p:nvPr/>
        </p:nvSpPr>
        <p:spPr>
          <a:xfrm>
            <a:off x="3647644" y="431176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err="1"/>
              <a:t>Uavviselighet</a:t>
            </a:r>
            <a:endParaRPr lang="nb-NO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??</a:t>
            </a:r>
          </a:p>
        </p:txBody>
      </p:sp>
      <p:sp>
        <p:nvSpPr>
          <p:cNvPr id="32" name="TekstSylinder 31"/>
          <p:cNvSpPr txBox="1"/>
          <p:nvPr/>
        </p:nvSpPr>
        <p:spPr>
          <a:xfrm>
            <a:off x="6420036" y="5088898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Run time support tjenester</a:t>
            </a:r>
          </a:p>
        </p:txBody>
      </p:sp>
      <p:sp>
        <p:nvSpPr>
          <p:cNvPr id="33" name="Rektangel: avrundede hjørner 32"/>
          <p:cNvSpPr/>
          <p:nvPr/>
        </p:nvSpPr>
        <p:spPr>
          <a:xfrm>
            <a:off x="7527295" y="5589240"/>
            <a:ext cx="1512168" cy="830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Business </a:t>
            </a:r>
            <a:r>
              <a:rPr lang="nb-NO" dirty="0" err="1"/>
              <a:t>Certificate</a:t>
            </a:r>
            <a:r>
              <a:rPr lang="nb-NO" dirty="0"/>
              <a:t> Publisher</a:t>
            </a:r>
          </a:p>
        </p:txBody>
      </p:sp>
      <p:sp>
        <p:nvSpPr>
          <p:cNvPr id="37" name="Rektangel 36"/>
          <p:cNvSpPr/>
          <p:nvPr/>
        </p:nvSpPr>
        <p:spPr>
          <a:xfrm>
            <a:off x="10416480" y="1494076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Virksomheter??</a:t>
            </a:r>
          </a:p>
        </p:txBody>
      </p:sp>
      <p:cxnSp>
        <p:nvCxnSpPr>
          <p:cNvPr id="6" name="Rett pilkobling 5"/>
          <p:cNvCxnSpPr>
            <a:stCxn id="25" idx="2"/>
            <a:endCxn id="33" idx="0"/>
          </p:cNvCxnSpPr>
          <p:nvPr/>
        </p:nvCxnSpPr>
        <p:spPr>
          <a:xfrm flipH="1">
            <a:off x="8283379" y="3789040"/>
            <a:ext cx="1881073" cy="180020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pilkobling 37"/>
          <p:cNvCxnSpPr>
            <a:stCxn id="24" idx="1"/>
            <a:endCxn id="23" idx="3"/>
          </p:cNvCxnSpPr>
          <p:nvPr/>
        </p:nvCxnSpPr>
        <p:spPr>
          <a:xfrm flipH="1">
            <a:off x="5170943" y="6004308"/>
            <a:ext cx="514194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tt pilkobling 38"/>
          <p:cNvCxnSpPr/>
          <p:nvPr/>
        </p:nvCxnSpPr>
        <p:spPr>
          <a:xfrm flipH="1">
            <a:off x="3428674" y="6165304"/>
            <a:ext cx="230101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tt pilkobling 40"/>
          <p:cNvCxnSpPr>
            <a:stCxn id="33" idx="1"/>
            <a:endCxn id="24" idx="3"/>
          </p:cNvCxnSpPr>
          <p:nvPr/>
        </p:nvCxnSpPr>
        <p:spPr>
          <a:xfrm flipH="1">
            <a:off x="7197305" y="6004308"/>
            <a:ext cx="329990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tt pilkobling 42"/>
          <p:cNvCxnSpPr>
            <a:stCxn id="25" idx="1"/>
          </p:cNvCxnSpPr>
          <p:nvPr/>
        </p:nvCxnSpPr>
        <p:spPr>
          <a:xfrm flipH="1" flipV="1">
            <a:off x="6400580" y="1706388"/>
            <a:ext cx="2143692" cy="750504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tt pilkobling 45"/>
          <p:cNvCxnSpPr/>
          <p:nvPr/>
        </p:nvCxnSpPr>
        <p:spPr>
          <a:xfrm flipH="1" flipV="1">
            <a:off x="6177410" y="1160310"/>
            <a:ext cx="2366862" cy="644925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tt pilkobling 48"/>
          <p:cNvCxnSpPr/>
          <p:nvPr/>
        </p:nvCxnSpPr>
        <p:spPr>
          <a:xfrm flipH="1" flipV="1">
            <a:off x="6155986" y="802892"/>
            <a:ext cx="2404498" cy="680491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ktangel: avrundede hjørner 53"/>
          <p:cNvSpPr/>
          <p:nvPr/>
        </p:nvSpPr>
        <p:spPr>
          <a:xfrm>
            <a:off x="9499665" y="5589240"/>
            <a:ext cx="1512168" cy="830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Security</a:t>
            </a:r>
          </a:p>
          <a:p>
            <a:pPr algn="ctr"/>
            <a:r>
              <a:rPr lang="nb-NO" dirty="0"/>
              <a:t>Token</a:t>
            </a:r>
          </a:p>
          <a:p>
            <a:pPr algn="ctr"/>
            <a:r>
              <a:rPr lang="nb-NO" dirty="0"/>
              <a:t>Service</a:t>
            </a:r>
          </a:p>
        </p:txBody>
      </p:sp>
      <p:cxnSp>
        <p:nvCxnSpPr>
          <p:cNvPr id="56" name="Rett pilkobling 55"/>
          <p:cNvCxnSpPr>
            <a:stCxn id="54" idx="1"/>
            <a:endCxn id="33" idx="3"/>
          </p:cNvCxnSpPr>
          <p:nvPr/>
        </p:nvCxnSpPr>
        <p:spPr>
          <a:xfrm flipH="1">
            <a:off x="9039463" y="6004308"/>
            <a:ext cx="460202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kstSylinder 58"/>
          <p:cNvSpPr txBox="1"/>
          <p:nvPr/>
        </p:nvSpPr>
        <p:spPr>
          <a:xfrm>
            <a:off x="9476524" y="4627233"/>
            <a:ext cx="2531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Publishing fra API/Service tilbyder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??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 err="1"/>
              <a:t>eNotifikasjon</a:t>
            </a:r>
            <a:r>
              <a:rPr lang="nb-NO" sz="1200" dirty="0"/>
              <a:t> ved endringer</a:t>
            </a:r>
          </a:p>
        </p:txBody>
      </p:sp>
      <p:sp>
        <p:nvSpPr>
          <p:cNvPr id="64" name="Rektangel: avrundede hjørner 63"/>
          <p:cNvSpPr/>
          <p:nvPr/>
        </p:nvSpPr>
        <p:spPr>
          <a:xfrm>
            <a:off x="226641" y="5678341"/>
            <a:ext cx="1512168" cy="647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Begrebs</a:t>
            </a:r>
            <a:r>
              <a:rPr lang="nb-NO" dirty="0"/>
              <a:t> katalog</a:t>
            </a:r>
          </a:p>
        </p:txBody>
      </p:sp>
      <p:cxnSp>
        <p:nvCxnSpPr>
          <p:cNvPr id="71" name="Rett pilkobling 70"/>
          <p:cNvCxnSpPr/>
          <p:nvPr/>
        </p:nvCxnSpPr>
        <p:spPr>
          <a:xfrm flipH="1">
            <a:off x="1712607" y="6161339"/>
            <a:ext cx="230101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kstSylinder 71"/>
          <p:cNvSpPr txBox="1"/>
          <p:nvPr/>
        </p:nvSpPr>
        <p:spPr>
          <a:xfrm>
            <a:off x="494988" y="6355856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SKOS</a:t>
            </a:r>
          </a:p>
        </p:txBody>
      </p:sp>
      <p:sp>
        <p:nvSpPr>
          <p:cNvPr id="73" name="TekstSylinder 72"/>
          <p:cNvSpPr txBox="1"/>
          <p:nvPr/>
        </p:nvSpPr>
        <p:spPr>
          <a:xfrm>
            <a:off x="2169704" y="6368706"/>
            <a:ext cx="764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DCAT</a:t>
            </a:r>
          </a:p>
        </p:txBody>
      </p:sp>
      <p:sp>
        <p:nvSpPr>
          <p:cNvPr id="74" name="TekstSylinder 73"/>
          <p:cNvSpPr txBox="1"/>
          <p:nvPr/>
        </p:nvSpPr>
        <p:spPr>
          <a:xfrm>
            <a:off x="3938080" y="636870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Open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 err="1"/>
              <a:t>oData</a:t>
            </a:r>
            <a:r>
              <a:rPr lang="nb-NO" sz="1200" dirty="0"/>
              <a:t>????</a:t>
            </a:r>
          </a:p>
        </p:txBody>
      </p:sp>
      <p:sp>
        <p:nvSpPr>
          <p:cNvPr id="75" name="TekstSylinder 74"/>
          <p:cNvSpPr txBox="1"/>
          <p:nvPr/>
        </p:nvSpPr>
        <p:spPr>
          <a:xfrm>
            <a:off x="5838331" y="6461038"/>
            <a:ext cx="1205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OASIS SMP</a:t>
            </a:r>
          </a:p>
        </p:txBody>
      </p:sp>
      <p:sp>
        <p:nvSpPr>
          <p:cNvPr id="76" name="TekstSylinder 75"/>
          <p:cNvSpPr txBox="1"/>
          <p:nvPr/>
        </p:nvSpPr>
        <p:spPr>
          <a:xfrm>
            <a:off x="7616555" y="6472960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??</a:t>
            </a:r>
          </a:p>
        </p:txBody>
      </p:sp>
      <p:sp>
        <p:nvSpPr>
          <p:cNvPr id="77" name="TekstSylinder 76"/>
          <p:cNvSpPr txBox="1"/>
          <p:nvPr/>
        </p:nvSpPr>
        <p:spPr>
          <a:xfrm>
            <a:off x="9643841" y="6463243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??</a:t>
            </a:r>
          </a:p>
        </p:txBody>
      </p:sp>
      <p:cxnSp>
        <p:nvCxnSpPr>
          <p:cNvPr id="78" name="Rett pilkobling 77"/>
          <p:cNvCxnSpPr>
            <a:stCxn id="25" idx="2"/>
            <a:endCxn id="54" idx="0"/>
          </p:cNvCxnSpPr>
          <p:nvPr/>
        </p:nvCxnSpPr>
        <p:spPr>
          <a:xfrm>
            <a:off x="10164452" y="3789040"/>
            <a:ext cx="91297" cy="180020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ktangel 80"/>
          <p:cNvSpPr/>
          <p:nvPr/>
        </p:nvSpPr>
        <p:spPr>
          <a:xfrm>
            <a:off x="10276700" y="2218238"/>
            <a:ext cx="14041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Virtual </a:t>
            </a:r>
            <a:r>
              <a:rPr lang="nb-NO" dirty="0" err="1"/>
              <a:t>community</a:t>
            </a:r>
            <a:endParaRPr lang="nb-NO" dirty="0"/>
          </a:p>
        </p:txBody>
      </p:sp>
      <p:sp>
        <p:nvSpPr>
          <p:cNvPr id="85" name="Rektangel 84"/>
          <p:cNvSpPr/>
          <p:nvPr/>
        </p:nvSpPr>
        <p:spPr>
          <a:xfrm>
            <a:off x="8657939" y="2993536"/>
            <a:ext cx="14041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Samtykke</a:t>
            </a:r>
          </a:p>
        </p:txBody>
      </p:sp>
    </p:spTree>
    <p:extLst>
      <p:ext uri="{BB962C8B-B14F-4D97-AF65-F5344CB8AC3E}">
        <p14:creationId xmlns:p14="http://schemas.microsoft.com/office/powerpoint/2010/main" val="1643418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ekst 1"/>
          <p:cNvSpPr>
            <a:spLocks noGrp="1"/>
          </p:cNvSpPr>
          <p:nvPr>
            <p:ph type="body" sz="quarter" idx="14"/>
          </p:nvPr>
        </p:nvSpPr>
        <p:spPr>
          <a:xfrm>
            <a:off x="718147" y="1628800"/>
            <a:ext cx="10754452" cy="4819454"/>
          </a:xfrm>
        </p:spPr>
        <p:txBody>
          <a:bodyPr>
            <a:normAutofit/>
          </a:bodyPr>
          <a:lstStyle/>
          <a:p>
            <a:r>
              <a:rPr lang="nb-NO" sz="2000" dirty="0" err="1"/>
              <a:t>Description</a:t>
            </a:r>
            <a:endParaRPr lang="nb-NO" sz="2000" dirty="0"/>
          </a:p>
          <a:p>
            <a:r>
              <a:rPr lang="nb-NO" sz="2000" dirty="0" err="1"/>
              <a:t>Requirements</a:t>
            </a:r>
            <a:endParaRPr lang="nb-NO" sz="2000" dirty="0"/>
          </a:p>
          <a:p>
            <a:pPr marL="0" indent="0"/>
            <a:r>
              <a:rPr lang="nb-NO" sz="2000" dirty="0" err="1"/>
              <a:t>Specification</a:t>
            </a:r>
            <a:endParaRPr lang="nb-NO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 err="1"/>
              <a:t>Archimate</a:t>
            </a:r>
            <a:r>
              <a:rPr lang="nb-NO" sz="2000" dirty="0"/>
              <a:t> tegning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 err="1"/>
              <a:t>Architectural</a:t>
            </a:r>
            <a:r>
              <a:rPr lang="nb-NO" sz="2000" dirty="0"/>
              <a:t> </a:t>
            </a:r>
            <a:r>
              <a:rPr lang="nb-NO" sz="2000" dirty="0" err="1"/>
              <a:t>Description</a:t>
            </a:r>
            <a:endParaRPr lang="nb-NO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 err="1"/>
              <a:t>Profile</a:t>
            </a:r>
            <a:endParaRPr lang="nb-NO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000" dirty="0"/>
              <a:t>Standard(s)</a:t>
            </a:r>
          </a:p>
          <a:p>
            <a:pPr marL="0" indent="0"/>
            <a:r>
              <a:rPr lang="nb-NO" sz="2000" dirty="0" err="1"/>
              <a:t>Recomendations</a:t>
            </a:r>
            <a:endParaRPr lang="nb-NO" sz="2000" dirty="0"/>
          </a:p>
          <a:p>
            <a:pPr marL="0" indent="0"/>
            <a:r>
              <a:rPr lang="nb-NO" sz="2000" dirty="0" err="1"/>
              <a:t>Work</a:t>
            </a:r>
            <a:r>
              <a:rPr lang="nb-NO" sz="2000" dirty="0"/>
              <a:t>-in-Progress</a:t>
            </a:r>
          </a:p>
          <a:p>
            <a:pPr marL="0" indent="0"/>
            <a:r>
              <a:rPr lang="nb-NO" sz="2000" dirty="0"/>
              <a:t>References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b-NO" sz="2000" dirty="0"/>
          </a:p>
          <a:p>
            <a:endParaRPr lang="nb-NO" dirty="0"/>
          </a:p>
        </p:txBody>
      </p:sp>
      <p:sp>
        <p:nvSpPr>
          <p:cNvPr id="3" name="Plassholder for lysbildenumm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7B968C6-DF46-DD48-ACEF-79EB409BC321}" type="slidenum">
              <a:rPr lang="nb-NO" smtClean="0"/>
              <a:pPr/>
              <a:t>6</a:t>
            </a:fld>
            <a:endParaRPr lang="nb-NO" dirty="0"/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err="1"/>
              <a:t>Architectural</a:t>
            </a:r>
            <a:r>
              <a:rPr lang="nb-NO" dirty="0"/>
              <a:t> </a:t>
            </a:r>
            <a:r>
              <a:rPr lang="nb-NO" dirty="0" err="1"/>
              <a:t>Building</a:t>
            </a:r>
            <a:r>
              <a:rPr lang="nb-NO" dirty="0"/>
              <a:t> Block</a:t>
            </a:r>
          </a:p>
        </p:txBody>
      </p:sp>
    </p:spTree>
    <p:extLst>
      <p:ext uri="{BB962C8B-B14F-4D97-AF65-F5344CB8AC3E}">
        <p14:creationId xmlns:p14="http://schemas.microsoft.com/office/powerpoint/2010/main" val="619499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0"/>
          </p:nvPr>
        </p:nvSpPr>
        <p:spPr>
          <a:xfrm>
            <a:off x="489281" y="1701798"/>
            <a:ext cx="11197895" cy="496756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Neste </a:t>
            </a:r>
            <a:r>
              <a:rPr lang="nb-NO"/>
              <a:t>møte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/>
              <a:t>Aktiviteter</a:t>
            </a:r>
            <a:endParaRPr lang="nb-NO" dirty="0"/>
          </a:p>
          <a:p>
            <a:pPr lvl="1"/>
            <a:r>
              <a:rPr lang="nb-NO" altLang="nb-NO" sz="16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38006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lys bakgrunn">
  <a:themeElements>
    <a:clrScheme name="BITS NY">
      <a:dk1>
        <a:srgbClr val="35393C"/>
      </a:dk1>
      <a:lt1>
        <a:srgbClr val="F0F0F2"/>
      </a:lt1>
      <a:dk2>
        <a:srgbClr val="008ED2"/>
      </a:dk2>
      <a:lt2>
        <a:srgbClr val="FFFFFF"/>
      </a:lt2>
      <a:accent1>
        <a:srgbClr val="008ED2"/>
      </a:accent1>
      <a:accent2>
        <a:srgbClr val="A8A8A8"/>
      </a:accent2>
      <a:accent3>
        <a:srgbClr val="009AB3"/>
      </a:accent3>
      <a:accent4>
        <a:srgbClr val="16518C"/>
      </a:accent4>
      <a:accent5>
        <a:srgbClr val="C3D2A3"/>
      </a:accent5>
      <a:accent6>
        <a:srgbClr val="7CA76C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mørk bakgrunn">
  <a:themeElements>
    <a:clrScheme name="BITS 1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E8FE860C1030048A2DFE7723F7A17C9" ma:contentTypeVersion="4" ma:contentTypeDescription="Opprett et nytt dokument." ma:contentTypeScope="" ma:versionID="7162aff3b56b78e58e364f8a4d7692ad">
  <xsd:schema xmlns:xsd="http://www.w3.org/2001/XMLSchema" xmlns:xs="http://www.w3.org/2001/XMLSchema" xmlns:p="http://schemas.microsoft.com/office/2006/metadata/properties" xmlns:ns2="aea4a3db-da0d-48e0-9846-650eb8e2799e" xmlns:ns3="0d51d800-5d3b-4563-9f01-c5dad077146a" targetNamespace="http://schemas.microsoft.com/office/2006/metadata/properties" ma:root="true" ma:fieldsID="174abb0ba8c9a1c8fa0c72e06464731f" ns2:_="" ns3:_="">
    <xsd:import namespace="aea4a3db-da0d-48e0-9846-650eb8e2799e"/>
    <xsd:import namespace="0d51d800-5d3b-4563-9f01-c5dad07714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a4a3db-da0d-48e0-9846-650eb8e279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51d800-5d3b-4563-9f01-c5dad077146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E21802-1F2D-4325-BD1C-3592B02E9F70}"/>
</file>

<file path=customXml/itemProps2.xml><?xml version="1.0" encoding="utf-8"?>
<ds:datastoreItem xmlns:ds="http://schemas.openxmlformats.org/officeDocument/2006/customXml" ds:itemID="{2F489DAE-5787-4AA8-8651-64766993A0D2}"/>
</file>

<file path=customXml/itemProps3.xml><?xml version="1.0" encoding="utf-8"?>
<ds:datastoreItem xmlns:ds="http://schemas.openxmlformats.org/officeDocument/2006/customXml" ds:itemID="{32B93B65-05A2-4CDA-B023-AB90D9770276}"/>
</file>

<file path=docProps/app.xml><?xml version="1.0" encoding="utf-8"?>
<Properties xmlns="http://schemas.openxmlformats.org/officeDocument/2006/extended-properties" xmlns:vt="http://schemas.openxmlformats.org/officeDocument/2006/docPropsVTypes">
  <TotalTime>21879</TotalTime>
  <Words>254</Words>
  <Application>Microsoft Office PowerPoint</Application>
  <PresentationFormat>Widescreen</PresentationFormat>
  <Paragraphs>110</Paragraphs>
  <Slides>7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2</vt:i4>
      </vt:variant>
      <vt:variant>
        <vt:lpstr>Lysbildetitler</vt:lpstr>
      </vt:variant>
      <vt:variant>
        <vt:i4>7</vt:i4>
      </vt:variant>
    </vt:vector>
  </HeadingPairs>
  <TitlesOfParts>
    <vt:vector size="13" baseType="lpstr">
      <vt:lpstr>arial</vt:lpstr>
      <vt:lpstr>arial</vt:lpstr>
      <vt:lpstr>Calibri</vt:lpstr>
      <vt:lpstr>Museo Slab 500</vt:lpstr>
      <vt:lpstr>Master lys bakgrunn</vt:lpstr>
      <vt:lpstr>Master mørk bakgrunn</vt:lpstr>
      <vt:lpstr>PowerPoint-presentasjon</vt:lpstr>
      <vt:lpstr>Agenda</vt:lpstr>
      <vt:lpstr>Arbeidsform – Roller og oppgaver </vt:lpstr>
      <vt:lpstr>Issues - 1</vt:lpstr>
      <vt:lpstr>Overordnet</vt:lpstr>
      <vt:lpstr>Architectural Building Block</vt:lpstr>
      <vt:lpstr>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Holmane, Vidar</dc:creator>
  <cp:lastModifiedBy>Pedersen, Klaus Vilstrup</cp:lastModifiedBy>
  <cp:revision>1263</cp:revision>
  <cp:lastPrinted>2017-09-13T13:17:13Z</cp:lastPrinted>
  <dcterms:created xsi:type="dcterms:W3CDTF">2011-04-02T17:19:46Z</dcterms:created>
  <dcterms:modified xsi:type="dcterms:W3CDTF">2018-04-04T05:27:26Z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ckOfficeType">
    <vt:lpwstr>growBusiness Solutions</vt:lpwstr>
  </property>
  <property fmtid="{D5CDD505-2E9C-101B-9397-08002B2CF9AE}" pid="3" name="Server">
    <vt:lpwstr>svapp360si</vt:lpwstr>
  </property>
  <property fmtid="{D5CDD505-2E9C-101B-9397-08002B2CF9AE}" pid="4" name="Protocol">
    <vt:lpwstr>off</vt:lpwstr>
  </property>
  <property fmtid="{D5CDD505-2E9C-101B-9397-08002B2CF9AE}" pid="5" name="Site">
    <vt:lpwstr>/locator.aspx</vt:lpwstr>
  </property>
  <property fmtid="{D5CDD505-2E9C-101B-9397-08002B2CF9AE}" pid="6" name="FileID">
    <vt:lpwstr>823123</vt:lpwstr>
  </property>
  <property fmtid="{D5CDD505-2E9C-101B-9397-08002B2CF9AE}" pid="7" name="VerID">
    <vt:lpwstr>0</vt:lpwstr>
  </property>
  <property fmtid="{D5CDD505-2E9C-101B-9397-08002B2CF9AE}" pid="8" name="FilePath">
    <vt:lpwstr>\\SVAPP360SI\360users\work\finans\trygves</vt:lpwstr>
  </property>
  <property fmtid="{D5CDD505-2E9C-101B-9397-08002B2CF9AE}" pid="9" name="FileName">
    <vt:lpwstr>16-753-3 Toppleder 2016 11 16 823123_568537_0.PPTX</vt:lpwstr>
  </property>
  <property fmtid="{D5CDD505-2E9C-101B-9397-08002B2CF9AE}" pid="10" name="FullFileName">
    <vt:lpwstr>\\SVAPP360SI\360users\work\finans\trygves\16-753-3 Toppleder 2016 11 16 823123_568537_0.PPTX</vt:lpwstr>
  </property>
  <property fmtid="{D5CDD505-2E9C-101B-9397-08002B2CF9AE}" pid="11" name="MSIP_Label_d3491420-1ae2-4120-89e6-e6f668f067e2_Enabled">
    <vt:lpwstr>True</vt:lpwstr>
  </property>
  <property fmtid="{D5CDD505-2E9C-101B-9397-08002B2CF9AE}" pid="12" name="MSIP_Label_d3491420-1ae2-4120-89e6-e6f668f067e2_SiteId">
    <vt:lpwstr>62366534-1ec3-4962-8869-9b5535279d0b</vt:lpwstr>
  </property>
  <property fmtid="{D5CDD505-2E9C-101B-9397-08002B2CF9AE}" pid="13" name="MSIP_Label_d3491420-1ae2-4120-89e6-e6f668f067e2_Ref">
    <vt:lpwstr>https://api.informationprotection.azure.com/api/62366534-1ec3-4962-8869-9b5535279d0b</vt:lpwstr>
  </property>
  <property fmtid="{D5CDD505-2E9C-101B-9397-08002B2CF9AE}" pid="14" name="MSIP_Label_d3491420-1ae2-4120-89e6-e6f668f067e2_Owner">
    <vt:lpwstr>Hakon.Jendal@nav.no</vt:lpwstr>
  </property>
  <property fmtid="{D5CDD505-2E9C-101B-9397-08002B2CF9AE}" pid="15" name="MSIP_Label_d3491420-1ae2-4120-89e6-e6f668f067e2_SetDate">
    <vt:lpwstr>2017-12-08T15:25:46.2592318+01:00</vt:lpwstr>
  </property>
  <property fmtid="{D5CDD505-2E9C-101B-9397-08002B2CF9AE}" pid="16" name="MSIP_Label_d3491420-1ae2-4120-89e6-e6f668f067e2_Name">
    <vt:lpwstr>NAV Internt</vt:lpwstr>
  </property>
  <property fmtid="{D5CDD505-2E9C-101B-9397-08002B2CF9AE}" pid="17" name="MSIP_Label_d3491420-1ae2-4120-89e6-e6f668f067e2_Application">
    <vt:lpwstr>Microsoft Azure Information Protection</vt:lpwstr>
  </property>
  <property fmtid="{D5CDD505-2E9C-101B-9397-08002B2CF9AE}" pid="18" name="MSIP_Label_d3491420-1ae2-4120-89e6-e6f668f067e2_Extended_MSFT_Method">
    <vt:lpwstr>Automatic</vt:lpwstr>
  </property>
  <property fmtid="{D5CDD505-2E9C-101B-9397-08002B2CF9AE}" pid="19" name="Sensitivity">
    <vt:lpwstr>NAV Internt</vt:lpwstr>
  </property>
  <property fmtid="{D5CDD505-2E9C-101B-9397-08002B2CF9AE}" pid="20" name="ContentTypeId">
    <vt:lpwstr>0x010100CE8FE860C1030048A2DFE7723F7A17C9</vt:lpwstr>
  </property>
</Properties>
</file>