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328" r:id="rId6"/>
    <p:sldId id="324" r:id="rId7"/>
    <p:sldId id="331" r:id="rId8"/>
    <p:sldId id="330" r:id="rId9"/>
    <p:sldId id="325" r:id="rId10"/>
    <p:sldId id="326" r:id="rId11"/>
    <p:sldId id="327" r:id="rId12"/>
    <p:sldId id="329" r:id="rId13"/>
    <p:sldId id="333" r:id="rId14"/>
    <p:sldId id="332" r:id="rId15"/>
    <p:sldId id="334" r:id="rId1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-213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13.04.2018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13.04.2018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avage-http-signatures" TargetMode="External"/><Relationship Id="rId2" Type="http://schemas.openxmlformats.org/officeDocument/2006/relationships/hyperlink" Target="https://www.owasp.org/index.php/REST_Security_Cheat_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Sikkerhet </a:t>
            </a:r>
            <a:r>
              <a:rPr lang="nb-NO" dirty="0" err="1" smtClean="0"/>
              <a:t>eOppslag</a:t>
            </a:r>
            <a:r>
              <a:rPr lang="nb-NO" dirty="0" smtClean="0"/>
              <a:t> basert på rest-stil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16. april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På </a:t>
            </a:r>
            <a:r>
              <a:rPr lang="nb-NO" dirty="0" err="1" smtClean="0"/>
              <a:t>get</a:t>
            </a:r>
            <a:r>
              <a:rPr lang="nb-NO" dirty="0" smtClean="0"/>
              <a:t> forespørsel bør det ikke være </a:t>
            </a:r>
            <a:r>
              <a:rPr lang="nb-NO" dirty="0" err="1" smtClean="0"/>
              <a:t>payload</a:t>
            </a:r>
            <a:endParaRPr lang="nb-NO" dirty="0" smtClean="0"/>
          </a:p>
          <a:p>
            <a:r>
              <a:rPr lang="nb-NO" dirty="0"/>
              <a:t>Bør unngå å måtte kryptere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smtClean="0"/>
              <a:t>forespørsel</a:t>
            </a:r>
          </a:p>
          <a:p>
            <a:pPr lvl="1"/>
            <a:r>
              <a:rPr lang="nb-NO" dirty="0" smtClean="0"/>
              <a:t>Ikke ønskelig med kryptering av http </a:t>
            </a:r>
            <a:r>
              <a:rPr lang="nb-NO" dirty="0" err="1" smtClean="0"/>
              <a:t>parametre</a:t>
            </a:r>
            <a:r>
              <a:rPr lang="nb-NO" dirty="0" smtClean="0"/>
              <a:t> (URL) og http header</a:t>
            </a:r>
            <a:endParaRPr lang="nb-NO" dirty="0" smtClean="0"/>
          </a:p>
          <a:p>
            <a:r>
              <a:rPr lang="nb-NO" dirty="0" smtClean="0"/>
              <a:t>Sensitiv informasjon bør legges i </a:t>
            </a:r>
            <a:r>
              <a:rPr lang="nb-NO" dirty="0" smtClean="0"/>
              <a:t>HTTP-header </a:t>
            </a:r>
            <a:r>
              <a:rPr lang="nb-NO" dirty="0"/>
              <a:t>slik at det ikke dukker opp i </a:t>
            </a:r>
            <a:r>
              <a:rPr lang="nb-NO" dirty="0" err="1"/>
              <a:t>access</a:t>
            </a:r>
            <a:r>
              <a:rPr lang="nb-NO" dirty="0"/>
              <a:t> logger osv</a:t>
            </a:r>
            <a:r>
              <a:rPr lang="nb-NO" dirty="0" smtClean="0"/>
              <a:t>.</a:t>
            </a:r>
          </a:p>
          <a:p>
            <a:pPr lvl="1"/>
            <a:r>
              <a:rPr lang="nb-NO" dirty="0"/>
              <a:t>Se </a:t>
            </a:r>
            <a:r>
              <a:rPr lang="nb-NO" dirty="0" smtClean="0"/>
              <a:t>OWASP </a:t>
            </a:r>
            <a:r>
              <a:rPr lang="nb-NO" dirty="0"/>
              <a:t>anbefaling </a:t>
            </a:r>
            <a:r>
              <a:rPr lang="nb-NO" dirty="0" smtClean="0"/>
              <a:t>«Sensitive </a:t>
            </a:r>
            <a:r>
              <a:rPr lang="nb-NO" dirty="0" err="1"/>
              <a:t>information</a:t>
            </a:r>
            <a:r>
              <a:rPr lang="nb-NO" dirty="0"/>
              <a:t> in HTTP </a:t>
            </a:r>
            <a:r>
              <a:rPr lang="nb-NO" dirty="0" err="1" smtClean="0"/>
              <a:t>requests</a:t>
            </a:r>
            <a:r>
              <a:rPr lang="nb-NO" dirty="0" smtClean="0"/>
              <a:t>» </a:t>
            </a:r>
            <a:r>
              <a:rPr lang="nb-NO" u="sng" dirty="0">
                <a:hlinkClick r:id="rId2"/>
              </a:rPr>
              <a:t>https://</a:t>
            </a:r>
            <a:r>
              <a:rPr lang="nb-NO" u="sng" dirty="0" smtClean="0">
                <a:hlinkClick r:id="rId2"/>
              </a:rPr>
              <a:t>www.owasp.org/index.php/REST_Security_Cheat_Sheet</a:t>
            </a:r>
            <a:endParaRPr lang="nb-NO" u="sng" dirty="0" smtClean="0"/>
          </a:p>
          <a:p>
            <a:r>
              <a:rPr lang="nb-NO" dirty="0" smtClean="0"/>
              <a:t>Dersom det er behov for integritet i forespørsel</a:t>
            </a:r>
            <a:r>
              <a:rPr lang="nb-NO" dirty="0" smtClean="0"/>
              <a:t> så bør </a:t>
            </a:r>
            <a:r>
              <a:rPr lang="nb-NO" dirty="0" smtClean="0"/>
              <a:t>http </a:t>
            </a:r>
            <a:r>
              <a:rPr lang="nb-NO" dirty="0" err="1" smtClean="0"/>
              <a:t>parametre</a:t>
            </a:r>
            <a:r>
              <a:rPr lang="nb-NO" dirty="0" smtClean="0"/>
              <a:t> og http-</a:t>
            </a:r>
            <a:r>
              <a:rPr lang="nb-NO" dirty="0" err="1" smtClean="0"/>
              <a:t>headere</a:t>
            </a:r>
            <a:r>
              <a:rPr lang="nb-NO" dirty="0"/>
              <a:t> </a:t>
            </a:r>
            <a:r>
              <a:rPr lang="nb-NO" dirty="0" smtClean="0"/>
              <a:t>signeres</a:t>
            </a:r>
          </a:p>
          <a:p>
            <a:pPr lvl="1"/>
            <a:r>
              <a:rPr lang="nb-NO" u="sng" dirty="0" smtClean="0">
                <a:hlinkClick r:id="rId3"/>
              </a:rPr>
              <a:t>https://datatracker.ietf.org/doc/draft-cavage-http-signatures</a:t>
            </a:r>
            <a:r>
              <a:rPr lang="nb-NO" dirty="0" smtClean="0"/>
              <a:t> som er pekt på av Berliner </a:t>
            </a:r>
            <a:r>
              <a:rPr lang="nb-NO" dirty="0" err="1" smtClean="0"/>
              <a:t>group</a:t>
            </a:r>
            <a:r>
              <a:rPr lang="nb-NO" dirty="0" smtClean="0"/>
              <a:t> er en mulig tilnærming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om </a:t>
            </a:r>
            <a:r>
              <a:rPr lang="nb-NO" dirty="0" err="1" smtClean="0"/>
              <a:t>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80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Nivå 1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</a:t>
            </a:r>
            <a:r>
              <a:rPr lang="en-US" dirty="0"/>
              <a:t>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pPr lvl="1"/>
            <a:r>
              <a:rPr lang="nb-NO" dirty="0" smtClean="0"/>
              <a:t>Kryptering </a:t>
            </a:r>
            <a:r>
              <a:rPr lang="nb-NO" dirty="0"/>
              <a:t>av </a:t>
            </a:r>
            <a:r>
              <a:rPr lang="nb-NO" dirty="0" smtClean="0"/>
              <a:t>JSON/XML </a:t>
            </a:r>
            <a:r>
              <a:rPr lang="nb-NO" dirty="0" err="1"/>
              <a:t>payload</a:t>
            </a:r>
            <a:r>
              <a:rPr lang="nb-NO" dirty="0"/>
              <a:t> </a:t>
            </a:r>
            <a:r>
              <a:rPr lang="nb-NO" dirty="0" smtClean="0"/>
              <a:t>på respons med JWE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 og 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002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Tilnærming krever ikke at forskjellige </a:t>
            </a:r>
            <a:r>
              <a:rPr lang="nb-NO" dirty="0" err="1" smtClean="0"/>
              <a:t>sikkershetsmekanismer</a:t>
            </a:r>
            <a:r>
              <a:rPr lang="nb-NO" dirty="0" smtClean="0"/>
              <a:t> må kobles</a:t>
            </a:r>
          </a:p>
          <a:p>
            <a:r>
              <a:rPr lang="nb-NO" dirty="0" smtClean="0"/>
              <a:t>Dersom man benytter signering av http </a:t>
            </a:r>
            <a:r>
              <a:rPr lang="nb-NO" dirty="0" err="1" smtClean="0"/>
              <a:t>parametre</a:t>
            </a:r>
            <a:r>
              <a:rPr lang="nb-NO" dirty="0" smtClean="0"/>
              <a:t> og http </a:t>
            </a:r>
            <a:r>
              <a:rPr lang="nb-NO" dirty="0" err="1" smtClean="0"/>
              <a:t>headere</a:t>
            </a:r>
            <a:r>
              <a:rPr lang="nb-NO" dirty="0" smtClean="0"/>
              <a:t>, så bør det kvalitetssikres at signaturen og OIDC token representerer samme konsument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Kommentarer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56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REST-stil </a:t>
            </a:r>
            <a:r>
              <a:rPr lang="nb-NO" dirty="0" smtClean="0"/>
              <a:t>tjenester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har ikke body på forespørsel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data bør ligge i body</a:t>
            </a:r>
          </a:p>
          <a:p>
            <a:pPr lvl="1"/>
            <a:r>
              <a:rPr lang="nb-NO" dirty="0" smtClean="0"/>
              <a:t>For eksempel i form av JSON eller XML</a:t>
            </a:r>
          </a:p>
          <a:p>
            <a:r>
              <a:rPr lang="nb-NO" dirty="0" smtClean="0"/>
              <a:t>Ved krav om meldingskryptering så er det normalt bare </a:t>
            </a:r>
            <a:r>
              <a:rPr lang="nb-NO" dirty="0" err="1" smtClean="0"/>
              <a:t>response</a:t>
            </a:r>
            <a:r>
              <a:rPr lang="nb-NO" dirty="0" smtClean="0"/>
              <a:t> body som skal </a:t>
            </a:r>
            <a:r>
              <a:rPr lang="nb-NO" dirty="0" smtClean="0"/>
              <a:t>krypteres</a:t>
            </a:r>
          </a:p>
          <a:p>
            <a:pPr lvl="1"/>
            <a:r>
              <a:rPr lang="nb-NO" dirty="0" smtClean="0"/>
              <a:t>Ser her kun på kryptering av respons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99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Sikker transport</a:t>
            </a:r>
          </a:p>
          <a:p>
            <a:r>
              <a:rPr lang="nb-NO" dirty="0" smtClean="0"/>
              <a:t>Autentisering av </a:t>
            </a:r>
            <a:r>
              <a:rPr lang="nb-NO" dirty="0" smtClean="0"/>
              <a:t>konsument og eventuell autorisering</a:t>
            </a:r>
            <a:endParaRPr lang="nb-NO" dirty="0" smtClean="0"/>
          </a:p>
          <a:p>
            <a:r>
              <a:rPr lang="nb-NO" dirty="0" smtClean="0"/>
              <a:t>Integritet og </a:t>
            </a:r>
            <a:r>
              <a:rPr lang="nb-NO" dirty="0" err="1" smtClean="0"/>
              <a:t>uaviselighet</a:t>
            </a:r>
            <a:endParaRPr lang="nb-NO" dirty="0" smtClean="0"/>
          </a:p>
          <a:p>
            <a:r>
              <a:rPr lang="nb-NO" dirty="0" smtClean="0"/>
              <a:t>Ende til ende konfidensialitet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Stegvis oppbygging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4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Klassifisering av informasjon</a:t>
            </a:r>
          </a:p>
          <a:p>
            <a:r>
              <a:rPr lang="nb-NO" dirty="0" smtClean="0"/>
              <a:t>Risikovurdering sikkerhet</a:t>
            </a:r>
          </a:p>
          <a:p>
            <a:r>
              <a:rPr lang="nb-NO" dirty="0" smtClean="0"/>
              <a:t>Risikovurdering personvern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identifisere krav til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27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Nivå 1</a:t>
            </a:r>
          </a:p>
          <a:p>
            <a:pPr lvl="1"/>
            <a:r>
              <a:rPr lang="nb-NO" dirty="0" smtClean="0"/>
              <a:t>Sikker transport og autentisering av </a:t>
            </a:r>
            <a:r>
              <a:rPr lang="nb-NO" dirty="0" smtClean="0"/>
              <a:t>konsument</a:t>
            </a:r>
          </a:p>
          <a:p>
            <a:pPr lvl="1"/>
            <a:r>
              <a:rPr lang="nb-NO" dirty="0" smtClean="0"/>
              <a:t>Eventuell autorisering</a:t>
            </a:r>
            <a:endParaRPr lang="nb-NO" dirty="0" smtClean="0"/>
          </a:p>
          <a:p>
            <a:pPr lvl="1"/>
            <a:r>
              <a:rPr lang="nb-NO" dirty="0"/>
              <a:t>Egner seg for informasjon som ikke krever ende til ende kryptering og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nb-NO" dirty="0" smtClean="0"/>
              <a:t>Nivå 1 med krav til data integritet og </a:t>
            </a:r>
            <a:r>
              <a:rPr lang="nb-NO" dirty="0" err="1" smtClean="0"/>
              <a:t>uaviselighet</a:t>
            </a:r>
            <a:endParaRPr lang="nb-NO" dirty="0" smtClean="0"/>
          </a:p>
          <a:p>
            <a:pPr lvl="2"/>
            <a:r>
              <a:rPr lang="nb-NO" dirty="0" smtClean="0"/>
              <a:t>Bør man skille på integritet og </a:t>
            </a:r>
            <a:r>
              <a:rPr lang="nb-NO" dirty="0" err="1" smtClean="0"/>
              <a:t>uaviselighet</a:t>
            </a:r>
            <a:r>
              <a:rPr lang="nb-NO" dirty="0" smtClean="0"/>
              <a:t>?</a:t>
            </a:r>
            <a:endParaRPr lang="nb-NO" dirty="0" smtClean="0"/>
          </a:p>
          <a:p>
            <a:pPr lvl="1"/>
            <a:r>
              <a:rPr lang="nb-NO" dirty="0"/>
              <a:t>Egner seg for informasjon som ikke krever ende til ende kryptering, men med krav til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nb-NO" dirty="0" smtClean="0"/>
              <a:t>Nivå 2 med krav til ende til ende konfidensialitet</a:t>
            </a:r>
          </a:p>
          <a:p>
            <a:pPr lvl="1"/>
            <a:r>
              <a:rPr lang="nb-NO" dirty="0"/>
              <a:t>Egner seg for informasjon som krever ende til ende kryptering og med krav til ende til ende integritet. 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Security version </a:t>
            </a:r>
            <a:r>
              <a:rPr lang="en-US" dirty="0" smtClean="0"/>
              <a:t>1.2 (TLS 1.2)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 lvl="1"/>
            <a:r>
              <a:rPr lang="nb-NO" dirty="0" smtClean="0"/>
              <a:t>Kryptert kanal </a:t>
            </a:r>
            <a:r>
              <a:rPr lang="nb-NO" dirty="0" smtClean="0"/>
              <a:t>som t</a:t>
            </a:r>
            <a:r>
              <a:rPr lang="nb-NO" dirty="0" smtClean="0"/>
              <a:t>ilsvarer VPN</a:t>
            </a:r>
            <a:endParaRPr lang="nb-NO" dirty="0" smtClean="0"/>
          </a:p>
          <a:p>
            <a:r>
              <a:rPr lang="nb-NO" dirty="0" smtClean="0"/>
              <a:t>Konsument kan verifisere at forespørsel går mot rett virksomhet basert på domene </a:t>
            </a:r>
            <a:r>
              <a:rPr lang="nb-NO" dirty="0" smtClean="0"/>
              <a:t>sertifikat til tilbyder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Sikker transport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2087489"/>
          </a:xfrm>
        </p:spPr>
        <p:txBody>
          <a:bodyPr/>
          <a:lstStyle/>
          <a:p>
            <a:r>
              <a:rPr lang="nb-NO" dirty="0"/>
              <a:t>Konsument innhenter OIDC token fra ID-Porten</a:t>
            </a:r>
          </a:p>
          <a:p>
            <a:r>
              <a:rPr lang="nb-NO" dirty="0" smtClean="0"/>
              <a:t>Tilsvarende </a:t>
            </a:r>
            <a:r>
              <a:rPr lang="nb-NO" dirty="0" smtClean="0"/>
              <a:t>autentisering som for personer som logger på </a:t>
            </a:r>
            <a:r>
              <a:rPr lang="nb-NO" dirty="0" smtClean="0"/>
              <a:t>ID-porten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autorisering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ildeforklaring med linje 2 (loddrett strek) 22"/>
          <p:cNvSpPr/>
          <p:nvPr/>
        </p:nvSpPr>
        <p:spPr>
          <a:xfrm>
            <a:off x="7775848" y="4366063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961"/>
              <a:gd name="adj6" fmla="val -3914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</a:t>
            </a:r>
            <a:r>
              <a:rPr lang="nb-NO" sz="1400" dirty="0" smtClean="0">
                <a:solidFill>
                  <a:schemeClr val="bg2"/>
                </a:solidFill>
              </a:rPr>
              <a:t>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Altinn</a:t>
            </a:r>
            <a:r>
              <a:rPr lang="nb-NO" sz="1400" dirty="0" smtClean="0">
                <a:solidFill>
                  <a:schemeClr val="bg2"/>
                </a:solidFill>
              </a:rPr>
              <a:t> autorisasjon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088360" y="2733565"/>
            <a:ext cx="1568576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5331735" y="2788935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>
                <a:solidFill>
                  <a:schemeClr val="bg2"/>
                </a:solidFill>
              </a:rPr>
              <a:t>Eventuell autorisering </a:t>
            </a:r>
            <a:r>
              <a:rPr lang="nb-NO" sz="1100" dirty="0" smtClean="0">
                <a:solidFill>
                  <a:schemeClr val="bg2"/>
                </a:solidFill>
              </a:rPr>
              <a:t>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err="1">
                <a:solidFill>
                  <a:schemeClr val="bg2"/>
                </a:solidFill>
              </a:rPr>
              <a:t>Altinn</a:t>
            </a:r>
            <a:r>
              <a:rPr lang="nb-NO" sz="1100" dirty="0">
                <a:solidFill>
                  <a:schemeClr val="bg2"/>
                </a:solidFill>
              </a:rPr>
              <a:t> Autorisasjon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2231505"/>
          </a:xfrm>
        </p:spPr>
        <p:txBody>
          <a:bodyPr/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signeres (JWS)</a:t>
            </a:r>
          </a:p>
          <a:p>
            <a:pPr lvl="1"/>
            <a:r>
              <a:rPr lang="nb-NO" dirty="0"/>
              <a:t>Unntaksvis kan det være behov for at konsument signerer deler av http header i forespørselen – se senere kommentar</a:t>
            </a:r>
          </a:p>
          <a:p>
            <a:r>
              <a:rPr lang="nb-NO" dirty="0" smtClean="0"/>
              <a:t>Inngående og utgående kall </a:t>
            </a:r>
            <a:r>
              <a:rPr lang="nb-NO" dirty="0" smtClean="0"/>
              <a:t>bør lagres i juridisk </a:t>
            </a:r>
            <a:r>
              <a:rPr lang="nb-NO" dirty="0" smtClean="0"/>
              <a:t>log hos tilbyder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og </a:t>
            </a:r>
            <a:r>
              <a:rPr lang="nb-NO" dirty="0" err="1" smtClean="0"/>
              <a:t>uaviselighet</a:t>
            </a:r>
            <a:r>
              <a:rPr lang="nb-NO" dirty="0" smtClean="0"/>
              <a:t> (ikke-benekt)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5508104" y="4587974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875"/>
              <a:gd name="adj6" fmla="val -4571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log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</a:t>
            </a:r>
            <a:r>
              <a:rPr lang="nb-NO" sz="1400" dirty="0" smtClean="0">
                <a:solidFill>
                  <a:schemeClr val="bg2"/>
                </a:solidFill>
              </a:rPr>
              <a:t>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</a:t>
            </a:r>
            <a:r>
              <a:rPr lang="nb-NO" sz="1400" dirty="0" smtClean="0">
                <a:solidFill>
                  <a:schemeClr val="bg2"/>
                </a:solidFill>
              </a:rPr>
              <a:t>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>
            <a:stCxn id="17" idx="0"/>
            <a:endCxn id="20" idx="1"/>
          </p:cNvCxnSpPr>
          <p:nvPr/>
        </p:nvCxnSpPr>
        <p:spPr>
          <a:xfrm flipV="1">
            <a:off x="1943708" y="3003798"/>
            <a:ext cx="1944216" cy="648072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1911761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</a:t>
            </a:r>
            <a:r>
              <a:rPr lang="nb-NO" sz="1100" dirty="0" smtClean="0">
                <a:solidFill>
                  <a:schemeClr val="bg2"/>
                </a:solidFill>
              </a:rPr>
              <a:t>ffentlige</a:t>
            </a:r>
            <a:r>
              <a:rPr lang="nb-NO" sz="1100" dirty="0" smtClean="0">
                <a:solidFill>
                  <a:schemeClr val="bg2"/>
                </a:solidFill>
              </a:rPr>
              <a:t> 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tilbyder</a:t>
            </a:r>
            <a:endParaRPr lang="nb-NO" sz="1100" dirty="0" smtClean="0">
              <a:solidFill>
                <a:schemeClr val="bg2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krypteres (JWE)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konfidensialitet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TekstSylinder 21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5130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178AD4-620B-4C9C-BFB0-4BA133CB0A9C}"/>
</file>

<file path=customXml/itemProps3.xml><?xml version="1.0" encoding="utf-8"?>
<ds:datastoreItem xmlns:ds="http://schemas.openxmlformats.org/officeDocument/2006/customXml" ds:itemID="{5B792F80-81E6-4195-91F9-1977E20AC9D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10bb90d-9048-4272-bd37-f34c119856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550</Words>
  <Application>Microsoft Office PowerPoint</Application>
  <PresentationFormat>Skjermfremvisning (16:9)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NAV-mal widescreen bokmål (16.9)</vt:lpstr>
      <vt:lpstr>Sikkerhet eOppslag basert på rest-stil</vt:lpstr>
      <vt:lpstr>Forutsetninger</vt:lpstr>
      <vt:lpstr>Stegvis oppbygging av sikkerhet</vt:lpstr>
      <vt:lpstr>Hvordan identifisere krav til sikkerhet</vt:lpstr>
      <vt:lpstr>Nivåer av sikkerhet</vt:lpstr>
      <vt:lpstr>Sikker transport</vt:lpstr>
      <vt:lpstr>Autentisering og eventuell autorisering</vt:lpstr>
      <vt:lpstr>Integritet og uaviselighet (ikke-benekt)</vt:lpstr>
      <vt:lpstr>Ende til ende konfidensialitet</vt:lpstr>
      <vt:lpstr>Litt om get</vt:lpstr>
      <vt:lpstr>Nivåer av sikkerhet og teknologi</vt:lpstr>
      <vt:lpstr>Kommentarer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151</cp:revision>
  <dcterms:created xsi:type="dcterms:W3CDTF">2016-09-15T07:51:52Z</dcterms:created>
  <dcterms:modified xsi:type="dcterms:W3CDTF">2018-04-13T11:50:32Z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