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60" r:id="rId5"/>
    <p:sldId id="328" r:id="rId6"/>
    <p:sldId id="339" r:id="rId7"/>
    <p:sldId id="324" r:id="rId8"/>
    <p:sldId id="331" r:id="rId9"/>
    <p:sldId id="343" r:id="rId10"/>
    <p:sldId id="330" r:id="rId11"/>
    <p:sldId id="325" r:id="rId12"/>
    <p:sldId id="338" r:id="rId13"/>
    <p:sldId id="326" r:id="rId14"/>
    <p:sldId id="340" r:id="rId15"/>
    <p:sldId id="336" r:id="rId16"/>
    <p:sldId id="337" r:id="rId17"/>
    <p:sldId id="327" r:id="rId18"/>
    <p:sldId id="341" r:id="rId19"/>
    <p:sldId id="329" r:id="rId20"/>
    <p:sldId id="342" r:id="rId21"/>
    <p:sldId id="335" r:id="rId22"/>
    <p:sldId id="333" r:id="rId23"/>
    <p:sldId id="332" r:id="rId24"/>
    <p:sldId id="334" r:id="rId25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fskjold, Petter" initials="H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D00"/>
    <a:srgbClr val="06893A"/>
    <a:srgbClr val="005B82"/>
    <a:srgbClr val="66CBEC"/>
    <a:srgbClr val="EFEFEF"/>
    <a:srgbClr val="DADADA"/>
    <a:srgbClr val="3E3832"/>
    <a:srgbClr val="878787"/>
    <a:srgbClr val="C3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60" d="100"/>
          <a:sy n="160" d="100"/>
        </p:scale>
        <p:origin x="-2130" y="-10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362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F0C9F-E994-4E6D-AC14-C95356915397}" type="datetimeFigureOut">
              <a:rPr lang="nb-NO" smtClean="0"/>
              <a:t>24.04.2018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AD396-0A84-4DF5-A975-E087C1B596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6764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FD853-5441-4F54-8D73-33763F65D994}" type="datetimeFigureOut">
              <a:rPr lang="nb-NO" smtClean="0"/>
              <a:t>24.04.2018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0788A-C79E-44BD-AD11-A95FA38B66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164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1" y="1845729"/>
            <a:ext cx="9144001" cy="2930261"/>
          </a:xfrm>
          <a:prstGeom prst="rect">
            <a:avLst/>
          </a:prstGeom>
          <a:solidFill>
            <a:srgbClr val="C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8" name="Rectangle 2"/>
          <p:cNvSpPr txBox="1">
            <a:spLocks noChangeArrowheads="1"/>
          </p:cNvSpPr>
          <p:nvPr userDrawn="1"/>
        </p:nvSpPr>
        <p:spPr bwMode="auto">
          <a:xfrm>
            <a:off x="1411287" y="4712233"/>
            <a:ext cx="6135384" cy="16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nb-NO" sz="1000" kern="0" dirty="0"/>
          </a:p>
        </p:txBody>
      </p:sp>
      <p:sp>
        <p:nvSpPr>
          <p:cNvPr id="9" name="Plassholder for tekst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826" y="4079081"/>
            <a:ext cx="4638675" cy="69644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Dato  //  </a:t>
            </a:r>
            <a:r>
              <a:rPr lang="nb-NO" dirty="0" err="1"/>
              <a:t>Innholdsansvarlig</a:t>
            </a:r>
            <a:endParaRPr lang="nb-NO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5938" y="2098377"/>
            <a:ext cx="5989022" cy="126003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11" name="Plassholder for bilde 3"/>
          <p:cNvSpPr>
            <a:spLocks noGrp="1" noChangeAspect="1"/>
          </p:cNvSpPr>
          <p:nvPr>
            <p:ph type="pic" sz="quarter" idx="11" hasCustomPrompt="1"/>
          </p:nvPr>
        </p:nvSpPr>
        <p:spPr bwMode="auto">
          <a:xfrm>
            <a:off x="6565274" y="1840753"/>
            <a:ext cx="2581353" cy="2934844"/>
          </a:xfrm>
          <a:custGeom>
            <a:avLst/>
            <a:gdLst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329937 w 3495675"/>
              <a:gd name="connsiteY3" fmla="*/ 3906838 h 3906838"/>
              <a:gd name="connsiteX4" fmla="*/ 0 w 3495675"/>
              <a:gd name="connsiteY4" fmla="*/ 3906838 h 3906838"/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155008 w 3495675"/>
              <a:gd name="connsiteY3" fmla="*/ 3906838 h 3906838"/>
              <a:gd name="connsiteX4" fmla="*/ 0 w 3495675"/>
              <a:gd name="connsiteY4" fmla="*/ 3906838 h 3906838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55008 w 2167807"/>
              <a:gd name="connsiteY3" fmla="*/ 3906838 h 3906838"/>
              <a:gd name="connsiteX4" fmla="*/ 0 w 2167807"/>
              <a:gd name="connsiteY4" fmla="*/ 3906838 h 3906838"/>
              <a:gd name="connsiteX0" fmla="*/ 0 w 2167807"/>
              <a:gd name="connsiteY0" fmla="*/ 3906838 h 3909283"/>
              <a:gd name="connsiteX1" fmla="*/ 1165738 w 2167807"/>
              <a:gd name="connsiteY1" fmla="*/ 0 h 3909283"/>
              <a:gd name="connsiteX2" fmla="*/ 2167807 w 2167807"/>
              <a:gd name="connsiteY2" fmla="*/ 0 h 3909283"/>
              <a:gd name="connsiteX3" fmla="*/ 2159898 w 2167807"/>
              <a:gd name="connsiteY3" fmla="*/ 3909283 h 3909283"/>
              <a:gd name="connsiteX4" fmla="*/ 0 w 2167807"/>
              <a:gd name="connsiteY4" fmla="*/ 3906838 h 3909283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5547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40491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34130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29889 w 2167807"/>
              <a:gd name="connsiteY1" fmla="*/ 2381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2686"/>
              <a:gd name="connsiteY0" fmla="*/ 3906838 h 3906838"/>
              <a:gd name="connsiteX1" fmla="*/ 1029889 w 2162686"/>
              <a:gd name="connsiteY1" fmla="*/ 2381 h 3906838"/>
              <a:gd name="connsiteX2" fmla="*/ 2133881 w 2162686"/>
              <a:gd name="connsiteY2" fmla="*/ 0 h 3906838"/>
              <a:gd name="connsiteX3" fmla="*/ 2162343 w 2162686"/>
              <a:gd name="connsiteY3" fmla="*/ 3904393 h 3906838"/>
              <a:gd name="connsiteX4" fmla="*/ 0 w 2162686"/>
              <a:gd name="connsiteY4" fmla="*/ 3906838 h 3906838"/>
              <a:gd name="connsiteX0" fmla="*/ 0 w 2139854"/>
              <a:gd name="connsiteY0" fmla="*/ 3906838 h 3906838"/>
              <a:gd name="connsiteX1" fmla="*/ 1029889 w 2139854"/>
              <a:gd name="connsiteY1" fmla="*/ 2381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39854"/>
              <a:gd name="connsiteY0" fmla="*/ 3906838 h 3906838"/>
              <a:gd name="connsiteX1" fmla="*/ 1032009 w 2139854"/>
              <a:gd name="connsiteY1" fmla="*/ 0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40410"/>
              <a:gd name="connsiteY0" fmla="*/ 3906838 h 3906838"/>
              <a:gd name="connsiteX1" fmla="*/ 1032009 w 2140410"/>
              <a:gd name="connsiteY1" fmla="*/ 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6838 h 3906838"/>
              <a:gd name="connsiteX1" fmla="*/ 1122479 w 2140410"/>
              <a:gd name="connsiteY1" fmla="*/ 635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7632 h 3907632"/>
              <a:gd name="connsiteX1" fmla="*/ 1120359 w 2140410"/>
              <a:gd name="connsiteY1" fmla="*/ 0 h 3907632"/>
              <a:gd name="connsiteX2" fmla="*/ 2140241 w 2140410"/>
              <a:gd name="connsiteY2" fmla="*/ 794 h 3907632"/>
              <a:gd name="connsiteX3" fmla="*/ 2139019 w 2140410"/>
              <a:gd name="connsiteY3" fmla="*/ 3905187 h 3907632"/>
              <a:gd name="connsiteX4" fmla="*/ 0 w 2140410"/>
              <a:gd name="connsiteY4" fmla="*/ 3907632 h 3907632"/>
              <a:gd name="connsiteX0" fmla="*/ 0 w 2401217"/>
              <a:gd name="connsiteY0" fmla="*/ 3907632 h 3907632"/>
              <a:gd name="connsiteX1" fmla="*/ 1381166 w 2401217"/>
              <a:gd name="connsiteY1" fmla="*/ 0 h 3907632"/>
              <a:gd name="connsiteX2" fmla="*/ 2401048 w 2401217"/>
              <a:gd name="connsiteY2" fmla="*/ 794 h 3907632"/>
              <a:gd name="connsiteX3" fmla="*/ 2399826 w 2401217"/>
              <a:gd name="connsiteY3" fmla="*/ 3905187 h 3907632"/>
              <a:gd name="connsiteX4" fmla="*/ 0 w 2401217"/>
              <a:gd name="connsiteY4" fmla="*/ 3907632 h 3907632"/>
              <a:gd name="connsiteX0" fmla="*/ 0 w 2407578"/>
              <a:gd name="connsiteY0" fmla="*/ 3907632 h 3907632"/>
              <a:gd name="connsiteX1" fmla="*/ 1387527 w 2407578"/>
              <a:gd name="connsiteY1" fmla="*/ 0 h 3907632"/>
              <a:gd name="connsiteX2" fmla="*/ 2407409 w 2407578"/>
              <a:gd name="connsiteY2" fmla="*/ 794 h 3907632"/>
              <a:gd name="connsiteX3" fmla="*/ 2406187 w 2407578"/>
              <a:gd name="connsiteY3" fmla="*/ 3905187 h 3907632"/>
              <a:gd name="connsiteX4" fmla="*/ 0 w 2407578"/>
              <a:gd name="connsiteY4" fmla="*/ 3907632 h 3907632"/>
              <a:gd name="connsiteX0" fmla="*/ 0 w 2411819"/>
              <a:gd name="connsiteY0" fmla="*/ 3910014 h 3910014"/>
              <a:gd name="connsiteX1" fmla="*/ 1391768 w 2411819"/>
              <a:gd name="connsiteY1" fmla="*/ 0 h 3910014"/>
              <a:gd name="connsiteX2" fmla="*/ 2411650 w 2411819"/>
              <a:gd name="connsiteY2" fmla="*/ 794 h 3910014"/>
              <a:gd name="connsiteX3" fmla="*/ 2410428 w 2411819"/>
              <a:gd name="connsiteY3" fmla="*/ 3905187 h 3910014"/>
              <a:gd name="connsiteX4" fmla="*/ 0 w 2411819"/>
              <a:gd name="connsiteY4" fmla="*/ 3910014 h 3910014"/>
              <a:gd name="connsiteX0" fmla="*/ 0 w 2407578"/>
              <a:gd name="connsiteY0" fmla="*/ 3905251 h 3905251"/>
              <a:gd name="connsiteX1" fmla="*/ 1387527 w 2407578"/>
              <a:gd name="connsiteY1" fmla="*/ 0 h 3905251"/>
              <a:gd name="connsiteX2" fmla="*/ 2407409 w 2407578"/>
              <a:gd name="connsiteY2" fmla="*/ 794 h 3905251"/>
              <a:gd name="connsiteX3" fmla="*/ 2406187 w 2407578"/>
              <a:gd name="connsiteY3" fmla="*/ 3905187 h 3905251"/>
              <a:gd name="connsiteX4" fmla="*/ 0 w 2407578"/>
              <a:gd name="connsiteY4" fmla="*/ 3905251 h 3905251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5557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155921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292462"/>
              <a:gd name="connsiteY0" fmla="*/ 3910014 h 3910014"/>
              <a:gd name="connsiteX1" fmla="*/ 1040805 w 2292462"/>
              <a:gd name="connsiteY1" fmla="*/ 0 h 3910014"/>
              <a:gd name="connsiteX2" fmla="*/ 2292293 w 2292462"/>
              <a:gd name="connsiteY2" fmla="*/ 794 h 3910014"/>
              <a:gd name="connsiteX3" fmla="*/ 2291071 w 2292462"/>
              <a:gd name="connsiteY3" fmla="*/ 3909950 h 3910014"/>
              <a:gd name="connsiteX4" fmla="*/ 0 w 2292462"/>
              <a:gd name="connsiteY4" fmla="*/ 3910014 h 3910014"/>
              <a:gd name="connsiteX0" fmla="*/ 0 w 2292462"/>
              <a:gd name="connsiteY0" fmla="*/ 3913189 h 3913189"/>
              <a:gd name="connsiteX1" fmla="*/ 1036564 w 2292462"/>
              <a:gd name="connsiteY1" fmla="*/ 0 h 3913189"/>
              <a:gd name="connsiteX2" fmla="*/ 2292293 w 2292462"/>
              <a:gd name="connsiteY2" fmla="*/ 3969 h 3913189"/>
              <a:gd name="connsiteX3" fmla="*/ 2291071 w 2292462"/>
              <a:gd name="connsiteY3" fmla="*/ 3913125 h 3913189"/>
              <a:gd name="connsiteX4" fmla="*/ 0 w 2292462"/>
              <a:gd name="connsiteY4" fmla="*/ 3913189 h 3913189"/>
              <a:gd name="connsiteX0" fmla="*/ 0 w 2292207"/>
              <a:gd name="connsiteY0" fmla="*/ 3913189 h 3913189"/>
              <a:gd name="connsiteX1" fmla="*/ 1036564 w 2292207"/>
              <a:gd name="connsiteY1" fmla="*/ 0 h 3913189"/>
              <a:gd name="connsiteX2" fmla="*/ 2290173 w 2292207"/>
              <a:gd name="connsiteY2" fmla="*/ 795 h 3913189"/>
              <a:gd name="connsiteX3" fmla="*/ 2291071 w 2292207"/>
              <a:gd name="connsiteY3" fmla="*/ 3913125 h 3913189"/>
              <a:gd name="connsiteX4" fmla="*/ 0 w 2292207"/>
              <a:gd name="connsiteY4" fmla="*/ 3913189 h 3913189"/>
              <a:gd name="connsiteX0" fmla="*/ 0 w 2298567"/>
              <a:gd name="connsiteY0" fmla="*/ 3910014 h 3913125"/>
              <a:gd name="connsiteX1" fmla="*/ 1042924 w 2298567"/>
              <a:gd name="connsiteY1" fmla="*/ 0 h 3913125"/>
              <a:gd name="connsiteX2" fmla="*/ 2296533 w 2298567"/>
              <a:gd name="connsiteY2" fmla="*/ 795 h 3913125"/>
              <a:gd name="connsiteX3" fmla="*/ 2297431 w 2298567"/>
              <a:gd name="connsiteY3" fmla="*/ 3913125 h 3913125"/>
              <a:gd name="connsiteX4" fmla="*/ 0 w 2298567"/>
              <a:gd name="connsiteY4" fmla="*/ 3910014 h 391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567" h="3913125">
                <a:moveTo>
                  <a:pt x="0" y="3910014"/>
                </a:moveTo>
                <a:lnTo>
                  <a:pt x="1042924" y="0"/>
                </a:lnTo>
                <a:lnTo>
                  <a:pt x="2296533" y="795"/>
                </a:lnTo>
                <a:cubicBezTo>
                  <a:pt x="2292267" y="1303074"/>
                  <a:pt x="2301697" y="2610846"/>
                  <a:pt x="2297431" y="3913125"/>
                </a:cubicBezTo>
                <a:lnTo>
                  <a:pt x="0" y="391001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rm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ikonet for å legge til et bilde</a:t>
            </a:r>
          </a:p>
        </p:txBody>
      </p:sp>
      <p:pic>
        <p:nvPicPr>
          <p:cNvPr id="12" name="Picture 5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46"/>
          <a:stretch/>
        </p:blipFill>
        <p:spPr bwMode="auto">
          <a:xfrm>
            <a:off x="3799790" y="3405751"/>
            <a:ext cx="3014662" cy="137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W:\DOKUMENT\Logo\1_hvit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53"/>
          <a:stretch/>
        </p:blipFill>
        <p:spPr bwMode="auto">
          <a:xfrm>
            <a:off x="5242898" y="1806447"/>
            <a:ext cx="2524125" cy="296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03" b="78080"/>
          <a:stretch/>
        </p:blipFill>
        <p:spPr bwMode="auto">
          <a:xfrm>
            <a:off x="-1" y="3693775"/>
            <a:ext cx="539551" cy="10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W:\DOKUMENT\Logo\1_hvit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6" b="85208"/>
          <a:stretch/>
        </p:blipFill>
        <p:spPr bwMode="auto">
          <a:xfrm>
            <a:off x="0" y="4045671"/>
            <a:ext cx="755575" cy="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F:\F2823_KOM\Felles Filer\Rådgivingseksjonen\Profil og materiell\5. Profil og design\NAV profil\nav_logo\Til mal\nav_farger [Converted]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6" y="483518"/>
            <a:ext cx="1185603" cy="7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57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329973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5928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75714" y="1283000"/>
            <a:ext cx="5852470" cy="327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3" name="Plassholder for bilde 2"/>
          <p:cNvSpPr>
            <a:spLocks noGrp="1"/>
          </p:cNvSpPr>
          <p:nvPr>
            <p:ph type="pic" sz="quarter" idx="10"/>
          </p:nvPr>
        </p:nvSpPr>
        <p:spPr>
          <a:xfrm>
            <a:off x="6372225" y="1275606"/>
            <a:ext cx="2376488" cy="3286868"/>
          </a:xfrm>
        </p:spPr>
        <p:txBody>
          <a:bodyPr/>
          <a:lstStyle/>
          <a:p>
            <a:r>
              <a:rPr lang="nb-NO"/>
              <a:t>Klikk ikonet for å legge til et bilde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0913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tekst 2"/>
          <p:cNvSpPr>
            <a:spLocks noGrp="1"/>
          </p:cNvSpPr>
          <p:nvPr>
            <p:ph type="body" idx="1"/>
          </p:nvPr>
        </p:nvSpPr>
        <p:spPr>
          <a:xfrm>
            <a:off x="381286" y="1284135"/>
            <a:ext cx="4040188" cy="53459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719639" y="1284747"/>
            <a:ext cx="4041775" cy="53459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Plassholder for innhold 3"/>
          <p:cNvSpPr>
            <a:spLocks noGrp="1"/>
          </p:cNvSpPr>
          <p:nvPr>
            <p:ph sz="quarter" idx="10"/>
          </p:nvPr>
        </p:nvSpPr>
        <p:spPr>
          <a:xfrm>
            <a:off x="382151" y="1896178"/>
            <a:ext cx="4032250" cy="26654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2" name="Plassholder for innhold 3"/>
          <p:cNvSpPr>
            <a:spLocks noGrp="1"/>
          </p:cNvSpPr>
          <p:nvPr>
            <p:ph sz="quarter" idx="12"/>
          </p:nvPr>
        </p:nvSpPr>
        <p:spPr>
          <a:xfrm>
            <a:off x="4730131" y="1892920"/>
            <a:ext cx="4032250" cy="26654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67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5258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79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19"/>
          <p:cNvSpPr>
            <a:spLocks noGrp="1"/>
          </p:cNvSpPr>
          <p:nvPr>
            <p:ph type="body" sz="quarter" idx="25" hasCustomPrompt="1"/>
          </p:nvPr>
        </p:nvSpPr>
        <p:spPr>
          <a:xfrm>
            <a:off x="375714" y="4241684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4" name="Plassholder for tekst 19"/>
          <p:cNvSpPr>
            <a:spLocks noGrp="1"/>
          </p:cNvSpPr>
          <p:nvPr>
            <p:ph type="body" sz="quarter" idx="26" hasCustomPrompt="1"/>
          </p:nvPr>
        </p:nvSpPr>
        <p:spPr>
          <a:xfrm>
            <a:off x="375714" y="1287413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5" name="Plassholder for tekst 19"/>
          <p:cNvSpPr>
            <a:spLocks noGrp="1"/>
          </p:cNvSpPr>
          <p:nvPr>
            <p:ph type="body" sz="quarter" idx="27" hasCustomPrompt="1"/>
          </p:nvPr>
        </p:nvSpPr>
        <p:spPr>
          <a:xfrm>
            <a:off x="375714" y="3819647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6" name="Plassholder for tekst 19"/>
          <p:cNvSpPr>
            <a:spLocks noGrp="1"/>
          </p:cNvSpPr>
          <p:nvPr>
            <p:ph type="body" sz="quarter" idx="28" hasCustomPrompt="1"/>
          </p:nvPr>
        </p:nvSpPr>
        <p:spPr>
          <a:xfrm>
            <a:off x="375714" y="3397608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7" name="Plassholder for tekst 19"/>
          <p:cNvSpPr>
            <a:spLocks noGrp="1"/>
          </p:cNvSpPr>
          <p:nvPr>
            <p:ph type="body" sz="quarter" idx="29" hasCustomPrompt="1"/>
          </p:nvPr>
        </p:nvSpPr>
        <p:spPr>
          <a:xfrm>
            <a:off x="375714" y="2975569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8" name="Plassholder for tekst 19"/>
          <p:cNvSpPr>
            <a:spLocks noGrp="1"/>
          </p:cNvSpPr>
          <p:nvPr>
            <p:ph type="body" sz="quarter" idx="30" hasCustomPrompt="1"/>
          </p:nvPr>
        </p:nvSpPr>
        <p:spPr>
          <a:xfrm>
            <a:off x="375714" y="1709452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9" name="Plassholder for tekst 19"/>
          <p:cNvSpPr>
            <a:spLocks noGrp="1"/>
          </p:cNvSpPr>
          <p:nvPr>
            <p:ph type="body" sz="quarter" idx="31" hasCustomPrompt="1"/>
          </p:nvPr>
        </p:nvSpPr>
        <p:spPr>
          <a:xfrm>
            <a:off x="375714" y="2131491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10" name="Plassholder for tekst 19"/>
          <p:cNvSpPr>
            <a:spLocks noGrp="1"/>
          </p:cNvSpPr>
          <p:nvPr>
            <p:ph type="body" sz="quarter" idx="32" hasCustomPrompt="1"/>
          </p:nvPr>
        </p:nvSpPr>
        <p:spPr>
          <a:xfrm>
            <a:off x="375714" y="2553530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11" name="Plassholder for tekst 19"/>
          <p:cNvSpPr>
            <a:spLocks noGrp="1"/>
          </p:cNvSpPr>
          <p:nvPr>
            <p:ph type="body" sz="quarter" idx="33" hasCustomPrompt="1"/>
          </p:nvPr>
        </p:nvSpPr>
        <p:spPr>
          <a:xfrm>
            <a:off x="5656392" y="4241684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2" name="Plassholder for tekst 19"/>
          <p:cNvSpPr>
            <a:spLocks noGrp="1"/>
          </p:cNvSpPr>
          <p:nvPr>
            <p:ph type="body" sz="quarter" idx="34" hasCustomPrompt="1"/>
          </p:nvPr>
        </p:nvSpPr>
        <p:spPr>
          <a:xfrm>
            <a:off x="5656392" y="1287413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3" name="Plassholder for tekst 19"/>
          <p:cNvSpPr>
            <a:spLocks noGrp="1"/>
          </p:cNvSpPr>
          <p:nvPr>
            <p:ph type="body" sz="quarter" idx="35" hasCustomPrompt="1"/>
          </p:nvPr>
        </p:nvSpPr>
        <p:spPr>
          <a:xfrm>
            <a:off x="5656392" y="3819647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4" name="Plassholder for tekst 19"/>
          <p:cNvSpPr>
            <a:spLocks noGrp="1"/>
          </p:cNvSpPr>
          <p:nvPr>
            <p:ph type="body" sz="quarter" idx="36" hasCustomPrompt="1"/>
          </p:nvPr>
        </p:nvSpPr>
        <p:spPr>
          <a:xfrm>
            <a:off x="5656392" y="3397608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5" name="Plassholder for tekst 19"/>
          <p:cNvSpPr>
            <a:spLocks noGrp="1"/>
          </p:cNvSpPr>
          <p:nvPr>
            <p:ph type="body" sz="quarter" idx="37" hasCustomPrompt="1"/>
          </p:nvPr>
        </p:nvSpPr>
        <p:spPr>
          <a:xfrm>
            <a:off x="5656392" y="2975569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6" name="Plassholder for tekst 19"/>
          <p:cNvSpPr>
            <a:spLocks noGrp="1"/>
          </p:cNvSpPr>
          <p:nvPr>
            <p:ph type="body" sz="quarter" idx="38" hasCustomPrompt="1"/>
          </p:nvPr>
        </p:nvSpPr>
        <p:spPr>
          <a:xfrm>
            <a:off x="5656392" y="1709452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7" name="Plassholder for tekst 19"/>
          <p:cNvSpPr>
            <a:spLocks noGrp="1"/>
          </p:cNvSpPr>
          <p:nvPr>
            <p:ph type="body" sz="quarter" idx="39" hasCustomPrompt="1"/>
          </p:nvPr>
        </p:nvSpPr>
        <p:spPr>
          <a:xfrm>
            <a:off x="5656392" y="2131491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8" name="Plassholder for tekst 19"/>
          <p:cNvSpPr>
            <a:spLocks noGrp="1"/>
          </p:cNvSpPr>
          <p:nvPr>
            <p:ph type="body" sz="quarter" idx="40" hasCustomPrompt="1"/>
          </p:nvPr>
        </p:nvSpPr>
        <p:spPr>
          <a:xfrm>
            <a:off x="5656392" y="2553530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9985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rgbClr val="C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837408" y="1532583"/>
            <a:ext cx="7469187" cy="1021556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algn="l">
              <a:defRPr sz="2400" b="0" cap="all"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5" name="Plassholder for tekst 2"/>
          <p:cNvSpPr>
            <a:spLocks noGrp="1"/>
          </p:cNvSpPr>
          <p:nvPr>
            <p:ph type="body" idx="10"/>
          </p:nvPr>
        </p:nvSpPr>
        <p:spPr>
          <a:xfrm>
            <a:off x="837408" y="2794398"/>
            <a:ext cx="5484743" cy="927497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0" indent="0">
              <a:buNone/>
              <a:defRPr sz="2000">
                <a:ln w="12700">
                  <a:noFill/>
                </a:ln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pic>
        <p:nvPicPr>
          <p:cNvPr id="6" name="Picture 2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84"/>
          <a:stretch/>
        </p:blipFill>
        <p:spPr bwMode="auto">
          <a:xfrm>
            <a:off x="4283968" y="3903464"/>
            <a:ext cx="3014662" cy="12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W:\DOKUMENT\Logo\1_hvit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652120" y="2674939"/>
            <a:ext cx="2524125" cy="246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9" b="80008"/>
          <a:stretch/>
        </p:blipFill>
        <p:spPr bwMode="auto">
          <a:xfrm>
            <a:off x="-1" y="4156472"/>
            <a:ext cx="1048543" cy="98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F:\F2823_KOM\Felles Filer\Rådgivingseksjonen\Profil og materiell\5. Profil og design\NAV profil\nav_logo\Til mal\nav_logo_Hvit_ubakgrunn [Converted]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5" y="483518"/>
            <a:ext cx="1185603" cy="7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W:\DOKUMENT\Logo\1_hvit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4"/>
          <a:stretch/>
        </p:blipFill>
        <p:spPr bwMode="auto">
          <a:xfrm>
            <a:off x="-1400392" y="4456411"/>
            <a:ext cx="2524125" cy="68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0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ark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837408" y="1532583"/>
            <a:ext cx="7469187" cy="1021556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anchor="t">
            <a:normAutofit/>
          </a:bodyPr>
          <a:lstStyle>
            <a:lvl1pPr algn="l">
              <a:defRPr sz="2400" b="0" cap="all">
                <a:ln w="12700">
                  <a:noFill/>
                </a:ln>
                <a:solidFill>
                  <a:srgbClr val="3E383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5" name="Plassholder for tekst 2"/>
          <p:cNvSpPr>
            <a:spLocks noGrp="1"/>
          </p:cNvSpPr>
          <p:nvPr>
            <p:ph type="body" idx="11"/>
          </p:nvPr>
        </p:nvSpPr>
        <p:spPr>
          <a:xfrm>
            <a:off x="837408" y="2794398"/>
            <a:ext cx="5484743" cy="927497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anchor="t">
            <a:normAutofit/>
          </a:bodyPr>
          <a:lstStyle>
            <a:lvl1pPr marL="0" indent="0">
              <a:buNone/>
              <a:defRPr sz="2000">
                <a:ln w="12700">
                  <a:noFill/>
                </a:ln>
                <a:solidFill>
                  <a:srgbClr val="3E383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98308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W:\DOKUMENT\Logo\2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98" b="23104"/>
          <a:stretch/>
        </p:blipFill>
        <p:spPr bwMode="auto">
          <a:xfrm>
            <a:off x="8721457" y="4335607"/>
            <a:ext cx="422544" cy="80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W:\DOKUMENT\Logo\1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96"/>
          <a:stretch/>
        </p:blipFill>
        <p:spPr bwMode="auto">
          <a:xfrm>
            <a:off x="8339662" y="4726311"/>
            <a:ext cx="706438" cy="42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 dirty="0"/>
              <a:t>Klikk for å redigere tittelstil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8308" y="1275606"/>
            <a:ext cx="8387498" cy="328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  <a:p>
            <a:pPr lvl="3"/>
            <a:endParaRPr lang="nb-NO" dirty="0"/>
          </a:p>
        </p:txBody>
      </p:sp>
      <p:pic>
        <p:nvPicPr>
          <p:cNvPr id="11" name="Bild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1" y="4719435"/>
            <a:ext cx="451944" cy="285629"/>
          </a:xfrm>
          <a:prstGeom prst="rect">
            <a:avLst/>
          </a:prstGeom>
        </p:spPr>
      </p:pic>
      <p:sp>
        <p:nvSpPr>
          <p:cNvPr id="2" name="TekstSylinder 1"/>
          <p:cNvSpPr txBox="1"/>
          <p:nvPr userDrawn="1"/>
        </p:nvSpPr>
        <p:spPr>
          <a:xfrm>
            <a:off x="8847071" y="487902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57B7B55E-181D-4055-9976-AE1AF0419F12}" type="slidenum">
              <a:rPr lang="nb-NO" sz="1050" smtClean="0">
                <a:solidFill>
                  <a:schemeClr val="bg1"/>
                </a:solidFill>
              </a:rPr>
              <a:pPr algn="ctr"/>
              <a:t>‹#›</a:t>
            </a:fld>
            <a:endParaRPr lang="nb-NO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88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600" kern="1200">
          <a:solidFill>
            <a:srgbClr val="C3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2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162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cavage-http-signatures" TargetMode="External"/><Relationship Id="rId2" Type="http://schemas.openxmlformats.org/officeDocument/2006/relationships/hyperlink" Target="https://www.owasp.org/index.php/REST_Security_Cheat_She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Tit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Sikkerhet </a:t>
            </a:r>
            <a:r>
              <a:rPr lang="nb-NO" dirty="0" err="1" smtClean="0"/>
              <a:t>eOppslag</a:t>
            </a:r>
            <a:r>
              <a:rPr lang="nb-NO" dirty="0" smtClean="0"/>
              <a:t> basert på rest-stil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16. april </a:t>
            </a:r>
            <a:r>
              <a:rPr lang="nb-NO" dirty="0"/>
              <a:t>2018  //  IT-arkitektur  //  </a:t>
            </a:r>
            <a:r>
              <a:rPr lang="nb-NO" dirty="0" smtClean="0"/>
              <a:t>Håkon Jendal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387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1871465"/>
          </a:xfrm>
        </p:spPr>
        <p:txBody>
          <a:bodyPr>
            <a:normAutofit fontScale="77500" lnSpcReduction="20000"/>
          </a:bodyPr>
          <a:lstStyle/>
          <a:p>
            <a:r>
              <a:rPr lang="nb-NO" dirty="0"/>
              <a:t>Konsument innhenter </a:t>
            </a:r>
            <a:r>
              <a:rPr lang="nb-NO" dirty="0" smtClean="0"/>
              <a:t>token </a:t>
            </a:r>
            <a:r>
              <a:rPr lang="nb-NO" dirty="0"/>
              <a:t>fra </a:t>
            </a:r>
            <a:r>
              <a:rPr lang="nb-NO" dirty="0" smtClean="0"/>
              <a:t>STS</a:t>
            </a:r>
            <a:endParaRPr lang="nb-NO" dirty="0" smtClean="0"/>
          </a:p>
          <a:p>
            <a:pPr lvl="1"/>
            <a:r>
              <a:rPr lang="nb-NO" dirty="0" smtClean="0"/>
              <a:t>Muliggjør tilgangskontroll på overordnet nivå ved at tilbyder administrerer hvem som kan få utstedt et token for et bestemt formål (</a:t>
            </a:r>
            <a:r>
              <a:rPr lang="nb-NO" dirty="0" err="1" smtClean="0"/>
              <a:t>scope</a:t>
            </a:r>
            <a:r>
              <a:rPr lang="nb-NO" dirty="0" smtClean="0"/>
              <a:t>) fra </a:t>
            </a:r>
            <a:r>
              <a:rPr lang="nb-NO" dirty="0" smtClean="0"/>
              <a:t>STS</a:t>
            </a:r>
            <a:endParaRPr lang="nb-NO" dirty="0"/>
          </a:p>
          <a:p>
            <a:r>
              <a:rPr lang="nb-NO" dirty="0"/>
              <a:t>Verifisering av token:</a:t>
            </a:r>
          </a:p>
          <a:p>
            <a:pPr lvl="1"/>
            <a:r>
              <a:rPr lang="nb-NO" dirty="0" err="1"/>
              <a:t>Self-contained</a:t>
            </a:r>
            <a:endParaRPr lang="nb-NO" dirty="0"/>
          </a:p>
          <a:p>
            <a:pPr lvl="1"/>
            <a:r>
              <a:rPr lang="nb-NO" dirty="0"/>
              <a:t>Benytte STS</a:t>
            </a:r>
          </a:p>
          <a:p>
            <a:r>
              <a:rPr lang="nb-NO" dirty="0" smtClean="0"/>
              <a:t>Tilbyder kan benytte både eksterne og interne autoritative</a:t>
            </a:r>
            <a:br>
              <a:rPr lang="nb-NO" dirty="0" smtClean="0"/>
            </a:br>
            <a:r>
              <a:rPr lang="nb-NO" dirty="0" smtClean="0"/>
              <a:t>kilder i tilgangskontroll</a:t>
            </a:r>
            <a:endParaRPr lang="nb-NO" dirty="0" smtClean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Autentisering og eventuell </a:t>
            </a:r>
            <a:r>
              <a:rPr lang="nb-NO" dirty="0"/>
              <a:t>tilgangskontroll</a:t>
            </a:r>
            <a:br>
              <a:rPr lang="nb-NO" dirty="0"/>
            </a:br>
            <a:r>
              <a:rPr lang="nb-NO" dirty="0"/>
              <a:t>- </a:t>
            </a:r>
            <a:r>
              <a:rPr lang="nb-NO" dirty="0" err="1"/>
              <a:t>Arkitekturbyggestener</a:t>
            </a:r>
            <a:r>
              <a:rPr lang="nb-NO" dirty="0"/>
              <a:t> (</a:t>
            </a:r>
            <a:r>
              <a:rPr lang="nb-NO" dirty="0" err="1"/>
              <a:t>ABBer</a:t>
            </a:r>
            <a:r>
              <a:rPr lang="nb-NO" dirty="0"/>
              <a:t>)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43808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5" name="Rektangel 4"/>
          <p:cNvSpPr/>
          <p:nvPr/>
        </p:nvSpPr>
        <p:spPr>
          <a:xfrm>
            <a:off x="4932040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6" name="Rektangel 5"/>
          <p:cNvSpPr/>
          <p:nvPr/>
        </p:nvSpPr>
        <p:spPr>
          <a:xfrm>
            <a:off x="1331640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Konsument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788024" y="3435846"/>
            <a:ext cx="4104456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Tilbyder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8" name="Rett pil 7"/>
          <p:cNvCxnSpPr>
            <a:stCxn id="4" idx="3"/>
            <a:endCxn id="5" idx="1"/>
          </p:cNvCxnSpPr>
          <p:nvPr/>
        </p:nvCxnSpPr>
        <p:spPr>
          <a:xfrm>
            <a:off x="3779912" y="3867894"/>
            <a:ext cx="115212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4139952" y="360666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>
                <a:solidFill>
                  <a:schemeClr val="bg2"/>
                </a:solidFill>
              </a:rPr>
              <a:t>TLS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3850371" y="4659982"/>
            <a:ext cx="936104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STS</a:t>
            </a:r>
          </a:p>
        </p:txBody>
      </p:sp>
      <p:cxnSp>
        <p:nvCxnSpPr>
          <p:cNvPr id="11" name="Rett pil 10"/>
          <p:cNvCxnSpPr>
            <a:stCxn id="6" idx="2"/>
            <a:endCxn id="10" idx="1"/>
          </p:cNvCxnSpPr>
          <p:nvPr/>
        </p:nvCxnSpPr>
        <p:spPr>
          <a:xfrm>
            <a:off x="2631976" y="4443958"/>
            <a:ext cx="1218395" cy="432048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eforklaring med linje 2 (loddrett strek) 15"/>
          <p:cNvSpPr/>
          <p:nvPr/>
        </p:nvSpPr>
        <p:spPr>
          <a:xfrm>
            <a:off x="5760132" y="4515966"/>
            <a:ext cx="1476164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074"/>
              <a:gd name="adj6" fmla="val -32202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Autentisere virksomhet ved å verifisere </a:t>
            </a:r>
            <a:r>
              <a:rPr lang="nb-NO" sz="1400" dirty="0">
                <a:solidFill>
                  <a:schemeClr val="bg2"/>
                </a:solidFill>
              </a:rPr>
              <a:t>token</a:t>
            </a:r>
          </a:p>
        </p:txBody>
      </p:sp>
      <p:sp>
        <p:nvSpPr>
          <p:cNvPr id="17" name="Rektangel 16"/>
          <p:cNvSpPr/>
          <p:nvPr/>
        </p:nvSpPr>
        <p:spPr>
          <a:xfrm>
            <a:off x="6228184" y="3652254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8" name="Rett pil 17"/>
          <p:cNvCxnSpPr>
            <a:stCxn id="5" idx="3"/>
            <a:endCxn id="17" idx="1"/>
          </p:cNvCxnSpPr>
          <p:nvPr/>
        </p:nvCxnSpPr>
        <p:spPr>
          <a:xfrm>
            <a:off x="5868144" y="3867894"/>
            <a:ext cx="360040" cy="3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ildeforklaring med linje 2 (loddrett strek) 22"/>
          <p:cNvSpPr/>
          <p:nvPr/>
        </p:nvSpPr>
        <p:spPr>
          <a:xfrm>
            <a:off x="7775848" y="4515966"/>
            <a:ext cx="1368152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1483"/>
              <a:gd name="adj6" fmla="val -42180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Eventuell tilgangskontroll basert på token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24" name="Rektangel 23"/>
          <p:cNvSpPr/>
          <p:nvPr/>
        </p:nvSpPr>
        <p:spPr>
          <a:xfrm>
            <a:off x="1403648" y="3651870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25" name="Rett pil 24"/>
          <p:cNvCxnSpPr>
            <a:stCxn id="24" idx="3"/>
            <a:endCxn id="4" idx="1"/>
          </p:cNvCxnSpPr>
          <p:nvPr/>
        </p:nvCxnSpPr>
        <p:spPr>
          <a:xfrm>
            <a:off x="2483768" y="3867894"/>
            <a:ext cx="36004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Sylinder 20"/>
          <p:cNvSpPr txBox="1"/>
          <p:nvPr/>
        </p:nvSpPr>
        <p:spPr>
          <a:xfrm>
            <a:off x="3065619" y="4443958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err="1" smtClean="0">
                <a:solidFill>
                  <a:schemeClr val="bg2"/>
                </a:solidFill>
              </a:rPr>
              <a:t>Get</a:t>
            </a:r>
            <a:r>
              <a:rPr lang="nb-NO" sz="1100" dirty="0" smtClean="0">
                <a:solidFill>
                  <a:schemeClr val="bg2"/>
                </a:solidFill>
              </a:rPr>
              <a:t> </a:t>
            </a:r>
            <a:r>
              <a:rPr lang="nb-NO" sz="1100" dirty="0" smtClean="0">
                <a:solidFill>
                  <a:schemeClr val="bg2"/>
                </a:solidFill>
              </a:rPr>
              <a:t>token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22" name="Rektangel 21"/>
          <p:cNvSpPr/>
          <p:nvPr/>
        </p:nvSpPr>
        <p:spPr>
          <a:xfrm>
            <a:off x="7092280" y="2301517"/>
            <a:ext cx="1129312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Autoritativ kilde</a:t>
            </a:r>
            <a:endParaRPr lang="nb-NO" sz="1400" dirty="0" smtClean="0">
              <a:solidFill>
                <a:schemeClr val="bg2"/>
              </a:solidFill>
            </a:endParaRPr>
          </a:p>
        </p:txBody>
      </p:sp>
      <p:cxnSp>
        <p:nvCxnSpPr>
          <p:cNvPr id="26" name="Rett pil 25"/>
          <p:cNvCxnSpPr>
            <a:stCxn id="7" idx="0"/>
            <a:endCxn id="22" idx="2"/>
          </p:cNvCxnSpPr>
          <p:nvPr/>
        </p:nvCxnSpPr>
        <p:spPr>
          <a:xfrm flipV="1">
            <a:off x="6840252" y="2733565"/>
            <a:ext cx="816684" cy="702281"/>
          </a:xfrm>
          <a:prstGeom prst="straightConnector1">
            <a:avLst/>
          </a:prstGeom>
          <a:ln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Sylinder 26"/>
          <p:cNvSpPr txBox="1"/>
          <p:nvPr/>
        </p:nvSpPr>
        <p:spPr>
          <a:xfrm>
            <a:off x="7370019" y="2859782"/>
            <a:ext cx="15944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>
                <a:solidFill>
                  <a:schemeClr val="bg2"/>
                </a:solidFill>
              </a:rPr>
              <a:t>Eventuell </a:t>
            </a:r>
            <a:r>
              <a:rPr lang="nb-NO" sz="1100" dirty="0" smtClean="0">
                <a:solidFill>
                  <a:schemeClr val="bg2"/>
                </a:solidFill>
              </a:rPr>
              <a:t>tilgangskontroll basert</a:t>
            </a:r>
          </a:p>
          <a:p>
            <a:r>
              <a:rPr lang="nb-NO" sz="1100" dirty="0" smtClean="0">
                <a:solidFill>
                  <a:schemeClr val="bg2"/>
                </a:solidFill>
              </a:rPr>
              <a:t>på </a:t>
            </a:r>
            <a:r>
              <a:rPr lang="nb-NO" sz="1100" dirty="0" smtClean="0">
                <a:solidFill>
                  <a:schemeClr val="bg2"/>
                </a:solidFill>
              </a:rPr>
              <a:t>autoritative kilder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28" name="Rektangel 27"/>
          <p:cNvSpPr/>
          <p:nvPr/>
        </p:nvSpPr>
        <p:spPr>
          <a:xfrm>
            <a:off x="7656936" y="3651870"/>
            <a:ext cx="1129312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Autoritativ kilde</a:t>
            </a:r>
            <a:endParaRPr lang="nb-NO" sz="1400" dirty="0" smtClean="0">
              <a:solidFill>
                <a:schemeClr val="bg2"/>
              </a:solidFill>
            </a:endParaRPr>
          </a:p>
        </p:txBody>
      </p:sp>
      <p:cxnSp>
        <p:nvCxnSpPr>
          <p:cNvPr id="29" name="Rett pil 28"/>
          <p:cNvCxnSpPr>
            <a:stCxn id="17" idx="3"/>
            <a:endCxn id="28" idx="1"/>
          </p:cNvCxnSpPr>
          <p:nvPr/>
        </p:nvCxnSpPr>
        <p:spPr>
          <a:xfrm flipV="1">
            <a:off x="7308304" y="3867894"/>
            <a:ext cx="348632" cy="384"/>
          </a:xfrm>
          <a:prstGeom prst="straightConnector1">
            <a:avLst/>
          </a:prstGeom>
          <a:ln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701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1943473"/>
          </a:xfrm>
        </p:spPr>
        <p:txBody>
          <a:bodyPr>
            <a:normAutofit fontScale="70000" lnSpcReduction="20000"/>
          </a:bodyPr>
          <a:lstStyle/>
          <a:p>
            <a:r>
              <a:rPr lang="nb-NO" dirty="0"/>
              <a:t>Konsument innhenter </a:t>
            </a:r>
            <a:r>
              <a:rPr lang="nb-NO" sz="2400" dirty="0">
                <a:solidFill>
                  <a:schemeClr val="bg2"/>
                </a:solidFill>
              </a:rPr>
              <a:t>OAuth2.0 </a:t>
            </a:r>
            <a:r>
              <a:rPr lang="nb-NO" sz="2400" dirty="0" err="1">
                <a:solidFill>
                  <a:schemeClr val="bg2"/>
                </a:solidFill>
              </a:rPr>
              <a:t>access</a:t>
            </a:r>
            <a:r>
              <a:rPr lang="nb-NO" sz="2400" dirty="0">
                <a:solidFill>
                  <a:schemeClr val="bg2"/>
                </a:solidFill>
              </a:rPr>
              <a:t> token </a:t>
            </a:r>
            <a:r>
              <a:rPr lang="nb-NO" dirty="0" smtClean="0"/>
              <a:t>fra </a:t>
            </a:r>
            <a:r>
              <a:rPr lang="nb-NO" dirty="0" smtClean="0"/>
              <a:t>ID-Porten (STS)</a:t>
            </a:r>
          </a:p>
          <a:p>
            <a:pPr lvl="1"/>
            <a:r>
              <a:rPr lang="nb-NO" dirty="0" smtClean="0"/>
              <a:t>Muliggjør tilgangskontroll på overordnet nivå ved at tilbyder administrerer hvem som kan få utstedt et token for et bestemt formål (</a:t>
            </a:r>
            <a:r>
              <a:rPr lang="nb-NO" dirty="0" err="1" smtClean="0"/>
              <a:t>scope</a:t>
            </a:r>
            <a:r>
              <a:rPr lang="nb-NO" dirty="0" smtClean="0"/>
              <a:t>) fra ID-porten</a:t>
            </a:r>
            <a:endParaRPr lang="nb-NO" dirty="0"/>
          </a:p>
          <a:p>
            <a:r>
              <a:rPr lang="nb-NO" dirty="0" smtClean="0"/>
              <a:t>Tilsvarende </a:t>
            </a:r>
            <a:r>
              <a:rPr lang="nb-NO" dirty="0" smtClean="0"/>
              <a:t>autentisering for virksomheter og personer hos tilbyder</a:t>
            </a:r>
          </a:p>
          <a:p>
            <a:r>
              <a:rPr lang="nb-NO" dirty="0" err="1" smtClean="0"/>
              <a:t>Self-contained</a:t>
            </a:r>
            <a:r>
              <a:rPr lang="nb-NO" dirty="0" smtClean="0"/>
              <a:t> token muliggjør validering uten å benytte STS</a:t>
            </a:r>
          </a:p>
          <a:p>
            <a:r>
              <a:rPr lang="nb-NO" dirty="0" smtClean="0"/>
              <a:t>Må dokumentere når </a:t>
            </a:r>
            <a:r>
              <a:rPr lang="nb-NO" dirty="0" err="1" smtClean="0"/>
              <a:t>Altinn</a:t>
            </a:r>
            <a:r>
              <a:rPr lang="nb-NO" dirty="0"/>
              <a:t> autorisasjon egner seg som</a:t>
            </a:r>
            <a:br>
              <a:rPr lang="nb-NO" dirty="0"/>
            </a:br>
            <a:r>
              <a:rPr lang="nb-NO" dirty="0"/>
              <a:t>ekstern </a:t>
            </a:r>
            <a:r>
              <a:rPr lang="nb-NO" dirty="0" smtClean="0"/>
              <a:t>autoritativ kilde</a:t>
            </a:r>
          </a:p>
          <a:p>
            <a:r>
              <a:rPr lang="nb-NO" dirty="0" smtClean="0"/>
              <a:t>En virksomhet kan fritt benytte egne interne autoritative kilder</a:t>
            </a:r>
            <a:endParaRPr lang="nb-NO" dirty="0" smtClean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Autentisering og eventuell </a:t>
            </a:r>
            <a:r>
              <a:rPr lang="nb-NO" dirty="0"/>
              <a:t>tilgangskontroll</a:t>
            </a:r>
            <a:br>
              <a:rPr lang="nb-NO" dirty="0"/>
            </a:br>
            <a:r>
              <a:rPr lang="nb-NO" dirty="0"/>
              <a:t>- Løsningskomponenter (</a:t>
            </a:r>
            <a:r>
              <a:rPr lang="nb-NO" dirty="0" err="1"/>
              <a:t>SBBer</a:t>
            </a:r>
            <a:r>
              <a:rPr lang="nb-NO" dirty="0"/>
              <a:t>)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43808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5" name="Rektangel 4"/>
          <p:cNvSpPr/>
          <p:nvPr/>
        </p:nvSpPr>
        <p:spPr>
          <a:xfrm>
            <a:off x="4932040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6" name="Rektangel 5"/>
          <p:cNvSpPr/>
          <p:nvPr/>
        </p:nvSpPr>
        <p:spPr>
          <a:xfrm>
            <a:off x="1331640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Konsument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788024" y="3435846"/>
            <a:ext cx="4104456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Tilbyder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8" name="Rett pil 7"/>
          <p:cNvCxnSpPr>
            <a:stCxn id="4" idx="3"/>
            <a:endCxn id="5" idx="1"/>
          </p:cNvCxnSpPr>
          <p:nvPr/>
        </p:nvCxnSpPr>
        <p:spPr>
          <a:xfrm>
            <a:off x="3779912" y="3867894"/>
            <a:ext cx="115212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4024112" y="3606668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>
                <a:solidFill>
                  <a:schemeClr val="bg2"/>
                </a:solidFill>
              </a:rPr>
              <a:t>TLS 1.2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3850371" y="4659982"/>
            <a:ext cx="936104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ID-Porten</a:t>
            </a:r>
            <a:endParaRPr lang="nb-NO" sz="1400" dirty="0" smtClean="0">
              <a:solidFill>
                <a:schemeClr val="bg2"/>
              </a:solidFill>
            </a:endParaRPr>
          </a:p>
        </p:txBody>
      </p:sp>
      <p:cxnSp>
        <p:nvCxnSpPr>
          <p:cNvPr id="11" name="Rett pil 10"/>
          <p:cNvCxnSpPr>
            <a:stCxn id="6" idx="2"/>
            <a:endCxn id="10" idx="1"/>
          </p:cNvCxnSpPr>
          <p:nvPr/>
        </p:nvCxnSpPr>
        <p:spPr>
          <a:xfrm>
            <a:off x="2631976" y="4443958"/>
            <a:ext cx="1218395" cy="432048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eforklaring med linje 2 (loddrett strek) 15"/>
          <p:cNvSpPr/>
          <p:nvPr/>
        </p:nvSpPr>
        <p:spPr>
          <a:xfrm>
            <a:off x="5760132" y="4515966"/>
            <a:ext cx="1476164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074"/>
              <a:gd name="adj6" fmla="val -32202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Autentisere virksomhet ved å verifisere </a:t>
            </a:r>
            <a:r>
              <a:rPr lang="nb-NO" sz="1400" dirty="0">
                <a:solidFill>
                  <a:schemeClr val="bg2"/>
                </a:solidFill>
              </a:rPr>
              <a:t>token</a:t>
            </a:r>
          </a:p>
        </p:txBody>
      </p:sp>
      <p:sp>
        <p:nvSpPr>
          <p:cNvPr id="17" name="Rektangel 16"/>
          <p:cNvSpPr/>
          <p:nvPr/>
        </p:nvSpPr>
        <p:spPr>
          <a:xfrm>
            <a:off x="6228184" y="3652254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8" name="Rett pil 17"/>
          <p:cNvCxnSpPr>
            <a:stCxn id="5" idx="3"/>
            <a:endCxn id="17" idx="1"/>
          </p:cNvCxnSpPr>
          <p:nvPr/>
        </p:nvCxnSpPr>
        <p:spPr>
          <a:xfrm>
            <a:off x="5868144" y="3867894"/>
            <a:ext cx="360040" cy="3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ktangel 23"/>
          <p:cNvSpPr/>
          <p:nvPr/>
        </p:nvSpPr>
        <p:spPr>
          <a:xfrm>
            <a:off x="1403648" y="3651870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25" name="Rett pil 24"/>
          <p:cNvCxnSpPr>
            <a:stCxn id="24" idx="3"/>
            <a:endCxn id="4" idx="1"/>
          </p:cNvCxnSpPr>
          <p:nvPr/>
        </p:nvCxnSpPr>
        <p:spPr>
          <a:xfrm>
            <a:off x="2483768" y="3867894"/>
            <a:ext cx="36004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Sylinder 20"/>
          <p:cNvSpPr txBox="1"/>
          <p:nvPr/>
        </p:nvSpPr>
        <p:spPr>
          <a:xfrm>
            <a:off x="1763688" y="4639221"/>
            <a:ext cx="17764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err="1">
                <a:solidFill>
                  <a:schemeClr val="bg2"/>
                </a:solidFill>
              </a:rPr>
              <a:t>Get</a:t>
            </a:r>
            <a:r>
              <a:rPr lang="nb-NO" sz="1100" dirty="0">
                <a:solidFill>
                  <a:schemeClr val="bg2"/>
                </a:solidFill>
              </a:rPr>
              <a:t> </a:t>
            </a:r>
            <a:r>
              <a:rPr lang="nb-NO" sz="1100" dirty="0">
                <a:solidFill>
                  <a:schemeClr val="bg2"/>
                </a:solidFill>
              </a:rPr>
              <a:t>OAuth2.0 </a:t>
            </a:r>
            <a:r>
              <a:rPr lang="nb-NO" sz="1100" dirty="0" err="1">
                <a:solidFill>
                  <a:schemeClr val="bg2"/>
                </a:solidFill>
              </a:rPr>
              <a:t>access</a:t>
            </a:r>
            <a:r>
              <a:rPr lang="nb-NO" sz="1100" dirty="0">
                <a:solidFill>
                  <a:schemeClr val="bg2"/>
                </a:solidFill>
              </a:rPr>
              <a:t> </a:t>
            </a:r>
            <a:r>
              <a:rPr lang="nb-NO" sz="1100" dirty="0" smtClean="0">
                <a:solidFill>
                  <a:schemeClr val="bg2"/>
                </a:solidFill>
              </a:rPr>
              <a:t>token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22" name="Rektangel 21"/>
          <p:cNvSpPr/>
          <p:nvPr/>
        </p:nvSpPr>
        <p:spPr>
          <a:xfrm>
            <a:off x="7092280" y="2301517"/>
            <a:ext cx="1129312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 smtClean="0">
                <a:solidFill>
                  <a:schemeClr val="bg2"/>
                </a:solidFill>
              </a:rPr>
              <a:t>Altinn</a:t>
            </a:r>
            <a:r>
              <a:rPr lang="nb-NO" sz="1400" dirty="0" smtClean="0">
                <a:solidFill>
                  <a:schemeClr val="bg2"/>
                </a:solidFill>
              </a:rPr>
              <a:t> autorisasjon</a:t>
            </a:r>
          </a:p>
        </p:txBody>
      </p:sp>
      <p:cxnSp>
        <p:nvCxnSpPr>
          <p:cNvPr id="26" name="Rett pil 25"/>
          <p:cNvCxnSpPr>
            <a:stCxn id="7" idx="0"/>
            <a:endCxn id="22" idx="2"/>
          </p:cNvCxnSpPr>
          <p:nvPr/>
        </p:nvCxnSpPr>
        <p:spPr>
          <a:xfrm flipV="1">
            <a:off x="6840252" y="2733565"/>
            <a:ext cx="816684" cy="702281"/>
          </a:xfrm>
          <a:prstGeom prst="straightConnector1">
            <a:avLst/>
          </a:prstGeom>
          <a:ln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ildeforklaring med linje 2 (loddrett strek) 27"/>
          <p:cNvSpPr/>
          <p:nvPr/>
        </p:nvSpPr>
        <p:spPr>
          <a:xfrm>
            <a:off x="7775848" y="4515966"/>
            <a:ext cx="1368152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1483"/>
              <a:gd name="adj6" fmla="val -42180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Eventuell tilgangskontroll basert på token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29" name="TekstSylinder 28"/>
          <p:cNvSpPr txBox="1"/>
          <p:nvPr/>
        </p:nvSpPr>
        <p:spPr>
          <a:xfrm>
            <a:off x="7370019" y="2859782"/>
            <a:ext cx="15944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>
                <a:solidFill>
                  <a:schemeClr val="bg2"/>
                </a:solidFill>
              </a:rPr>
              <a:t>Eventuell </a:t>
            </a:r>
            <a:r>
              <a:rPr lang="nb-NO" sz="1100" dirty="0" smtClean="0">
                <a:solidFill>
                  <a:schemeClr val="bg2"/>
                </a:solidFill>
              </a:rPr>
              <a:t>tilgangskontroll basert</a:t>
            </a:r>
          </a:p>
          <a:p>
            <a:r>
              <a:rPr lang="nb-NO" sz="1100" dirty="0" smtClean="0">
                <a:solidFill>
                  <a:schemeClr val="bg2"/>
                </a:solidFill>
              </a:rPr>
              <a:t>på </a:t>
            </a:r>
            <a:r>
              <a:rPr lang="nb-NO" sz="1100" dirty="0" smtClean="0">
                <a:solidFill>
                  <a:schemeClr val="bg2"/>
                </a:solidFill>
              </a:rPr>
              <a:t>autoritative kilder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30" name="Rektangel 29"/>
          <p:cNvSpPr/>
          <p:nvPr/>
        </p:nvSpPr>
        <p:spPr>
          <a:xfrm>
            <a:off x="7656936" y="3651870"/>
            <a:ext cx="1129312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Autoritativ kilde</a:t>
            </a:r>
            <a:endParaRPr lang="nb-NO" sz="1400" dirty="0" smtClean="0">
              <a:solidFill>
                <a:schemeClr val="bg2"/>
              </a:solidFill>
            </a:endParaRPr>
          </a:p>
        </p:txBody>
      </p:sp>
      <p:cxnSp>
        <p:nvCxnSpPr>
          <p:cNvPr id="31" name="Rett pil 30"/>
          <p:cNvCxnSpPr>
            <a:endCxn id="30" idx="1"/>
          </p:cNvCxnSpPr>
          <p:nvPr/>
        </p:nvCxnSpPr>
        <p:spPr>
          <a:xfrm flipV="1">
            <a:off x="7308304" y="3867894"/>
            <a:ext cx="348632" cy="384"/>
          </a:xfrm>
          <a:prstGeom prst="straightConnector1">
            <a:avLst/>
          </a:prstGeom>
          <a:ln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262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smtClean="0"/>
              <a:t>Slipper </a:t>
            </a:r>
            <a:r>
              <a:rPr lang="nb-NO" dirty="0"/>
              <a:t>å håndtere mange aktører og livssyklus til </a:t>
            </a:r>
            <a:r>
              <a:rPr lang="nb-NO" dirty="0" smtClean="0"/>
              <a:t>sertifikater.</a:t>
            </a:r>
          </a:p>
          <a:p>
            <a:r>
              <a:rPr lang="nb-NO" dirty="0" smtClean="0"/>
              <a:t>ID-porten </a:t>
            </a:r>
            <a:r>
              <a:rPr lang="nb-NO" dirty="0"/>
              <a:t>håndterer kompleksitet rundt mange </a:t>
            </a:r>
            <a:r>
              <a:rPr lang="nb-NO" dirty="0" smtClean="0"/>
              <a:t>konsumenter.</a:t>
            </a:r>
          </a:p>
          <a:p>
            <a:r>
              <a:rPr lang="nb-NO" dirty="0" smtClean="0"/>
              <a:t>Får </a:t>
            </a:r>
            <a:r>
              <a:rPr lang="nb-NO" dirty="0"/>
              <a:t>standardisert hvordan vi får overført </a:t>
            </a:r>
            <a:r>
              <a:rPr lang="nb-NO" dirty="0" smtClean="0"/>
              <a:t>virksomhetstoken.</a:t>
            </a:r>
          </a:p>
          <a:p>
            <a:r>
              <a:rPr lang="nb-NO" dirty="0"/>
              <a:t>M</a:t>
            </a:r>
            <a:r>
              <a:rPr lang="nb-NO" dirty="0" smtClean="0"/>
              <a:t>uliggjør </a:t>
            </a:r>
            <a:r>
              <a:rPr lang="nb-NO" dirty="0"/>
              <a:t>forskjellige autentiseringsmetoder </a:t>
            </a:r>
            <a:r>
              <a:rPr lang="nb-NO" dirty="0" smtClean="0"/>
              <a:t>for virksomheter mot </a:t>
            </a:r>
            <a:r>
              <a:rPr lang="nb-NO" dirty="0"/>
              <a:t>ID-porten og </a:t>
            </a:r>
            <a:r>
              <a:rPr lang="nb-NO" dirty="0" smtClean="0"/>
              <a:t>tilbydere </a:t>
            </a:r>
            <a:r>
              <a:rPr lang="nb-NO" dirty="0"/>
              <a:t>trenger ikke </a:t>
            </a:r>
            <a:r>
              <a:rPr lang="nb-NO" dirty="0" smtClean="0"/>
              <a:t>å </a:t>
            </a:r>
            <a:r>
              <a:rPr lang="nb-NO" dirty="0"/>
              <a:t>forholde seg til dette</a:t>
            </a:r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Noen fordeler med å </a:t>
            </a:r>
            <a:r>
              <a:rPr lang="nb-NO" dirty="0"/>
              <a:t>benytte </a:t>
            </a:r>
            <a:r>
              <a:rPr lang="nb-NO" dirty="0"/>
              <a:t>OAuth2.0 </a:t>
            </a:r>
            <a:r>
              <a:rPr lang="nb-NO" dirty="0" err="1"/>
              <a:t>access</a:t>
            </a:r>
            <a:r>
              <a:rPr lang="nb-NO" dirty="0"/>
              <a:t> token </a:t>
            </a:r>
            <a:r>
              <a:rPr lang="nb-NO" dirty="0"/>
              <a:t>fra ID-porten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02548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ID-porten</a:t>
            </a:r>
          </a:p>
          <a:p>
            <a:pPr lvl="1"/>
            <a:r>
              <a:rPr lang="nb-NO" dirty="0"/>
              <a:t>G</a:t>
            </a:r>
            <a:r>
              <a:rPr lang="nb-NO" dirty="0" smtClean="0"/>
              <a:t>ir </a:t>
            </a:r>
            <a:r>
              <a:rPr lang="nb-NO" dirty="0" smtClean="0"/>
              <a:t>bare token til de virksomhetene som skal ha </a:t>
            </a:r>
            <a:r>
              <a:rPr lang="nb-NO" dirty="0" smtClean="0"/>
              <a:t>token</a:t>
            </a:r>
            <a:r>
              <a:rPr lang="nb-NO" dirty="0" smtClean="0"/>
              <a:t> - </a:t>
            </a:r>
            <a:r>
              <a:rPr lang="nb-NO" dirty="0" err="1" smtClean="0"/>
              <a:t>Audience</a:t>
            </a:r>
            <a:r>
              <a:rPr lang="nb-NO" dirty="0" smtClean="0"/>
              <a:t> </a:t>
            </a:r>
            <a:r>
              <a:rPr lang="nb-NO" dirty="0" smtClean="0"/>
              <a:t>funksjonalitet</a:t>
            </a:r>
          </a:p>
          <a:p>
            <a:r>
              <a:rPr lang="nb-NO" dirty="0" smtClean="0"/>
              <a:t>Tilbyder</a:t>
            </a:r>
            <a:endParaRPr lang="nb-NO" dirty="0" smtClean="0"/>
          </a:p>
          <a:p>
            <a:pPr lvl="1"/>
            <a:r>
              <a:rPr lang="nb-NO" dirty="0" smtClean="0"/>
              <a:t>G</a:t>
            </a:r>
            <a:r>
              <a:rPr lang="nb-NO" dirty="0" smtClean="0"/>
              <a:t>ateway gir bare </a:t>
            </a:r>
            <a:r>
              <a:rPr lang="nb-NO" dirty="0"/>
              <a:t>tilgang til de virksomhetene som skal ha </a:t>
            </a:r>
            <a:r>
              <a:rPr lang="nb-NO" dirty="0" smtClean="0"/>
              <a:t>tilgang</a:t>
            </a:r>
          </a:p>
          <a:p>
            <a:pPr lvl="1"/>
            <a:r>
              <a:rPr lang="nb-NO" dirty="0" smtClean="0"/>
              <a:t>Applikasjon</a:t>
            </a:r>
          </a:p>
          <a:p>
            <a:pPr lvl="2"/>
            <a:r>
              <a:rPr lang="nb-NO" dirty="0" smtClean="0"/>
              <a:t>Bruk av autoritative kilder for tilgangskontroll</a:t>
            </a:r>
          </a:p>
          <a:p>
            <a:pPr lvl="3"/>
            <a:r>
              <a:rPr lang="nb-NO" dirty="0" smtClean="0"/>
              <a:t>Eksterne kilder som for eksempel </a:t>
            </a:r>
            <a:r>
              <a:rPr lang="nb-NO" dirty="0" err="1" smtClean="0"/>
              <a:t>Altinn</a:t>
            </a:r>
            <a:r>
              <a:rPr lang="nb-NO" dirty="0" smtClean="0"/>
              <a:t> </a:t>
            </a:r>
            <a:r>
              <a:rPr lang="nb-NO" dirty="0" err="1" smtClean="0"/>
              <a:t>autoritasjon</a:t>
            </a:r>
            <a:endParaRPr lang="nb-NO" dirty="0" smtClean="0"/>
          </a:p>
          <a:p>
            <a:pPr lvl="3"/>
            <a:r>
              <a:rPr lang="nb-NO" dirty="0" smtClean="0"/>
              <a:t>Interne kilder</a:t>
            </a:r>
          </a:p>
          <a:p>
            <a:pPr lvl="2"/>
            <a:r>
              <a:rPr lang="nb-NO" dirty="0" smtClean="0"/>
              <a:t>Filtrering av data</a:t>
            </a:r>
          </a:p>
          <a:p>
            <a:pPr lvl="2"/>
            <a:r>
              <a:rPr lang="nb-NO" dirty="0" smtClean="0"/>
              <a:t>Annet?</a:t>
            </a:r>
            <a:endParaRPr lang="nb-NO" dirty="0" smtClean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Ulike nivåer av tilgangskontroll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66097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50"/>
            <a:ext cx="8398965" cy="1584594"/>
          </a:xfrm>
        </p:spPr>
        <p:txBody>
          <a:bodyPr>
            <a:normAutofit/>
          </a:bodyPr>
          <a:lstStyle/>
          <a:p>
            <a:r>
              <a:rPr lang="nb-NO" dirty="0" err="1" smtClean="0"/>
              <a:t>Response</a:t>
            </a:r>
            <a:r>
              <a:rPr lang="nb-NO" dirty="0" smtClean="0"/>
              <a:t> body </a:t>
            </a:r>
            <a:r>
              <a:rPr lang="nb-NO" dirty="0" smtClean="0"/>
              <a:t>signeres</a:t>
            </a:r>
            <a:endParaRPr lang="nb-NO" dirty="0" smtClean="0"/>
          </a:p>
          <a:p>
            <a:pPr lvl="1"/>
            <a:r>
              <a:rPr lang="nb-NO" dirty="0"/>
              <a:t>Unntaksvis kan det være behov for at konsument signerer deler av http header i forespørselen – se senere </a:t>
            </a:r>
            <a:r>
              <a:rPr lang="nb-NO" dirty="0" smtClean="0"/>
              <a:t>kommentar</a:t>
            </a:r>
          </a:p>
          <a:p>
            <a:r>
              <a:rPr lang="nb-NO" dirty="0" smtClean="0"/>
              <a:t>Flere alternative måter </a:t>
            </a:r>
            <a:r>
              <a:rPr lang="nb-NO" dirty="0" smtClean="0"/>
              <a:t>å verifisere signatur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Ende til ende </a:t>
            </a:r>
            <a:r>
              <a:rPr lang="nb-NO" dirty="0"/>
              <a:t>integritet</a:t>
            </a:r>
            <a:br>
              <a:rPr lang="nb-NO" dirty="0"/>
            </a:br>
            <a:r>
              <a:rPr lang="nb-NO" dirty="0"/>
              <a:t>- </a:t>
            </a:r>
            <a:r>
              <a:rPr lang="nb-NO" dirty="0" err="1"/>
              <a:t>Arkitekturbyggestener</a:t>
            </a:r>
            <a:r>
              <a:rPr lang="nb-NO" dirty="0"/>
              <a:t> (</a:t>
            </a:r>
            <a:r>
              <a:rPr lang="nb-NO" dirty="0" err="1"/>
              <a:t>ABBer</a:t>
            </a:r>
            <a:r>
              <a:rPr lang="nb-NO" dirty="0"/>
              <a:t>)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43808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5" name="Rektangel 4"/>
          <p:cNvSpPr/>
          <p:nvPr/>
        </p:nvSpPr>
        <p:spPr>
          <a:xfrm>
            <a:off x="4932040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6" name="Rektangel 5"/>
          <p:cNvSpPr/>
          <p:nvPr/>
        </p:nvSpPr>
        <p:spPr>
          <a:xfrm>
            <a:off x="1331640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Konsument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788024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Tilbyder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8" name="Rett pil 7"/>
          <p:cNvCxnSpPr>
            <a:stCxn id="4" idx="3"/>
            <a:endCxn id="5" idx="1"/>
          </p:cNvCxnSpPr>
          <p:nvPr/>
        </p:nvCxnSpPr>
        <p:spPr>
          <a:xfrm>
            <a:off x="3779912" y="3867894"/>
            <a:ext cx="115212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4194974" y="360666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>
                <a:solidFill>
                  <a:schemeClr val="bg2"/>
                </a:solidFill>
              </a:rPr>
              <a:t>TLS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14" name="Rektangel 13"/>
          <p:cNvSpPr/>
          <p:nvPr/>
        </p:nvSpPr>
        <p:spPr>
          <a:xfrm>
            <a:off x="6228184" y="3652254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5" name="Rett pil 14"/>
          <p:cNvCxnSpPr>
            <a:stCxn id="5" idx="3"/>
            <a:endCxn id="14" idx="1"/>
          </p:cNvCxnSpPr>
          <p:nvPr/>
        </p:nvCxnSpPr>
        <p:spPr>
          <a:xfrm>
            <a:off x="5868144" y="3867894"/>
            <a:ext cx="360040" cy="3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eforklaring med linje 2 (loddrett strek) 15"/>
          <p:cNvSpPr/>
          <p:nvPr/>
        </p:nvSpPr>
        <p:spPr>
          <a:xfrm>
            <a:off x="7164288" y="4515966"/>
            <a:ext cx="1835696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9115"/>
              <a:gd name="adj6" fmla="val -39465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Signere </a:t>
            </a:r>
            <a:r>
              <a:rPr lang="nb-NO" sz="1400" dirty="0" err="1" smtClean="0">
                <a:solidFill>
                  <a:schemeClr val="bg2"/>
                </a:solidFill>
              </a:rPr>
              <a:t>response</a:t>
            </a:r>
            <a:r>
              <a:rPr lang="nb-NO" sz="1400" dirty="0" smtClean="0">
                <a:solidFill>
                  <a:schemeClr val="bg2"/>
                </a:solidFill>
              </a:rPr>
              <a:t> body med privat nøkkel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1403648" y="3651870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8" name="Rett pil 17"/>
          <p:cNvCxnSpPr>
            <a:stCxn id="17" idx="3"/>
            <a:endCxn id="4" idx="1"/>
          </p:cNvCxnSpPr>
          <p:nvPr/>
        </p:nvCxnSpPr>
        <p:spPr>
          <a:xfrm>
            <a:off x="2483768" y="3867894"/>
            <a:ext cx="36004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ildeforklaring med linje 2 (loddrett strek) 20"/>
          <p:cNvSpPr/>
          <p:nvPr/>
        </p:nvSpPr>
        <p:spPr>
          <a:xfrm>
            <a:off x="1835696" y="4587974"/>
            <a:ext cx="1089193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2911"/>
              <a:gd name="adj6" fmla="val -27488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Verifisere signatur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20" name="Rektangel 19"/>
          <p:cNvSpPr/>
          <p:nvPr/>
        </p:nvSpPr>
        <p:spPr>
          <a:xfrm>
            <a:off x="3887924" y="2787774"/>
            <a:ext cx="936104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BCP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22" name="Rett pil 21"/>
          <p:cNvCxnSpPr>
            <a:stCxn id="17" idx="0"/>
            <a:endCxn id="20" idx="1"/>
          </p:cNvCxnSpPr>
          <p:nvPr/>
        </p:nvCxnSpPr>
        <p:spPr>
          <a:xfrm flipV="1">
            <a:off x="1943708" y="3003798"/>
            <a:ext cx="1944216" cy="648072"/>
          </a:xfrm>
          <a:prstGeom prst="straightConnector1">
            <a:avLst/>
          </a:prstGeom>
          <a:ln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Sylinder 22"/>
          <p:cNvSpPr txBox="1"/>
          <p:nvPr/>
        </p:nvSpPr>
        <p:spPr>
          <a:xfrm>
            <a:off x="1911761" y="2860943"/>
            <a:ext cx="1386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err="1" smtClean="0">
                <a:solidFill>
                  <a:schemeClr val="bg2"/>
                </a:solidFill>
              </a:rPr>
              <a:t>Get</a:t>
            </a:r>
            <a:r>
              <a:rPr lang="nb-NO" sz="1100" dirty="0" smtClean="0">
                <a:solidFill>
                  <a:schemeClr val="bg2"/>
                </a:solidFill>
              </a:rPr>
              <a:t> offentlige nøkkel</a:t>
            </a:r>
          </a:p>
          <a:p>
            <a:r>
              <a:rPr lang="nb-NO" sz="1100" dirty="0" smtClean="0">
                <a:solidFill>
                  <a:schemeClr val="bg2"/>
                </a:solidFill>
              </a:rPr>
              <a:t>tilbyder</a:t>
            </a:r>
          </a:p>
        </p:txBody>
      </p:sp>
    </p:spTree>
    <p:extLst>
      <p:ext uri="{BB962C8B-B14F-4D97-AF65-F5344CB8AC3E}">
        <p14:creationId xmlns:p14="http://schemas.microsoft.com/office/powerpoint/2010/main" val="189261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50"/>
            <a:ext cx="8398965" cy="1584594"/>
          </a:xfrm>
        </p:spPr>
        <p:txBody>
          <a:bodyPr>
            <a:normAutofit/>
          </a:bodyPr>
          <a:lstStyle/>
          <a:p>
            <a:r>
              <a:rPr lang="nb-NO" dirty="0" err="1" smtClean="0"/>
              <a:t>Response</a:t>
            </a:r>
            <a:r>
              <a:rPr lang="nb-NO" dirty="0" smtClean="0"/>
              <a:t> body signeres </a:t>
            </a:r>
            <a:r>
              <a:rPr lang="nb-NO" dirty="0" smtClean="0"/>
              <a:t>i henhold til JWS</a:t>
            </a:r>
            <a:r>
              <a:rPr lang="nb-NO" dirty="0"/>
              <a:t> </a:t>
            </a:r>
            <a:r>
              <a:rPr lang="nb-NO" dirty="0" smtClean="0"/>
              <a:t>standarden</a:t>
            </a:r>
            <a:endParaRPr lang="nb-NO" dirty="0" smtClean="0"/>
          </a:p>
          <a:p>
            <a:r>
              <a:rPr lang="nb-NO" dirty="0" smtClean="0"/>
              <a:t>Det </a:t>
            </a:r>
            <a:r>
              <a:rPr lang="nb-NO" dirty="0" smtClean="0"/>
              <a:t>vil antagelig være mulig å </a:t>
            </a:r>
            <a:r>
              <a:rPr lang="nb-NO" dirty="0" err="1" smtClean="0"/>
              <a:t>verifisisere</a:t>
            </a:r>
            <a:r>
              <a:rPr lang="nb-NO" dirty="0" smtClean="0"/>
              <a:t> signatur uten å hente offentlig nøkkel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Ende til ende </a:t>
            </a:r>
            <a:r>
              <a:rPr lang="nb-NO" dirty="0"/>
              <a:t>integritet</a:t>
            </a:r>
            <a:br>
              <a:rPr lang="nb-NO" dirty="0"/>
            </a:br>
            <a:r>
              <a:rPr lang="nb-NO" dirty="0"/>
              <a:t>- Løsningskomponenter (</a:t>
            </a:r>
            <a:r>
              <a:rPr lang="nb-NO" dirty="0" err="1"/>
              <a:t>SBBer</a:t>
            </a:r>
            <a:r>
              <a:rPr lang="nb-NO" dirty="0"/>
              <a:t>)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43808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5" name="Rektangel 4"/>
          <p:cNvSpPr/>
          <p:nvPr/>
        </p:nvSpPr>
        <p:spPr>
          <a:xfrm>
            <a:off x="4932040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6" name="Rektangel 5"/>
          <p:cNvSpPr/>
          <p:nvPr/>
        </p:nvSpPr>
        <p:spPr>
          <a:xfrm>
            <a:off x="1331640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Konsument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788024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Tilbyder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8" name="Rett pil 7"/>
          <p:cNvCxnSpPr>
            <a:stCxn id="4" idx="3"/>
            <a:endCxn id="5" idx="1"/>
          </p:cNvCxnSpPr>
          <p:nvPr/>
        </p:nvCxnSpPr>
        <p:spPr>
          <a:xfrm>
            <a:off x="3779912" y="3867894"/>
            <a:ext cx="115212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4024112" y="3606668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>
                <a:solidFill>
                  <a:schemeClr val="bg2"/>
                </a:solidFill>
              </a:rPr>
              <a:t>TLS 1.2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14" name="Rektangel 13"/>
          <p:cNvSpPr/>
          <p:nvPr/>
        </p:nvSpPr>
        <p:spPr>
          <a:xfrm>
            <a:off x="6228184" y="3652254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5" name="Rett pil 14"/>
          <p:cNvCxnSpPr>
            <a:stCxn id="5" idx="3"/>
            <a:endCxn id="14" idx="1"/>
          </p:cNvCxnSpPr>
          <p:nvPr/>
        </p:nvCxnSpPr>
        <p:spPr>
          <a:xfrm>
            <a:off x="5868144" y="3867894"/>
            <a:ext cx="360040" cy="3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eforklaring med linje 2 (loddrett strek) 15"/>
          <p:cNvSpPr/>
          <p:nvPr/>
        </p:nvSpPr>
        <p:spPr>
          <a:xfrm>
            <a:off x="7164288" y="4515966"/>
            <a:ext cx="1835696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9115"/>
              <a:gd name="adj6" fmla="val -39465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Signere </a:t>
            </a:r>
            <a:r>
              <a:rPr lang="nb-NO" sz="1400" dirty="0" err="1" smtClean="0">
                <a:solidFill>
                  <a:schemeClr val="bg2"/>
                </a:solidFill>
              </a:rPr>
              <a:t>response</a:t>
            </a:r>
            <a:r>
              <a:rPr lang="nb-NO" sz="1400" dirty="0" smtClean="0">
                <a:solidFill>
                  <a:schemeClr val="bg2"/>
                </a:solidFill>
              </a:rPr>
              <a:t> body med privat nøkkel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1403648" y="3651870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8" name="Rett pil 17"/>
          <p:cNvCxnSpPr>
            <a:stCxn id="17" idx="3"/>
            <a:endCxn id="4" idx="1"/>
          </p:cNvCxnSpPr>
          <p:nvPr/>
        </p:nvCxnSpPr>
        <p:spPr>
          <a:xfrm>
            <a:off x="2483768" y="3867894"/>
            <a:ext cx="36004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ildeforklaring med linje 2 (loddrett strek) 20"/>
          <p:cNvSpPr/>
          <p:nvPr/>
        </p:nvSpPr>
        <p:spPr>
          <a:xfrm>
            <a:off x="1835696" y="4587974"/>
            <a:ext cx="1089193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2911"/>
              <a:gd name="adj6" fmla="val -27488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Verifisere signatur</a:t>
            </a:r>
            <a:endParaRPr lang="nb-NO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5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1295401"/>
          </a:xfrm>
        </p:spPr>
        <p:txBody>
          <a:bodyPr/>
          <a:lstStyle/>
          <a:p>
            <a:r>
              <a:rPr lang="nb-NO" dirty="0" smtClean="0"/>
              <a:t>Respons body </a:t>
            </a:r>
            <a:r>
              <a:rPr lang="nb-NO" dirty="0" smtClean="0"/>
              <a:t>krypteres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Ende til ende </a:t>
            </a:r>
            <a:r>
              <a:rPr lang="nb-NO" dirty="0"/>
              <a:t>konfidensialitet</a:t>
            </a:r>
            <a:br>
              <a:rPr lang="nb-NO" dirty="0"/>
            </a:br>
            <a:r>
              <a:rPr lang="nb-NO" dirty="0"/>
              <a:t>- </a:t>
            </a:r>
            <a:r>
              <a:rPr lang="nb-NO" dirty="0" err="1"/>
              <a:t>Arkitekturbyggestener</a:t>
            </a:r>
            <a:r>
              <a:rPr lang="nb-NO" dirty="0"/>
              <a:t> (</a:t>
            </a:r>
            <a:r>
              <a:rPr lang="nb-NO" dirty="0" err="1"/>
              <a:t>ABBer</a:t>
            </a:r>
            <a:r>
              <a:rPr lang="nb-NO" dirty="0"/>
              <a:t>)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43808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5" name="Rektangel 4"/>
          <p:cNvSpPr/>
          <p:nvPr/>
        </p:nvSpPr>
        <p:spPr>
          <a:xfrm>
            <a:off x="4932040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6" name="Rektangel 5"/>
          <p:cNvSpPr/>
          <p:nvPr/>
        </p:nvSpPr>
        <p:spPr>
          <a:xfrm>
            <a:off x="1331640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Konsument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788024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Tilbyder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8" name="Rett pil 7"/>
          <p:cNvCxnSpPr>
            <a:stCxn id="4" idx="3"/>
            <a:endCxn id="5" idx="1"/>
          </p:cNvCxnSpPr>
          <p:nvPr/>
        </p:nvCxnSpPr>
        <p:spPr>
          <a:xfrm>
            <a:off x="3779912" y="3867894"/>
            <a:ext cx="115212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4194974" y="360666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>
                <a:solidFill>
                  <a:schemeClr val="bg2"/>
                </a:solidFill>
              </a:rPr>
              <a:t>TLS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14" name="Rektangel 13"/>
          <p:cNvSpPr/>
          <p:nvPr/>
        </p:nvSpPr>
        <p:spPr>
          <a:xfrm>
            <a:off x="6228184" y="3652254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5" name="Rett pil 14"/>
          <p:cNvCxnSpPr>
            <a:stCxn id="5" idx="3"/>
            <a:endCxn id="14" idx="1"/>
          </p:cNvCxnSpPr>
          <p:nvPr/>
        </p:nvCxnSpPr>
        <p:spPr>
          <a:xfrm>
            <a:off x="5868144" y="3867894"/>
            <a:ext cx="360040" cy="3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eforklaring med linje 2 (loddrett strek) 15"/>
          <p:cNvSpPr/>
          <p:nvPr/>
        </p:nvSpPr>
        <p:spPr>
          <a:xfrm>
            <a:off x="7164288" y="4515966"/>
            <a:ext cx="1835696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7668"/>
              <a:gd name="adj6" fmla="val -41406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Kryptere </a:t>
            </a:r>
            <a:r>
              <a:rPr lang="nb-NO" sz="1400" dirty="0" err="1" smtClean="0">
                <a:solidFill>
                  <a:schemeClr val="bg2"/>
                </a:solidFill>
              </a:rPr>
              <a:t>response</a:t>
            </a:r>
            <a:r>
              <a:rPr lang="nb-NO" sz="1400" dirty="0" smtClean="0">
                <a:solidFill>
                  <a:schemeClr val="bg2"/>
                </a:solidFill>
              </a:rPr>
              <a:t> body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1403648" y="3651870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8" name="Rett pil 17"/>
          <p:cNvCxnSpPr>
            <a:stCxn id="17" idx="3"/>
            <a:endCxn id="4" idx="1"/>
          </p:cNvCxnSpPr>
          <p:nvPr/>
        </p:nvCxnSpPr>
        <p:spPr>
          <a:xfrm>
            <a:off x="2483768" y="3867894"/>
            <a:ext cx="36004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ildeforklaring med linje 2 (loddrett strek) 12"/>
          <p:cNvSpPr/>
          <p:nvPr/>
        </p:nvSpPr>
        <p:spPr>
          <a:xfrm>
            <a:off x="1835696" y="4587974"/>
            <a:ext cx="1089193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2911"/>
              <a:gd name="adj6" fmla="val -27488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 smtClean="0">
                <a:solidFill>
                  <a:schemeClr val="bg2"/>
                </a:solidFill>
              </a:rPr>
              <a:t>Dekryptere</a:t>
            </a:r>
            <a:r>
              <a:rPr lang="nb-NO" sz="1400" dirty="0" smtClean="0">
                <a:solidFill>
                  <a:schemeClr val="bg2"/>
                </a:solidFill>
              </a:rPr>
              <a:t> </a:t>
            </a:r>
            <a:r>
              <a:rPr lang="nb-NO" sz="1400" dirty="0" err="1" smtClean="0">
                <a:solidFill>
                  <a:schemeClr val="bg2"/>
                </a:solidFill>
              </a:rPr>
              <a:t>response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3887924" y="2787774"/>
            <a:ext cx="936104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BCP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20" name="Rett pil 19"/>
          <p:cNvCxnSpPr>
            <a:stCxn id="14" idx="0"/>
            <a:endCxn id="19" idx="3"/>
          </p:cNvCxnSpPr>
          <p:nvPr/>
        </p:nvCxnSpPr>
        <p:spPr>
          <a:xfrm flipH="1" flipV="1">
            <a:off x="4824028" y="3003798"/>
            <a:ext cx="1944216" cy="648456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Sylinder 22"/>
          <p:cNvSpPr txBox="1"/>
          <p:nvPr/>
        </p:nvSpPr>
        <p:spPr>
          <a:xfrm>
            <a:off x="5534725" y="2860943"/>
            <a:ext cx="1386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err="1" smtClean="0">
                <a:solidFill>
                  <a:schemeClr val="bg2"/>
                </a:solidFill>
              </a:rPr>
              <a:t>Get</a:t>
            </a:r>
            <a:r>
              <a:rPr lang="nb-NO" sz="1100" dirty="0" smtClean="0">
                <a:solidFill>
                  <a:schemeClr val="bg2"/>
                </a:solidFill>
              </a:rPr>
              <a:t> o</a:t>
            </a:r>
            <a:r>
              <a:rPr lang="nb-NO" sz="1100" dirty="0">
                <a:solidFill>
                  <a:schemeClr val="bg2"/>
                </a:solidFill>
              </a:rPr>
              <a:t>ffentlige </a:t>
            </a:r>
            <a:r>
              <a:rPr lang="nb-NO" sz="1100" dirty="0" smtClean="0">
                <a:solidFill>
                  <a:schemeClr val="bg2"/>
                </a:solidFill>
              </a:rPr>
              <a:t>nøkkel</a:t>
            </a:r>
          </a:p>
          <a:p>
            <a:r>
              <a:rPr lang="nb-NO" sz="1100" dirty="0" smtClean="0">
                <a:solidFill>
                  <a:schemeClr val="bg2"/>
                </a:solidFill>
              </a:rPr>
              <a:t>konsument</a:t>
            </a:r>
            <a:endParaRPr lang="nb-NO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7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1295401"/>
          </a:xfrm>
        </p:spPr>
        <p:txBody>
          <a:bodyPr/>
          <a:lstStyle/>
          <a:p>
            <a:r>
              <a:rPr lang="nb-NO" dirty="0" smtClean="0"/>
              <a:t>Respons body krypteres </a:t>
            </a:r>
            <a:r>
              <a:rPr lang="nb-NO" dirty="0" smtClean="0"/>
              <a:t>i henhold til JWE</a:t>
            </a:r>
            <a:r>
              <a:rPr lang="nb-NO" dirty="0"/>
              <a:t> </a:t>
            </a:r>
            <a:r>
              <a:rPr lang="nb-NO" dirty="0" smtClean="0"/>
              <a:t>standarden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Ende til ende </a:t>
            </a:r>
            <a:r>
              <a:rPr lang="nb-NO" dirty="0"/>
              <a:t>konfidensialitet</a:t>
            </a:r>
            <a:br>
              <a:rPr lang="nb-NO" dirty="0"/>
            </a:br>
            <a:r>
              <a:rPr lang="nb-NO" dirty="0"/>
              <a:t>- Løsningskomponenter (</a:t>
            </a:r>
            <a:r>
              <a:rPr lang="nb-NO" dirty="0" err="1"/>
              <a:t>SBBer</a:t>
            </a:r>
            <a:r>
              <a:rPr lang="nb-NO" dirty="0"/>
              <a:t>)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43808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5" name="Rektangel 4"/>
          <p:cNvSpPr/>
          <p:nvPr/>
        </p:nvSpPr>
        <p:spPr>
          <a:xfrm>
            <a:off x="4932040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6" name="Rektangel 5"/>
          <p:cNvSpPr/>
          <p:nvPr/>
        </p:nvSpPr>
        <p:spPr>
          <a:xfrm>
            <a:off x="1331640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Konsument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788024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Tilbyder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8" name="Rett pil 7"/>
          <p:cNvCxnSpPr>
            <a:stCxn id="4" idx="3"/>
            <a:endCxn id="5" idx="1"/>
          </p:cNvCxnSpPr>
          <p:nvPr/>
        </p:nvCxnSpPr>
        <p:spPr>
          <a:xfrm>
            <a:off x="3779912" y="3867894"/>
            <a:ext cx="115212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4024112" y="3606668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>
                <a:solidFill>
                  <a:schemeClr val="bg2"/>
                </a:solidFill>
              </a:rPr>
              <a:t>TLS 1.2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14" name="Rektangel 13"/>
          <p:cNvSpPr/>
          <p:nvPr/>
        </p:nvSpPr>
        <p:spPr>
          <a:xfrm>
            <a:off x="6228184" y="3652254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5" name="Rett pil 14"/>
          <p:cNvCxnSpPr>
            <a:stCxn id="5" idx="3"/>
            <a:endCxn id="14" idx="1"/>
          </p:cNvCxnSpPr>
          <p:nvPr/>
        </p:nvCxnSpPr>
        <p:spPr>
          <a:xfrm>
            <a:off x="5868144" y="3867894"/>
            <a:ext cx="360040" cy="3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eforklaring med linje 2 (loddrett strek) 15"/>
          <p:cNvSpPr/>
          <p:nvPr/>
        </p:nvSpPr>
        <p:spPr>
          <a:xfrm>
            <a:off x="7164288" y="4515966"/>
            <a:ext cx="1835696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7668"/>
              <a:gd name="adj6" fmla="val -41406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Kryptere </a:t>
            </a:r>
            <a:r>
              <a:rPr lang="nb-NO" sz="1400" dirty="0" err="1" smtClean="0">
                <a:solidFill>
                  <a:schemeClr val="bg2"/>
                </a:solidFill>
              </a:rPr>
              <a:t>response</a:t>
            </a:r>
            <a:r>
              <a:rPr lang="nb-NO" sz="1400" dirty="0" smtClean="0">
                <a:solidFill>
                  <a:schemeClr val="bg2"/>
                </a:solidFill>
              </a:rPr>
              <a:t> body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1403648" y="3651870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8" name="Rett pil 17"/>
          <p:cNvCxnSpPr>
            <a:stCxn id="17" idx="3"/>
            <a:endCxn id="4" idx="1"/>
          </p:cNvCxnSpPr>
          <p:nvPr/>
        </p:nvCxnSpPr>
        <p:spPr>
          <a:xfrm>
            <a:off x="2483768" y="3867894"/>
            <a:ext cx="36004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ildeforklaring med linje 2 (loddrett strek) 12"/>
          <p:cNvSpPr/>
          <p:nvPr/>
        </p:nvSpPr>
        <p:spPr>
          <a:xfrm>
            <a:off x="1835696" y="4587974"/>
            <a:ext cx="1089193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2911"/>
              <a:gd name="adj6" fmla="val -27488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 smtClean="0">
                <a:solidFill>
                  <a:schemeClr val="bg2"/>
                </a:solidFill>
              </a:rPr>
              <a:t>Dekryptere</a:t>
            </a:r>
            <a:r>
              <a:rPr lang="nb-NO" sz="1400" dirty="0" smtClean="0">
                <a:solidFill>
                  <a:schemeClr val="bg2"/>
                </a:solidFill>
              </a:rPr>
              <a:t> </a:t>
            </a:r>
            <a:r>
              <a:rPr lang="nb-NO" sz="1400" dirty="0" err="1" smtClean="0">
                <a:solidFill>
                  <a:schemeClr val="bg2"/>
                </a:solidFill>
              </a:rPr>
              <a:t>response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3887924" y="2787774"/>
            <a:ext cx="936104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BCP</a:t>
            </a:r>
          </a:p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PEPPOL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20" name="Rett pil 19"/>
          <p:cNvCxnSpPr>
            <a:stCxn id="14" idx="0"/>
            <a:endCxn id="19" idx="3"/>
          </p:cNvCxnSpPr>
          <p:nvPr/>
        </p:nvCxnSpPr>
        <p:spPr>
          <a:xfrm flipH="1" flipV="1">
            <a:off x="4824028" y="3003798"/>
            <a:ext cx="1944216" cy="648456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Sylinder 22"/>
          <p:cNvSpPr txBox="1"/>
          <p:nvPr/>
        </p:nvSpPr>
        <p:spPr>
          <a:xfrm>
            <a:off x="5534725" y="2860943"/>
            <a:ext cx="1386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err="1" smtClean="0">
                <a:solidFill>
                  <a:schemeClr val="bg2"/>
                </a:solidFill>
              </a:rPr>
              <a:t>Get</a:t>
            </a:r>
            <a:r>
              <a:rPr lang="nb-NO" sz="1100" dirty="0" smtClean="0">
                <a:solidFill>
                  <a:schemeClr val="bg2"/>
                </a:solidFill>
              </a:rPr>
              <a:t> o</a:t>
            </a:r>
            <a:r>
              <a:rPr lang="nb-NO" sz="1100" dirty="0">
                <a:solidFill>
                  <a:schemeClr val="bg2"/>
                </a:solidFill>
              </a:rPr>
              <a:t>ffentlige </a:t>
            </a:r>
            <a:r>
              <a:rPr lang="nb-NO" sz="1100" dirty="0" smtClean="0">
                <a:solidFill>
                  <a:schemeClr val="bg2"/>
                </a:solidFill>
              </a:rPr>
              <a:t>nøkkel</a:t>
            </a:r>
          </a:p>
          <a:p>
            <a:r>
              <a:rPr lang="nb-NO" sz="1100" dirty="0" smtClean="0">
                <a:solidFill>
                  <a:schemeClr val="bg2"/>
                </a:solidFill>
              </a:rPr>
              <a:t>konsument</a:t>
            </a:r>
            <a:endParaRPr lang="nb-NO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299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1511425"/>
          </a:xfrm>
        </p:spPr>
        <p:txBody>
          <a:bodyPr>
            <a:normAutofit fontScale="47500" lnSpcReduction="20000"/>
          </a:bodyPr>
          <a:lstStyle/>
          <a:p>
            <a:r>
              <a:rPr lang="nb-NO" dirty="0" smtClean="0"/>
              <a:t>Full </a:t>
            </a:r>
            <a:r>
              <a:rPr lang="nb-NO" dirty="0" err="1" smtClean="0"/>
              <a:t>uavviselighet</a:t>
            </a:r>
            <a:r>
              <a:rPr lang="nb-NO" dirty="0" smtClean="0"/>
              <a:t> er ikke mulig</a:t>
            </a:r>
          </a:p>
          <a:p>
            <a:pPr lvl="1"/>
            <a:r>
              <a:rPr lang="nb-NO" dirty="0" smtClean="0"/>
              <a:t>Fins ikke mekanismer som gjør at tilbyder kan være sikker på at respons kommer fram til konsument</a:t>
            </a:r>
            <a:endParaRPr lang="nb-NO" dirty="0" smtClean="0"/>
          </a:p>
          <a:p>
            <a:r>
              <a:rPr lang="nb-NO" dirty="0"/>
              <a:t>For å oppnå </a:t>
            </a:r>
            <a:r>
              <a:rPr lang="nb-NO" dirty="0" smtClean="0"/>
              <a:t>delvis </a:t>
            </a:r>
            <a:r>
              <a:rPr lang="nb-NO" dirty="0" err="1" smtClean="0"/>
              <a:t>uavviselighet</a:t>
            </a:r>
            <a:r>
              <a:rPr lang="nb-NO" dirty="0" smtClean="0"/>
              <a:t> </a:t>
            </a:r>
            <a:r>
              <a:rPr lang="nb-NO" dirty="0"/>
              <a:t>må integritet ivaretas </a:t>
            </a:r>
            <a:r>
              <a:rPr lang="nb-NO" dirty="0" smtClean="0"/>
              <a:t>over tid</a:t>
            </a:r>
            <a:endParaRPr lang="nb-NO" dirty="0"/>
          </a:p>
          <a:p>
            <a:pPr lvl="1"/>
            <a:r>
              <a:rPr lang="nb-NO" dirty="0"/>
              <a:t>Det vil si </a:t>
            </a:r>
            <a:r>
              <a:rPr lang="nb-NO" dirty="0" smtClean="0"/>
              <a:t>at man har behov for ende </a:t>
            </a:r>
            <a:r>
              <a:rPr lang="nb-NO" dirty="0"/>
              <a:t>til ende integritet </a:t>
            </a:r>
            <a:r>
              <a:rPr lang="nb-NO" dirty="0" smtClean="0"/>
              <a:t>for </a:t>
            </a:r>
            <a:r>
              <a:rPr lang="nb-NO" dirty="0" err="1" smtClean="0"/>
              <a:t>response</a:t>
            </a:r>
            <a:r>
              <a:rPr lang="nb-NO" dirty="0" smtClean="0"/>
              <a:t> meldinger</a:t>
            </a:r>
            <a:endParaRPr lang="nb-NO" dirty="0"/>
          </a:p>
          <a:p>
            <a:r>
              <a:rPr lang="nb-NO" dirty="0" smtClean="0"/>
              <a:t>Spørsmålsstillinger:</a:t>
            </a:r>
          </a:p>
          <a:p>
            <a:pPr lvl="1"/>
            <a:r>
              <a:rPr lang="nb-NO" dirty="0" smtClean="0"/>
              <a:t>Hva er delvis </a:t>
            </a:r>
            <a:r>
              <a:rPr lang="nb-NO" dirty="0" err="1" smtClean="0"/>
              <a:t>uavviselighet</a:t>
            </a:r>
            <a:r>
              <a:rPr lang="nb-NO" dirty="0" smtClean="0"/>
              <a:t>?</a:t>
            </a:r>
          </a:p>
          <a:p>
            <a:pPr lvl="1"/>
            <a:r>
              <a:rPr lang="nb-NO" dirty="0" smtClean="0"/>
              <a:t>Avklare om det er krav/trusler som tilsier at man skal bygge inn delvis </a:t>
            </a:r>
            <a:r>
              <a:rPr lang="nb-NO" dirty="0" err="1" smtClean="0"/>
              <a:t>uavviselighet</a:t>
            </a:r>
            <a:endParaRPr lang="nb-NO" dirty="0" smtClean="0"/>
          </a:p>
          <a:p>
            <a:pPr lvl="1"/>
            <a:r>
              <a:rPr lang="nb-NO" dirty="0" smtClean="0"/>
              <a:t>Skal t</a:t>
            </a:r>
            <a:r>
              <a:rPr lang="nb-NO" dirty="0" smtClean="0"/>
              <a:t>ilbyder </a:t>
            </a:r>
            <a:r>
              <a:rPr lang="nb-NO" dirty="0" smtClean="0"/>
              <a:t>applikasjon og konsument applikasjon </a:t>
            </a:r>
            <a:r>
              <a:rPr lang="nb-NO" dirty="0" smtClean="0"/>
              <a:t>spore </a:t>
            </a:r>
            <a:r>
              <a:rPr lang="nb-NO" dirty="0" smtClean="0"/>
              <a:t>melding (ta vare på melding</a:t>
            </a:r>
            <a:r>
              <a:rPr lang="nb-NO" dirty="0" smtClean="0"/>
              <a:t>)?</a:t>
            </a:r>
            <a:endParaRPr lang="nb-NO" dirty="0" smtClean="0"/>
          </a:p>
          <a:p>
            <a:pPr lvl="1"/>
            <a:r>
              <a:rPr lang="nb-NO" dirty="0" smtClean="0"/>
              <a:t>Er det behov for en juridisk logg for å bevise at konsument har mottatt melding?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Uavviselighet</a:t>
            </a:r>
            <a:r>
              <a:rPr lang="nb-NO" dirty="0" smtClean="0"/>
              <a:t> </a:t>
            </a:r>
            <a:r>
              <a:rPr lang="nb-NO" dirty="0" smtClean="0"/>
              <a:t>(ikke-benekt</a:t>
            </a:r>
            <a:r>
              <a:rPr lang="nb-NO" dirty="0"/>
              <a:t>)</a:t>
            </a:r>
            <a:br>
              <a:rPr lang="nb-NO" dirty="0"/>
            </a:br>
            <a:r>
              <a:rPr lang="nb-NO" dirty="0"/>
              <a:t>- </a:t>
            </a:r>
            <a:r>
              <a:rPr lang="nb-NO" dirty="0" err="1"/>
              <a:t>Arkitekturbyggestener</a:t>
            </a:r>
            <a:r>
              <a:rPr lang="nb-NO" dirty="0"/>
              <a:t> (</a:t>
            </a:r>
            <a:r>
              <a:rPr lang="nb-NO" dirty="0" err="1"/>
              <a:t>ABBer</a:t>
            </a:r>
            <a:r>
              <a:rPr lang="nb-NO" dirty="0"/>
              <a:t>)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43808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5" name="Rektangel 4"/>
          <p:cNvSpPr/>
          <p:nvPr/>
        </p:nvSpPr>
        <p:spPr>
          <a:xfrm>
            <a:off x="4932040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6" name="Rektangel 5"/>
          <p:cNvSpPr/>
          <p:nvPr/>
        </p:nvSpPr>
        <p:spPr>
          <a:xfrm>
            <a:off x="1331640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Konsument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788024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Tilbyder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8" name="Rett pil 7"/>
          <p:cNvCxnSpPr>
            <a:stCxn id="4" idx="3"/>
            <a:endCxn id="5" idx="1"/>
          </p:cNvCxnSpPr>
          <p:nvPr/>
        </p:nvCxnSpPr>
        <p:spPr>
          <a:xfrm>
            <a:off x="3779912" y="3867894"/>
            <a:ext cx="115212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4194974" y="360666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>
                <a:solidFill>
                  <a:schemeClr val="bg2"/>
                </a:solidFill>
              </a:rPr>
              <a:t>TLS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3850371" y="4659982"/>
            <a:ext cx="936104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STS</a:t>
            </a:r>
          </a:p>
        </p:txBody>
      </p:sp>
      <p:cxnSp>
        <p:nvCxnSpPr>
          <p:cNvPr id="11" name="Rett pil 10"/>
          <p:cNvCxnSpPr>
            <a:stCxn id="6" idx="2"/>
            <a:endCxn id="10" idx="1"/>
          </p:cNvCxnSpPr>
          <p:nvPr/>
        </p:nvCxnSpPr>
        <p:spPr>
          <a:xfrm>
            <a:off x="2631976" y="4443958"/>
            <a:ext cx="1218395" cy="432048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6228184" y="3652254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5" name="Rett pil 14"/>
          <p:cNvCxnSpPr>
            <a:stCxn id="5" idx="3"/>
            <a:endCxn id="14" idx="1"/>
          </p:cNvCxnSpPr>
          <p:nvPr/>
        </p:nvCxnSpPr>
        <p:spPr>
          <a:xfrm>
            <a:off x="5868144" y="3867894"/>
            <a:ext cx="360040" cy="3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eforklaring med linje 2 (loddrett strek) 15"/>
          <p:cNvSpPr/>
          <p:nvPr/>
        </p:nvSpPr>
        <p:spPr>
          <a:xfrm>
            <a:off x="7164288" y="4515966"/>
            <a:ext cx="1835696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9115"/>
              <a:gd name="adj6" fmla="val -39465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Signere </a:t>
            </a:r>
            <a:r>
              <a:rPr lang="nb-NO" sz="1400" dirty="0" err="1" smtClean="0">
                <a:solidFill>
                  <a:schemeClr val="bg2"/>
                </a:solidFill>
              </a:rPr>
              <a:t>response</a:t>
            </a:r>
            <a:r>
              <a:rPr lang="nb-NO" sz="1400" dirty="0" smtClean="0">
                <a:solidFill>
                  <a:schemeClr val="bg2"/>
                </a:solidFill>
              </a:rPr>
              <a:t> body med privat nøkkel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1403648" y="3651870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8" name="Rett pil 17"/>
          <p:cNvCxnSpPr>
            <a:stCxn id="17" idx="3"/>
            <a:endCxn id="4" idx="1"/>
          </p:cNvCxnSpPr>
          <p:nvPr/>
        </p:nvCxnSpPr>
        <p:spPr>
          <a:xfrm>
            <a:off x="2483768" y="3867894"/>
            <a:ext cx="36004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ildeforklaring med linje 2 (loddrett strek) 20"/>
          <p:cNvSpPr/>
          <p:nvPr/>
        </p:nvSpPr>
        <p:spPr>
          <a:xfrm>
            <a:off x="1835696" y="4587974"/>
            <a:ext cx="1089193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2911"/>
              <a:gd name="adj6" fmla="val -27488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Verifisere signatur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25" name="TekstSylinder 24"/>
          <p:cNvSpPr txBox="1"/>
          <p:nvPr/>
        </p:nvSpPr>
        <p:spPr>
          <a:xfrm>
            <a:off x="3065619" y="4443958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err="1" smtClean="0">
                <a:solidFill>
                  <a:schemeClr val="bg2"/>
                </a:solidFill>
              </a:rPr>
              <a:t>Get</a:t>
            </a:r>
            <a:r>
              <a:rPr lang="nb-NO" sz="1100" dirty="0" smtClean="0">
                <a:solidFill>
                  <a:schemeClr val="bg2"/>
                </a:solidFill>
              </a:rPr>
              <a:t> </a:t>
            </a:r>
            <a:r>
              <a:rPr lang="nb-NO" sz="1100" dirty="0" smtClean="0">
                <a:solidFill>
                  <a:schemeClr val="bg2"/>
                </a:solidFill>
              </a:rPr>
              <a:t>token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24" name="Bildeforklaring med linje 2 (loddrett strek) 23"/>
          <p:cNvSpPr/>
          <p:nvPr/>
        </p:nvSpPr>
        <p:spPr>
          <a:xfrm>
            <a:off x="2303748" y="2931790"/>
            <a:ext cx="1008112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1660"/>
              <a:gd name="adj6" fmla="val -67508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Spore </a:t>
            </a:r>
            <a:r>
              <a:rPr lang="nb-NO" sz="1400" dirty="0" smtClean="0">
                <a:solidFill>
                  <a:schemeClr val="bg2"/>
                </a:solidFill>
              </a:rPr>
              <a:t>melding?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26" name="Bildeforklaring med linje 2 (loddrett strek) 25"/>
          <p:cNvSpPr/>
          <p:nvPr/>
        </p:nvSpPr>
        <p:spPr>
          <a:xfrm>
            <a:off x="4139952" y="2896593"/>
            <a:ext cx="1152128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6503"/>
              <a:gd name="adj6" fmla="val -48389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Logge </a:t>
            </a:r>
            <a:r>
              <a:rPr lang="nb-NO" sz="1400" dirty="0" smtClean="0">
                <a:solidFill>
                  <a:schemeClr val="bg2"/>
                </a:solidFill>
              </a:rPr>
              <a:t>til juridisk </a:t>
            </a:r>
            <a:r>
              <a:rPr lang="nb-NO" sz="1400" dirty="0" smtClean="0">
                <a:solidFill>
                  <a:schemeClr val="bg2"/>
                </a:solidFill>
              </a:rPr>
              <a:t>log?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22" name="Bildeforklaring med linje 2 (loddrett strek) 21"/>
          <p:cNvSpPr/>
          <p:nvPr/>
        </p:nvSpPr>
        <p:spPr>
          <a:xfrm>
            <a:off x="5652120" y="2896593"/>
            <a:ext cx="1152128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6503"/>
              <a:gd name="adj6" fmla="val -48389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Logge </a:t>
            </a:r>
            <a:r>
              <a:rPr lang="nb-NO" sz="1400" dirty="0" smtClean="0">
                <a:solidFill>
                  <a:schemeClr val="bg2"/>
                </a:solidFill>
              </a:rPr>
              <a:t>til juridisk </a:t>
            </a:r>
            <a:r>
              <a:rPr lang="nb-NO" sz="1400" dirty="0" smtClean="0">
                <a:solidFill>
                  <a:schemeClr val="bg2"/>
                </a:solidFill>
              </a:rPr>
              <a:t>log?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23" name="Bildeforklaring med linje 2 (loddrett strek) 22"/>
          <p:cNvSpPr/>
          <p:nvPr/>
        </p:nvSpPr>
        <p:spPr>
          <a:xfrm>
            <a:off x="7538914" y="2931790"/>
            <a:ext cx="1008112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555"/>
              <a:gd name="adj6" fmla="val -75754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Spore </a:t>
            </a:r>
            <a:r>
              <a:rPr lang="nb-NO" sz="1400" dirty="0" smtClean="0">
                <a:solidFill>
                  <a:schemeClr val="bg2"/>
                </a:solidFill>
              </a:rPr>
              <a:t>melding?</a:t>
            </a:r>
            <a:endParaRPr lang="nb-NO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40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smtClean="0"/>
              <a:t>På </a:t>
            </a:r>
            <a:r>
              <a:rPr lang="nb-NO" dirty="0" err="1" smtClean="0"/>
              <a:t>get</a:t>
            </a:r>
            <a:r>
              <a:rPr lang="nb-NO" dirty="0" smtClean="0"/>
              <a:t> forespørsel bør det ikke være </a:t>
            </a:r>
            <a:r>
              <a:rPr lang="nb-NO" dirty="0" err="1" smtClean="0"/>
              <a:t>payload</a:t>
            </a:r>
            <a:endParaRPr lang="nb-NO" dirty="0" smtClean="0"/>
          </a:p>
          <a:p>
            <a:r>
              <a:rPr lang="nb-NO" dirty="0"/>
              <a:t>Bør unngå å måtte kryptere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smtClean="0"/>
              <a:t>forespørsel</a:t>
            </a:r>
          </a:p>
          <a:p>
            <a:pPr lvl="1"/>
            <a:r>
              <a:rPr lang="nb-NO" dirty="0" smtClean="0"/>
              <a:t>Ikke ønskelig med kryptering av http </a:t>
            </a:r>
            <a:r>
              <a:rPr lang="nb-NO" dirty="0" err="1" smtClean="0"/>
              <a:t>parametre</a:t>
            </a:r>
            <a:r>
              <a:rPr lang="nb-NO" dirty="0" smtClean="0"/>
              <a:t> (URL) og http header</a:t>
            </a:r>
          </a:p>
          <a:p>
            <a:r>
              <a:rPr lang="nb-NO" dirty="0" smtClean="0"/>
              <a:t>Sensitiv informasjon bør legges i HTTP-header </a:t>
            </a:r>
            <a:r>
              <a:rPr lang="nb-NO" dirty="0"/>
              <a:t>slik at det ikke dukker opp i </a:t>
            </a:r>
            <a:r>
              <a:rPr lang="nb-NO" dirty="0" err="1"/>
              <a:t>access</a:t>
            </a:r>
            <a:r>
              <a:rPr lang="nb-NO" dirty="0"/>
              <a:t> logger osv</a:t>
            </a:r>
            <a:r>
              <a:rPr lang="nb-NO" dirty="0" smtClean="0"/>
              <a:t>.</a:t>
            </a:r>
          </a:p>
          <a:p>
            <a:pPr lvl="1"/>
            <a:r>
              <a:rPr lang="nb-NO" dirty="0"/>
              <a:t>Se </a:t>
            </a:r>
            <a:r>
              <a:rPr lang="nb-NO" dirty="0" smtClean="0"/>
              <a:t>OWASP </a:t>
            </a:r>
            <a:r>
              <a:rPr lang="nb-NO" dirty="0"/>
              <a:t>anbefaling </a:t>
            </a:r>
            <a:r>
              <a:rPr lang="nb-NO" dirty="0" smtClean="0"/>
              <a:t>«Sensitive </a:t>
            </a:r>
            <a:r>
              <a:rPr lang="nb-NO" dirty="0" err="1"/>
              <a:t>information</a:t>
            </a:r>
            <a:r>
              <a:rPr lang="nb-NO" dirty="0"/>
              <a:t> in HTTP </a:t>
            </a:r>
            <a:r>
              <a:rPr lang="nb-NO" dirty="0" err="1" smtClean="0"/>
              <a:t>requests</a:t>
            </a:r>
            <a:r>
              <a:rPr lang="nb-NO" dirty="0" smtClean="0"/>
              <a:t>» </a:t>
            </a:r>
            <a:r>
              <a:rPr lang="nb-NO" u="sng" dirty="0">
                <a:hlinkClick r:id="rId2"/>
              </a:rPr>
              <a:t>https://</a:t>
            </a:r>
            <a:r>
              <a:rPr lang="nb-NO" u="sng" dirty="0" smtClean="0">
                <a:hlinkClick r:id="rId2"/>
              </a:rPr>
              <a:t>www.owasp.org/index.php/REST_Security_Cheat_Sheet</a:t>
            </a:r>
            <a:endParaRPr lang="nb-NO" u="sng" dirty="0" smtClean="0"/>
          </a:p>
          <a:p>
            <a:r>
              <a:rPr lang="nb-NO" dirty="0" smtClean="0"/>
              <a:t>Dersom det er behov for integritet i forespørsel så bør http </a:t>
            </a:r>
            <a:r>
              <a:rPr lang="nb-NO" dirty="0" err="1" smtClean="0"/>
              <a:t>parametre</a:t>
            </a:r>
            <a:r>
              <a:rPr lang="nb-NO" dirty="0" smtClean="0"/>
              <a:t> og http-</a:t>
            </a:r>
            <a:r>
              <a:rPr lang="nb-NO" dirty="0" err="1" smtClean="0"/>
              <a:t>headere</a:t>
            </a:r>
            <a:r>
              <a:rPr lang="nb-NO" dirty="0"/>
              <a:t> </a:t>
            </a:r>
            <a:r>
              <a:rPr lang="nb-NO" dirty="0" smtClean="0"/>
              <a:t>signeres</a:t>
            </a:r>
          </a:p>
          <a:p>
            <a:pPr lvl="1"/>
            <a:r>
              <a:rPr lang="nb-NO" u="sng" dirty="0" smtClean="0">
                <a:hlinkClick r:id="rId3"/>
              </a:rPr>
              <a:t>https://datatracker.ietf.org/doc/draft-cavage-http-signatures</a:t>
            </a:r>
            <a:r>
              <a:rPr lang="nb-NO" dirty="0" smtClean="0"/>
              <a:t> som er pekt på av Berliner </a:t>
            </a:r>
            <a:r>
              <a:rPr lang="nb-NO" dirty="0" err="1" smtClean="0"/>
              <a:t>group</a:t>
            </a:r>
            <a:r>
              <a:rPr lang="nb-NO" dirty="0" smtClean="0"/>
              <a:t> er en mulig tilnærming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Litt om </a:t>
            </a:r>
            <a:r>
              <a:rPr lang="nb-NO" dirty="0" err="1" smtClean="0"/>
              <a:t>get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2801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smtClean="0"/>
              <a:t>REST-stil tjenester</a:t>
            </a:r>
          </a:p>
          <a:p>
            <a:r>
              <a:rPr lang="nb-NO" dirty="0" err="1" smtClean="0"/>
              <a:t>Get</a:t>
            </a:r>
            <a:r>
              <a:rPr lang="nb-NO" dirty="0" smtClean="0"/>
              <a:t> har ikke body på forespørsel</a:t>
            </a:r>
          </a:p>
          <a:p>
            <a:r>
              <a:rPr lang="nb-NO" dirty="0" err="1" smtClean="0"/>
              <a:t>Get</a:t>
            </a:r>
            <a:r>
              <a:rPr lang="nb-NO" dirty="0" smtClean="0"/>
              <a:t> </a:t>
            </a:r>
            <a:r>
              <a:rPr lang="nb-NO" dirty="0" err="1" smtClean="0"/>
              <a:t>response</a:t>
            </a:r>
            <a:r>
              <a:rPr lang="nb-NO" dirty="0" smtClean="0"/>
              <a:t> data bør ligge i body</a:t>
            </a:r>
          </a:p>
          <a:p>
            <a:pPr lvl="1"/>
            <a:r>
              <a:rPr lang="nb-NO" dirty="0" smtClean="0"/>
              <a:t>For eksempel i form av JSON eller XML</a:t>
            </a:r>
          </a:p>
          <a:p>
            <a:r>
              <a:rPr lang="nb-NO" dirty="0" smtClean="0"/>
              <a:t>Ved krav om meldingskryptering så er det normalt bare </a:t>
            </a:r>
            <a:r>
              <a:rPr lang="nb-NO" dirty="0" err="1" smtClean="0"/>
              <a:t>response</a:t>
            </a:r>
            <a:r>
              <a:rPr lang="nb-NO" dirty="0" smtClean="0"/>
              <a:t> body som skal krypteres</a:t>
            </a:r>
          </a:p>
          <a:p>
            <a:pPr lvl="1"/>
            <a:r>
              <a:rPr lang="nb-NO" dirty="0" smtClean="0"/>
              <a:t>Ser her kun på kryptering av respons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Forutsetninger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9950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smtClean="0"/>
              <a:t>Nivå 0</a:t>
            </a:r>
          </a:p>
          <a:p>
            <a:pPr lvl="1"/>
            <a:r>
              <a:rPr lang="en-US" dirty="0" err="1" smtClean="0"/>
              <a:t>Enveis</a:t>
            </a:r>
            <a:r>
              <a:rPr lang="en-US" dirty="0" smtClean="0"/>
              <a:t> TLS</a:t>
            </a:r>
          </a:p>
          <a:p>
            <a:r>
              <a:rPr lang="nb-NO" dirty="0" smtClean="0"/>
              <a:t>Nivå </a:t>
            </a:r>
            <a:r>
              <a:rPr lang="nb-NO" dirty="0" smtClean="0"/>
              <a:t>1</a:t>
            </a:r>
          </a:p>
          <a:p>
            <a:pPr lvl="1"/>
            <a:r>
              <a:rPr lang="en-US" dirty="0" err="1"/>
              <a:t>Enveis</a:t>
            </a:r>
            <a:r>
              <a:rPr lang="en-US" dirty="0"/>
              <a:t> TLS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nb-NO" dirty="0">
                <a:solidFill>
                  <a:schemeClr val="bg2"/>
                </a:solidFill>
              </a:rPr>
              <a:t>OAuth2.0 </a:t>
            </a:r>
            <a:r>
              <a:rPr lang="nb-NO" dirty="0" err="1">
                <a:solidFill>
                  <a:schemeClr val="bg2"/>
                </a:solidFill>
              </a:rPr>
              <a:t>access</a:t>
            </a:r>
            <a:r>
              <a:rPr lang="nb-NO" dirty="0">
                <a:solidFill>
                  <a:schemeClr val="bg2"/>
                </a:solidFill>
              </a:rPr>
              <a:t> </a:t>
            </a:r>
            <a:r>
              <a:rPr lang="nb-NO" dirty="0" smtClean="0">
                <a:solidFill>
                  <a:schemeClr val="bg2"/>
                </a:solidFill>
              </a:rPr>
              <a:t>token</a:t>
            </a:r>
          </a:p>
          <a:p>
            <a:r>
              <a:rPr lang="nb-NO" dirty="0" smtClean="0"/>
              <a:t>Nivå </a:t>
            </a:r>
            <a:r>
              <a:rPr lang="nb-NO" dirty="0" smtClean="0"/>
              <a:t>2</a:t>
            </a:r>
          </a:p>
          <a:p>
            <a:pPr lvl="1"/>
            <a:r>
              <a:rPr lang="en-US" dirty="0" err="1"/>
              <a:t>Enveis</a:t>
            </a:r>
            <a:r>
              <a:rPr lang="en-US" dirty="0"/>
              <a:t> TLS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nb-NO" dirty="0">
                <a:solidFill>
                  <a:schemeClr val="bg2"/>
                </a:solidFill>
              </a:rPr>
              <a:t>OAuth2.0 </a:t>
            </a:r>
            <a:r>
              <a:rPr lang="nb-NO" dirty="0" err="1">
                <a:solidFill>
                  <a:schemeClr val="bg2"/>
                </a:solidFill>
              </a:rPr>
              <a:t>access</a:t>
            </a:r>
            <a:r>
              <a:rPr lang="nb-NO" dirty="0">
                <a:solidFill>
                  <a:schemeClr val="bg2"/>
                </a:solidFill>
              </a:rPr>
              <a:t> </a:t>
            </a:r>
            <a:r>
              <a:rPr lang="nb-NO" dirty="0" smtClean="0">
                <a:solidFill>
                  <a:schemeClr val="bg2"/>
                </a:solidFill>
              </a:rPr>
              <a:t>token</a:t>
            </a:r>
          </a:p>
          <a:p>
            <a:pPr lvl="1"/>
            <a:r>
              <a:rPr lang="en-US" dirty="0" err="1" smtClean="0"/>
              <a:t>Signering</a:t>
            </a:r>
            <a:r>
              <a:rPr lang="en-US" dirty="0" smtClean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smtClean="0"/>
              <a:t>JSON/XML </a:t>
            </a:r>
            <a:r>
              <a:rPr lang="en-US" dirty="0"/>
              <a:t>payload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respons</a:t>
            </a:r>
            <a:r>
              <a:rPr lang="en-US" dirty="0" smtClean="0"/>
              <a:t> med JWS</a:t>
            </a:r>
          </a:p>
          <a:p>
            <a:r>
              <a:rPr lang="nb-NO" dirty="0" smtClean="0"/>
              <a:t>Nivå 3</a:t>
            </a:r>
          </a:p>
          <a:p>
            <a:pPr lvl="1"/>
            <a:r>
              <a:rPr lang="en-US" dirty="0" err="1" smtClean="0"/>
              <a:t>Enveis</a:t>
            </a:r>
            <a:r>
              <a:rPr lang="en-US" dirty="0" smtClean="0"/>
              <a:t> </a:t>
            </a:r>
            <a:r>
              <a:rPr lang="en-US" dirty="0"/>
              <a:t>TLS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nb-NO" dirty="0">
                <a:solidFill>
                  <a:schemeClr val="bg2"/>
                </a:solidFill>
              </a:rPr>
              <a:t>OAuth2.0 </a:t>
            </a:r>
            <a:r>
              <a:rPr lang="nb-NO" dirty="0" err="1">
                <a:solidFill>
                  <a:schemeClr val="bg2"/>
                </a:solidFill>
              </a:rPr>
              <a:t>access</a:t>
            </a:r>
            <a:r>
              <a:rPr lang="nb-NO" dirty="0">
                <a:solidFill>
                  <a:schemeClr val="bg2"/>
                </a:solidFill>
              </a:rPr>
              <a:t> </a:t>
            </a:r>
            <a:r>
              <a:rPr lang="nb-NO" dirty="0" smtClean="0">
                <a:solidFill>
                  <a:schemeClr val="bg2"/>
                </a:solidFill>
              </a:rPr>
              <a:t>token</a:t>
            </a:r>
          </a:p>
          <a:p>
            <a:pPr lvl="1"/>
            <a:r>
              <a:rPr lang="en-US" dirty="0" err="1" smtClean="0"/>
              <a:t>Signering</a:t>
            </a:r>
            <a:r>
              <a:rPr lang="en-US" dirty="0" smtClean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smtClean="0"/>
              <a:t>JSON/XML </a:t>
            </a:r>
            <a:r>
              <a:rPr lang="en-US" dirty="0"/>
              <a:t>payload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respons</a:t>
            </a:r>
            <a:r>
              <a:rPr lang="en-US" dirty="0" smtClean="0"/>
              <a:t> med JWS</a:t>
            </a:r>
          </a:p>
          <a:p>
            <a:pPr lvl="1"/>
            <a:r>
              <a:rPr lang="nb-NO" dirty="0" smtClean="0"/>
              <a:t>Kryptering </a:t>
            </a:r>
            <a:r>
              <a:rPr lang="nb-NO" dirty="0"/>
              <a:t>av </a:t>
            </a:r>
            <a:r>
              <a:rPr lang="nb-NO" dirty="0" smtClean="0"/>
              <a:t>JSON/XML </a:t>
            </a:r>
            <a:r>
              <a:rPr lang="nb-NO" dirty="0" err="1"/>
              <a:t>payload</a:t>
            </a:r>
            <a:r>
              <a:rPr lang="nb-NO" dirty="0"/>
              <a:t> </a:t>
            </a:r>
            <a:r>
              <a:rPr lang="nb-NO" dirty="0" smtClean="0"/>
              <a:t>på respons med JWE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Nivåer av sikkerhet og teknologi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50021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smtClean="0"/>
              <a:t>Tilnærming krever ikke at forskjellige </a:t>
            </a:r>
            <a:r>
              <a:rPr lang="nb-NO" dirty="0" smtClean="0"/>
              <a:t>sikkerhetsmekanismer </a:t>
            </a:r>
            <a:r>
              <a:rPr lang="nb-NO" dirty="0" smtClean="0"/>
              <a:t>må kobles</a:t>
            </a:r>
          </a:p>
          <a:p>
            <a:r>
              <a:rPr lang="nb-NO" dirty="0" smtClean="0"/>
              <a:t>Dersom man benytter signering av http </a:t>
            </a:r>
            <a:r>
              <a:rPr lang="nb-NO" dirty="0" err="1" smtClean="0"/>
              <a:t>parametre</a:t>
            </a:r>
            <a:r>
              <a:rPr lang="nb-NO" dirty="0" smtClean="0"/>
              <a:t> og http </a:t>
            </a:r>
            <a:r>
              <a:rPr lang="nb-NO" dirty="0" err="1" smtClean="0"/>
              <a:t>headere</a:t>
            </a:r>
            <a:r>
              <a:rPr lang="nb-NO" dirty="0" smtClean="0"/>
              <a:t>, så bør det kvalitetssikres at signaturen og OIDC token representerer samme konsument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Kommentarer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6560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E</a:t>
            </a:r>
            <a:r>
              <a:rPr lang="nb-NO" dirty="0" smtClean="0"/>
              <a:t>n stegvis gjennomgang av sikkerhetsmekanismer</a:t>
            </a:r>
          </a:p>
          <a:p>
            <a:r>
              <a:rPr lang="nb-NO" dirty="0" smtClean="0"/>
              <a:t>Presenterer to fremstillinger for hver sikkerhetsmekanisme, </a:t>
            </a:r>
            <a:r>
              <a:rPr lang="nb-NO" dirty="0" err="1" smtClean="0"/>
              <a:t>ref</a:t>
            </a:r>
            <a:r>
              <a:rPr lang="nb-NO" dirty="0" smtClean="0"/>
              <a:t> </a:t>
            </a:r>
            <a:r>
              <a:rPr lang="nb-NO" dirty="0" err="1" smtClean="0"/>
              <a:t>Togaf</a:t>
            </a:r>
            <a:endParaRPr lang="nb-NO" dirty="0" smtClean="0"/>
          </a:p>
          <a:p>
            <a:pPr lvl="1"/>
            <a:r>
              <a:rPr lang="nb-NO" dirty="0" err="1" smtClean="0"/>
              <a:t>Arkitekturbyggestener</a:t>
            </a:r>
            <a:endParaRPr lang="nb-NO" dirty="0" smtClean="0"/>
          </a:p>
          <a:p>
            <a:pPr lvl="2"/>
            <a:r>
              <a:rPr lang="nb-NO" dirty="0" err="1" smtClean="0"/>
              <a:t>Togaf</a:t>
            </a:r>
            <a:r>
              <a:rPr lang="nb-NO" dirty="0" smtClean="0"/>
              <a:t>: Architecture </a:t>
            </a:r>
            <a:r>
              <a:rPr lang="nb-NO" dirty="0" err="1" smtClean="0"/>
              <a:t>Building</a:t>
            </a:r>
            <a:r>
              <a:rPr lang="nb-NO" dirty="0" smtClean="0"/>
              <a:t> Blocks (</a:t>
            </a:r>
            <a:r>
              <a:rPr lang="nb-NO" dirty="0" err="1" smtClean="0"/>
              <a:t>ABBer</a:t>
            </a:r>
            <a:r>
              <a:rPr lang="nb-NO" dirty="0" smtClean="0"/>
              <a:t>)</a:t>
            </a:r>
          </a:p>
          <a:p>
            <a:pPr lvl="2"/>
            <a:r>
              <a:rPr lang="nb-NO" dirty="0" smtClean="0"/>
              <a:t>Teknologinøytral fremstilling av arkitektur</a:t>
            </a:r>
          </a:p>
          <a:p>
            <a:pPr lvl="1"/>
            <a:r>
              <a:rPr lang="nb-NO" dirty="0" smtClean="0"/>
              <a:t>Løsningskomponenter</a:t>
            </a:r>
          </a:p>
          <a:p>
            <a:pPr lvl="2"/>
            <a:r>
              <a:rPr lang="nb-NO" dirty="0" err="1" smtClean="0"/>
              <a:t>Togaf</a:t>
            </a:r>
            <a:r>
              <a:rPr lang="nb-NO" dirty="0" smtClean="0"/>
              <a:t>: Solution </a:t>
            </a:r>
            <a:r>
              <a:rPr lang="nb-NO" dirty="0" err="1" smtClean="0"/>
              <a:t>Building</a:t>
            </a:r>
            <a:r>
              <a:rPr lang="nb-NO" dirty="0" smtClean="0"/>
              <a:t> Blocks (</a:t>
            </a:r>
            <a:r>
              <a:rPr lang="nb-NO" dirty="0" err="1" smtClean="0"/>
              <a:t>SBBer</a:t>
            </a:r>
            <a:r>
              <a:rPr lang="nb-NO" dirty="0" smtClean="0"/>
              <a:t>)</a:t>
            </a:r>
          </a:p>
          <a:p>
            <a:pPr lvl="2"/>
            <a:r>
              <a:rPr lang="nb-NO" dirty="0" smtClean="0"/>
              <a:t>Viser beste praksis ved å peke på anvendbare komponenter og standarder</a:t>
            </a:r>
          </a:p>
          <a:p>
            <a:r>
              <a:rPr lang="nb-NO" dirty="0" smtClean="0"/>
              <a:t>Metode</a:t>
            </a:r>
          </a:p>
          <a:p>
            <a:pPr lvl="1"/>
            <a:r>
              <a:rPr lang="nb-NO" dirty="0"/>
              <a:t>B</a:t>
            </a:r>
            <a:r>
              <a:rPr lang="nb-NO" dirty="0" smtClean="0"/>
              <a:t>asert på krav til sikkerhet for et gitt behov velges sikkerhetsnivå - basert på sikkerhetsnivå kan man igjen finne beste praksis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Oppbygging dokument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0318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b-NO" dirty="0" smtClean="0"/>
              <a:t>Integritet og konfidensialitet på transport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 smtClean="0"/>
              <a:t>Autentisering av konsument og eventuell tilgangskontroll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 smtClean="0"/>
              <a:t>Ende til ende integritet på melding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 smtClean="0"/>
              <a:t>Ende til ende konfidensialitet på melding</a:t>
            </a:r>
          </a:p>
          <a:p>
            <a:endParaRPr lang="nb-NO" dirty="0" smtClean="0"/>
          </a:p>
          <a:p>
            <a:endParaRPr lang="nb-NO" dirty="0"/>
          </a:p>
          <a:p>
            <a:r>
              <a:rPr lang="nb-NO" dirty="0" err="1"/>
              <a:t>Uavviselighet</a:t>
            </a:r>
            <a:r>
              <a:rPr lang="nb-NO" dirty="0"/>
              <a:t> diskuteres separat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Stegvis oppbygging av sikkerhet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7549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smtClean="0"/>
              <a:t>Risikovurdering </a:t>
            </a:r>
            <a:r>
              <a:rPr lang="nb-NO" dirty="0" smtClean="0"/>
              <a:t>sikkerhet</a:t>
            </a:r>
          </a:p>
          <a:p>
            <a:pPr lvl="1"/>
            <a:r>
              <a:rPr lang="nb-NO" dirty="0" smtClean="0"/>
              <a:t>Inkludert klassifisering </a:t>
            </a:r>
            <a:r>
              <a:rPr lang="nb-NO" dirty="0"/>
              <a:t>av informasjon</a:t>
            </a:r>
          </a:p>
          <a:p>
            <a:r>
              <a:rPr lang="nb-NO" dirty="0" smtClean="0"/>
              <a:t>Risikovurdering </a:t>
            </a:r>
            <a:r>
              <a:rPr lang="nb-NO" dirty="0" smtClean="0"/>
              <a:t>personvern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Hvordan identifisere krav til sikkerhet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027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smtClean="0"/>
              <a:t>Dokumentere hvilke krav/trusler som vil medføre at man trenger å etablere ende til ende integritet på respons</a:t>
            </a:r>
          </a:p>
          <a:p>
            <a:r>
              <a:rPr lang="nb-NO" dirty="0"/>
              <a:t>Dokumentere hvilke </a:t>
            </a:r>
            <a:r>
              <a:rPr lang="nb-NO" dirty="0" smtClean="0"/>
              <a:t>krav/trusler </a:t>
            </a:r>
            <a:r>
              <a:rPr lang="nb-NO" dirty="0"/>
              <a:t>som vil medføre at man trenger å etablere ende til ende </a:t>
            </a:r>
            <a:r>
              <a:rPr lang="nb-NO" dirty="0" smtClean="0"/>
              <a:t>konfidensialitet </a:t>
            </a:r>
            <a:r>
              <a:rPr lang="nb-NO" dirty="0"/>
              <a:t>på respons</a:t>
            </a:r>
          </a:p>
          <a:p>
            <a:r>
              <a:rPr lang="nb-NO" dirty="0" smtClean="0"/>
              <a:t>Dokumentere hvilke krav/trusler som vil medføre at man trenger delvis </a:t>
            </a:r>
            <a:r>
              <a:rPr lang="nb-NO" dirty="0" err="1" smtClean="0"/>
              <a:t>uavviselighet</a:t>
            </a:r>
            <a:endParaRPr lang="nb-NO" dirty="0" smtClean="0"/>
          </a:p>
          <a:p>
            <a:pPr lvl="1"/>
            <a:r>
              <a:rPr lang="nb-NO" dirty="0" smtClean="0"/>
              <a:t>Ikke mulig å oppnå full </a:t>
            </a:r>
            <a:r>
              <a:rPr lang="nb-NO" dirty="0" err="1" smtClean="0"/>
              <a:t>uavviselighet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Utestående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8327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dirty="0" smtClean="0"/>
              <a:t>Nivå 0</a:t>
            </a:r>
          </a:p>
          <a:p>
            <a:pPr lvl="1"/>
            <a:r>
              <a:rPr lang="nb-NO" dirty="0"/>
              <a:t>I</a:t>
            </a:r>
            <a:r>
              <a:rPr lang="nb-NO" dirty="0" smtClean="0"/>
              <a:t>ntegritet og konfidensialitet på transport</a:t>
            </a:r>
          </a:p>
          <a:p>
            <a:r>
              <a:rPr lang="nb-NO" dirty="0" smtClean="0"/>
              <a:t>Nivå 1</a:t>
            </a:r>
          </a:p>
          <a:p>
            <a:pPr lvl="1"/>
            <a:r>
              <a:rPr lang="nb-NO" dirty="0" smtClean="0"/>
              <a:t>Nivå 0 med autentisering av konsument</a:t>
            </a:r>
          </a:p>
          <a:p>
            <a:pPr lvl="1"/>
            <a:r>
              <a:rPr lang="nb-NO" dirty="0" smtClean="0"/>
              <a:t>Eventuell tilgangskontroll</a:t>
            </a:r>
          </a:p>
          <a:p>
            <a:pPr lvl="1"/>
            <a:r>
              <a:rPr lang="nb-NO" dirty="0"/>
              <a:t>Egner seg for informasjon som ikke krever ende til ende kryptering og ende til ende </a:t>
            </a:r>
            <a:r>
              <a:rPr lang="nb-NO" dirty="0" smtClean="0"/>
              <a:t>integritet</a:t>
            </a:r>
          </a:p>
          <a:p>
            <a:r>
              <a:rPr lang="nb-NO" dirty="0" smtClean="0"/>
              <a:t>Nivå 2</a:t>
            </a:r>
          </a:p>
          <a:p>
            <a:pPr lvl="1"/>
            <a:r>
              <a:rPr lang="nb-NO" dirty="0" smtClean="0"/>
              <a:t>Nivå 1 med krav til data integritet</a:t>
            </a:r>
          </a:p>
          <a:p>
            <a:pPr lvl="1"/>
            <a:r>
              <a:rPr lang="nb-NO" dirty="0" smtClean="0"/>
              <a:t>Egner </a:t>
            </a:r>
            <a:r>
              <a:rPr lang="nb-NO" dirty="0"/>
              <a:t>seg for informasjon som ikke krever ende til ende kryptering, men med krav til ende til ende </a:t>
            </a:r>
            <a:r>
              <a:rPr lang="nb-NO" dirty="0" smtClean="0"/>
              <a:t>integritet</a:t>
            </a:r>
          </a:p>
          <a:p>
            <a:r>
              <a:rPr lang="nb-NO" dirty="0" smtClean="0"/>
              <a:t>Nivå 3</a:t>
            </a:r>
          </a:p>
          <a:p>
            <a:pPr lvl="1"/>
            <a:r>
              <a:rPr lang="nb-NO" dirty="0" smtClean="0"/>
              <a:t>Nivå 2 med krav til ende til ende konfidensialitet</a:t>
            </a:r>
          </a:p>
          <a:p>
            <a:pPr lvl="1"/>
            <a:r>
              <a:rPr lang="nb-NO" dirty="0"/>
              <a:t>Egner seg for informasjon som krever ende til ende kryptering og med krav til ende til ende </a:t>
            </a:r>
            <a:r>
              <a:rPr lang="nb-NO" dirty="0" smtClean="0"/>
              <a:t>integritet</a:t>
            </a:r>
            <a:endParaRPr lang="nb-NO" dirty="0"/>
          </a:p>
          <a:p>
            <a:endParaRPr lang="nb-NO" dirty="0" smtClean="0"/>
          </a:p>
          <a:p>
            <a:r>
              <a:rPr lang="nb-NO" dirty="0" err="1" smtClean="0"/>
              <a:t>Uavviselighet</a:t>
            </a:r>
            <a:r>
              <a:rPr lang="nb-NO" dirty="0" smtClean="0"/>
              <a:t> diskuteres separat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Nivåer av sikkerhet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3908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1871465"/>
          </a:xfrm>
        </p:spPr>
        <p:txBody>
          <a:bodyPr>
            <a:normAutofit/>
          </a:bodyPr>
          <a:lstStyle/>
          <a:p>
            <a:r>
              <a:rPr lang="en-US" dirty="0"/>
              <a:t>Transport Layer </a:t>
            </a:r>
            <a:r>
              <a:rPr lang="en-US" dirty="0" smtClean="0"/>
              <a:t>Security</a:t>
            </a:r>
            <a:endParaRPr lang="en-US" dirty="0" smtClean="0"/>
          </a:p>
          <a:p>
            <a:pPr lvl="1"/>
            <a:r>
              <a:rPr lang="nb-NO" dirty="0" smtClean="0"/>
              <a:t>Kryptert </a:t>
            </a:r>
            <a:r>
              <a:rPr lang="nb-NO" dirty="0" smtClean="0"/>
              <a:t>kanal som tilsvarer </a:t>
            </a:r>
            <a:r>
              <a:rPr lang="nb-NO" dirty="0" smtClean="0"/>
              <a:t>VPN</a:t>
            </a:r>
            <a:endParaRPr lang="nb-NO" dirty="0" smtClean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Integritet </a:t>
            </a:r>
            <a:r>
              <a:rPr lang="nb-NO" dirty="0" smtClean="0"/>
              <a:t>og konfidensialitet på </a:t>
            </a:r>
            <a:r>
              <a:rPr lang="nb-NO" dirty="0" smtClean="0"/>
              <a:t>transport</a:t>
            </a:r>
            <a:br>
              <a:rPr lang="nb-NO" dirty="0" smtClean="0"/>
            </a:br>
            <a:r>
              <a:rPr lang="nb-NO" dirty="0" smtClean="0"/>
              <a:t>- </a:t>
            </a:r>
            <a:r>
              <a:rPr lang="nb-NO" dirty="0" err="1" smtClean="0"/>
              <a:t>Arkitekturbyggestener</a:t>
            </a:r>
            <a:r>
              <a:rPr lang="nb-NO" dirty="0" smtClean="0"/>
              <a:t> (</a:t>
            </a:r>
            <a:r>
              <a:rPr lang="nb-NO" dirty="0" err="1" smtClean="0"/>
              <a:t>ABBer</a:t>
            </a:r>
            <a:r>
              <a:rPr lang="nb-NO" dirty="0" smtClean="0"/>
              <a:t>)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43808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Gateway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4932040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Gateway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331640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Konsument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788024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Tilbyder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9" name="Rett pil 8"/>
          <p:cNvCxnSpPr>
            <a:stCxn id="4" idx="3"/>
            <a:endCxn id="5" idx="1"/>
          </p:cNvCxnSpPr>
          <p:nvPr/>
        </p:nvCxnSpPr>
        <p:spPr>
          <a:xfrm>
            <a:off x="3779912" y="3867894"/>
            <a:ext cx="115212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/>
          <p:cNvSpPr txBox="1"/>
          <p:nvPr/>
        </p:nvSpPr>
        <p:spPr>
          <a:xfrm>
            <a:off x="4139952" y="360666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>
                <a:solidFill>
                  <a:schemeClr val="bg2"/>
                </a:solidFill>
              </a:rPr>
              <a:t>TLS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1403648" y="3651870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3" name="Rett pil 12"/>
          <p:cNvCxnSpPr>
            <a:stCxn id="12" idx="3"/>
            <a:endCxn id="4" idx="1"/>
          </p:cNvCxnSpPr>
          <p:nvPr/>
        </p:nvCxnSpPr>
        <p:spPr>
          <a:xfrm>
            <a:off x="2483768" y="3867894"/>
            <a:ext cx="36004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5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1871465"/>
          </a:xfrm>
        </p:spPr>
        <p:txBody>
          <a:bodyPr>
            <a:normAutofit/>
          </a:bodyPr>
          <a:lstStyle/>
          <a:p>
            <a:r>
              <a:rPr lang="en-US" dirty="0"/>
              <a:t>Transport Layer Security version </a:t>
            </a:r>
            <a:r>
              <a:rPr lang="en-US" dirty="0" smtClean="0"/>
              <a:t>1.2 (TLS 1.2)</a:t>
            </a:r>
          </a:p>
          <a:p>
            <a:pPr lvl="1"/>
            <a:r>
              <a:rPr lang="en-US" dirty="0" err="1" smtClean="0"/>
              <a:t>Enveis</a:t>
            </a:r>
            <a:r>
              <a:rPr lang="en-US" dirty="0" smtClean="0"/>
              <a:t> TLS </a:t>
            </a:r>
            <a:r>
              <a:rPr lang="en-US" dirty="0"/>
              <a:t>	</a:t>
            </a:r>
          </a:p>
          <a:p>
            <a:r>
              <a:rPr lang="nb-NO" dirty="0" smtClean="0"/>
              <a:t>Konsument </a:t>
            </a:r>
            <a:r>
              <a:rPr lang="nb-NO" dirty="0" smtClean="0"/>
              <a:t>kan verifisere at forespørsel går mot rett virksomhet basert på domene sertifikat til tilbyder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Integritet og konfidensialitet på </a:t>
            </a:r>
            <a:r>
              <a:rPr lang="nb-NO" dirty="0" smtClean="0"/>
              <a:t>transport</a:t>
            </a:r>
            <a:br>
              <a:rPr lang="nb-NO" dirty="0" smtClean="0"/>
            </a:br>
            <a:r>
              <a:rPr lang="nb-NO" dirty="0" smtClean="0"/>
              <a:t>- Løsningskomponenter (</a:t>
            </a:r>
            <a:r>
              <a:rPr lang="nb-NO" dirty="0" err="1" smtClean="0"/>
              <a:t>SBBer</a:t>
            </a:r>
            <a:r>
              <a:rPr lang="nb-NO" dirty="0" smtClean="0"/>
              <a:t>)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43808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Gateway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4932040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Gateway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331640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Konsument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788024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Tilbyder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9" name="Rett pil 8"/>
          <p:cNvCxnSpPr>
            <a:stCxn id="4" idx="3"/>
            <a:endCxn id="5" idx="1"/>
          </p:cNvCxnSpPr>
          <p:nvPr/>
        </p:nvCxnSpPr>
        <p:spPr>
          <a:xfrm>
            <a:off x="3779912" y="3867894"/>
            <a:ext cx="115212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/>
          <p:cNvSpPr txBox="1"/>
          <p:nvPr/>
        </p:nvSpPr>
        <p:spPr>
          <a:xfrm>
            <a:off x="4024112" y="3606668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>
                <a:solidFill>
                  <a:schemeClr val="bg2"/>
                </a:solidFill>
              </a:rPr>
              <a:t>TLS 1.2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1403648" y="3651870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3" name="Rett pil 12"/>
          <p:cNvCxnSpPr>
            <a:stCxn id="12" idx="3"/>
            <a:endCxn id="4" idx="1"/>
          </p:cNvCxnSpPr>
          <p:nvPr/>
        </p:nvCxnSpPr>
        <p:spPr>
          <a:xfrm>
            <a:off x="2483768" y="3867894"/>
            <a:ext cx="36004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445473"/>
      </p:ext>
    </p:extLst>
  </p:cSld>
  <p:clrMapOvr>
    <a:masterClrMapping/>
  </p:clrMapOvr>
</p:sld>
</file>

<file path=ppt/theme/theme1.xml><?xml version="1.0" encoding="utf-8"?>
<a:theme xmlns:a="http://schemas.openxmlformats.org/drawingml/2006/main" name="NAV-mal widescreen bokmål (16.9)">
  <a:themeElements>
    <a:clrScheme name="Office">
      <a:dk1>
        <a:srgbClr val="C30000"/>
      </a:dk1>
      <a:lt1>
        <a:sysClr val="window" lastClr="FFFFFF"/>
      </a:lt1>
      <a:dk2>
        <a:srgbClr val="878787"/>
      </a:dk2>
      <a:lt2>
        <a:srgbClr val="3E3832"/>
      </a:lt2>
      <a:accent1>
        <a:srgbClr val="DADADA"/>
      </a:accent1>
      <a:accent2>
        <a:srgbClr val="EFEFEF"/>
      </a:accent2>
      <a:accent3>
        <a:srgbClr val="66CBEC"/>
      </a:accent3>
      <a:accent4>
        <a:srgbClr val="005B82"/>
      </a:accent4>
      <a:accent5>
        <a:srgbClr val="06893A"/>
      </a:accent5>
      <a:accent6>
        <a:srgbClr val="A2AD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NAV-mal widescreen bokmål (16.9).pptx" id="{BEFA5581-5FDB-4325-AD38-C78714D60AF9}" vid="{D21F70FE-A876-4B0B-BAE1-DAC9B4B7A4F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E8FE860C1030048A2DFE7723F7A17C9" ma:contentTypeVersion="4" ma:contentTypeDescription="Opprett et nytt dokument." ma:contentTypeScope="" ma:versionID="7162aff3b56b78e58e364f8a4d7692ad">
  <xsd:schema xmlns:xsd="http://www.w3.org/2001/XMLSchema" xmlns:xs="http://www.w3.org/2001/XMLSchema" xmlns:p="http://schemas.microsoft.com/office/2006/metadata/properties" xmlns:ns2="aea4a3db-da0d-48e0-9846-650eb8e2799e" xmlns:ns3="0d51d800-5d3b-4563-9f01-c5dad077146a" targetNamespace="http://schemas.microsoft.com/office/2006/metadata/properties" ma:root="true" ma:fieldsID="174abb0ba8c9a1c8fa0c72e06464731f" ns2:_="" ns3:_="">
    <xsd:import namespace="aea4a3db-da0d-48e0-9846-650eb8e2799e"/>
    <xsd:import namespace="0d51d800-5d3b-4563-9f01-c5dad07714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a4a3db-da0d-48e0-9846-650eb8e279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1d800-5d3b-4563-9f01-c5dad07714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E7CBFD-2C6C-4CDE-80A5-33B45847DB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FE0170-DCC5-4AF0-AF71-67A1119AD67C}"/>
</file>

<file path=customXml/itemProps3.xml><?xml version="1.0" encoding="utf-8"?>
<ds:datastoreItem xmlns:ds="http://schemas.openxmlformats.org/officeDocument/2006/customXml" ds:itemID="{5B792F80-81E6-4195-91F9-1977E20AC9D3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610bb90d-9048-4272-bd37-f34c119856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4482</TotalTime>
  <Words>1107</Words>
  <Application>Microsoft Office PowerPoint</Application>
  <PresentationFormat>Skjermfremvisning (16:9)</PresentationFormat>
  <Paragraphs>236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21</vt:i4>
      </vt:variant>
    </vt:vector>
  </HeadingPairs>
  <TitlesOfParts>
    <vt:vector size="22" baseType="lpstr">
      <vt:lpstr>NAV-mal widescreen bokmål (16.9)</vt:lpstr>
      <vt:lpstr>Sikkerhet eOppslag basert på rest-stil</vt:lpstr>
      <vt:lpstr>Forutsetninger</vt:lpstr>
      <vt:lpstr>Oppbygging dokument</vt:lpstr>
      <vt:lpstr>Stegvis oppbygging av sikkerhet</vt:lpstr>
      <vt:lpstr>Hvordan identifisere krav til sikkerhet</vt:lpstr>
      <vt:lpstr>Utestående</vt:lpstr>
      <vt:lpstr>Nivåer av sikkerhet</vt:lpstr>
      <vt:lpstr>Integritet og konfidensialitet på transport - Arkitekturbyggestener (ABBer)</vt:lpstr>
      <vt:lpstr>Integritet og konfidensialitet på transport - Løsningskomponenter (SBBer)</vt:lpstr>
      <vt:lpstr>Autentisering og eventuell tilgangskontroll - Arkitekturbyggestener (ABBer)</vt:lpstr>
      <vt:lpstr>Autentisering og eventuell tilgangskontroll - Løsningskomponenter (SBBer)</vt:lpstr>
      <vt:lpstr>Noen fordeler med å benytte OAuth2.0 access token fra ID-porten</vt:lpstr>
      <vt:lpstr>Ulike nivåer av tilgangskontroll</vt:lpstr>
      <vt:lpstr>Ende til ende integritet - Arkitekturbyggestener (ABBer)</vt:lpstr>
      <vt:lpstr>Ende til ende integritet - Løsningskomponenter (SBBer)</vt:lpstr>
      <vt:lpstr>Ende til ende konfidensialitet - Arkitekturbyggestener (ABBer)</vt:lpstr>
      <vt:lpstr>Ende til ende konfidensialitet - Løsningskomponenter (SBBer)</vt:lpstr>
      <vt:lpstr>Uavviselighet (ikke-benekt) - Arkitekturbyggestener (ABBer)</vt:lpstr>
      <vt:lpstr>Litt om get</vt:lpstr>
      <vt:lpstr>Nivåer av sikkerhet og teknologi</vt:lpstr>
      <vt:lpstr>Kommentarer</vt:lpstr>
    </vt:vector>
  </TitlesOfParts>
  <Company>NAV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Mathilde Skjelbostad</dc:creator>
  <cp:lastModifiedBy>Jendal, Håkon</cp:lastModifiedBy>
  <cp:revision>178</cp:revision>
  <dcterms:created xsi:type="dcterms:W3CDTF">2016-09-15T07:51:52Z</dcterms:created>
  <dcterms:modified xsi:type="dcterms:W3CDTF">2018-04-24T12:32:14Z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491420-1ae2-4120-89e6-e6f668f067e2_Enabled">
    <vt:lpwstr>True</vt:lpwstr>
  </property>
  <property fmtid="{D5CDD505-2E9C-101B-9397-08002B2CF9AE}" pid="3" name="MSIP_Label_d3491420-1ae2-4120-89e6-e6f668f067e2_SiteId">
    <vt:lpwstr>62366534-1ec3-4962-8869-9b5535279d0b</vt:lpwstr>
  </property>
  <property fmtid="{D5CDD505-2E9C-101B-9397-08002B2CF9AE}" pid="4" name="MSIP_Label_d3491420-1ae2-4120-89e6-e6f668f067e2_Ref">
    <vt:lpwstr>https://api.informationprotection.azure.com/api/62366534-1ec3-4962-8869-9b5535279d0b</vt:lpwstr>
  </property>
  <property fmtid="{D5CDD505-2E9C-101B-9397-08002B2CF9AE}" pid="5" name="MSIP_Label_d3491420-1ae2-4120-89e6-e6f668f067e2_Owner">
    <vt:lpwstr>Petter.Hafskjold@nav.no</vt:lpwstr>
  </property>
  <property fmtid="{D5CDD505-2E9C-101B-9397-08002B2CF9AE}" pid="6" name="MSIP_Label_d3491420-1ae2-4120-89e6-e6f668f067e2_SetDate">
    <vt:lpwstr>2018-01-12T12:35:19.1090918+01:00</vt:lpwstr>
  </property>
  <property fmtid="{D5CDD505-2E9C-101B-9397-08002B2CF9AE}" pid="7" name="MSIP_Label_d3491420-1ae2-4120-89e6-e6f668f067e2_Name">
    <vt:lpwstr>NAV Internt</vt:lpwstr>
  </property>
  <property fmtid="{D5CDD505-2E9C-101B-9397-08002B2CF9AE}" pid="8" name="MSIP_Label_d3491420-1ae2-4120-89e6-e6f668f067e2_Application">
    <vt:lpwstr>Microsoft Azure Information Protection</vt:lpwstr>
  </property>
  <property fmtid="{D5CDD505-2E9C-101B-9397-08002B2CF9AE}" pid="9" name="MSIP_Label_d3491420-1ae2-4120-89e6-e6f668f067e2_Extended_MSFT_Method">
    <vt:lpwstr>Manual</vt:lpwstr>
  </property>
  <property fmtid="{D5CDD505-2E9C-101B-9397-08002B2CF9AE}" pid="10" name="Sensitivity">
    <vt:lpwstr>NAV Internt</vt:lpwstr>
  </property>
  <property fmtid="{D5CDD505-2E9C-101B-9397-08002B2CF9AE}" pid="11" name="ContentTypeId">
    <vt:lpwstr>0x010100CE8FE860C1030048A2DFE7723F7A17C9</vt:lpwstr>
  </property>
</Properties>
</file>