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0" r:id="rId5"/>
    <p:sldId id="313" r:id="rId6"/>
    <p:sldId id="314" r:id="rId7"/>
    <p:sldId id="311" r:id="rId8"/>
    <p:sldId id="315" r:id="rId9"/>
    <p:sldId id="310" r:id="rId10"/>
    <p:sldId id="312" r:id="rId11"/>
    <p:sldId id="296" r:id="rId12"/>
    <p:sldId id="302" r:id="rId13"/>
    <p:sldId id="303" r:id="rId14"/>
    <p:sldId id="308" r:id="rId15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skjold, Petter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D00"/>
    <a:srgbClr val="06893A"/>
    <a:srgbClr val="005B82"/>
    <a:srgbClr val="66CBEC"/>
    <a:srgbClr val="EFEFEF"/>
    <a:srgbClr val="DADADA"/>
    <a:srgbClr val="3E3832"/>
    <a:srgbClr val="878787"/>
    <a:srgbClr val="C3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8" d="100"/>
          <a:sy n="118" d="100"/>
        </p:scale>
        <p:origin x="-3360" y="-17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0C9F-E994-4E6D-AC14-C95356915397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396-0A84-4DF5-A975-E087C1B596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7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FD853-5441-4F54-8D73-33763F65D994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788A-C79E-44BD-AD11-A95FA38B66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64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184572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3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74" y="1840753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0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6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2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6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39" y="1284747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8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0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08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69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2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1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392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392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392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392" y="3397608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392" y="2975569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392" y="1709452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392" y="2131491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392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46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20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5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41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83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1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435"/>
            <a:ext cx="451944" cy="285629"/>
          </a:xfrm>
          <a:prstGeom prst="rect">
            <a:avLst/>
          </a:prstGeom>
        </p:spPr>
      </p:pic>
      <p:sp>
        <p:nvSpPr>
          <p:cNvPr id="2" name="TekstSylinder 1"/>
          <p:cNvSpPr txBox="1"/>
          <p:nvPr userDrawn="1"/>
        </p:nvSpPr>
        <p:spPr>
          <a:xfrm>
            <a:off x="8847071" y="487902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7B7B55E-181D-4055-9976-AE1AF0419F12}" type="slidenum">
              <a:rPr lang="nb-NO" sz="1050" smtClean="0">
                <a:solidFill>
                  <a:schemeClr val="bg1"/>
                </a:solidFill>
              </a:rPr>
              <a:pPr algn="ctr"/>
              <a:t>‹#›</a:t>
            </a:fld>
            <a:endParaRPr lang="nb-N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6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DSOP forsikring</a:t>
            </a:r>
            <a:br>
              <a:rPr lang="nb-NO" dirty="0" smtClean="0"/>
            </a:br>
            <a:r>
              <a:rPr lang="nb-NO" dirty="0" smtClean="0"/>
              <a:t>Samhandlingsarkitektur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4</a:t>
            </a:r>
            <a:r>
              <a:rPr lang="nb-NO" dirty="0" smtClean="0"/>
              <a:t>. </a:t>
            </a:r>
            <a:r>
              <a:rPr lang="nb-NO" dirty="0" smtClean="0"/>
              <a:t>juni</a:t>
            </a:r>
            <a:r>
              <a:rPr lang="nb-NO" dirty="0" smtClean="0"/>
              <a:t> </a:t>
            </a:r>
            <a:r>
              <a:rPr lang="nb-NO" dirty="0"/>
              <a:t>2018  //  IT-arkitektur  //  </a:t>
            </a:r>
            <a:r>
              <a:rPr lang="nb-NO" dirty="0" smtClean="0"/>
              <a:t>Håkon Jendal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387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</a:t>
            </a:r>
            <a:r>
              <a:rPr lang="nb-NO" dirty="0" smtClean="0"/>
              <a:t>nnhenting </a:t>
            </a:r>
            <a:r>
              <a:rPr lang="nb-NO" dirty="0" smtClean="0"/>
              <a:t>av </a:t>
            </a:r>
            <a:r>
              <a:rPr lang="nb-NO" dirty="0" smtClean="0"/>
              <a:t>data</a:t>
            </a:r>
            <a:r>
              <a:rPr lang="nb-NO" dirty="0"/>
              <a:t> </a:t>
            </a:r>
            <a:r>
              <a:rPr lang="nb-NO" dirty="0" smtClean="0"/>
              <a:t>s</a:t>
            </a:r>
            <a:r>
              <a:rPr lang="nb-NO" dirty="0" smtClean="0"/>
              <a:t>å </a:t>
            </a:r>
            <a:r>
              <a:rPr lang="nb-NO" dirty="0" smtClean="0"/>
              <a:t>lenge samtykke eksisterer</a:t>
            </a:r>
            <a:endParaRPr lang="nb-NO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1331640" y="4537452"/>
            <a:ext cx="762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2"/>
                </a:solidFill>
              </a:rPr>
              <a:t>*) </a:t>
            </a:r>
            <a:r>
              <a:rPr lang="nb-NO" sz="1600" dirty="0">
                <a:solidFill>
                  <a:schemeClr val="bg2"/>
                </a:solidFill>
              </a:rPr>
              <a:t>Ved utlevering av data fra NAV til forsikringsselskap skal begge parter spore </a:t>
            </a:r>
            <a:r>
              <a:rPr lang="nb-NO" sz="1600" dirty="0" smtClean="0">
                <a:solidFill>
                  <a:schemeClr val="bg2"/>
                </a:solidFill>
              </a:rPr>
              <a:t>utlevering</a:t>
            </a:r>
            <a:endParaRPr lang="nb-NO" sz="1600" dirty="0">
              <a:solidFill>
                <a:schemeClr val="bg2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6444208" y="1542152"/>
            <a:ext cx="1656184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bg2"/>
                </a:solidFill>
              </a:rPr>
              <a:t>Forsikrings-selskap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6444208" y="3507854"/>
            <a:ext cx="1656184" cy="864096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bg2"/>
                </a:solidFill>
              </a:rPr>
              <a:t>NAV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2699792" y="3507854"/>
            <a:ext cx="1656184" cy="8640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bg2"/>
                </a:solidFill>
              </a:rPr>
              <a:t>Altinn</a:t>
            </a:r>
            <a:r>
              <a:rPr lang="nb-NO" dirty="0" smtClean="0">
                <a:solidFill>
                  <a:schemeClr val="bg2"/>
                </a:solidFill>
              </a:rPr>
              <a:t> Samtykke-løsning</a:t>
            </a:r>
            <a:endParaRPr lang="nb-NO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/>
          <p:nvPr/>
        </p:nvCxnSpPr>
        <p:spPr>
          <a:xfrm flipV="1">
            <a:off x="6804248" y="2406248"/>
            <a:ext cx="0" cy="1101607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5524858" y="2715766"/>
            <a:ext cx="135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3</a:t>
            </a:r>
            <a:r>
              <a:rPr lang="nb-NO" sz="1600" dirty="0" smtClean="0">
                <a:solidFill>
                  <a:schemeClr val="bg2"/>
                </a:solidFill>
              </a:rPr>
              <a:t>. Forespørsel</a:t>
            </a:r>
          </a:p>
          <a:p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smtClean="0">
                <a:solidFill>
                  <a:schemeClr val="bg2"/>
                </a:solidFill>
              </a:rPr>
              <a:t>   data</a:t>
            </a:r>
            <a:endParaRPr lang="nb-NO" sz="1600" dirty="0">
              <a:solidFill>
                <a:schemeClr val="bg2"/>
              </a:solidFill>
            </a:endParaRPr>
          </a:p>
        </p:txBody>
      </p:sp>
      <p:cxnSp>
        <p:nvCxnSpPr>
          <p:cNvPr id="22" name="Rett pil 21"/>
          <p:cNvCxnSpPr/>
          <p:nvPr/>
        </p:nvCxnSpPr>
        <p:spPr>
          <a:xfrm>
            <a:off x="7740352" y="2406248"/>
            <a:ext cx="0" cy="1101605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7740352" y="2715768"/>
            <a:ext cx="77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5</a:t>
            </a:r>
            <a:r>
              <a:rPr lang="nb-NO" sz="1600" dirty="0" smtClean="0">
                <a:solidFill>
                  <a:schemeClr val="bg2"/>
                </a:solidFill>
              </a:rPr>
              <a:t>. Data</a:t>
            </a:r>
            <a:endParaRPr lang="nb-NO" sz="1600" dirty="0">
              <a:solidFill>
                <a:schemeClr val="bg2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699792" y="3507854"/>
            <a:ext cx="1656184" cy="8640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bg2"/>
                </a:solidFill>
              </a:rPr>
              <a:t>Altinn</a:t>
            </a:r>
            <a:r>
              <a:rPr lang="nb-NO" dirty="0" smtClean="0">
                <a:solidFill>
                  <a:schemeClr val="bg2"/>
                </a:solidFill>
              </a:rPr>
              <a:t> Samtykke-løsning</a:t>
            </a:r>
            <a:endParaRPr lang="nb-NO" dirty="0">
              <a:solidFill>
                <a:schemeClr val="bg2"/>
              </a:solidFill>
            </a:endParaRPr>
          </a:p>
        </p:txBody>
      </p:sp>
      <p:cxnSp>
        <p:nvCxnSpPr>
          <p:cNvPr id="19" name="Rett pil 18"/>
          <p:cNvCxnSpPr>
            <a:stCxn id="17" idx="0"/>
          </p:cNvCxnSpPr>
          <p:nvPr/>
        </p:nvCxnSpPr>
        <p:spPr>
          <a:xfrm flipV="1">
            <a:off x="3527884" y="2139702"/>
            <a:ext cx="2916324" cy="1368152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/>
          <p:cNvSpPr txBox="1"/>
          <p:nvPr/>
        </p:nvSpPr>
        <p:spPr>
          <a:xfrm>
            <a:off x="4211960" y="3067095"/>
            <a:ext cx="1325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2</a:t>
            </a:r>
            <a:r>
              <a:rPr lang="nb-NO" sz="1600" dirty="0" smtClean="0">
                <a:solidFill>
                  <a:schemeClr val="bg2"/>
                </a:solidFill>
              </a:rPr>
              <a:t>. Bekreftelse</a:t>
            </a:r>
          </a:p>
          <a:p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smtClean="0">
                <a:solidFill>
                  <a:schemeClr val="bg2"/>
                </a:solidFill>
              </a:rPr>
              <a:t>    samtykke</a:t>
            </a:r>
            <a:endParaRPr lang="nb-NO" sz="1600" dirty="0">
              <a:solidFill>
                <a:schemeClr val="bg2"/>
              </a:solidFill>
            </a:endParaRPr>
          </a:p>
        </p:txBody>
      </p:sp>
      <p:cxnSp>
        <p:nvCxnSpPr>
          <p:cNvPr id="29" name="Rett pil 28"/>
          <p:cNvCxnSpPr>
            <a:endCxn id="15" idx="1"/>
          </p:cNvCxnSpPr>
          <p:nvPr/>
        </p:nvCxnSpPr>
        <p:spPr>
          <a:xfrm flipV="1">
            <a:off x="3215395" y="1974200"/>
            <a:ext cx="3228813" cy="1528222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2987824" y="2445923"/>
            <a:ext cx="1200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1</a:t>
            </a:r>
            <a:r>
              <a:rPr lang="nb-NO" sz="1600" dirty="0" smtClean="0">
                <a:solidFill>
                  <a:schemeClr val="bg2"/>
                </a:solidFill>
              </a:rPr>
              <a:t>. Sjekk</a:t>
            </a:r>
          </a:p>
          <a:p>
            <a:r>
              <a:rPr lang="nb-NO" sz="1600" dirty="0" smtClean="0">
                <a:solidFill>
                  <a:schemeClr val="bg2"/>
                </a:solidFill>
              </a:rPr>
              <a:t>     samtykke</a:t>
            </a:r>
            <a:endParaRPr lang="nb-NO" sz="1600" dirty="0">
              <a:solidFill>
                <a:schemeClr val="bg2"/>
              </a:solidFill>
            </a:endParaRPr>
          </a:p>
        </p:txBody>
      </p:sp>
      <p:sp>
        <p:nvSpPr>
          <p:cNvPr id="31" name="TekstSylinder 30"/>
          <p:cNvSpPr txBox="1"/>
          <p:nvPr/>
        </p:nvSpPr>
        <p:spPr>
          <a:xfrm>
            <a:off x="5292080" y="3524403"/>
            <a:ext cx="1200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4</a:t>
            </a:r>
            <a:r>
              <a:rPr lang="nb-NO" sz="1600" dirty="0" smtClean="0">
                <a:solidFill>
                  <a:schemeClr val="bg2"/>
                </a:solidFill>
              </a:rPr>
              <a:t>. Valider</a:t>
            </a:r>
          </a:p>
          <a:p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smtClean="0">
                <a:solidFill>
                  <a:schemeClr val="bg2"/>
                </a:solidFill>
              </a:rPr>
              <a:t>    samtykke</a:t>
            </a:r>
          </a:p>
          <a:p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smtClean="0">
                <a:solidFill>
                  <a:schemeClr val="bg2"/>
                </a:solidFill>
              </a:rPr>
              <a:t>     token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2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Grov arkitektur løsning NAV</a:t>
            </a:r>
            <a:br>
              <a:rPr lang="nb-NO" dirty="0" smtClean="0"/>
            </a:b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4788024" y="2211710"/>
            <a:ext cx="194421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API-</a:t>
            </a:r>
            <a:r>
              <a:rPr lang="nb-NO" dirty="0" err="1">
                <a:solidFill>
                  <a:schemeClr val="bg2"/>
                </a:solidFill>
              </a:rPr>
              <a:t>Gasteway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788024" y="3219822"/>
            <a:ext cx="194421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Tjenestetilbyder (NAIS)</a:t>
            </a:r>
          </a:p>
        </p:txBody>
      </p:sp>
      <p:sp>
        <p:nvSpPr>
          <p:cNvPr id="7" name="Rektangel 6"/>
          <p:cNvSpPr/>
          <p:nvPr/>
        </p:nvSpPr>
        <p:spPr>
          <a:xfrm>
            <a:off x="4788024" y="4227934"/>
            <a:ext cx="194421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Arena</a:t>
            </a:r>
          </a:p>
        </p:txBody>
      </p:sp>
      <p:sp>
        <p:nvSpPr>
          <p:cNvPr id="8" name="Magnetplate 7"/>
          <p:cNvSpPr/>
          <p:nvPr/>
        </p:nvSpPr>
        <p:spPr>
          <a:xfrm>
            <a:off x="7281456" y="3111810"/>
            <a:ext cx="1368152" cy="86409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Utleverings-logg</a:t>
            </a:r>
          </a:p>
        </p:txBody>
      </p:sp>
      <p:sp>
        <p:nvSpPr>
          <p:cNvPr id="9" name="Rektangel 8"/>
          <p:cNvSpPr/>
          <p:nvPr/>
        </p:nvSpPr>
        <p:spPr>
          <a:xfrm>
            <a:off x="4932040" y="966307"/>
            <a:ext cx="1656184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bg2"/>
                </a:solidFill>
              </a:rPr>
              <a:t>Forsikrings-selskap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75022" y="3111810"/>
            <a:ext cx="1656184" cy="864096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bg2"/>
                </a:solidFill>
              </a:rPr>
              <a:t>Ditt NAV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31540" y="699542"/>
            <a:ext cx="1764195" cy="1397626"/>
          </a:xfrm>
          <a:prstGeom prst="ellipse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014" y="884817"/>
            <a:ext cx="680151" cy="9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Rett pil 12"/>
          <p:cNvCxnSpPr>
            <a:stCxn id="5" idx="0"/>
            <a:endCxn id="9" idx="2"/>
          </p:cNvCxnSpPr>
          <p:nvPr/>
        </p:nvCxnSpPr>
        <p:spPr>
          <a:xfrm flipV="1">
            <a:off x="5760132" y="1830403"/>
            <a:ext cx="0" cy="381307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/>
          <p:cNvCxnSpPr>
            <a:stCxn id="6" idx="0"/>
            <a:endCxn id="5" idx="2"/>
          </p:cNvCxnSpPr>
          <p:nvPr/>
        </p:nvCxnSpPr>
        <p:spPr>
          <a:xfrm flipV="1">
            <a:off x="5760132" y="2859782"/>
            <a:ext cx="0" cy="36004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 18"/>
          <p:cNvCxnSpPr>
            <a:stCxn id="7" idx="0"/>
            <a:endCxn id="6" idx="2"/>
          </p:cNvCxnSpPr>
          <p:nvPr/>
        </p:nvCxnSpPr>
        <p:spPr>
          <a:xfrm flipV="1">
            <a:off x="5760132" y="3867894"/>
            <a:ext cx="0" cy="36004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 21"/>
          <p:cNvCxnSpPr>
            <a:stCxn id="8" idx="2"/>
            <a:endCxn id="6" idx="3"/>
          </p:cNvCxnSpPr>
          <p:nvPr/>
        </p:nvCxnSpPr>
        <p:spPr>
          <a:xfrm flipH="1">
            <a:off x="6732240" y="3543858"/>
            <a:ext cx="549216" cy="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6" idx="1"/>
            <a:endCxn id="10" idx="3"/>
          </p:cNvCxnSpPr>
          <p:nvPr/>
        </p:nvCxnSpPr>
        <p:spPr>
          <a:xfrm flipH="1">
            <a:off x="2131206" y="3543858"/>
            <a:ext cx="2656818" cy="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 27"/>
          <p:cNvCxnSpPr>
            <a:stCxn id="9" idx="1"/>
            <a:endCxn id="11" idx="6"/>
          </p:cNvCxnSpPr>
          <p:nvPr/>
        </p:nvCxnSpPr>
        <p:spPr>
          <a:xfrm flipH="1">
            <a:off x="2195735" y="1398355"/>
            <a:ext cx="2736305" cy="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 30"/>
          <p:cNvCxnSpPr>
            <a:stCxn id="10" idx="0"/>
            <a:endCxn id="11" idx="4"/>
          </p:cNvCxnSpPr>
          <p:nvPr/>
        </p:nvCxnSpPr>
        <p:spPr>
          <a:xfrm flipV="1">
            <a:off x="1303114" y="2097168"/>
            <a:ext cx="10524" cy="1014642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749569" y="1747628"/>
            <a:ext cx="11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bg2"/>
                </a:solidFill>
              </a:rPr>
              <a:t>Personbruker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39" name="Bildeforklaring med linje 2 (loddrett strek) 38"/>
          <p:cNvSpPr/>
          <p:nvPr/>
        </p:nvSpPr>
        <p:spPr>
          <a:xfrm>
            <a:off x="2195735" y="3723878"/>
            <a:ext cx="2160241" cy="1296144"/>
          </a:xfrm>
          <a:prstGeom prst="accentCallout2">
            <a:avLst>
              <a:gd name="adj1" fmla="val 27124"/>
              <a:gd name="adj2" fmla="val 105328"/>
              <a:gd name="adj3" fmla="val 13388"/>
              <a:gd name="adj4" fmla="val 113288"/>
              <a:gd name="adj5" fmla="val 6427"/>
              <a:gd name="adj6" fmla="val 1229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nb-NO" sz="1400" dirty="0" smtClean="0">
                <a:solidFill>
                  <a:schemeClr val="bg2"/>
                </a:solidFill>
              </a:rPr>
              <a:t>Tilgangskontroll </a:t>
            </a:r>
            <a:r>
              <a:rPr lang="nb-NO" sz="1400" dirty="0" smtClean="0">
                <a:solidFill>
                  <a:schemeClr val="bg2"/>
                </a:solidFill>
              </a:rPr>
              <a:t>forsikringsselskap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b-NO" sz="1400" dirty="0">
                <a:solidFill>
                  <a:schemeClr val="bg2"/>
                </a:solidFill>
              </a:rPr>
              <a:t>Sjekk om gyldig samtykke </a:t>
            </a:r>
            <a:r>
              <a:rPr lang="nb-NO" sz="1400" dirty="0" smtClean="0">
                <a:solidFill>
                  <a:schemeClr val="bg2"/>
                </a:solidFill>
              </a:rPr>
              <a:t>token</a:t>
            </a:r>
            <a:endParaRPr lang="nb-NO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nb-NO" sz="1400" dirty="0" smtClean="0">
                <a:solidFill>
                  <a:schemeClr val="bg2"/>
                </a:solidFill>
              </a:rPr>
              <a:t>Hente data </a:t>
            </a:r>
            <a:r>
              <a:rPr lang="nb-NO" sz="1400" dirty="0" smtClean="0">
                <a:solidFill>
                  <a:schemeClr val="bg2"/>
                </a:solidFill>
              </a:rPr>
              <a:t>fra Arena</a:t>
            </a:r>
            <a:endParaRPr lang="nb-NO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nb-NO" sz="1400" dirty="0" smtClean="0">
                <a:solidFill>
                  <a:schemeClr val="bg2"/>
                </a:solidFill>
              </a:rPr>
              <a:t>Sporing av </a:t>
            </a:r>
            <a:r>
              <a:rPr lang="nb-NO" sz="1400" dirty="0" smtClean="0">
                <a:solidFill>
                  <a:schemeClr val="bg2"/>
                </a:solidFill>
              </a:rPr>
              <a:t>utlevering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sp>
        <p:nvSpPr>
          <p:cNvPr id="45" name="Bildeforklaring med linje 2 (loddrett strek) 44"/>
          <p:cNvSpPr/>
          <p:nvPr/>
        </p:nvSpPr>
        <p:spPr>
          <a:xfrm>
            <a:off x="2195735" y="2031691"/>
            <a:ext cx="2160241" cy="900100"/>
          </a:xfrm>
          <a:prstGeom prst="accentCallout2">
            <a:avLst>
              <a:gd name="adj1" fmla="val 27124"/>
              <a:gd name="adj2" fmla="val 105328"/>
              <a:gd name="adj3" fmla="val 38759"/>
              <a:gd name="adj4" fmla="val 111684"/>
              <a:gd name="adj5" fmla="val 40675"/>
              <a:gd name="adj6" fmla="val 1209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nb-NO" sz="1400" dirty="0" smtClean="0">
                <a:solidFill>
                  <a:schemeClr val="bg2"/>
                </a:solidFill>
              </a:rPr>
              <a:t>Oppsett enveis </a:t>
            </a:r>
            <a:r>
              <a:rPr lang="nb-NO" sz="1400" dirty="0" smtClean="0">
                <a:solidFill>
                  <a:schemeClr val="bg2"/>
                </a:solidFill>
              </a:rPr>
              <a:t>TLS forbindelse mellom Forsikringsselskap og NAV 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4" name="Bildeforklaring med linje 2 (loddrett strek) 23"/>
          <p:cNvSpPr/>
          <p:nvPr/>
        </p:nvSpPr>
        <p:spPr>
          <a:xfrm>
            <a:off x="30854" y="4203274"/>
            <a:ext cx="1437429" cy="348696"/>
          </a:xfrm>
          <a:prstGeom prst="accentCallout2">
            <a:avLst>
              <a:gd name="adj1" fmla="val 27124"/>
              <a:gd name="adj2" fmla="val 105328"/>
              <a:gd name="adj3" fmla="val 13388"/>
              <a:gd name="adj4" fmla="val 113288"/>
              <a:gd name="adj5" fmla="val -70155"/>
              <a:gd name="adj6" fmla="val 1291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smtClean="0">
                <a:solidFill>
                  <a:schemeClr val="bg2"/>
                </a:solidFill>
              </a:rPr>
              <a:t>Støtte innsyn bruker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7137440" y="943320"/>
            <a:ext cx="1656184" cy="8640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bg2"/>
                </a:solidFill>
              </a:rPr>
              <a:t>ID-porten</a:t>
            </a:r>
          </a:p>
          <a:p>
            <a:pPr algn="ctr"/>
            <a:r>
              <a:rPr lang="nb-NO" dirty="0" smtClean="0">
                <a:solidFill>
                  <a:schemeClr val="bg2"/>
                </a:solidFill>
              </a:rPr>
              <a:t>Virksomhet</a:t>
            </a:r>
            <a:endParaRPr lang="nb-NO" dirty="0">
              <a:solidFill>
                <a:schemeClr val="bg2"/>
              </a:solidFill>
            </a:endParaRPr>
          </a:p>
        </p:txBody>
      </p:sp>
      <p:cxnSp>
        <p:nvCxnSpPr>
          <p:cNvPr id="29" name="Rett pil 28"/>
          <p:cNvCxnSpPr/>
          <p:nvPr/>
        </p:nvCxnSpPr>
        <p:spPr>
          <a:xfrm flipH="1">
            <a:off x="6588224" y="1203598"/>
            <a:ext cx="549216" cy="1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 29"/>
          <p:cNvCxnSpPr/>
          <p:nvPr/>
        </p:nvCxnSpPr>
        <p:spPr>
          <a:xfrm>
            <a:off x="6588224" y="1563638"/>
            <a:ext cx="549216" cy="0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ildeforklaring: bøyd linje med uthevingsstrek 5">
            <a:extLst>
              <a:ext uri="{FF2B5EF4-FFF2-40B4-BE49-F238E27FC236}">
                <a16:creationId xmlns:a16="http://schemas.microsoft.com/office/drawing/2014/main" xmlns="" id="{5B458920-B555-4EC4-9F16-1BCE8AB9484B}"/>
              </a:ext>
            </a:extLst>
          </p:cNvPr>
          <p:cNvSpPr/>
          <p:nvPr/>
        </p:nvSpPr>
        <p:spPr>
          <a:xfrm>
            <a:off x="7308304" y="224631"/>
            <a:ext cx="1872208" cy="474911"/>
          </a:xfrm>
          <a:prstGeom prst="accentCallout2">
            <a:avLst>
              <a:gd name="adj1" fmla="val 21401"/>
              <a:gd name="adj2" fmla="val -361"/>
              <a:gd name="adj3" fmla="val 32260"/>
              <a:gd name="adj4" fmla="val -5343"/>
              <a:gd name="adj5" fmla="val 149979"/>
              <a:gd name="adj6" fmla="val -804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nb-NO" sz="1400" dirty="0" smtClean="0">
                <a:solidFill>
                  <a:schemeClr val="bg2"/>
                </a:solidFill>
              </a:rPr>
              <a:t>Autentiser forsikringsselskap</a:t>
            </a:r>
            <a:endParaRPr lang="nb-NO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9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Skal gjennom </a:t>
            </a:r>
            <a:r>
              <a:rPr lang="nb-NO" dirty="0"/>
              <a:t>effektiv samhandling mellom privat næringsliv og offentlig sektor (DSOP) </a:t>
            </a:r>
            <a:r>
              <a:rPr lang="nb-NO" dirty="0" smtClean="0"/>
              <a:t>bidra </a:t>
            </a:r>
            <a:r>
              <a:rPr lang="nb-NO" dirty="0"/>
              <a:t>til </a:t>
            </a:r>
            <a:r>
              <a:rPr lang="nb-NO" dirty="0" smtClean="0"/>
              <a:t>å realisere samfunnsmålene:</a:t>
            </a:r>
          </a:p>
          <a:p>
            <a:pPr lvl="1"/>
            <a:r>
              <a:rPr lang="nb-NO" dirty="0" smtClean="0"/>
              <a:t>Et </a:t>
            </a:r>
            <a:r>
              <a:rPr lang="nb-NO" dirty="0"/>
              <a:t>enklere liv for folk flest, blant annet skal det ikke være nødvendig for innbyggere å </a:t>
            </a:r>
            <a:r>
              <a:rPr lang="nb-NO" dirty="0" smtClean="0"/>
              <a:t>oppgi informasjon </a:t>
            </a:r>
            <a:r>
              <a:rPr lang="nb-NO" dirty="0"/>
              <a:t>mer enn en gang til offentlig </a:t>
            </a:r>
            <a:r>
              <a:rPr lang="nb-NO" dirty="0" smtClean="0"/>
              <a:t>sektor</a:t>
            </a:r>
          </a:p>
          <a:p>
            <a:pPr lvl="1"/>
            <a:r>
              <a:rPr lang="nb-NO" dirty="0" smtClean="0"/>
              <a:t>Forenklinger </a:t>
            </a:r>
            <a:r>
              <a:rPr lang="nb-NO" dirty="0"/>
              <a:t>i næringslivet, deling av data vil muliggjøre hel-digitale prosesser og derfor </a:t>
            </a:r>
            <a:r>
              <a:rPr lang="nb-NO" dirty="0" smtClean="0"/>
              <a:t>høy grad </a:t>
            </a:r>
            <a:r>
              <a:rPr lang="nb-NO" dirty="0"/>
              <a:t>av automatisering.</a:t>
            </a:r>
          </a:p>
          <a:p>
            <a:r>
              <a:rPr lang="nb-NO" dirty="0"/>
              <a:t>Samfunnsmålet vil bidra til oppnåelse av de politiske </a:t>
            </a:r>
            <a:r>
              <a:rPr lang="nb-NO" dirty="0" smtClean="0"/>
              <a:t>målene:</a:t>
            </a:r>
          </a:p>
          <a:p>
            <a:pPr lvl="1"/>
            <a:r>
              <a:rPr lang="nb-NO" dirty="0" smtClean="0"/>
              <a:t>Norge </a:t>
            </a:r>
            <a:r>
              <a:rPr lang="nb-NO" dirty="0"/>
              <a:t>skal være ledende i verden på å tilby elektroniske tjenester fra offentlig sektor, </a:t>
            </a:r>
            <a:r>
              <a:rPr lang="nb-NO" dirty="0" smtClean="0"/>
              <a:t>både mot </a:t>
            </a:r>
            <a:r>
              <a:rPr lang="nb-NO" dirty="0"/>
              <a:t>næringsliv og </a:t>
            </a:r>
            <a:r>
              <a:rPr lang="nb-NO" dirty="0" smtClean="0"/>
              <a:t>innbyggere</a:t>
            </a:r>
          </a:p>
          <a:p>
            <a:pPr lvl="1"/>
            <a:r>
              <a:rPr lang="nb-NO" dirty="0" smtClean="0"/>
              <a:t>Ved </a:t>
            </a:r>
            <a:r>
              <a:rPr lang="nb-NO" dirty="0"/>
              <a:t>å ta elektroniske løsninger i bruk skal offentlig sektor effektiviseres slik at ressurser </a:t>
            </a:r>
            <a:r>
              <a:rPr lang="nb-NO" dirty="0" smtClean="0"/>
              <a:t>kan frigjøres </a:t>
            </a:r>
            <a:r>
              <a:rPr lang="nb-NO" dirty="0"/>
              <a:t>til å styrke </a:t>
            </a:r>
            <a:r>
              <a:rPr lang="nb-NO" dirty="0" smtClean="0"/>
              <a:t>velferdstilbudet</a:t>
            </a:r>
          </a:p>
          <a:p>
            <a:pPr lvl="1"/>
            <a:r>
              <a:rPr lang="nb-NO" dirty="0" smtClean="0"/>
              <a:t>Ved </a:t>
            </a:r>
            <a:r>
              <a:rPr lang="nb-NO" dirty="0"/>
              <a:t>å ta elektroniske løsninger i bruk skal næringslivet få redusert sine administrative </a:t>
            </a:r>
            <a:r>
              <a:rPr lang="nb-NO" dirty="0" smtClean="0"/>
              <a:t>byrder knyttet </a:t>
            </a:r>
            <a:r>
              <a:rPr lang="nb-NO" dirty="0"/>
              <a:t>til </a:t>
            </a:r>
            <a:r>
              <a:rPr lang="nb-NO" dirty="0" smtClean="0"/>
              <a:t>samhandling med det offentlige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Overordnede mål for </a:t>
            </a:r>
            <a:r>
              <a:rPr lang="nb-NO" b="1" dirty="0" smtClean="0"/>
              <a:t>DSOP samarbeid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19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I dag er prosessen for deling av informasjon fra NAV til forsikringsselskapene (vedtak om ytelser) ineffektiv og helmanuell. </a:t>
            </a:r>
            <a:endParaRPr lang="nb-NO" dirty="0" smtClean="0"/>
          </a:p>
          <a:p>
            <a:pPr lvl="1"/>
            <a:r>
              <a:rPr lang="nb-NO" dirty="0" smtClean="0"/>
              <a:t>Behandlingstiden </a:t>
            </a:r>
            <a:r>
              <a:rPr lang="nb-NO" dirty="0"/>
              <a:t>fra en bruker-/kunde melder en sak til forsikringsselskapene til bruker-/kunde får en beslutning på saken sin, tar derfor lang tid </a:t>
            </a:r>
            <a:endParaRPr lang="nb-NO" dirty="0" smtClean="0"/>
          </a:p>
          <a:p>
            <a:pPr lvl="1"/>
            <a:r>
              <a:rPr lang="nb-NO" dirty="0" smtClean="0"/>
              <a:t>Prosessen </a:t>
            </a:r>
            <a:r>
              <a:rPr lang="nb-NO" dirty="0"/>
              <a:t>involverer som regel også flere purringer både fra bruker-/kunde og fra selskapene til </a:t>
            </a:r>
            <a:r>
              <a:rPr lang="nb-NO" dirty="0" smtClean="0"/>
              <a:t>NAV</a:t>
            </a:r>
          </a:p>
          <a:p>
            <a:r>
              <a:rPr lang="nb-NO" dirty="0" smtClean="0"/>
              <a:t>For </a:t>
            </a:r>
            <a:r>
              <a:rPr lang="nb-NO" dirty="0"/>
              <a:t>de ansatte hos forsikringsselskapene og NAV er prosessen i stor grad manuell og opplysninger utveksles per </a:t>
            </a:r>
            <a:r>
              <a:rPr lang="nb-NO" dirty="0" smtClean="0"/>
              <a:t>post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Dagens situasjon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05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Elektronisk overføring fra NAV til forsikringsselskapene av stønadsinformasjon knyttet til brukere/kunder som er arbeidsuføre</a:t>
            </a:r>
          </a:p>
          <a:p>
            <a:pPr lvl="1"/>
            <a:r>
              <a:rPr lang="nb-NO" dirty="0" smtClean="0"/>
              <a:t>Redusert saksbehandlingstid både hos NAV og forsikringsselskapene ved å redusere manuelt arbeid i behandlingen av sensitive personopplysninger og rask overføring av informasjon</a:t>
            </a:r>
          </a:p>
          <a:p>
            <a:pPr lvl="1"/>
            <a:r>
              <a:rPr lang="nb-NO" dirty="0" smtClean="0"/>
              <a:t>Forbedret kunde-/brukeropplevelser med bedre forutsigbarhet og raskere behandlingstid</a:t>
            </a:r>
          </a:p>
          <a:p>
            <a:r>
              <a:rPr lang="nb-NO" dirty="0" smtClean="0"/>
              <a:t>Overføring av data basert på samtykke gitt av bruker-/kunde, vil sikre riktig håndtering av personopplysninger (understøtter kravene i personvernforordningen) </a:t>
            </a:r>
          </a:p>
          <a:p>
            <a:pPr lvl="1"/>
            <a:r>
              <a:rPr lang="nb-NO" dirty="0" smtClean="0"/>
              <a:t>NAV deler kun data som forsikringsselskapene må ha for å kunne behandle saken – data minimering</a:t>
            </a:r>
          </a:p>
          <a:p>
            <a:pPr lvl="1"/>
            <a:r>
              <a:rPr lang="nb-NO" dirty="0" smtClean="0"/>
              <a:t>Selskapene unngår å motta overflødig informasjon som må gjennomgås og slettes</a:t>
            </a:r>
          </a:p>
          <a:p>
            <a:pPr lvl="1"/>
            <a:r>
              <a:rPr lang="nb-NO" dirty="0" smtClean="0"/>
              <a:t>Bruker kan trekke samtykke når de måtte ønske det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Behov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451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4294967295"/>
          </p:nvPr>
        </p:nvSpPr>
        <p:spPr>
          <a:xfrm>
            <a:off x="385764" y="1059582"/>
            <a:ext cx="8372475" cy="364457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nb-NO" dirty="0"/>
              <a:t>To hovedelementer av informasjon:</a:t>
            </a:r>
          </a:p>
          <a:p>
            <a:pPr marL="457200" lvl="0" indent="-457200">
              <a:buFont typeface="+mj-lt"/>
              <a:buAutoNum type="arabicPeriod"/>
            </a:pPr>
            <a:r>
              <a:rPr lang="nb-NO" dirty="0"/>
              <a:t>Informasjon om vedtak om AAP</a:t>
            </a:r>
          </a:p>
          <a:p>
            <a:pPr marL="857250" lvl="1" indent="-457200"/>
            <a:r>
              <a:rPr lang="nb-NO" dirty="0"/>
              <a:t>Innvilget/avslått søknad</a:t>
            </a:r>
          </a:p>
          <a:p>
            <a:pPr marL="857250" lvl="1" indent="-457200"/>
            <a:r>
              <a:rPr lang="nb-NO" dirty="0"/>
              <a:t>Periode for vedtak</a:t>
            </a:r>
          </a:p>
          <a:p>
            <a:pPr marL="857250" lvl="1" indent="-457200"/>
            <a:r>
              <a:rPr lang="nb-NO" dirty="0"/>
              <a:t>Type vedtak (ny rettighet, forlengelse, gjenopptak, stans)</a:t>
            </a:r>
          </a:p>
          <a:p>
            <a:pPr marL="457200" lvl="0" indent="-457200">
              <a:buFont typeface="+mj-lt"/>
              <a:buAutoNum type="arabicPeriod"/>
            </a:pPr>
            <a:r>
              <a:rPr lang="nb-NO" dirty="0"/>
              <a:t>Informasjon om meldekort som bruker har sendt inn</a:t>
            </a:r>
          </a:p>
          <a:p>
            <a:pPr lvl="1"/>
            <a:r>
              <a:rPr lang="nb-NO" dirty="0"/>
              <a:t>Periode</a:t>
            </a:r>
          </a:p>
          <a:p>
            <a:pPr lvl="1"/>
            <a:r>
              <a:rPr lang="nb-NO" dirty="0"/>
              <a:t>Utbetalingsgrad</a:t>
            </a:r>
          </a:p>
          <a:p>
            <a:pPr lvl="1"/>
            <a:r>
              <a:rPr lang="nb-NO" smtClean="0"/>
              <a:t>T</a:t>
            </a:r>
            <a:r>
              <a:rPr lang="nb-NO" smtClean="0"/>
              <a:t>imer arbeidet</a:t>
            </a:r>
            <a:endParaRPr lang="nb-NO" dirty="0"/>
          </a:p>
          <a:p>
            <a:pPr lvl="1"/>
            <a:endParaRPr lang="nb-NO" dirty="0"/>
          </a:p>
          <a:p>
            <a:pPr marL="0" lvl="0" indent="0">
              <a:buNone/>
            </a:pPr>
            <a:r>
              <a:rPr lang="nb-NO" dirty="0"/>
              <a:t>Ingen utveksling av opplysninger om brukers arbeidsevne, helse, aktivitetsplan etc.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 smtClean="0"/>
              <a:t>Info om AAP (Arbeidsavklaringspenger) </a:t>
            </a:r>
            <a:r>
              <a:rPr lang="nb-NO" b="1" dirty="0" smtClean="0"/>
              <a:t>fra NAV til forsikringsselskap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36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Opplysning om at en person har AAP, uføretrygd eller en annen type ytelse </a:t>
            </a:r>
            <a:r>
              <a:rPr lang="nb-NO" dirty="0"/>
              <a:t>er </a:t>
            </a:r>
            <a:r>
              <a:rPr lang="nb-NO" dirty="0" smtClean="0"/>
              <a:t>ikke sensitivt</a:t>
            </a:r>
          </a:p>
          <a:p>
            <a:r>
              <a:rPr lang="nb-NO" dirty="0"/>
              <a:t>Type ytelse er sikret konfidensialitet ved at den er underlagt lovpålagt taushetsplikt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Informasjon og personvern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960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599657"/>
          </a:xfrm>
        </p:spPr>
        <p:txBody>
          <a:bodyPr>
            <a:normAutofit fontScale="85000" lnSpcReduction="20000"/>
          </a:bodyPr>
          <a:lstStyle/>
          <a:p>
            <a:r>
              <a:rPr lang="nb-NO" dirty="0" smtClean="0"/>
              <a:t>Det må sikres at 3. part ikke får tilgang til trafikk mellom forsikringsselskap og NAV</a:t>
            </a:r>
          </a:p>
          <a:p>
            <a:pPr lvl="1"/>
            <a:r>
              <a:rPr lang="nb-NO" dirty="0" smtClean="0"/>
              <a:t>Må sikre både konfidensialitet og integritet ved transport</a:t>
            </a:r>
          </a:p>
          <a:p>
            <a:pPr lvl="1"/>
            <a:r>
              <a:rPr lang="nb-NO" dirty="0" smtClean="0"/>
              <a:t>Vil benytte enveis TLS</a:t>
            </a:r>
          </a:p>
          <a:p>
            <a:r>
              <a:rPr lang="nb-NO" dirty="0" smtClean="0"/>
              <a:t>Det må sikres at 3. part ikke har mulighet for å utgi seg for å være et forsikringsselskap</a:t>
            </a:r>
          </a:p>
          <a:p>
            <a:pPr lvl="1"/>
            <a:r>
              <a:rPr lang="nb-NO" dirty="0" smtClean="0"/>
              <a:t>Forsikringsselskap må identifiseres og autentiseres</a:t>
            </a:r>
          </a:p>
          <a:p>
            <a:pPr lvl="1"/>
            <a:r>
              <a:rPr lang="nb-NO" dirty="0" smtClean="0"/>
              <a:t>Forsikringsselskap gir seg til kjenne med virksomhetssertifikat mot ID-porten og får utstedt gyldig Access token som kan benyttes mot NAV</a:t>
            </a:r>
          </a:p>
          <a:p>
            <a:pPr lvl="1"/>
            <a:r>
              <a:rPr lang="nb-NO" dirty="0" smtClean="0"/>
              <a:t>Forsikringsselskap sender også med samtykke token for bruker</a:t>
            </a:r>
          </a:p>
          <a:p>
            <a:pPr lvl="2"/>
            <a:r>
              <a:rPr lang="nb-NO" dirty="0" smtClean="0"/>
              <a:t>Samtykke token er kun tilgjengelig for forhåndsdefinerte forsikringsselskap – styrt av forsikringsselskapets domene</a:t>
            </a:r>
          </a:p>
          <a:p>
            <a:pPr lvl="2"/>
            <a:r>
              <a:rPr lang="nb-NO" dirty="0" smtClean="0"/>
              <a:t>Selv om noen klarer å stjele virksomhetssertifikatet til et forsikringsselskap, så får man derfor ikke tilgang til tjenesten da man ikke har tilgang til et gyldig samtykke token</a:t>
            </a:r>
          </a:p>
          <a:p>
            <a:pPr lvl="1"/>
            <a:r>
              <a:rPr lang="nb-NO" dirty="0"/>
              <a:t>NAV utfører tilgangskontroll som sjekker om forsikringsselskap </a:t>
            </a:r>
            <a:r>
              <a:rPr lang="nb-NO" dirty="0" smtClean="0"/>
              <a:t>har tillatelse til å </a:t>
            </a:r>
            <a:r>
              <a:rPr lang="nb-NO" dirty="0"/>
              <a:t>kalle </a:t>
            </a:r>
            <a:r>
              <a:rPr lang="nb-NO" dirty="0" smtClean="0"/>
              <a:t>tjenesten</a:t>
            </a:r>
          </a:p>
          <a:p>
            <a:pPr lvl="1"/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Krav fra risikoanalyse personvern og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701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527649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Det </a:t>
            </a:r>
            <a:r>
              <a:rPr lang="nb-NO" dirty="0" smtClean="0"/>
              <a:t>anbefales å benytte REST stil og at NAV etablerer en API </a:t>
            </a:r>
            <a:r>
              <a:rPr lang="nb-NO" dirty="0"/>
              <a:t>G</a:t>
            </a:r>
            <a:r>
              <a:rPr lang="nb-NO" dirty="0" smtClean="0"/>
              <a:t>ateway</a:t>
            </a:r>
          </a:p>
          <a:p>
            <a:r>
              <a:rPr lang="nb-NO" dirty="0" smtClean="0"/>
              <a:t>Det anbefales å benytte enveis TLS for transportkryptering</a:t>
            </a:r>
          </a:p>
          <a:p>
            <a:r>
              <a:rPr lang="nb-NO" dirty="0"/>
              <a:t>F</a:t>
            </a:r>
            <a:r>
              <a:rPr lang="nb-NO" dirty="0" smtClean="0"/>
              <a:t>orsikringsselskap sender med </a:t>
            </a:r>
            <a:r>
              <a:rPr lang="nb-NO" dirty="0" err="1" smtClean="0"/>
              <a:t>access</a:t>
            </a:r>
            <a:r>
              <a:rPr lang="nb-NO" dirty="0" smtClean="0"/>
              <a:t> token </a:t>
            </a:r>
            <a:r>
              <a:rPr lang="nb-NO" dirty="0"/>
              <a:t>fra ID-porten </a:t>
            </a:r>
            <a:r>
              <a:rPr lang="nb-NO" dirty="0" smtClean="0"/>
              <a:t>som NAV benytter både for autentisering og tilgangskontroll</a:t>
            </a:r>
          </a:p>
          <a:p>
            <a:r>
              <a:rPr lang="nb-NO" dirty="0" smtClean="0"/>
              <a:t>Det vil benyttes </a:t>
            </a:r>
            <a:r>
              <a:rPr lang="nb-NO" dirty="0" err="1" smtClean="0"/>
              <a:t>self</a:t>
            </a:r>
            <a:r>
              <a:rPr lang="nb-NO" dirty="0" smtClean="0"/>
              <a:t> </a:t>
            </a:r>
            <a:r>
              <a:rPr lang="nb-NO" dirty="0" err="1" smtClean="0"/>
              <a:t>contained</a:t>
            </a:r>
            <a:r>
              <a:rPr lang="nb-NO" dirty="0" smtClean="0"/>
              <a:t> token for samtykke med tidsmessig begrenset gyldighet</a:t>
            </a:r>
          </a:p>
          <a:p>
            <a:pPr lvl="1"/>
            <a:r>
              <a:rPr lang="nb-NO" dirty="0" smtClean="0"/>
              <a:t>Forsikringsselskap må hente samtykketoken hver gang de skal hente data fra NAV for en bruker</a:t>
            </a:r>
          </a:p>
          <a:p>
            <a:r>
              <a:rPr lang="nb-NO" dirty="0" smtClean="0"/>
              <a:t>Kombinasjonen av </a:t>
            </a:r>
            <a:r>
              <a:rPr lang="nb-NO" dirty="0" err="1" smtClean="0"/>
              <a:t>access</a:t>
            </a:r>
            <a:r>
              <a:rPr lang="nb-NO" dirty="0" smtClean="0"/>
              <a:t> token og </a:t>
            </a:r>
            <a:r>
              <a:rPr lang="nb-NO" dirty="0" err="1" smtClean="0"/>
              <a:t>self</a:t>
            </a:r>
            <a:r>
              <a:rPr lang="nb-NO" dirty="0" smtClean="0"/>
              <a:t> </a:t>
            </a:r>
            <a:r>
              <a:rPr lang="nb-NO" dirty="0" err="1" smtClean="0"/>
              <a:t>contained</a:t>
            </a:r>
            <a:r>
              <a:rPr lang="nb-NO" dirty="0" smtClean="0"/>
              <a:t> token for samtykke gjør at man ikke kan knekke løsningen ved å stjele et virksomhetssertifikat alene</a:t>
            </a:r>
          </a:p>
          <a:p>
            <a:r>
              <a:rPr lang="nb-NO" dirty="0" smtClean="0"/>
              <a:t>Det </a:t>
            </a:r>
            <a:r>
              <a:rPr lang="nb-NO" dirty="0" smtClean="0"/>
              <a:t>er ikke krav om ende </a:t>
            </a:r>
            <a:r>
              <a:rPr lang="nb-NO" dirty="0" smtClean="0"/>
              <a:t>til ende </a:t>
            </a:r>
            <a:r>
              <a:rPr lang="nb-NO" dirty="0" smtClean="0"/>
              <a:t>kryptering</a:t>
            </a:r>
          </a:p>
          <a:p>
            <a:r>
              <a:rPr lang="nb-NO" dirty="0" smtClean="0"/>
              <a:t>Det anbefales å legge fødselsnummer ved spørring i header</a:t>
            </a:r>
          </a:p>
          <a:p>
            <a:pPr lvl="1"/>
            <a:r>
              <a:rPr lang="nb-NO" dirty="0" smtClean="0"/>
              <a:t>I henhold til OWASP anbefaling</a:t>
            </a:r>
          </a:p>
          <a:p>
            <a:pPr lvl="1"/>
            <a:r>
              <a:rPr lang="nb-NO" dirty="0" smtClean="0"/>
              <a:t>Reduserer spor i tekniske logger både hos forsikringsselskap og NAV</a:t>
            </a:r>
            <a:r>
              <a:rPr lang="nb-NO" dirty="0" smtClean="0"/>
              <a:t> </a:t>
            </a:r>
            <a:r>
              <a:rPr lang="nb-NO" dirty="0" smtClean="0"/>
              <a:t>- Understøtter personvern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Mønster:</a:t>
            </a:r>
            <a:r>
              <a:rPr lang="nb-NO" dirty="0"/>
              <a:t/>
            </a:r>
            <a:br>
              <a:rPr lang="nb-NO" dirty="0"/>
            </a:br>
            <a:r>
              <a:rPr lang="nb-NO" sz="2200" dirty="0" smtClean="0"/>
              <a:t>Forsikringsselskap </a:t>
            </a:r>
            <a:r>
              <a:rPr lang="nb-NO" sz="2200" dirty="0"/>
              <a:t>henter inn informasjon ved bruk av </a:t>
            </a:r>
            <a:r>
              <a:rPr lang="nb-NO" sz="2200" dirty="0" err="1" smtClean="0"/>
              <a:t>eOppslag</a:t>
            </a: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15333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Innhenting av data når elektronisk samtykke ikke har vært gitt </a:t>
            </a:r>
            <a:r>
              <a:rPr lang="nb-NO" dirty="0" smtClean="0"/>
              <a:t>tidligere – Funksjonell vinkling</a:t>
            </a:r>
            <a:endParaRPr lang="nb-NO" dirty="0"/>
          </a:p>
        </p:txBody>
      </p:sp>
      <p:sp>
        <p:nvSpPr>
          <p:cNvPr id="7" name="Rektangel 6"/>
          <p:cNvSpPr/>
          <p:nvPr/>
        </p:nvSpPr>
        <p:spPr>
          <a:xfrm>
            <a:off x="6444208" y="1542152"/>
            <a:ext cx="1656184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bg2"/>
                </a:solidFill>
              </a:rPr>
              <a:t>Forsikrings-selskap *)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444208" y="3507854"/>
            <a:ext cx="1656184" cy="864096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bg2"/>
                </a:solidFill>
              </a:rPr>
              <a:t>NAV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2699792" y="3507854"/>
            <a:ext cx="1656184" cy="8640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bg2"/>
                </a:solidFill>
              </a:rPr>
              <a:t>Altinn</a:t>
            </a:r>
            <a:r>
              <a:rPr lang="nb-NO" dirty="0" smtClean="0">
                <a:solidFill>
                  <a:schemeClr val="bg2"/>
                </a:solidFill>
              </a:rPr>
              <a:t> Samtykke-løsning</a:t>
            </a:r>
            <a:endParaRPr lang="nb-NO" dirty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/>
          <p:nvPr/>
        </p:nvCxnSpPr>
        <p:spPr>
          <a:xfrm>
            <a:off x="2087724" y="1573845"/>
            <a:ext cx="4356484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2483768" y="1275606"/>
            <a:ext cx="371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2"/>
                </a:solidFill>
              </a:rPr>
              <a:t>1. Pålogging forsikringsselskapets nettside</a:t>
            </a:r>
            <a:endParaRPr lang="nb-NO" sz="16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/>
          <p:nvPr/>
        </p:nvCxnSpPr>
        <p:spPr>
          <a:xfrm>
            <a:off x="2051720" y="1910386"/>
            <a:ext cx="4392488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2483768" y="1614160"/>
            <a:ext cx="217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2"/>
                </a:solidFill>
              </a:rPr>
              <a:t>2. Forespørsel forsikring</a:t>
            </a:r>
            <a:endParaRPr lang="nb-NO" sz="1600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/>
          <p:nvPr/>
        </p:nvCxnSpPr>
        <p:spPr>
          <a:xfrm flipV="1">
            <a:off x="3851920" y="2334240"/>
            <a:ext cx="2592288" cy="1168182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4259716" y="2300267"/>
            <a:ext cx="1325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5</a:t>
            </a:r>
            <a:r>
              <a:rPr lang="nb-NO" sz="1600" dirty="0" smtClean="0">
                <a:solidFill>
                  <a:schemeClr val="bg2"/>
                </a:solidFill>
              </a:rPr>
              <a:t>. Bekreftelse</a:t>
            </a:r>
          </a:p>
          <a:p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smtClean="0">
                <a:solidFill>
                  <a:schemeClr val="bg2"/>
                </a:solidFill>
              </a:rPr>
              <a:t>    samtykke</a:t>
            </a:r>
            <a:endParaRPr lang="nb-NO" sz="1600" dirty="0">
              <a:solidFill>
                <a:schemeClr val="bg2"/>
              </a:solidFill>
            </a:endParaRPr>
          </a:p>
        </p:txBody>
      </p:sp>
      <p:cxnSp>
        <p:nvCxnSpPr>
          <p:cNvPr id="22" name="Rett pil 21"/>
          <p:cNvCxnSpPr/>
          <p:nvPr/>
        </p:nvCxnSpPr>
        <p:spPr>
          <a:xfrm flipV="1">
            <a:off x="1259632" y="2406248"/>
            <a:ext cx="0" cy="1101608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 25"/>
          <p:cNvCxnSpPr/>
          <p:nvPr/>
        </p:nvCxnSpPr>
        <p:spPr>
          <a:xfrm flipH="1" flipV="1">
            <a:off x="2051720" y="2151725"/>
            <a:ext cx="1224136" cy="1350698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/>
          <p:cNvSpPr txBox="1"/>
          <p:nvPr/>
        </p:nvSpPr>
        <p:spPr>
          <a:xfrm>
            <a:off x="176217" y="2469544"/>
            <a:ext cx="1176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3</a:t>
            </a:r>
            <a:r>
              <a:rPr lang="nb-NO" sz="1600" dirty="0" smtClean="0">
                <a:solidFill>
                  <a:schemeClr val="bg2"/>
                </a:solidFill>
              </a:rPr>
              <a:t>. Logge på</a:t>
            </a:r>
          </a:p>
          <a:p>
            <a:r>
              <a:rPr lang="nb-NO" sz="1600" dirty="0" smtClean="0">
                <a:solidFill>
                  <a:schemeClr val="bg2"/>
                </a:solidFill>
              </a:rPr>
              <a:t>    ID-porten</a:t>
            </a:r>
          </a:p>
          <a:p>
            <a:r>
              <a:rPr lang="nb-NO" sz="1600" dirty="0" smtClean="0">
                <a:solidFill>
                  <a:schemeClr val="bg2"/>
                </a:solidFill>
              </a:rPr>
              <a:t>    nivå 4</a:t>
            </a:r>
            <a:endParaRPr lang="nb-NO" sz="1600" dirty="0">
              <a:solidFill>
                <a:schemeClr val="bg2"/>
              </a:solidFill>
            </a:endParaRPr>
          </a:p>
        </p:txBody>
      </p:sp>
      <p:cxnSp>
        <p:nvCxnSpPr>
          <p:cNvPr id="30" name="Rett pil 29"/>
          <p:cNvCxnSpPr/>
          <p:nvPr/>
        </p:nvCxnSpPr>
        <p:spPr>
          <a:xfrm flipV="1">
            <a:off x="6804248" y="2406248"/>
            <a:ext cx="0" cy="1101607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/>
          <p:cNvSpPr txBox="1"/>
          <p:nvPr/>
        </p:nvSpPr>
        <p:spPr>
          <a:xfrm>
            <a:off x="5524858" y="2715766"/>
            <a:ext cx="135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6</a:t>
            </a:r>
            <a:r>
              <a:rPr lang="nb-NO" sz="1600" dirty="0" smtClean="0">
                <a:solidFill>
                  <a:schemeClr val="bg2"/>
                </a:solidFill>
              </a:rPr>
              <a:t>. Forespørsel</a:t>
            </a:r>
          </a:p>
          <a:p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smtClean="0">
                <a:solidFill>
                  <a:schemeClr val="bg2"/>
                </a:solidFill>
              </a:rPr>
              <a:t>   data</a:t>
            </a:r>
            <a:endParaRPr lang="nb-NO" sz="1600" dirty="0">
              <a:solidFill>
                <a:schemeClr val="bg2"/>
              </a:solidFill>
            </a:endParaRPr>
          </a:p>
        </p:txBody>
      </p:sp>
      <p:cxnSp>
        <p:nvCxnSpPr>
          <p:cNvPr id="32" name="Rett pil 31"/>
          <p:cNvCxnSpPr/>
          <p:nvPr/>
        </p:nvCxnSpPr>
        <p:spPr>
          <a:xfrm>
            <a:off x="7740352" y="2406248"/>
            <a:ext cx="0" cy="1101605"/>
          </a:xfrm>
          <a:prstGeom prst="straightConnector1">
            <a:avLst/>
          </a:prstGeom>
          <a:ln w="2540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7740352" y="2715768"/>
            <a:ext cx="77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8</a:t>
            </a:r>
            <a:r>
              <a:rPr lang="nb-NO" sz="1600" dirty="0" smtClean="0">
                <a:solidFill>
                  <a:schemeClr val="bg2"/>
                </a:solidFill>
              </a:rPr>
              <a:t>. Data</a:t>
            </a:r>
            <a:endParaRPr lang="nb-NO" sz="1600" dirty="0">
              <a:solidFill>
                <a:schemeClr val="bg2"/>
              </a:solidFill>
            </a:endParaRPr>
          </a:p>
        </p:txBody>
      </p:sp>
      <p:sp>
        <p:nvSpPr>
          <p:cNvPr id="39" name="TekstSylinder 38"/>
          <p:cNvSpPr txBox="1"/>
          <p:nvPr/>
        </p:nvSpPr>
        <p:spPr>
          <a:xfrm>
            <a:off x="5292080" y="3524403"/>
            <a:ext cx="1200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7</a:t>
            </a:r>
            <a:r>
              <a:rPr lang="nb-NO" sz="1600" dirty="0" smtClean="0">
                <a:solidFill>
                  <a:schemeClr val="bg2"/>
                </a:solidFill>
              </a:rPr>
              <a:t>. Valider</a:t>
            </a:r>
          </a:p>
          <a:p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smtClean="0">
                <a:solidFill>
                  <a:schemeClr val="bg2"/>
                </a:solidFill>
              </a:rPr>
              <a:t>    samtykke</a:t>
            </a:r>
          </a:p>
          <a:p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smtClean="0">
                <a:solidFill>
                  <a:schemeClr val="bg2"/>
                </a:solidFill>
              </a:rPr>
              <a:t>     token</a:t>
            </a:r>
            <a:endParaRPr lang="nb-NO" sz="1600" dirty="0">
              <a:solidFill>
                <a:schemeClr val="bg2"/>
              </a:solidFill>
            </a:endParaRPr>
          </a:p>
        </p:txBody>
      </p:sp>
      <p:sp>
        <p:nvSpPr>
          <p:cNvPr id="42" name="TekstSylinder 41"/>
          <p:cNvSpPr txBox="1"/>
          <p:nvPr/>
        </p:nvSpPr>
        <p:spPr>
          <a:xfrm>
            <a:off x="1259632" y="4507255"/>
            <a:ext cx="772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2"/>
                </a:solidFill>
              </a:rPr>
              <a:t>*) </a:t>
            </a:r>
            <a:r>
              <a:rPr lang="nb-NO" sz="1600" dirty="0">
                <a:solidFill>
                  <a:schemeClr val="bg2"/>
                </a:solidFill>
              </a:rPr>
              <a:t>Forsikringsselskap bør lagre </a:t>
            </a:r>
            <a:r>
              <a:rPr lang="nb-NO" sz="1600" dirty="0" smtClean="0">
                <a:solidFill>
                  <a:schemeClr val="bg2"/>
                </a:solidFill>
              </a:rPr>
              <a:t>gyldighetsperiode for samtykke</a:t>
            </a:r>
          </a:p>
          <a:p>
            <a:r>
              <a:rPr lang="nb-NO" sz="1600" dirty="0" smtClean="0">
                <a:solidFill>
                  <a:schemeClr val="bg2"/>
                </a:solidFill>
              </a:rPr>
              <a:t>**) Ved utlevering av data fra NAV til forsikringsselskap skal begge parter spore utlevering</a:t>
            </a:r>
          </a:p>
        </p:txBody>
      </p:sp>
      <p:sp>
        <p:nvSpPr>
          <p:cNvPr id="34" name="Rektangel 33"/>
          <p:cNvSpPr/>
          <p:nvPr/>
        </p:nvSpPr>
        <p:spPr>
          <a:xfrm>
            <a:off x="431540" y="3507856"/>
            <a:ext cx="1656184" cy="8640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bg2"/>
                </a:solidFill>
              </a:rPr>
              <a:t>ID-porten</a:t>
            </a:r>
          </a:p>
          <a:p>
            <a:pPr algn="ctr"/>
            <a:r>
              <a:rPr lang="nb-NO" dirty="0" smtClean="0">
                <a:solidFill>
                  <a:schemeClr val="bg2"/>
                </a:solidFill>
              </a:rPr>
              <a:t>Personbruker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43" name="TekstSylinder 42"/>
          <p:cNvSpPr txBox="1"/>
          <p:nvPr/>
        </p:nvSpPr>
        <p:spPr>
          <a:xfrm>
            <a:off x="2615167" y="2469547"/>
            <a:ext cx="1200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2"/>
                </a:solidFill>
              </a:rPr>
              <a:t>4</a:t>
            </a:r>
            <a:r>
              <a:rPr lang="nb-NO" sz="1600" dirty="0" smtClean="0">
                <a:solidFill>
                  <a:schemeClr val="bg2"/>
                </a:solidFill>
              </a:rPr>
              <a:t>. Bekreft</a:t>
            </a:r>
          </a:p>
          <a:p>
            <a:r>
              <a:rPr lang="nb-NO" sz="1600" dirty="0" smtClean="0">
                <a:solidFill>
                  <a:schemeClr val="bg2"/>
                </a:solidFill>
              </a:rPr>
              <a:t>     samtykke</a:t>
            </a:r>
            <a:endParaRPr lang="nb-NO" sz="1600" dirty="0">
              <a:solidFill>
                <a:schemeClr val="bg2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31540" y="1059582"/>
            <a:ext cx="1764195" cy="1397626"/>
          </a:xfrm>
          <a:prstGeom prst="ellipse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014" y="1244857"/>
            <a:ext cx="680151" cy="9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Sylinder 45"/>
          <p:cNvSpPr txBox="1"/>
          <p:nvPr/>
        </p:nvSpPr>
        <p:spPr>
          <a:xfrm>
            <a:off x="749569" y="2107668"/>
            <a:ext cx="11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bg2"/>
                </a:solidFill>
              </a:rPr>
              <a:t>Personbruker</a:t>
            </a:r>
            <a:endParaRPr lang="nb-NO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92911"/>
      </p:ext>
    </p:extLst>
  </p:cSld>
  <p:clrMapOvr>
    <a:masterClrMapping/>
  </p:clrMapOvr>
</p:sld>
</file>

<file path=ppt/theme/theme1.xml><?xml version="1.0" encoding="utf-8"?>
<a:theme xmlns:a="http://schemas.openxmlformats.org/drawingml/2006/main" name="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V-mal widescreen bokmål (16.9).pptx" id="{BEFA5581-5FDB-4325-AD38-C78714D60AF9}" vid="{D21F70FE-A876-4B0B-BAE1-DAC9B4B7A4F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E7CBFD-2C6C-4CDE-80A5-33B45847D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86CBD0-AF4A-475A-9A81-D22DBBFE51A4}"/>
</file>

<file path=customXml/itemProps3.xml><?xml version="1.0" encoding="utf-8"?>
<ds:datastoreItem xmlns:ds="http://schemas.openxmlformats.org/officeDocument/2006/customXml" ds:itemID="{5B792F80-81E6-4195-91F9-1977E20AC9D3}">
  <ds:schemaRefs>
    <ds:schemaRef ds:uri="http://schemas.microsoft.com/office/2006/metadata/properties"/>
    <ds:schemaRef ds:uri="http://purl.org/dc/terms/"/>
    <ds:schemaRef ds:uri="610bb90d-9048-4272-bd37-f34c119856ba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</TotalTime>
  <Words>881</Words>
  <Application>Microsoft Office PowerPoint</Application>
  <PresentationFormat>Skjermfremvisning (16:9)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NAV-mal widescreen bokmål (16.9)</vt:lpstr>
      <vt:lpstr>DSOP forsikring Samhandlingsarkitektur</vt:lpstr>
      <vt:lpstr>Overordnede mål for DSOP samarbeid</vt:lpstr>
      <vt:lpstr>Dagens situasjon</vt:lpstr>
      <vt:lpstr>Behov</vt:lpstr>
      <vt:lpstr>Info om AAP (Arbeidsavklaringspenger) fra NAV til forsikringsselskap</vt:lpstr>
      <vt:lpstr>Informasjon og personvern</vt:lpstr>
      <vt:lpstr>Krav fra risikoanalyse personvern og sikkerhet</vt:lpstr>
      <vt:lpstr>Mønster: Forsikringsselskap henter inn informasjon ved bruk av eOppslag</vt:lpstr>
      <vt:lpstr>Innhenting av data når elektronisk samtykke ikke har vært gitt tidligere – Funksjonell vinkling</vt:lpstr>
      <vt:lpstr>Innhenting av data så lenge samtykke eksisterer</vt:lpstr>
      <vt:lpstr>Grov arkitektur løsning NAV </vt:lpstr>
    </vt:vector>
  </TitlesOfParts>
  <Company>NAV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Mathilde Skjelbostad</dc:creator>
  <cp:lastModifiedBy>Jendal, Håkon</cp:lastModifiedBy>
  <cp:revision>131</cp:revision>
  <dcterms:created xsi:type="dcterms:W3CDTF">2016-09-15T07:51:52Z</dcterms:created>
  <dcterms:modified xsi:type="dcterms:W3CDTF">2018-05-30T11:51:42Z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Ref">
    <vt:lpwstr>https://api.informationprotection.azure.com/api/62366534-1ec3-4962-8869-9b5535279d0b</vt:lpwstr>
  </property>
  <property fmtid="{D5CDD505-2E9C-101B-9397-08002B2CF9AE}" pid="5" name="MSIP_Label_d3491420-1ae2-4120-89e6-e6f668f067e2_Owner">
    <vt:lpwstr>Petter.Hafskjold@nav.no</vt:lpwstr>
  </property>
  <property fmtid="{D5CDD505-2E9C-101B-9397-08002B2CF9AE}" pid="6" name="MSIP_Label_d3491420-1ae2-4120-89e6-e6f668f067e2_SetDate">
    <vt:lpwstr>2018-01-12T12:35:19.1090918+01:00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Manual</vt:lpwstr>
  </property>
  <property fmtid="{D5CDD505-2E9C-101B-9397-08002B2CF9AE}" pid="10" name="Sensitivity">
    <vt:lpwstr>NAV Internt</vt:lpwstr>
  </property>
  <property fmtid="{D5CDD505-2E9C-101B-9397-08002B2CF9AE}" pid="11" name="ContentTypeId">
    <vt:lpwstr>0x010100CE8FE860C1030048A2DFE7723F7A17C9</vt:lpwstr>
  </property>
</Properties>
</file>