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5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7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0" r:id="rId2"/>
  </p:sldMasterIdLst>
  <p:notesMasterIdLst>
    <p:notesMasterId r:id="rId30"/>
  </p:notesMasterIdLst>
  <p:handoutMasterIdLst>
    <p:handoutMasterId r:id="rId31"/>
  </p:handoutMasterIdLst>
  <p:sldIdLst>
    <p:sldId id="538" r:id="rId3"/>
    <p:sldId id="678" r:id="rId4"/>
    <p:sldId id="660" r:id="rId5"/>
    <p:sldId id="641" r:id="rId6"/>
    <p:sldId id="661" r:id="rId7"/>
    <p:sldId id="673" r:id="rId8"/>
    <p:sldId id="674" r:id="rId9"/>
    <p:sldId id="650" r:id="rId10"/>
    <p:sldId id="663" r:id="rId11"/>
    <p:sldId id="665" r:id="rId12"/>
    <p:sldId id="664" r:id="rId13"/>
    <p:sldId id="675" r:id="rId14"/>
    <p:sldId id="676" r:id="rId15"/>
    <p:sldId id="667" r:id="rId16"/>
    <p:sldId id="654" r:id="rId17"/>
    <p:sldId id="672" r:id="rId18"/>
    <p:sldId id="668" r:id="rId19"/>
    <p:sldId id="636" r:id="rId20"/>
    <p:sldId id="642" r:id="rId21"/>
    <p:sldId id="643" r:id="rId22"/>
    <p:sldId id="645" r:id="rId23"/>
    <p:sldId id="647" r:id="rId24"/>
    <p:sldId id="677" r:id="rId25"/>
    <p:sldId id="649" r:id="rId26"/>
    <p:sldId id="657" r:id="rId27"/>
    <p:sldId id="658" r:id="rId28"/>
    <p:sldId id="662" r:id="rId29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2" userDrawn="1">
          <p15:clr>
            <a:srgbClr val="A4A3A4"/>
          </p15:clr>
        </p15:guide>
        <p15:guide id="2" pos="756" userDrawn="1">
          <p15:clr>
            <a:srgbClr val="A4A3A4"/>
          </p15:clr>
        </p15:guide>
        <p15:guide id="3" orient="horz" pos="1026" userDrawn="1">
          <p15:clr>
            <a:srgbClr val="A4A3A4"/>
          </p15:clr>
        </p15:guide>
        <p15:guide id="4" pos="483" userDrawn="1">
          <p15:clr>
            <a:srgbClr val="A4A3A4"/>
          </p15:clr>
        </p15:guide>
        <p15:guide id="5" orient="horz" pos="845" userDrawn="1">
          <p15:clr>
            <a:srgbClr val="A4A3A4"/>
          </p15:clr>
        </p15:guide>
        <p15:guide id="6" orient="horz" pos="94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ygve Skibeli" initials="TS" lastIdx="1" clrIdx="0">
    <p:extLst/>
  </p:cmAuthor>
  <p:cmAuthor id="2" name="Trygve Skibeli" initials="TS [2]" lastIdx="1" clrIdx="1">
    <p:extLst/>
  </p:cmAuthor>
  <p:cmAuthor id="3" name="Eivind Gjemdal" initials="EG" lastIdx="1" clrIdx="2">
    <p:extLst/>
  </p:cmAuthor>
  <p:cmAuthor id="4" name="Jendal, Håkon" initials="JH" lastIdx="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969C"/>
    <a:srgbClr val="009051"/>
    <a:srgbClr val="FFFFFF"/>
    <a:srgbClr val="F8F8F8"/>
    <a:srgbClr val="85E385"/>
    <a:srgbClr val="73FEFF"/>
    <a:srgbClr val="FFDFAF"/>
    <a:srgbClr val="FFECD1"/>
    <a:srgbClr val="FFFFCC"/>
    <a:srgbClr val="4D3F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Ingen stil, tabellrutenett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iddels stil 2 - aks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ys stil 2 - aks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ys stil 2 - aks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iddels stil 2 - aks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ys stil 3 - aks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iddels stil 3 - aks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82" autoAdjust="0"/>
    <p:restoredTop sz="95934" autoAdjust="0"/>
  </p:normalViewPr>
  <p:slideViewPr>
    <p:cSldViewPr>
      <p:cViewPr>
        <p:scale>
          <a:sx n="100" d="100"/>
          <a:sy n="100" d="100"/>
        </p:scale>
        <p:origin x="-408" y="-278"/>
      </p:cViewPr>
      <p:guideLst>
        <p:guide orient="horz" pos="482"/>
        <p:guide pos="756"/>
        <p:guide orient="horz" pos="1026"/>
        <p:guide pos="483"/>
        <p:guide orient="horz" pos="845"/>
        <p:guide orient="horz" pos="945"/>
      </p:guideLst>
    </p:cSldViewPr>
  </p:slideViewPr>
  <p:outlineViewPr>
    <p:cViewPr>
      <p:scale>
        <a:sx n="33" d="100"/>
        <a:sy n="33" d="100"/>
      </p:scale>
      <p:origin x="0" y="-100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509"/>
    </p:cViewPr>
  </p:sorterViewPr>
  <p:notesViewPr>
    <p:cSldViewPr>
      <p:cViewPr varScale="1">
        <p:scale>
          <a:sx n="102" d="100"/>
          <a:sy n="102" d="100"/>
        </p:scale>
        <p:origin x="3444" y="11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ustomXml" Target="../customXml/item3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37" Type="http://schemas.openxmlformats.org/officeDocument/2006/relationships/customXml" Target="../customXml/item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40DF5-17F0-43C5-A7AE-65A758E8AB63}" type="datetimeFigureOut">
              <a:rPr lang="nl-NL" smtClean="0"/>
              <a:pPr/>
              <a:t>13-6-2018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94D4C-D47E-458F-A0C3-FA2F62645E08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0477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44067-F48E-FA4A-8AEA-3C1BD986030D}" type="datetimeFigureOut">
              <a:rPr lang="nb-NO" smtClean="0"/>
              <a:pPr/>
              <a:t>13.06.2018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5710B-4060-2F49-82ED-769CD79A5AE9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Gjennom samarbeid på brukers premisser får vi til  deling av data 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25934E-B458-426D-85CE-299ED65472CA}" type="slidenum">
              <a:rPr kumimoji="0" lang="nb-NO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b-NO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62502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i en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719403" y="836712"/>
            <a:ext cx="8928992" cy="5760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aseline="0"/>
            </a:lvl1pPr>
          </a:lstStyle>
          <a:p>
            <a:r>
              <a:rPr lang="en-US" dirty="0"/>
              <a:t>Master title</a:t>
            </a:r>
            <a:endParaRPr lang="nl-NL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rgbClr val="35393C"/>
                </a:solidFill>
              </a:defRPr>
            </a:lvl1pPr>
            <a:lvl2pPr marL="704833" indent="-342891">
              <a:buFont typeface="Arial" panose="020B0604020202020204" pitchFamily="34" charset="0"/>
              <a:buChar char="•"/>
              <a:defRPr sz="2000" baseline="0"/>
            </a:lvl2pPr>
            <a:lvl3pPr marL="1271556" indent="-285744">
              <a:buFont typeface="Arial" panose="020B0604020202020204" pitchFamily="34" charset="0"/>
              <a:buChar char="•"/>
              <a:defRPr sz="1800" b="0" i="0" baseline="0">
                <a:solidFill>
                  <a:srgbClr val="35393C"/>
                </a:solidFill>
              </a:defRPr>
            </a:lvl3pPr>
            <a:lvl4pPr marL="1631910" indent="-285744">
              <a:buFont typeface="Arial" panose="020B0604020202020204" pitchFamily="34" charset="0"/>
              <a:buChar char="•"/>
              <a:defRPr sz="1600" baseline="0"/>
            </a:lvl4pPr>
            <a:lvl5pPr marL="2347855" indent="-285744">
              <a:buFont typeface="Arial" panose="020B0604020202020204" pitchFamily="34" charset="0"/>
              <a:buChar char="•"/>
              <a:defRPr sz="1400" baseline="0"/>
            </a:lvl5pPr>
            <a:lvl6pPr>
              <a:defRPr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nb-NO" dirty="0"/>
              <a:t>Sixth	</a:t>
            </a:r>
            <a:endParaRPr lang="nl-NL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B968C6-DF46-DD48-ACEF-79EB409BC321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8" name="Straight Connector 11"/>
          <p:cNvCxnSpPr/>
          <p:nvPr userDrawn="1"/>
        </p:nvCxnSpPr>
        <p:spPr>
          <a:xfrm flipV="1">
            <a:off x="719403" y="6356350"/>
            <a:ext cx="11018440" cy="2497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i to 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18147" y="1628800"/>
            <a:ext cx="10754452" cy="4392488"/>
          </a:xfrm>
        </p:spPr>
        <p:txBody>
          <a:bodyPr numCol="2" spcCol="28800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7B968C6-DF46-DD48-ACEF-79EB409BC321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719404" y="836712"/>
            <a:ext cx="9025003" cy="5760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aseline="0"/>
            </a:lvl1pPr>
          </a:lstStyle>
          <a:p>
            <a:r>
              <a:rPr lang="en-US" dirty="0"/>
              <a:t>Master title</a:t>
            </a:r>
            <a:endParaRPr lang="nl-NL" dirty="0"/>
          </a:p>
        </p:txBody>
      </p:sp>
      <p:cxnSp>
        <p:nvCxnSpPr>
          <p:cNvPr id="7" name="Straight Connector 11"/>
          <p:cNvCxnSpPr/>
          <p:nvPr userDrawn="1"/>
        </p:nvCxnSpPr>
        <p:spPr>
          <a:xfrm flipV="1">
            <a:off x="719403" y="6356350"/>
            <a:ext cx="11018440" cy="2497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/bilde på venstre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07968" y="1628800"/>
            <a:ext cx="5664629" cy="43924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718478" y="1772815"/>
            <a:ext cx="4513428" cy="3456385"/>
          </a:xfrm>
          <a:effectLst/>
        </p:spPr>
        <p:txBody>
          <a:bodyPr/>
          <a:lstStyle/>
          <a:p>
            <a:endParaRPr lang="nl-NL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B968C6-DF46-DD48-ACEF-79EB409BC321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719404" y="836712"/>
            <a:ext cx="9025003" cy="5760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aseline="0"/>
            </a:lvl1pPr>
          </a:lstStyle>
          <a:p>
            <a:r>
              <a:rPr lang="en-US" dirty="0"/>
              <a:t>Master title</a:t>
            </a:r>
            <a:endParaRPr lang="nl-NL" dirty="0"/>
          </a:p>
        </p:txBody>
      </p:sp>
      <p:cxnSp>
        <p:nvCxnSpPr>
          <p:cNvPr id="9" name="Straight Connector 11"/>
          <p:cNvCxnSpPr/>
          <p:nvPr userDrawn="1"/>
        </p:nvCxnSpPr>
        <p:spPr>
          <a:xfrm flipV="1">
            <a:off x="719403" y="6356350"/>
            <a:ext cx="11018440" cy="2497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/bilde på høyre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719404" y="1628800"/>
            <a:ext cx="5664629" cy="43924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704833" indent="-342891">
              <a:buFont typeface="Arial" panose="020B0604020202020204" pitchFamily="34" charset="0"/>
              <a:buChar char="•"/>
              <a:defRPr/>
            </a:lvl2pPr>
            <a:lvl3pPr marL="1271556" indent="-285744">
              <a:buFont typeface="Arial" panose="020B0604020202020204" pitchFamily="34" charset="0"/>
              <a:buChar char="•"/>
              <a:defRPr/>
            </a:lvl3pPr>
            <a:lvl4pPr marL="1631910" indent="-285744">
              <a:buFont typeface="Arial" panose="020B0604020202020204" pitchFamily="34" charset="0"/>
              <a:buChar char="•"/>
              <a:defRPr/>
            </a:lvl4pPr>
            <a:lvl5pPr marL="2347855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B968C6-DF46-DD48-ACEF-79EB409BC321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8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7055182" y="1772815"/>
            <a:ext cx="4513428" cy="3456385"/>
          </a:xfrm>
          <a:effectLst/>
        </p:spPr>
        <p:txBody>
          <a:bodyPr/>
          <a:lstStyle/>
          <a:p>
            <a:endParaRPr lang="nl-NL"/>
          </a:p>
        </p:txBody>
      </p:sp>
      <p:sp>
        <p:nvSpPr>
          <p:cNvPr id="9" name="Title 6"/>
          <p:cNvSpPr>
            <a:spLocks noGrp="1"/>
          </p:cNvSpPr>
          <p:nvPr>
            <p:ph type="title" hasCustomPrompt="1"/>
          </p:nvPr>
        </p:nvSpPr>
        <p:spPr>
          <a:xfrm>
            <a:off x="719404" y="836712"/>
            <a:ext cx="9025003" cy="5760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aseline="0"/>
            </a:lvl1pPr>
          </a:lstStyle>
          <a:p>
            <a:r>
              <a:rPr lang="en-US" dirty="0"/>
              <a:t>Master title</a:t>
            </a:r>
            <a:endParaRPr lang="nl-NL" dirty="0"/>
          </a:p>
        </p:txBody>
      </p:sp>
      <p:cxnSp>
        <p:nvCxnSpPr>
          <p:cNvPr id="10" name="Straight Connector 11"/>
          <p:cNvCxnSpPr/>
          <p:nvPr userDrawn="1"/>
        </p:nvCxnSpPr>
        <p:spPr>
          <a:xfrm flipV="1">
            <a:off x="719403" y="6356350"/>
            <a:ext cx="11018440" cy="2497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158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375" y="1052736"/>
            <a:ext cx="7123112" cy="72008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800" spc="-100" baseline="0">
                <a:latin typeface="Arial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5291" y="2204864"/>
            <a:ext cx="7123112" cy="2664296"/>
          </a:xfrm>
        </p:spPr>
        <p:txBody>
          <a:bodyPr/>
          <a:lstStyle>
            <a:lvl1pPr marL="0" indent="0">
              <a:buNone/>
              <a:defRPr sz="3000" spc="0" baseline="0">
                <a:solidFill>
                  <a:schemeClr val="tx2"/>
                </a:solidFill>
                <a:latin typeface="arial" charset="0"/>
              </a:defRPr>
            </a:lvl1pPr>
            <a:lvl2pPr marL="0" indent="0">
              <a:buNone/>
              <a:defRPr sz="2100">
                <a:latin typeface="arial" charset="0"/>
              </a:defRPr>
            </a:lvl2pPr>
            <a:lvl3pPr>
              <a:defRPr baseline="0">
                <a:latin typeface="arial" charset="0"/>
              </a:defRPr>
            </a:lvl3pPr>
            <a:lvl4pPr>
              <a:defRPr baseline="0">
                <a:latin typeface="arial" charset="0"/>
              </a:defRPr>
            </a:lvl4pPr>
            <a:lvl5pPr>
              <a:defRPr baseline="0">
                <a:latin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Rektangel 8"/>
          <p:cNvSpPr/>
          <p:nvPr userDrawn="1"/>
        </p:nvSpPr>
        <p:spPr>
          <a:xfrm>
            <a:off x="10416480" y="0"/>
            <a:ext cx="1775520" cy="13407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/>
          </a:p>
        </p:txBody>
      </p:sp>
      <p:pic>
        <p:nvPicPr>
          <p:cNvPr id="10" name="Bild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4013" y="332656"/>
            <a:ext cx="1570499" cy="14401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6374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>
          <a:xfrm>
            <a:off x="489282" y="1701799"/>
            <a:ext cx="11198620" cy="4399644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6" y="241301"/>
            <a:ext cx="11182351" cy="1261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17" tIns="60958" rIns="121917" bIns="60958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b-NO"/>
              <a:t>Klikk for å redigere tittelstil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79819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kst i en spalte mørk bakgru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19405" y="836712"/>
            <a:ext cx="9025001" cy="57606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>
              <a:defRPr baseline="0">
                <a:latin typeface="arial" charset="0"/>
              </a:defRPr>
            </a:lvl1pPr>
            <a:lvl2pPr>
              <a:defRPr baseline="0">
                <a:latin typeface="arial" charset="0"/>
              </a:defRPr>
            </a:lvl2pPr>
            <a:lvl3pPr>
              <a:defRPr baseline="0">
                <a:latin typeface="arial" charset="0"/>
              </a:defRPr>
            </a:lvl3pPr>
            <a:lvl4pPr>
              <a:defRPr baseline="0">
                <a:latin typeface="arial" charset="0"/>
              </a:defRPr>
            </a:lvl4pPr>
            <a:lvl5pPr marL="2079573" indent="-285744">
              <a:buFont typeface="Arial" panose="020B0604020202020204" pitchFamily="34" charset="0"/>
              <a:buChar char="•"/>
              <a:defRPr baseline="0">
                <a:latin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nb-NO" dirty="0"/>
              <a:t>Sixth</a:t>
            </a:r>
          </a:p>
          <a:p>
            <a:pPr lvl="6"/>
            <a:r>
              <a:rPr lang="nb-NO" dirty="0" err="1"/>
              <a:t>Seventh</a:t>
            </a:r>
            <a:r>
              <a:rPr lang="nb-NO" dirty="0"/>
              <a:t>					</a:t>
            </a:r>
            <a:endParaRPr lang="nl-NL" dirty="0"/>
          </a:p>
        </p:txBody>
      </p:sp>
      <p:sp>
        <p:nvSpPr>
          <p:cNvPr id="2" name="Plassholder for dato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4862EB9-2584-2C4B-9B48-7DCDD259A544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 userDrawn="1"/>
        </p:nvSpPr>
        <p:spPr>
          <a:xfrm>
            <a:off x="0" y="0"/>
            <a:ext cx="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19404" y="1628800"/>
            <a:ext cx="10753195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nb-NO" dirty="0"/>
              <a:t>Sixth</a:t>
            </a:r>
          </a:p>
          <a:p>
            <a:pPr lvl="6"/>
            <a:r>
              <a:rPr lang="nb-NO" dirty="0" err="1"/>
              <a:t>Seventh</a:t>
            </a:r>
            <a:endParaRPr lang="nb-NO" dirty="0"/>
          </a:p>
          <a:p>
            <a:pPr lvl="4"/>
            <a:endParaRPr lang="nb-NO" dirty="0"/>
          </a:p>
        </p:txBody>
      </p:sp>
      <p:sp>
        <p:nvSpPr>
          <p:cNvPr id="4" name="Plassholder for tittel 3"/>
          <p:cNvSpPr>
            <a:spLocks noGrp="1"/>
          </p:cNvSpPr>
          <p:nvPr>
            <p:ph type="title"/>
          </p:nvPr>
        </p:nvSpPr>
        <p:spPr>
          <a:xfrm>
            <a:off x="719404" y="736230"/>
            <a:ext cx="9025003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4"/>
          </p:nvPr>
        </p:nvSpPr>
        <p:spPr>
          <a:xfrm>
            <a:off x="8802621" y="64482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rgbClr val="CCCCCC"/>
                </a:solidFill>
                <a:latin typeface="arial" charset="0"/>
              </a:defRPr>
            </a:lvl1pPr>
          </a:lstStyle>
          <a:p>
            <a:r>
              <a:rPr lang="nb-NO" dirty="0"/>
              <a:t>Side: </a:t>
            </a:r>
            <a:fld id="{07B968C6-DF46-DD48-ACEF-79EB409BC321}" type="slidenum">
              <a:rPr lang="nb-NO" smtClean="0"/>
              <a:pPr/>
              <a:t>‹#›</a:t>
            </a:fld>
            <a:endParaRPr lang="nb-NO" dirty="0"/>
          </a:p>
        </p:txBody>
      </p:sp>
      <p:pic>
        <p:nvPicPr>
          <p:cNvPr id="7" name="Bild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1046550" y="48807"/>
            <a:ext cx="1080000" cy="9129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3" r:id="rId3"/>
    <p:sldLayoutId id="2147483657" r:id="rId4"/>
    <p:sldLayoutId id="2147483655" r:id="rId5"/>
    <p:sldLayoutId id="2147483660" r:id="rId6"/>
    <p:sldLayoutId id="2147483663" r:id="rId7"/>
  </p:sldLayoutIdLst>
  <p:hf hdr="0" ftr="0" dt="0"/>
  <p:txStyles>
    <p:titleStyle>
      <a:lvl1pPr algn="l" defTabSz="914377" rtl="0" eaLnBrk="1" latinLnBrk="0" hangingPunct="1">
        <a:spcBef>
          <a:spcPct val="0"/>
        </a:spcBef>
        <a:buNone/>
        <a:defRPr sz="3200" kern="1200" spc="-151" baseline="0">
          <a:solidFill>
            <a:srgbClr val="35393C"/>
          </a:solidFill>
          <a:latin typeface="arial" charset="0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200" b="0" i="0" kern="1200" baseline="0">
          <a:solidFill>
            <a:srgbClr val="35393C"/>
          </a:solidFill>
          <a:latin typeface="arial" charset="0"/>
          <a:ea typeface="+mn-ea"/>
          <a:cs typeface="+mn-cs"/>
        </a:defRPr>
      </a:lvl1pPr>
      <a:lvl2pPr marL="704833" indent="-342891" algn="l" defTabSz="914377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271556" indent="-285744" algn="l" defTabSz="914377" rtl="0" eaLnBrk="1" latinLnBrk="0" hangingPunct="1">
        <a:lnSpc>
          <a:spcPct val="130000"/>
        </a:lnSpc>
        <a:spcBef>
          <a:spcPct val="20000"/>
        </a:spcBef>
        <a:buFont typeface="Arial" pitchFamily="34" charset="0"/>
        <a:buChar char="•"/>
        <a:tabLst>
          <a:tab pos="361942" algn="l"/>
          <a:tab pos="446077" algn="l"/>
        </a:tabLst>
        <a:defRPr sz="1800" b="0" i="0" kern="1200" baseline="0">
          <a:solidFill>
            <a:srgbClr val="35393C"/>
          </a:solidFill>
          <a:latin typeface="arial" charset="0"/>
          <a:ea typeface="+mn-ea"/>
          <a:cs typeface="+mn-cs"/>
        </a:defRPr>
      </a:lvl3pPr>
      <a:lvl4pPr marL="1631910" indent="-285744" algn="l" defTabSz="914377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Char char="•"/>
        <a:defRPr sz="16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347855" indent="-285744" algn="l" defTabSz="914377" rtl="0" eaLnBrk="1" latinLnBrk="0" hangingPunct="1">
        <a:lnSpc>
          <a:spcPct val="130000"/>
        </a:lnSpc>
        <a:spcBef>
          <a:spcPct val="20000"/>
        </a:spcBef>
        <a:buFont typeface="Arial" pitchFamily="34" charset="0"/>
        <a:buChar char="•"/>
        <a:tabLst>
          <a:tab pos="2062111" algn="l"/>
        </a:tabLst>
        <a:defRPr sz="14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681220" indent="-171446" algn="l" defTabSz="914377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2914578" indent="-171446" algn="l" defTabSz="914377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19404" y="1628800"/>
            <a:ext cx="10753195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nb-NO" dirty="0"/>
              <a:t>Sixth </a:t>
            </a:r>
            <a:r>
              <a:rPr lang="nb-NO" dirty="0" err="1"/>
              <a:t>level</a:t>
            </a:r>
            <a:endParaRPr lang="nb-NO" dirty="0"/>
          </a:p>
          <a:p>
            <a:pPr lvl="6"/>
            <a:r>
              <a:rPr lang="nb-NO" dirty="0" err="1"/>
              <a:t>Seventh</a:t>
            </a:r>
            <a:endParaRPr lang="nl-NL" dirty="0"/>
          </a:p>
        </p:txBody>
      </p:sp>
      <p:pic>
        <p:nvPicPr>
          <p:cNvPr id="11" name="Bild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12493" y="188640"/>
            <a:ext cx="1033332" cy="936104"/>
          </a:xfrm>
          <a:prstGeom prst="rect">
            <a:avLst/>
          </a:prstGeom>
        </p:spPr>
      </p:pic>
      <p:sp>
        <p:nvSpPr>
          <p:cNvPr id="13" name="Rektangel 12"/>
          <p:cNvSpPr/>
          <p:nvPr userDrawn="1"/>
        </p:nvSpPr>
        <p:spPr>
          <a:xfrm>
            <a:off x="0" y="0"/>
            <a:ext cx="144000" cy="6858000"/>
          </a:xfrm>
          <a:prstGeom prst="rect">
            <a:avLst/>
          </a:prstGeom>
          <a:solidFill>
            <a:srgbClr val="008E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/>
          </a:p>
        </p:txBody>
      </p:sp>
      <p:cxnSp>
        <p:nvCxnSpPr>
          <p:cNvPr id="7" name="Straight Connector 11"/>
          <p:cNvCxnSpPr/>
          <p:nvPr userDrawn="1"/>
        </p:nvCxnSpPr>
        <p:spPr>
          <a:xfrm flipV="1">
            <a:off x="646179" y="6356350"/>
            <a:ext cx="11018440" cy="2497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lassholder for dato 1"/>
          <p:cNvSpPr>
            <a:spLocks noGrp="1"/>
          </p:cNvSpPr>
          <p:nvPr>
            <p:ph type="dt" sz="half" idx="2"/>
          </p:nvPr>
        </p:nvSpPr>
        <p:spPr>
          <a:xfrm>
            <a:off x="1030223" y="64482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3"/>
          </p:nvPr>
        </p:nvSpPr>
        <p:spPr>
          <a:xfrm>
            <a:off x="4230623" y="64482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4"/>
          </p:nvPr>
        </p:nvSpPr>
        <p:spPr>
          <a:xfrm>
            <a:off x="8802623" y="64482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62EB9-2584-2C4B-9B48-7DCDD259A544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0" name="Plassholder for tittel 3"/>
          <p:cNvSpPr>
            <a:spLocks noGrp="1"/>
          </p:cNvSpPr>
          <p:nvPr>
            <p:ph type="title"/>
          </p:nvPr>
        </p:nvSpPr>
        <p:spPr>
          <a:xfrm>
            <a:off x="719403" y="908720"/>
            <a:ext cx="9121015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lvl1pPr algn="l" defTabSz="914377" rtl="0" eaLnBrk="1" latinLnBrk="0" hangingPunct="1">
        <a:spcBef>
          <a:spcPct val="0"/>
        </a:spcBef>
        <a:buNone/>
        <a:defRPr sz="3200" kern="1200" baseline="0">
          <a:solidFill>
            <a:schemeClr val="tx1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200" b="0" i="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704833" indent="-342891" algn="l" defTabSz="914377" rtl="0" eaLnBrk="1" latinLnBrk="0" hangingPunct="1">
        <a:lnSpc>
          <a:spcPct val="130000"/>
        </a:lnSpc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093761" indent="-285744" algn="l" defTabSz="914377" rtl="0" eaLnBrk="1" latinLnBrk="0" hangingPunct="1">
        <a:lnSpc>
          <a:spcPct val="130000"/>
        </a:lnSpc>
        <a:spcBef>
          <a:spcPct val="20000"/>
        </a:spcBef>
        <a:buFont typeface="Arial" pitchFamily="34" charset="0"/>
        <a:buChar char="•"/>
        <a:defRPr sz="1800" b="0" i="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717632" indent="-285744" algn="l" defTabSz="914377" rtl="0" eaLnBrk="1" latinLnBrk="0" hangingPunct="1">
        <a:lnSpc>
          <a:spcPct val="130000"/>
        </a:lnSpc>
        <a:spcBef>
          <a:spcPct val="20000"/>
        </a:spcBef>
        <a:buFont typeface="Arial" pitchFamily="34" charset="0"/>
        <a:buChar char="•"/>
        <a:defRPr sz="16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79573" indent="-285744" algn="l" defTabSz="914377" rtl="0" eaLnBrk="1" latinLnBrk="0" hangingPunct="1">
        <a:lnSpc>
          <a:spcPct val="130000"/>
        </a:lnSpc>
        <a:spcBef>
          <a:spcPct val="200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71686" indent="-285744" algn="l" defTabSz="914377" rtl="0" eaLnBrk="1" latinLnBrk="0" hangingPunct="1">
        <a:spcBef>
          <a:spcPct val="20000"/>
        </a:spcBef>
        <a:buFont typeface="Arial" pitchFamily="34" charset="0"/>
        <a:buChar char="•"/>
        <a:defRPr sz="14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3028875" indent="-285744" algn="l" defTabSz="914377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draft-ietf-oauth-discovery-06" TargetMode="External"/><Relationship Id="rId2" Type="http://schemas.openxmlformats.org/officeDocument/2006/relationships/hyperlink" Target="https://tools.ietf.org/html/rfc7523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lassholder for bilde 2"/>
          <p:cNvPicPr>
            <a:picLocks noGrp="1" noChangeAspect="1"/>
          </p:cNvPicPr>
          <p:nvPr>
            <p:ph type="pic" sz="quarter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6" r="6696"/>
          <a:stretch>
            <a:fillRect/>
          </a:stretch>
        </p:blipFill>
        <p:spPr>
          <a:xfrm>
            <a:off x="-10836" y="27384"/>
            <a:ext cx="12192000" cy="6858000"/>
          </a:xfrm>
        </p:spPr>
      </p:pic>
      <p:sp>
        <p:nvSpPr>
          <p:cNvPr id="18" name="Rektangel 17"/>
          <p:cNvSpPr/>
          <p:nvPr/>
        </p:nvSpPr>
        <p:spPr>
          <a:xfrm>
            <a:off x="-24680" y="6165304"/>
            <a:ext cx="12192000" cy="72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4294967295"/>
          </p:nvPr>
        </p:nvSpPr>
        <p:spPr>
          <a:xfrm>
            <a:off x="1703512" y="998576"/>
            <a:ext cx="10488488" cy="167799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nb-NO" sz="3200" b="1" dirty="0"/>
              <a:t>Referansearkitekturer for </a:t>
            </a:r>
          </a:p>
          <a:p>
            <a:pPr>
              <a:spcBef>
                <a:spcPts val="0"/>
              </a:spcBef>
            </a:pPr>
            <a:r>
              <a:rPr lang="nb-NO" sz="3200" b="1" dirty="0"/>
              <a:t>informasjonsutveksling</a:t>
            </a:r>
          </a:p>
        </p:txBody>
      </p:sp>
      <p:sp>
        <p:nvSpPr>
          <p:cNvPr id="5" name="Plassholder for lysbildenummer 2">
            <a:extLst>
              <a:ext uri="{FF2B5EF4-FFF2-40B4-BE49-F238E27FC236}">
                <a16:creationId xmlns:a16="http://schemas.microsoft.com/office/drawing/2014/main" id="{17861F9F-3F85-AD48-B5B8-A9CF4A246686}"/>
              </a:ext>
            </a:extLst>
          </p:cNvPr>
          <p:cNvSpPr txBox="1">
            <a:spLocks/>
          </p:cNvSpPr>
          <p:nvPr/>
        </p:nvSpPr>
        <p:spPr>
          <a:xfrm>
            <a:off x="8802621" y="6448254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7B968C6-DF46-DD48-ACEF-79EB409BC321}" type="slidenum">
              <a:rPr lang="nb-NO" smtClean="0"/>
              <a:pPr/>
              <a:t>1</a:t>
            </a:fld>
            <a:endParaRPr lang="nb-NO"/>
          </a:p>
        </p:txBody>
      </p:sp>
      <p:sp>
        <p:nvSpPr>
          <p:cNvPr id="10" name="Plassholder for lysbildenummer 2">
            <a:extLst>
              <a:ext uri="{FF2B5EF4-FFF2-40B4-BE49-F238E27FC236}">
                <a16:creationId xmlns:a16="http://schemas.microsoft.com/office/drawing/2014/main" id="{720F0518-3597-BC4A-AC61-EC3AEDA1C821}"/>
              </a:ext>
            </a:extLst>
          </p:cNvPr>
          <p:cNvSpPr txBox="1">
            <a:spLocks/>
          </p:cNvSpPr>
          <p:nvPr/>
        </p:nvSpPr>
        <p:spPr>
          <a:xfrm>
            <a:off x="8802621" y="64482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 baseline="0">
                <a:solidFill>
                  <a:srgbClr val="CCCCCC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7B968C6-DF46-DD48-ACEF-79EB409BC321}" type="slidenum">
              <a:rPr lang="nb-NO" smtClean="0"/>
              <a:pPr/>
              <a:t>1</a:t>
            </a:fld>
            <a:endParaRPr lang="nb-NO"/>
          </a:p>
        </p:txBody>
      </p:sp>
      <p:sp>
        <p:nvSpPr>
          <p:cNvPr id="11" name="Plassholder for lysbildenummer 5">
            <a:extLst>
              <a:ext uri="{FF2B5EF4-FFF2-40B4-BE49-F238E27FC236}">
                <a16:creationId xmlns:a16="http://schemas.microsoft.com/office/drawing/2014/main" id="{CD0BE3DB-72B6-9743-B7EA-C42C80BAD50E}"/>
              </a:ext>
            </a:extLst>
          </p:cNvPr>
          <p:cNvSpPr txBox="1">
            <a:spLocks/>
          </p:cNvSpPr>
          <p:nvPr/>
        </p:nvSpPr>
        <p:spPr>
          <a:xfrm>
            <a:off x="8802621" y="6448254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7B968C6-DF46-DD48-ACEF-79EB409BC321}" type="slidenum">
              <a:rPr lang="nb-NO" smtClean="0"/>
              <a:pPr/>
              <a:t>1</a:t>
            </a:fld>
            <a:endParaRPr lang="nb-NO"/>
          </a:p>
        </p:txBody>
      </p:sp>
      <p:pic>
        <p:nvPicPr>
          <p:cNvPr id="12" name="6E086950-441D-4649-8501-FB603ABE55D8" descr="3B2B8F71-4AFB-42EF-9B15-3164CF464483@hp">
            <a:extLst>
              <a:ext uri="{FF2B5EF4-FFF2-40B4-BE49-F238E27FC236}">
                <a16:creationId xmlns:a16="http://schemas.microsoft.com/office/drawing/2014/main" id="{7654A181-0D8B-C041-8363-840B7AD9C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55840" y="6237312"/>
            <a:ext cx="1128047" cy="595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>
            <a:extLst>
              <a:ext uri="{FF2B5EF4-FFF2-40B4-BE49-F238E27FC236}">
                <a16:creationId xmlns:a16="http://schemas.microsoft.com/office/drawing/2014/main" id="{2294BDE1-B808-5E43-875B-44FCB9A89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68671" y="6411534"/>
            <a:ext cx="1353443" cy="312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Bilde 14">
            <a:extLst>
              <a:ext uri="{FF2B5EF4-FFF2-40B4-BE49-F238E27FC236}">
                <a16:creationId xmlns:a16="http://schemas.microsoft.com/office/drawing/2014/main" id="{0CCE2627-4085-E040-B361-DDA5901D780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742" y="6272067"/>
            <a:ext cx="853525" cy="541309"/>
          </a:xfrm>
          <a:prstGeom prst="rect">
            <a:avLst/>
          </a:prstGeom>
        </p:spPr>
      </p:pic>
      <p:pic>
        <p:nvPicPr>
          <p:cNvPr id="16" name="Bilde 15">
            <a:extLst>
              <a:ext uri="{FF2B5EF4-FFF2-40B4-BE49-F238E27FC236}">
                <a16:creationId xmlns:a16="http://schemas.microsoft.com/office/drawing/2014/main" id="{56293F8F-D8EC-E145-8DD5-23D3EE3A831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240" y="6391525"/>
            <a:ext cx="1303260" cy="389388"/>
          </a:xfrm>
          <a:prstGeom prst="rect">
            <a:avLst/>
          </a:prstGeom>
        </p:spPr>
      </p:pic>
      <p:pic>
        <p:nvPicPr>
          <p:cNvPr id="17" name="Bilde 16">
            <a:extLst>
              <a:ext uri="{FF2B5EF4-FFF2-40B4-BE49-F238E27FC236}">
                <a16:creationId xmlns:a16="http://schemas.microsoft.com/office/drawing/2014/main" id="{D4BAD080-EDB0-914B-98FC-2E3FC5C72A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64672" y="283824"/>
            <a:ext cx="791968" cy="669454"/>
          </a:xfrm>
          <a:prstGeom prst="rect">
            <a:avLst/>
          </a:prstGeom>
        </p:spPr>
      </p:pic>
      <p:sp>
        <p:nvSpPr>
          <p:cNvPr id="21" name="Plassholder for tekst 2"/>
          <p:cNvSpPr txBox="1">
            <a:spLocks/>
          </p:cNvSpPr>
          <p:nvPr/>
        </p:nvSpPr>
        <p:spPr>
          <a:xfrm>
            <a:off x="1113283" y="3647764"/>
            <a:ext cx="9303197" cy="1653443"/>
          </a:xfrm>
          <a:prstGeom prst="rect">
            <a:avLst/>
          </a:prstGeom>
          <a:noFill/>
        </p:spPr>
        <p:txBody>
          <a:bodyPr vert="horz" lIns="612000" tIns="108000" rIns="91440" bIns="90000" rtlCol="0">
            <a:norm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4399" b="0" i="0" kern="120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107968" indent="0" algn="l" defTabSz="914377" rtl="0" eaLnBrk="1" latinLnBrk="0" hangingPunct="1">
              <a:lnSpc>
                <a:spcPct val="130000"/>
              </a:lnSpc>
              <a:spcBef>
                <a:spcPts val="1999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sz="1799" kern="1200" baseline="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1271556" indent="-285744" algn="l" defTabSz="914377" rtl="0" eaLnBrk="1" latinLnBrk="0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tabLst>
                <a:tab pos="361942" algn="l"/>
                <a:tab pos="446077" algn="l"/>
              </a:tabLst>
              <a:defRPr sz="1800" b="0" i="0" kern="1200" baseline="0">
                <a:solidFill>
                  <a:srgbClr val="35393C"/>
                </a:solidFill>
                <a:latin typeface="arial" charset="0"/>
                <a:ea typeface="+mn-ea"/>
                <a:cs typeface="+mn-cs"/>
              </a:defRPr>
            </a:lvl3pPr>
            <a:lvl4pPr marL="1631910" indent="-285744" algn="l" defTabSz="914377" rtl="0" eaLnBrk="1" latinLnBrk="0" hangingPunct="1">
              <a:lnSpc>
                <a:spcPct val="130000"/>
              </a:lnSpc>
              <a:spcBef>
                <a:spcPct val="20000"/>
              </a:spcBef>
              <a:spcAft>
                <a:spcPts val="900"/>
              </a:spcAft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347855" indent="-285744" algn="l" defTabSz="914377" rtl="0" eaLnBrk="1" latinLnBrk="0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tabLst>
                <a:tab pos="2062111" algn="l"/>
              </a:tabLst>
              <a:defRPr sz="1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681220" indent="-171446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14578" indent="-171446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nb-NO" sz="2400" dirty="0">
                <a:solidFill>
                  <a:schemeClr val="accent4"/>
                </a:solidFill>
              </a:rPr>
              <a:t>Oslo, 26.06.18  </a:t>
            </a:r>
          </a:p>
          <a:p>
            <a:pPr>
              <a:spcBef>
                <a:spcPts val="600"/>
              </a:spcBef>
              <a:buNone/>
            </a:pPr>
            <a:endParaRPr lang="nb-NO" sz="2400" dirty="0">
              <a:solidFill>
                <a:schemeClr val="accent4"/>
              </a:solidFill>
            </a:endParaRPr>
          </a:p>
        </p:txBody>
      </p:sp>
      <p:pic>
        <p:nvPicPr>
          <p:cNvPr id="1028" name="Picture 4" descr="https://www.brreg.no/wp-content/uploads/BR_logo-bokmaal_svart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6453336"/>
            <a:ext cx="1796665" cy="21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Bilde 2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07" y="6284920"/>
            <a:ext cx="1236573" cy="59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02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/>
              <a:t>Konfidentielt</a:t>
            </a:r>
            <a:endParaRPr lang="nb-NO" dirty="0"/>
          </a:p>
        </p:txBody>
      </p:sp>
      <p:sp>
        <p:nvSpPr>
          <p:cNvPr id="17" name="Rektangel: avrundede hjørner 16"/>
          <p:cNvSpPr/>
          <p:nvPr/>
        </p:nvSpPr>
        <p:spPr>
          <a:xfrm>
            <a:off x="1703512" y="4221088"/>
            <a:ext cx="1944216" cy="1193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ABB</a:t>
            </a:r>
          </a:p>
          <a:p>
            <a:pPr algn="ctr"/>
            <a:r>
              <a:rPr lang="nb-NO" dirty="0"/>
              <a:t>Public Service Consumer</a:t>
            </a:r>
          </a:p>
        </p:txBody>
      </p:sp>
      <p:sp>
        <p:nvSpPr>
          <p:cNvPr id="22" name="Rektangel: avrundede hjørner 21"/>
          <p:cNvSpPr/>
          <p:nvPr/>
        </p:nvSpPr>
        <p:spPr>
          <a:xfrm>
            <a:off x="8298837" y="4221088"/>
            <a:ext cx="1944216" cy="1193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ABB</a:t>
            </a:r>
          </a:p>
          <a:p>
            <a:pPr algn="ctr"/>
            <a:r>
              <a:rPr lang="nb-NO" dirty="0"/>
              <a:t>Public Service</a:t>
            </a:r>
          </a:p>
        </p:txBody>
      </p:sp>
      <p:cxnSp>
        <p:nvCxnSpPr>
          <p:cNvPr id="4" name="Rett pilkobling 3"/>
          <p:cNvCxnSpPr/>
          <p:nvPr/>
        </p:nvCxnSpPr>
        <p:spPr>
          <a:xfrm>
            <a:off x="3647728" y="4653136"/>
            <a:ext cx="4651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Rett pilkobling 4"/>
          <p:cNvCxnSpPr/>
          <p:nvPr/>
        </p:nvCxnSpPr>
        <p:spPr>
          <a:xfrm flipH="1">
            <a:off x="3647728" y="5013176"/>
            <a:ext cx="4651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ktangel: avrundede hjørner 12"/>
          <p:cNvSpPr/>
          <p:nvPr/>
        </p:nvSpPr>
        <p:spPr>
          <a:xfrm>
            <a:off x="5001174" y="2060848"/>
            <a:ext cx="1944216" cy="11933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SBB</a:t>
            </a:r>
          </a:p>
          <a:p>
            <a:pPr algn="ctr"/>
            <a:r>
              <a:rPr lang="nb-NO" dirty="0"/>
              <a:t>BCP</a:t>
            </a:r>
          </a:p>
        </p:txBody>
      </p:sp>
      <p:cxnSp>
        <p:nvCxnSpPr>
          <p:cNvPr id="14" name="Rett pilkobling 13"/>
          <p:cNvCxnSpPr/>
          <p:nvPr/>
        </p:nvCxnSpPr>
        <p:spPr>
          <a:xfrm flipH="1" flipV="1">
            <a:off x="6941089" y="3171801"/>
            <a:ext cx="1410749" cy="10801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tt pilkobling 15"/>
          <p:cNvCxnSpPr/>
          <p:nvPr/>
        </p:nvCxnSpPr>
        <p:spPr>
          <a:xfrm flipV="1">
            <a:off x="3594726" y="3171801"/>
            <a:ext cx="1455148" cy="11110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Sylinder 11"/>
          <p:cNvSpPr txBox="1"/>
          <p:nvPr/>
        </p:nvSpPr>
        <p:spPr>
          <a:xfrm>
            <a:off x="4756219" y="5889691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Krypterings algoritme</a:t>
            </a:r>
          </a:p>
        </p:txBody>
      </p:sp>
      <p:cxnSp>
        <p:nvCxnSpPr>
          <p:cNvPr id="15" name="Rett pilkobling 14"/>
          <p:cNvCxnSpPr>
            <a:stCxn id="12" idx="1"/>
          </p:cNvCxnSpPr>
          <p:nvPr/>
        </p:nvCxnSpPr>
        <p:spPr>
          <a:xfrm flipH="1" flipV="1">
            <a:off x="3613040" y="5298315"/>
            <a:ext cx="1143179" cy="7760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tt pilkobling 17"/>
          <p:cNvCxnSpPr>
            <a:stCxn id="12" idx="3"/>
          </p:cNvCxnSpPr>
          <p:nvPr/>
        </p:nvCxnSpPr>
        <p:spPr>
          <a:xfrm flipV="1">
            <a:off x="7120969" y="5370323"/>
            <a:ext cx="1244599" cy="70403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927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 err="1"/>
              <a:t>Issues</a:t>
            </a:r>
            <a:endParaRPr lang="nb-NO" dirty="0"/>
          </a:p>
        </p:txBody>
      </p:sp>
      <p:sp>
        <p:nvSpPr>
          <p:cNvPr id="2" name="Plassholder for tekst 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/>
              <a:t>Hvilken </a:t>
            </a:r>
            <a:r>
              <a:rPr lang="nb-NO" dirty="0" err="1"/>
              <a:t>krypteringsalgoritme</a:t>
            </a:r>
            <a:r>
              <a:rPr lang="nb-NO" dirty="0"/>
              <a:t> skal Vi anbefale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/>
              <a:t>Andre løsninger end BCP?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dirty="0"/>
          </a:p>
        </p:txBody>
      </p:sp>
      <p:sp>
        <p:nvSpPr>
          <p:cNvPr id="3" name="Plassholder for lysbildenumm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B968C6-DF46-DD48-ACEF-79EB409BC321}" type="slidenum">
              <a:rPr lang="nb-NO" smtClean="0"/>
              <a:pPr/>
              <a:t>11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24429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Integritet </a:t>
            </a:r>
            <a:r>
              <a:rPr lang="nb-NO" dirty="0" err="1"/>
              <a:t>mellem</a:t>
            </a:r>
            <a:r>
              <a:rPr lang="nb-NO" dirty="0"/>
              <a:t> </a:t>
            </a:r>
            <a:r>
              <a:rPr lang="nb-NO" dirty="0" err="1"/>
              <a:t>interfaces</a:t>
            </a:r>
            <a:endParaRPr lang="nb-NO" dirty="0"/>
          </a:p>
        </p:txBody>
      </p:sp>
      <p:sp>
        <p:nvSpPr>
          <p:cNvPr id="17" name="Rektangel: avrundede hjørner 16"/>
          <p:cNvSpPr/>
          <p:nvPr/>
        </p:nvSpPr>
        <p:spPr>
          <a:xfrm>
            <a:off x="1853951" y="4084780"/>
            <a:ext cx="1944216" cy="1193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ABB</a:t>
            </a:r>
          </a:p>
          <a:p>
            <a:pPr algn="ctr"/>
            <a:r>
              <a:rPr lang="nb-NO" dirty="0"/>
              <a:t>Public Service Consumer</a:t>
            </a:r>
          </a:p>
        </p:txBody>
      </p:sp>
      <p:sp>
        <p:nvSpPr>
          <p:cNvPr id="20" name="Rektangel: avrundede hjørner 19"/>
          <p:cNvSpPr/>
          <p:nvPr/>
        </p:nvSpPr>
        <p:spPr>
          <a:xfrm>
            <a:off x="4367808" y="4221088"/>
            <a:ext cx="3511826" cy="920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ABB</a:t>
            </a:r>
          </a:p>
          <a:p>
            <a:pPr algn="ctr"/>
            <a:r>
              <a:rPr lang="nb-NO" dirty="0" err="1"/>
              <a:t>Request</a:t>
            </a:r>
            <a:r>
              <a:rPr lang="nb-NO" dirty="0"/>
              <a:t> (-</a:t>
            </a:r>
            <a:r>
              <a:rPr lang="nb-NO" dirty="0" err="1"/>
              <a:t>Reply</a:t>
            </a:r>
            <a:r>
              <a:rPr lang="nb-NO" dirty="0"/>
              <a:t>)</a:t>
            </a:r>
          </a:p>
          <a:p>
            <a:pPr algn="ctr"/>
            <a:r>
              <a:rPr lang="nb-NO" dirty="0"/>
              <a:t>«Data </a:t>
            </a:r>
            <a:r>
              <a:rPr lang="nb-NO" dirty="0" err="1"/>
              <a:t>exchange</a:t>
            </a:r>
            <a:r>
              <a:rPr lang="nb-NO" dirty="0"/>
              <a:t>»</a:t>
            </a:r>
          </a:p>
        </p:txBody>
      </p:sp>
      <p:sp>
        <p:nvSpPr>
          <p:cNvPr id="22" name="Rektangel: avrundede hjørner 21"/>
          <p:cNvSpPr/>
          <p:nvPr/>
        </p:nvSpPr>
        <p:spPr>
          <a:xfrm>
            <a:off x="8449276" y="4084780"/>
            <a:ext cx="1944216" cy="1193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ABB</a:t>
            </a:r>
          </a:p>
          <a:p>
            <a:pPr algn="ctr"/>
            <a:r>
              <a:rPr lang="nb-NO" dirty="0"/>
              <a:t>Public Service</a:t>
            </a:r>
          </a:p>
        </p:txBody>
      </p:sp>
      <p:cxnSp>
        <p:nvCxnSpPr>
          <p:cNvPr id="4" name="Rett pilkobling 3"/>
          <p:cNvCxnSpPr/>
          <p:nvPr/>
        </p:nvCxnSpPr>
        <p:spPr>
          <a:xfrm>
            <a:off x="3798167" y="4221088"/>
            <a:ext cx="4651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Rett pilkobling 4"/>
          <p:cNvCxnSpPr/>
          <p:nvPr/>
        </p:nvCxnSpPr>
        <p:spPr>
          <a:xfrm flipH="1">
            <a:off x="3798167" y="5141776"/>
            <a:ext cx="4651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tt linje 7"/>
          <p:cNvCxnSpPr/>
          <p:nvPr/>
        </p:nvCxnSpPr>
        <p:spPr>
          <a:xfrm>
            <a:off x="3798167" y="3783602"/>
            <a:ext cx="0" cy="1885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Sylinder 8"/>
          <p:cNvSpPr txBox="1"/>
          <p:nvPr/>
        </p:nvSpPr>
        <p:spPr>
          <a:xfrm>
            <a:off x="3366119" y="2583272"/>
            <a:ext cx="1080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Machine-to-</a:t>
            </a:r>
            <a:r>
              <a:rPr lang="nb-NO" dirty="0" err="1"/>
              <a:t>machine</a:t>
            </a:r>
            <a:r>
              <a:rPr lang="nb-NO" dirty="0"/>
              <a:t> </a:t>
            </a:r>
            <a:r>
              <a:rPr lang="nb-NO" dirty="0" err="1"/>
              <a:t>interface</a:t>
            </a:r>
            <a:endParaRPr lang="nb-NO" dirty="0"/>
          </a:p>
        </p:txBody>
      </p:sp>
      <p:sp>
        <p:nvSpPr>
          <p:cNvPr id="21" name="TekstSylinder 20"/>
          <p:cNvSpPr txBox="1"/>
          <p:nvPr/>
        </p:nvSpPr>
        <p:spPr>
          <a:xfrm>
            <a:off x="8046639" y="2538426"/>
            <a:ext cx="1080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Machine-to-</a:t>
            </a:r>
            <a:r>
              <a:rPr lang="nb-NO" dirty="0" err="1"/>
              <a:t>machine</a:t>
            </a:r>
            <a:r>
              <a:rPr lang="nb-NO" dirty="0"/>
              <a:t> </a:t>
            </a:r>
            <a:r>
              <a:rPr lang="nb-NO" dirty="0" err="1"/>
              <a:t>interface</a:t>
            </a:r>
            <a:endParaRPr lang="nb-NO" dirty="0"/>
          </a:p>
        </p:txBody>
      </p:sp>
      <p:cxnSp>
        <p:nvCxnSpPr>
          <p:cNvPr id="23" name="Rett linje 22"/>
          <p:cNvCxnSpPr/>
          <p:nvPr/>
        </p:nvCxnSpPr>
        <p:spPr>
          <a:xfrm>
            <a:off x="8460781" y="3738755"/>
            <a:ext cx="0" cy="1885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00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Integritet </a:t>
            </a:r>
            <a:r>
              <a:rPr lang="nb-NO" dirty="0" err="1"/>
              <a:t>mellem</a:t>
            </a:r>
            <a:r>
              <a:rPr lang="nb-NO" dirty="0"/>
              <a:t> </a:t>
            </a:r>
            <a:r>
              <a:rPr lang="nb-NO" dirty="0" err="1"/>
              <a:t>interfaces</a:t>
            </a:r>
            <a:endParaRPr lang="nb-NO" dirty="0"/>
          </a:p>
        </p:txBody>
      </p:sp>
      <p:sp>
        <p:nvSpPr>
          <p:cNvPr id="17" name="Rektangel: avrundede hjørner 16"/>
          <p:cNvSpPr/>
          <p:nvPr/>
        </p:nvSpPr>
        <p:spPr>
          <a:xfrm>
            <a:off x="1853951" y="4084780"/>
            <a:ext cx="1944216" cy="1193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ABB</a:t>
            </a:r>
          </a:p>
          <a:p>
            <a:pPr algn="ctr"/>
            <a:r>
              <a:rPr lang="nb-NO" dirty="0"/>
              <a:t>Public Service Consumer</a:t>
            </a:r>
          </a:p>
        </p:txBody>
      </p:sp>
      <p:sp>
        <p:nvSpPr>
          <p:cNvPr id="20" name="Rektangel: avrundede hjørner 19"/>
          <p:cNvSpPr/>
          <p:nvPr/>
        </p:nvSpPr>
        <p:spPr>
          <a:xfrm>
            <a:off x="4367808" y="4221088"/>
            <a:ext cx="3511826" cy="92068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SBB</a:t>
            </a:r>
          </a:p>
          <a:p>
            <a:pPr algn="ctr"/>
            <a:r>
              <a:rPr lang="nb-NO" dirty="0"/>
              <a:t>«REST» m. TLS 1.2</a:t>
            </a:r>
          </a:p>
        </p:txBody>
      </p:sp>
      <p:sp>
        <p:nvSpPr>
          <p:cNvPr id="22" name="Rektangel: avrundede hjørner 21"/>
          <p:cNvSpPr/>
          <p:nvPr/>
        </p:nvSpPr>
        <p:spPr>
          <a:xfrm>
            <a:off x="8449276" y="4084780"/>
            <a:ext cx="1944216" cy="1193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ABB</a:t>
            </a:r>
          </a:p>
          <a:p>
            <a:pPr algn="ctr"/>
            <a:r>
              <a:rPr lang="nb-NO" dirty="0"/>
              <a:t>Public Service</a:t>
            </a:r>
          </a:p>
        </p:txBody>
      </p:sp>
      <p:cxnSp>
        <p:nvCxnSpPr>
          <p:cNvPr id="4" name="Rett pilkobling 3"/>
          <p:cNvCxnSpPr/>
          <p:nvPr/>
        </p:nvCxnSpPr>
        <p:spPr>
          <a:xfrm>
            <a:off x="3798167" y="4221088"/>
            <a:ext cx="4651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Rett pilkobling 4"/>
          <p:cNvCxnSpPr/>
          <p:nvPr/>
        </p:nvCxnSpPr>
        <p:spPr>
          <a:xfrm flipH="1">
            <a:off x="3798167" y="5141776"/>
            <a:ext cx="4651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tt linje 7"/>
          <p:cNvCxnSpPr/>
          <p:nvPr/>
        </p:nvCxnSpPr>
        <p:spPr>
          <a:xfrm>
            <a:off x="3798167" y="3783602"/>
            <a:ext cx="0" cy="1885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Sylinder 8"/>
          <p:cNvSpPr txBox="1"/>
          <p:nvPr/>
        </p:nvSpPr>
        <p:spPr>
          <a:xfrm>
            <a:off x="3366119" y="2583272"/>
            <a:ext cx="1080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Machine-to-</a:t>
            </a:r>
            <a:r>
              <a:rPr lang="nb-NO" dirty="0" err="1"/>
              <a:t>machine</a:t>
            </a:r>
            <a:r>
              <a:rPr lang="nb-NO" dirty="0"/>
              <a:t> </a:t>
            </a:r>
            <a:r>
              <a:rPr lang="nb-NO" dirty="0" err="1"/>
              <a:t>interface</a:t>
            </a:r>
            <a:endParaRPr lang="nb-NO" dirty="0"/>
          </a:p>
        </p:txBody>
      </p:sp>
      <p:sp>
        <p:nvSpPr>
          <p:cNvPr id="21" name="TekstSylinder 20"/>
          <p:cNvSpPr txBox="1"/>
          <p:nvPr/>
        </p:nvSpPr>
        <p:spPr>
          <a:xfrm>
            <a:off x="8046639" y="2538426"/>
            <a:ext cx="1080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Machine-to-</a:t>
            </a:r>
            <a:r>
              <a:rPr lang="nb-NO" dirty="0" err="1"/>
              <a:t>machine</a:t>
            </a:r>
            <a:r>
              <a:rPr lang="nb-NO" dirty="0"/>
              <a:t> </a:t>
            </a:r>
            <a:r>
              <a:rPr lang="nb-NO" dirty="0" err="1"/>
              <a:t>interface</a:t>
            </a:r>
            <a:endParaRPr lang="nb-NO" dirty="0"/>
          </a:p>
        </p:txBody>
      </p:sp>
      <p:cxnSp>
        <p:nvCxnSpPr>
          <p:cNvPr id="23" name="Rett linje 22"/>
          <p:cNvCxnSpPr/>
          <p:nvPr/>
        </p:nvCxnSpPr>
        <p:spPr>
          <a:xfrm>
            <a:off x="8460781" y="3738755"/>
            <a:ext cx="0" cy="1885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331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 err="1"/>
              <a:t>Issues</a:t>
            </a:r>
            <a:endParaRPr lang="nb-NO" dirty="0"/>
          </a:p>
        </p:txBody>
      </p:sp>
      <p:sp>
        <p:nvSpPr>
          <p:cNvPr id="2" name="Plassholder for tekst 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nb-NO" dirty="0"/>
          </a:p>
        </p:txBody>
      </p:sp>
      <p:sp>
        <p:nvSpPr>
          <p:cNvPr id="3" name="Plassholder for lysbildenumm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B968C6-DF46-DD48-ACEF-79EB409BC321}" type="slidenum">
              <a:rPr lang="nb-NO" smtClean="0"/>
              <a:pPr/>
              <a:t>14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18611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/>
              <a:t>Autensitet</a:t>
            </a:r>
            <a:r>
              <a:rPr lang="nb-NO" dirty="0"/>
              <a:t> – av tjeneste (</a:t>
            </a:r>
            <a:r>
              <a:rPr lang="nb-NO" dirty="0" err="1"/>
              <a:t>interface</a:t>
            </a:r>
            <a:r>
              <a:rPr lang="nb-NO" dirty="0"/>
              <a:t>)</a:t>
            </a:r>
          </a:p>
        </p:txBody>
      </p:sp>
      <p:sp>
        <p:nvSpPr>
          <p:cNvPr id="17" name="Rektangel: avrundede hjørner 16"/>
          <p:cNvSpPr/>
          <p:nvPr/>
        </p:nvSpPr>
        <p:spPr>
          <a:xfrm>
            <a:off x="1853951" y="4084780"/>
            <a:ext cx="1944216" cy="1193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ABB</a:t>
            </a:r>
          </a:p>
          <a:p>
            <a:pPr algn="ctr"/>
            <a:r>
              <a:rPr lang="nb-NO" dirty="0"/>
              <a:t>Public Service Consumer</a:t>
            </a:r>
          </a:p>
        </p:txBody>
      </p:sp>
      <p:sp>
        <p:nvSpPr>
          <p:cNvPr id="20" name="Rektangel: avrundede hjørner 19"/>
          <p:cNvSpPr/>
          <p:nvPr/>
        </p:nvSpPr>
        <p:spPr>
          <a:xfrm>
            <a:off x="4367808" y="4221088"/>
            <a:ext cx="3511826" cy="920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ABB</a:t>
            </a:r>
          </a:p>
          <a:p>
            <a:pPr algn="ctr"/>
            <a:r>
              <a:rPr lang="nb-NO" dirty="0" err="1"/>
              <a:t>Request</a:t>
            </a:r>
            <a:r>
              <a:rPr lang="nb-NO" dirty="0"/>
              <a:t> (-</a:t>
            </a:r>
            <a:r>
              <a:rPr lang="nb-NO" dirty="0" err="1"/>
              <a:t>Reply</a:t>
            </a:r>
            <a:r>
              <a:rPr lang="nb-NO" dirty="0"/>
              <a:t>)</a:t>
            </a:r>
          </a:p>
          <a:p>
            <a:pPr algn="ctr"/>
            <a:r>
              <a:rPr lang="nb-NO" dirty="0"/>
              <a:t>«Data </a:t>
            </a:r>
            <a:r>
              <a:rPr lang="nb-NO" dirty="0" err="1"/>
              <a:t>exchange</a:t>
            </a:r>
            <a:r>
              <a:rPr lang="nb-NO" dirty="0"/>
              <a:t>»</a:t>
            </a:r>
          </a:p>
        </p:txBody>
      </p:sp>
      <p:sp>
        <p:nvSpPr>
          <p:cNvPr id="22" name="Rektangel: avrundede hjørner 21"/>
          <p:cNvSpPr/>
          <p:nvPr/>
        </p:nvSpPr>
        <p:spPr>
          <a:xfrm>
            <a:off x="8449276" y="4084780"/>
            <a:ext cx="1944216" cy="1193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ABB</a:t>
            </a:r>
          </a:p>
          <a:p>
            <a:pPr algn="ctr"/>
            <a:r>
              <a:rPr lang="nb-NO" dirty="0"/>
              <a:t>Public Service</a:t>
            </a:r>
          </a:p>
        </p:txBody>
      </p:sp>
      <p:cxnSp>
        <p:nvCxnSpPr>
          <p:cNvPr id="4" name="Rett pilkobling 3"/>
          <p:cNvCxnSpPr/>
          <p:nvPr/>
        </p:nvCxnSpPr>
        <p:spPr>
          <a:xfrm>
            <a:off x="3798167" y="4221088"/>
            <a:ext cx="4651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Rett pilkobling 4"/>
          <p:cNvCxnSpPr/>
          <p:nvPr/>
        </p:nvCxnSpPr>
        <p:spPr>
          <a:xfrm flipH="1">
            <a:off x="3798167" y="5141776"/>
            <a:ext cx="4651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tt linje 7"/>
          <p:cNvCxnSpPr/>
          <p:nvPr/>
        </p:nvCxnSpPr>
        <p:spPr>
          <a:xfrm>
            <a:off x="3798167" y="3783602"/>
            <a:ext cx="0" cy="1885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Sylinder 8"/>
          <p:cNvSpPr txBox="1"/>
          <p:nvPr/>
        </p:nvSpPr>
        <p:spPr>
          <a:xfrm>
            <a:off x="3366119" y="2583272"/>
            <a:ext cx="1080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Machine-to-</a:t>
            </a:r>
            <a:r>
              <a:rPr lang="nb-NO" dirty="0" err="1"/>
              <a:t>machine</a:t>
            </a:r>
            <a:r>
              <a:rPr lang="nb-NO" dirty="0"/>
              <a:t> </a:t>
            </a:r>
            <a:r>
              <a:rPr lang="nb-NO" dirty="0" err="1"/>
              <a:t>interface</a:t>
            </a:r>
            <a:endParaRPr lang="nb-NO" dirty="0"/>
          </a:p>
        </p:txBody>
      </p:sp>
      <p:sp>
        <p:nvSpPr>
          <p:cNvPr id="21" name="TekstSylinder 20"/>
          <p:cNvSpPr txBox="1"/>
          <p:nvPr/>
        </p:nvSpPr>
        <p:spPr>
          <a:xfrm>
            <a:off x="8046639" y="2538426"/>
            <a:ext cx="1080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Machine-to-</a:t>
            </a:r>
            <a:r>
              <a:rPr lang="nb-NO" dirty="0" err="1"/>
              <a:t>machine</a:t>
            </a:r>
            <a:r>
              <a:rPr lang="nb-NO" dirty="0"/>
              <a:t> </a:t>
            </a:r>
            <a:r>
              <a:rPr lang="nb-NO" dirty="0" err="1"/>
              <a:t>interface</a:t>
            </a:r>
            <a:endParaRPr lang="nb-NO" dirty="0"/>
          </a:p>
        </p:txBody>
      </p:sp>
      <p:cxnSp>
        <p:nvCxnSpPr>
          <p:cNvPr id="23" name="Rett linje 22"/>
          <p:cNvCxnSpPr/>
          <p:nvPr/>
        </p:nvCxnSpPr>
        <p:spPr>
          <a:xfrm>
            <a:off x="8460781" y="3738755"/>
            <a:ext cx="0" cy="1885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228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/>
              <a:t>Autensitet</a:t>
            </a:r>
            <a:r>
              <a:rPr lang="nb-NO" dirty="0"/>
              <a:t> – av tjeneste (</a:t>
            </a:r>
            <a:r>
              <a:rPr lang="nb-NO" dirty="0" err="1"/>
              <a:t>interface</a:t>
            </a:r>
            <a:r>
              <a:rPr lang="nb-NO" dirty="0"/>
              <a:t>)</a:t>
            </a:r>
          </a:p>
        </p:txBody>
      </p:sp>
      <p:sp>
        <p:nvSpPr>
          <p:cNvPr id="17" name="Rektangel: avrundede hjørner 16"/>
          <p:cNvSpPr/>
          <p:nvPr/>
        </p:nvSpPr>
        <p:spPr>
          <a:xfrm>
            <a:off x="1853951" y="4084780"/>
            <a:ext cx="1944216" cy="1193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ABB</a:t>
            </a:r>
          </a:p>
          <a:p>
            <a:pPr algn="ctr"/>
            <a:r>
              <a:rPr lang="nb-NO" dirty="0"/>
              <a:t>Public Service Consumer</a:t>
            </a:r>
          </a:p>
        </p:txBody>
      </p:sp>
      <p:sp>
        <p:nvSpPr>
          <p:cNvPr id="20" name="Rektangel: avrundede hjørner 19"/>
          <p:cNvSpPr/>
          <p:nvPr/>
        </p:nvSpPr>
        <p:spPr>
          <a:xfrm>
            <a:off x="4367808" y="4221088"/>
            <a:ext cx="3511826" cy="92068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SBB</a:t>
            </a:r>
          </a:p>
          <a:p>
            <a:pPr algn="ctr"/>
            <a:r>
              <a:rPr lang="nb-NO" dirty="0"/>
              <a:t>«REST» m. TLS 1.2</a:t>
            </a:r>
          </a:p>
        </p:txBody>
      </p:sp>
      <p:sp>
        <p:nvSpPr>
          <p:cNvPr id="22" name="Rektangel: avrundede hjørner 21"/>
          <p:cNvSpPr/>
          <p:nvPr/>
        </p:nvSpPr>
        <p:spPr>
          <a:xfrm>
            <a:off x="8449276" y="4084780"/>
            <a:ext cx="1944216" cy="1193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ABB</a:t>
            </a:r>
          </a:p>
          <a:p>
            <a:pPr algn="ctr"/>
            <a:r>
              <a:rPr lang="nb-NO" dirty="0"/>
              <a:t>Public Service</a:t>
            </a:r>
          </a:p>
        </p:txBody>
      </p:sp>
      <p:cxnSp>
        <p:nvCxnSpPr>
          <p:cNvPr id="4" name="Rett pilkobling 3"/>
          <p:cNvCxnSpPr/>
          <p:nvPr/>
        </p:nvCxnSpPr>
        <p:spPr>
          <a:xfrm>
            <a:off x="3798167" y="4221088"/>
            <a:ext cx="4651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Rett pilkobling 4"/>
          <p:cNvCxnSpPr/>
          <p:nvPr/>
        </p:nvCxnSpPr>
        <p:spPr>
          <a:xfrm flipH="1">
            <a:off x="3798167" y="5141776"/>
            <a:ext cx="4651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tt linje 7"/>
          <p:cNvCxnSpPr/>
          <p:nvPr/>
        </p:nvCxnSpPr>
        <p:spPr>
          <a:xfrm>
            <a:off x="3798167" y="3783602"/>
            <a:ext cx="0" cy="1885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Sylinder 8"/>
          <p:cNvSpPr txBox="1"/>
          <p:nvPr/>
        </p:nvSpPr>
        <p:spPr>
          <a:xfrm>
            <a:off x="3366119" y="2583272"/>
            <a:ext cx="1080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Machine-to-</a:t>
            </a:r>
            <a:r>
              <a:rPr lang="nb-NO" dirty="0" err="1"/>
              <a:t>machine</a:t>
            </a:r>
            <a:r>
              <a:rPr lang="nb-NO" dirty="0"/>
              <a:t> </a:t>
            </a:r>
            <a:r>
              <a:rPr lang="nb-NO" dirty="0" err="1"/>
              <a:t>interface</a:t>
            </a:r>
            <a:endParaRPr lang="nb-NO" dirty="0"/>
          </a:p>
        </p:txBody>
      </p:sp>
      <p:sp>
        <p:nvSpPr>
          <p:cNvPr id="21" name="TekstSylinder 20"/>
          <p:cNvSpPr txBox="1"/>
          <p:nvPr/>
        </p:nvSpPr>
        <p:spPr>
          <a:xfrm>
            <a:off x="8046639" y="2538426"/>
            <a:ext cx="1080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Machine-to-</a:t>
            </a:r>
            <a:r>
              <a:rPr lang="nb-NO" dirty="0" err="1"/>
              <a:t>machine</a:t>
            </a:r>
            <a:r>
              <a:rPr lang="nb-NO" dirty="0"/>
              <a:t> </a:t>
            </a:r>
            <a:r>
              <a:rPr lang="nb-NO" dirty="0" err="1"/>
              <a:t>interface</a:t>
            </a:r>
            <a:endParaRPr lang="nb-NO" dirty="0"/>
          </a:p>
        </p:txBody>
      </p:sp>
      <p:cxnSp>
        <p:nvCxnSpPr>
          <p:cNvPr id="23" name="Rett linje 22"/>
          <p:cNvCxnSpPr/>
          <p:nvPr/>
        </p:nvCxnSpPr>
        <p:spPr>
          <a:xfrm>
            <a:off x="8460781" y="3738755"/>
            <a:ext cx="0" cy="1885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551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 err="1"/>
              <a:t>Issues</a:t>
            </a:r>
            <a:endParaRPr lang="nb-NO" dirty="0"/>
          </a:p>
        </p:txBody>
      </p:sp>
      <p:sp>
        <p:nvSpPr>
          <p:cNvPr id="2" name="Plassholder for tekst 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nb-NO" dirty="0"/>
          </a:p>
        </p:txBody>
      </p:sp>
      <p:sp>
        <p:nvSpPr>
          <p:cNvPr id="3" name="Plassholder for lysbildenumm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B968C6-DF46-DD48-ACEF-79EB409BC321}" type="slidenum">
              <a:rPr lang="nb-NO" smtClean="0"/>
              <a:pPr/>
              <a:t>17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84558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/>
              <a:t>Autensitet</a:t>
            </a:r>
            <a:r>
              <a:rPr lang="nb-NO" dirty="0"/>
              <a:t> – av tjeneste konsument</a:t>
            </a:r>
          </a:p>
        </p:txBody>
      </p:sp>
      <p:sp>
        <p:nvSpPr>
          <p:cNvPr id="14" name="Rektangel: avrundede hjørner 13"/>
          <p:cNvSpPr/>
          <p:nvPr/>
        </p:nvSpPr>
        <p:spPr>
          <a:xfrm>
            <a:off x="2639616" y="2392788"/>
            <a:ext cx="1944216" cy="1193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ABB</a:t>
            </a:r>
          </a:p>
          <a:p>
            <a:pPr algn="ctr"/>
            <a:r>
              <a:rPr lang="nb-NO" dirty="0"/>
              <a:t>Identity Management Service</a:t>
            </a:r>
          </a:p>
        </p:txBody>
      </p:sp>
      <p:sp>
        <p:nvSpPr>
          <p:cNvPr id="17" name="Rektangel: avrundede hjørner 16"/>
          <p:cNvSpPr/>
          <p:nvPr/>
        </p:nvSpPr>
        <p:spPr>
          <a:xfrm>
            <a:off x="2639616" y="4509120"/>
            <a:ext cx="1944216" cy="1193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ABB</a:t>
            </a:r>
          </a:p>
          <a:p>
            <a:pPr algn="ctr"/>
            <a:r>
              <a:rPr lang="nb-NO" dirty="0"/>
              <a:t>Public Service Consumer</a:t>
            </a:r>
          </a:p>
        </p:txBody>
      </p:sp>
      <p:sp>
        <p:nvSpPr>
          <p:cNvPr id="20" name="Rektangel: avrundede hjørner 19"/>
          <p:cNvSpPr/>
          <p:nvPr/>
        </p:nvSpPr>
        <p:spPr>
          <a:xfrm>
            <a:off x="5153473" y="4645428"/>
            <a:ext cx="3511826" cy="920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ABB</a:t>
            </a:r>
          </a:p>
          <a:p>
            <a:pPr algn="ctr"/>
            <a:r>
              <a:rPr lang="nb-NO" dirty="0" err="1"/>
              <a:t>Request</a:t>
            </a:r>
            <a:r>
              <a:rPr lang="nb-NO" dirty="0"/>
              <a:t> (-</a:t>
            </a:r>
            <a:r>
              <a:rPr lang="nb-NO" dirty="0" err="1"/>
              <a:t>Reply</a:t>
            </a:r>
            <a:r>
              <a:rPr lang="nb-NO" dirty="0"/>
              <a:t>)</a:t>
            </a:r>
          </a:p>
          <a:p>
            <a:pPr algn="ctr"/>
            <a:r>
              <a:rPr lang="nb-NO" dirty="0"/>
              <a:t>«Data </a:t>
            </a:r>
            <a:r>
              <a:rPr lang="nb-NO" dirty="0" err="1"/>
              <a:t>exchange</a:t>
            </a:r>
            <a:r>
              <a:rPr lang="nb-NO" dirty="0"/>
              <a:t>»</a:t>
            </a:r>
          </a:p>
        </p:txBody>
      </p:sp>
      <p:sp>
        <p:nvSpPr>
          <p:cNvPr id="22" name="Rektangel: avrundede hjørner 21"/>
          <p:cNvSpPr/>
          <p:nvPr/>
        </p:nvSpPr>
        <p:spPr>
          <a:xfrm>
            <a:off x="9234941" y="4509120"/>
            <a:ext cx="1944216" cy="1193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ABB</a:t>
            </a:r>
          </a:p>
          <a:p>
            <a:pPr algn="ctr"/>
            <a:r>
              <a:rPr lang="nb-NO" dirty="0"/>
              <a:t>Public Service</a:t>
            </a:r>
          </a:p>
        </p:txBody>
      </p:sp>
      <p:cxnSp>
        <p:nvCxnSpPr>
          <p:cNvPr id="4" name="Rett pilkobling 3"/>
          <p:cNvCxnSpPr/>
          <p:nvPr/>
        </p:nvCxnSpPr>
        <p:spPr>
          <a:xfrm>
            <a:off x="4583832" y="4645428"/>
            <a:ext cx="4651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tt pilkobling 9"/>
          <p:cNvCxnSpPr/>
          <p:nvPr/>
        </p:nvCxnSpPr>
        <p:spPr>
          <a:xfrm flipV="1">
            <a:off x="3258277" y="3586092"/>
            <a:ext cx="0" cy="923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tt pilkobling 11"/>
          <p:cNvCxnSpPr/>
          <p:nvPr/>
        </p:nvCxnSpPr>
        <p:spPr>
          <a:xfrm>
            <a:off x="4050365" y="3586092"/>
            <a:ext cx="0" cy="923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Sylinder 12"/>
          <p:cNvSpPr txBox="1"/>
          <p:nvPr/>
        </p:nvSpPr>
        <p:spPr>
          <a:xfrm>
            <a:off x="1963790" y="3813412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Credentials</a:t>
            </a:r>
            <a:endParaRPr lang="nb-NO" dirty="0"/>
          </a:p>
        </p:txBody>
      </p:sp>
      <p:sp>
        <p:nvSpPr>
          <p:cNvPr id="29" name="TekstSylinder 28"/>
          <p:cNvSpPr txBox="1"/>
          <p:nvPr/>
        </p:nvSpPr>
        <p:spPr>
          <a:xfrm>
            <a:off x="4036419" y="3699601"/>
            <a:ext cx="992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Access </a:t>
            </a:r>
          </a:p>
          <a:p>
            <a:r>
              <a:rPr lang="nb-NO" dirty="0"/>
              <a:t>token</a:t>
            </a:r>
          </a:p>
        </p:txBody>
      </p:sp>
      <p:cxnSp>
        <p:nvCxnSpPr>
          <p:cNvPr id="26" name="Rett pilkobling 25"/>
          <p:cNvCxnSpPr>
            <a:stCxn id="22" idx="0"/>
            <a:endCxn id="14" idx="3"/>
          </p:cNvCxnSpPr>
          <p:nvPr/>
        </p:nvCxnSpPr>
        <p:spPr>
          <a:xfrm flipH="1" flipV="1">
            <a:off x="4583832" y="2989440"/>
            <a:ext cx="5623217" cy="151968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kstSylinder 33"/>
          <p:cNvSpPr txBox="1"/>
          <p:nvPr/>
        </p:nvSpPr>
        <p:spPr>
          <a:xfrm>
            <a:off x="6909386" y="3028641"/>
            <a:ext cx="1556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Access token</a:t>
            </a:r>
          </a:p>
          <a:p>
            <a:r>
              <a:rPr lang="nb-NO" dirty="0"/>
              <a:t>Trust</a:t>
            </a:r>
          </a:p>
        </p:txBody>
      </p:sp>
      <p:sp>
        <p:nvSpPr>
          <p:cNvPr id="35" name="TekstSylinder 34"/>
          <p:cNvSpPr txBox="1"/>
          <p:nvPr/>
        </p:nvSpPr>
        <p:spPr>
          <a:xfrm>
            <a:off x="6476924" y="4006554"/>
            <a:ext cx="992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Access </a:t>
            </a:r>
          </a:p>
          <a:p>
            <a:r>
              <a:rPr lang="nb-NO" dirty="0"/>
              <a:t>token</a:t>
            </a:r>
          </a:p>
        </p:txBody>
      </p:sp>
    </p:spTree>
    <p:extLst>
      <p:ext uri="{BB962C8B-B14F-4D97-AF65-F5344CB8AC3E}">
        <p14:creationId xmlns:p14="http://schemas.microsoft.com/office/powerpoint/2010/main" val="1351759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Autensitet</a:t>
            </a:r>
            <a:r>
              <a:rPr lang="nb-NO" dirty="0"/>
              <a:t> – av tjeneste konsument</a:t>
            </a:r>
          </a:p>
        </p:txBody>
      </p:sp>
      <p:sp>
        <p:nvSpPr>
          <p:cNvPr id="14" name="Rektangel: avrundede hjørner 13"/>
          <p:cNvSpPr/>
          <p:nvPr/>
        </p:nvSpPr>
        <p:spPr>
          <a:xfrm>
            <a:off x="2495600" y="2392788"/>
            <a:ext cx="2088232" cy="11933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SBB</a:t>
            </a:r>
          </a:p>
          <a:p>
            <a:pPr algn="ctr"/>
            <a:r>
              <a:rPr lang="nb-NO" dirty="0" err="1"/>
              <a:t>OpenId</a:t>
            </a:r>
            <a:r>
              <a:rPr lang="nb-NO" dirty="0"/>
              <a:t> Connect</a:t>
            </a:r>
          </a:p>
          <a:p>
            <a:pPr algn="ctr"/>
            <a:r>
              <a:rPr lang="nb-NO" dirty="0"/>
              <a:t>Maskin-porten</a:t>
            </a:r>
          </a:p>
        </p:txBody>
      </p:sp>
      <p:sp>
        <p:nvSpPr>
          <p:cNvPr id="17" name="Rektangel: avrundede hjørner 16"/>
          <p:cNvSpPr/>
          <p:nvPr/>
        </p:nvSpPr>
        <p:spPr>
          <a:xfrm>
            <a:off x="2639616" y="4509120"/>
            <a:ext cx="1944216" cy="11933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SBB</a:t>
            </a:r>
          </a:p>
          <a:p>
            <a:pPr algn="ctr"/>
            <a:r>
              <a:rPr lang="nb-NO" i="1" dirty="0"/>
              <a:t>API Konsument</a:t>
            </a:r>
          </a:p>
        </p:txBody>
      </p:sp>
      <p:sp>
        <p:nvSpPr>
          <p:cNvPr id="20" name="Rektangel: avrundede hjørner 19"/>
          <p:cNvSpPr/>
          <p:nvPr/>
        </p:nvSpPr>
        <p:spPr>
          <a:xfrm>
            <a:off x="5153473" y="4645428"/>
            <a:ext cx="3511826" cy="92068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SBB</a:t>
            </a:r>
          </a:p>
          <a:p>
            <a:pPr algn="ctr"/>
            <a:r>
              <a:rPr lang="nb-NO" dirty="0"/>
              <a:t>REST /GET</a:t>
            </a:r>
          </a:p>
          <a:p>
            <a:pPr algn="ctr"/>
            <a:r>
              <a:rPr lang="nb-NO" dirty="0" err="1"/>
              <a:t>OpenId</a:t>
            </a:r>
            <a:r>
              <a:rPr lang="nb-NO" dirty="0"/>
              <a:t> Connect Access token</a:t>
            </a:r>
          </a:p>
        </p:txBody>
      </p:sp>
      <p:sp>
        <p:nvSpPr>
          <p:cNvPr id="22" name="Rektangel: avrundede hjørner 21"/>
          <p:cNvSpPr/>
          <p:nvPr/>
        </p:nvSpPr>
        <p:spPr>
          <a:xfrm>
            <a:off x="9234941" y="4509120"/>
            <a:ext cx="1944216" cy="11933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SBB</a:t>
            </a:r>
          </a:p>
          <a:p>
            <a:pPr algn="ctr"/>
            <a:r>
              <a:rPr lang="nb-NO" i="1" dirty="0"/>
              <a:t>API</a:t>
            </a:r>
          </a:p>
        </p:txBody>
      </p:sp>
      <p:cxnSp>
        <p:nvCxnSpPr>
          <p:cNvPr id="4" name="Rett pilkobling 3"/>
          <p:cNvCxnSpPr/>
          <p:nvPr/>
        </p:nvCxnSpPr>
        <p:spPr>
          <a:xfrm>
            <a:off x="4583832" y="4645428"/>
            <a:ext cx="4651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tt pilkobling 9"/>
          <p:cNvCxnSpPr/>
          <p:nvPr/>
        </p:nvCxnSpPr>
        <p:spPr>
          <a:xfrm flipV="1">
            <a:off x="3258277" y="3586092"/>
            <a:ext cx="0" cy="923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tt pilkobling 11"/>
          <p:cNvCxnSpPr/>
          <p:nvPr/>
        </p:nvCxnSpPr>
        <p:spPr>
          <a:xfrm>
            <a:off x="4050365" y="3586092"/>
            <a:ext cx="0" cy="923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Sylinder 12"/>
          <p:cNvSpPr txBox="1"/>
          <p:nvPr/>
        </p:nvSpPr>
        <p:spPr>
          <a:xfrm>
            <a:off x="1772097" y="3726392"/>
            <a:ext cx="1514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Virksomhets </a:t>
            </a:r>
          </a:p>
          <a:p>
            <a:r>
              <a:rPr lang="nb-NO" dirty="0"/>
              <a:t>sertifikat</a:t>
            </a:r>
          </a:p>
        </p:txBody>
      </p:sp>
      <p:sp>
        <p:nvSpPr>
          <p:cNvPr id="29" name="TekstSylinder 28"/>
          <p:cNvSpPr txBox="1"/>
          <p:nvPr/>
        </p:nvSpPr>
        <p:spPr>
          <a:xfrm>
            <a:off x="4036419" y="3699601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OpenId</a:t>
            </a:r>
            <a:r>
              <a:rPr lang="nb-NO" dirty="0"/>
              <a:t> Connect </a:t>
            </a:r>
          </a:p>
          <a:p>
            <a:r>
              <a:rPr lang="nb-NO" dirty="0"/>
              <a:t>Access token</a:t>
            </a:r>
          </a:p>
        </p:txBody>
      </p:sp>
      <p:cxnSp>
        <p:nvCxnSpPr>
          <p:cNvPr id="26" name="Rett pilkobling 25"/>
          <p:cNvCxnSpPr>
            <a:stCxn id="22" idx="0"/>
            <a:endCxn id="14" idx="3"/>
          </p:cNvCxnSpPr>
          <p:nvPr/>
        </p:nvCxnSpPr>
        <p:spPr>
          <a:xfrm flipH="1" flipV="1">
            <a:off x="4583832" y="2989440"/>
            <a:ext cx="5623217" cy="151968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kstSylinder 33"/>
          <p:cNvSpPr txBox="1"/>
          <p:nvPr/>
        </p:nvSpPr>
        <p:spPr>
          <a:xfrm>
            <a:off x="6909386" y="3028641"/>
            <a:ext cx="1556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Access token</a:t>
            </a:r>
          </a:p>
          <a:p>
            <a:r>
              <a:rPr lang="nb-NO" dirty="0"/>
              <a:t>Trust</a:t>
            </a:r>
          </a:p>
        </p:txBody>
      </p:sp>
    </p:spTree>
    <p:extLst>
      <p:ext uri="{BB962C8B-B14F-4D97-AF65-F5344CB8AC3E}">
        <p14:creationId xmlns:p14="http://schemas.microsoft.com/office/powerpoint/2010/main" val="1943259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Agenda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47500" lnSpcReduction="20000"/>
          </a:bodyPr>
          <a:lstStyle/>
          <a:p>
            <a:pPr lvl="0"/>
            <a:r>
              <a:rPr lang="nb-NO" sz="2400" dirty="0" err="1"/>
              <a:t>Opsamling</a:t>
            </a:r>
            <a:r>
              <a:rPr lang="nb-NO" sz="2400" dirty="0"/>
              <a:t> på Sikkerhet:</a:t>
            </a:r>
          </a:p>
          <a:p>
            <a:pPr lvl="1"/>
            <a:r>
              <a:rPr lang="nb-NO" dirty="0"/>
              <a:t>Scope</a:t>
            </a:r>
          </a:p>
          <a:p>
            <a:pPr lvl="2"/>
            <a:r>
              <a:rPr lang="nb-NO" dirty="0"/>
              <a:t>Rolf har sendt underlag (24.05.2018) som kan bidra til å klargjøre forskjellige roller i bruk av tjenester</a:t>
            </a:r>
          </a:p>
          <a:p>
            <a:pPr lvl="2"/>
            <a:r>
              <a:rPr lang="nb-NO" dirty="0"/>
              <a:t>Håkon sendte over case på Forsikringsselskap som benytter spørre tjenester mot NAV (30.05.2018) </a:t>
            </a:r>
          </a:p>
          <a:p>
            <a:pPr lvl="2"/>
            <a:r>
              <a:rPr lang="nb-NO" dirty="0"/>
              <a:t>Hva overlades til </a:t>
            </a:r>
            <a:r>
              <a:rPr lang="nb-NO" dirty="0" err="1"/>
              <a:t>løsningsarkitekterne</a:t>
            </a:r>
            <a:endParaRPr lang="nb-NO" dirty="0"/>
          </a:p>
          <a:p>
            <a:pPr lvl="1"/>
            <a:r>
              <a:rPr lang="nb-NO" dirty="0" err="1"/>
              <a:t>Konfidentialitet</a:t>
            </a:r>
            <a:endParaRPr lang="nb-NO" dirty="0"/>
          </a:p>
          <a:p>
            <a:pPr lvl="2"/>
            <a:r>
              <a:rPr lang="nb-NO" dirty="0"/>
              <a:t>Sertifikater - Sertifikattjeneste/BCP  (Se mail diskusjon)</a:t>
            </a:r>
          </a:p>
          <a:p>
            <a:pPr lvl="1"/>
            <a:r>
              <a:rPr lang="nb-NO" dirty="0"/>
              <a:t>Integritet</a:t>
            </a:r>
          </a:p>
          <a:p>
            <a:pPr lvl="1"/>
            <a:r>
              <a:rPr lang="nb-NO" dirty="0" err="1"/>
              <a:t>Autensitet</a:t>
            </a:r>
            <a:endParaRPr lang="nb-NO" dirty="0"/>
          </a:p>
          <a:p>
            <a:pPr lvl="2"/>
            <a:r>
              <a:rPr lang="nb-NO" dirty="0"/>
              <a:t>Øyvind har sendt underlag (25.05.2018) som argumenterer godt for hvorfor vi trenger en aktør som håndterer autentisering av virksomheter på vegne av resten av fellesskapet (les ID-Porten)</a:t>
            </a:r>
          </a:p>
          <a:p>
            <a:pPr lvl="2"/>
            <a:r>
              <a:rPr lang="nb-NO" dirty="0"/>
              <a:t>Håkon startet tråd på om man trenger noe mer sikring utover autentisering med virksomhetssertifikat</a:t>
            </a:r>
          </a:p>
          <a:p>
            <a:pPr lvl="2"/>
            <a:r>
              <a:rPr lang="nb-NO" dirty="0"/>
              <a:t>Jørgen Solberg (NAV) sendte i dag en kommentar om at inntil den nye standarden for OAuth2 er på plass, så mener NAV at man bør bruke mønsteret fra server-server fra Difi i dag, server-til-server autorisasjon av </a:t>
            </a:r>
            <a:r>
              <a:rPr lang="nb-NO" dirty="0" err="1"/>
              <a:t>API’er</a:t>
            </a:r>
            <a:r>
              <a:rPr lang="nb-NO" dirty="0"/>
              <a:t> basert på RFC7523 JSON Web Token (JWT) </a:t>
            </a:r>
            <a:r>
              <a:rPr lang="nb-NO" dirty="0" err="1"/>
              <a:t>Profile</a:t>
            </a:r>
            <a:r>
              <a:rPr lang="nb-NO" dirty="0"/>
              <a:t> for </a:t>
            </a:r>
            <a:r>
              <a:rPr lang="nb-NO" dirty="0" err="1"/>
              <a:t>OAuth</a:t>
            </a:r>
            <a:r>
              <a:rPr lang="nb-NO" dirty="0"/>
              <a:t> 2.0 Client </a:t>
            </a:r>
            <a:r>
              <a:rPr lang="nb-NO" dirty="0" err="1"/>
              <a:t>Authentication</a:t>
            </a:r>
            <a:r>
              <a:rPr lang="nb-NO" dirty="0"/>
              <a:t> and </a:t>
            </a:r>
            <a:r>
              <a:rPr lang="nb-NO" dirty="0" err="1"/>
              <a:t>Authorization</a:t>
            </a:r>
            <a:r>
              <a:rPr lang="nb-NO" dirty="0"/>
              <a:t> </a:t>
            </a:r>
            <a:r>
              <a:rPr lang="nb-NO" dirty="0" err="1"/>
              <a:t>Grants</a:t>
            </a:r>
            <a:r>
              <a:rPr lang="nb-NO" dirty="0"/>
              <a:t>, </a:t>
            </a:r>
            <a:r>
              <a:rPr lang="nb-NO" u="sng" dirty="0">
                <a:hlinkClick r:id="rId2"/>
              </a:rPr>
              <a:t>https://tools.ietf.org/html/rfc7523</a:t>
            </a:r>
            <a:r>
              <a:rPr lang="nb-NO" dirty="0"/>
              <a:t>, + at man bruker </a:t>
            </a:r>
            <a:r>
              <a:rPr lang="nb-NO" dirty="0" err="1"/>
              <a:t>meta</a:t>
            </a:r>
            <a:r>
              <a:rPr lang="nb-NO" dirty="0"/>
              <a:t>-data endepunktene for OIDC </a:t>
            </a:r>
            <a:r>
              <a:rPr lang="nb-NO" dirty="0" err="1"/>
              <a:t>provideren</a:t>
            </a:r>
            <a:r>
              <a:rPr lang="nb-NO" dirty="0"/>
              <a:t> implementert etter </a:t>
            </a:r>
            <a:r>
              <a:rPr lang="nb-NO" dirty="0" err="1"/>
              <a:t>OAuth</a:t>
            </a:r>
            <a:r>
              <a:rPr lang="nb-NO" dirty="0"/>
              <a:t> 2.0 </a:t>
            </a:r>
            <a:r>
              <a:rPr lang="nb-NO" dirty="0" err="1"/>
              <a:t>Authorization</a:t>
            </a:r>
            <a:r>
              <a:rPr lang="nb-NO" dirty="0"/>
              <a:t> Server Metadata (bygget på OIDC </a:t>
            </a:r>
            <a:r>
              <a:rPr lang="nb-NO" dirty="0" err="1"/>
              <a:t>Discovery</a:t>
            </a:r>
            <a:r>
              <a:rPr lang="nb-NO" dirty="0"/>
              <a:t>), </a:t>
            </a:r>
            <a:r>
              <a:rPr lang="nb-NO" u="sng" dirty="0">
                <a:hlinkClick r:id="rId3"/>
              </a:rPr>
              <a:t>https://tools.ietf.org/html/draft-ietf-oauth-discovery-06</a:t>
            </a:r>
            <a:r>
              <a:rPr lang="nb-NO" dirty="0"/>
              <a:t>,  for å kunne bruke </a:t>
            </a:r>
            <a:r>
              <a:rPr lang="nb-NO" dirty="0" err="1"/>
              <a:t>jwks</a:t>
            </a:r>
            <a:r>
              <a:rPr lang="nb-NO" dirty="0"/>
              <a:t> med mer.</a:t>
            </a:r>
          </a:p>
          <a:p>
            <a:pPr lvl="1"/>
            <a:r>
              <a:rPr lang="nb-NO" dirty="0"/>
              <a:t>Autorisasjon</a:t>
            </a:r>
          </a:p>
          <a:p>
            <a:pPr lvl="1"/>
            <a:r>
              <a:rPr lang="nb-NO" dirty="0" err="1"/>
              <a:t>Uavviselighet</a:t>
            </a:r>
            <a:r>
              <a:rPr lang="nb-NO" dirty="0"/>
              <a:t>/sporbarhet</a:t>
            </a:r>
          </a:p>
          <a:p>
            <a:pPr lvl="0"/>
            <a:r>
              <a:rPr lang="nb-NO" sz="2400" dirty="0"/>
              <a:t>Neste møte/plan</a:t>
            </a:r>
          </a:p>
        </p:txBody>
      </p:sp>
    </p:spTree>
    <p:extLst>
      <p:ext uri="{BB962C8B-B14F-4D97-AF65-F5344CB8AC3E}">
        <p14:creationId xmlns:p14="http://schemas.microsoft.com/office/powerpoint/2010/main" val="28101607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 err="1"/>
              <a:t>Issues</a:t>
            </a:r>
            <a:endParaRPr lang="nb-NO" dirty="0"/>
          </a:p>
        </p:txBody>
      </p:sp>
      <p:sp>
        <p:nvSpPr>
          <p:cNvPr id="2" name="Plassholder for tekst 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/>
              <a:t>Mail fra Jørgen 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dirty="0"/>
          </a:p>
        </p:txBody>
      </p:sp>
      <p:sp>
        <p:nvSpPr>
          <p:cNvPr id="3" name="Plassholder for lysbildenumm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B968C6-DF46-DD48-ACEF-79EB409BC321}" type="slidenum">
              <a:rPr lang="nb-NO" smtClean="0"/>
              <a:pPr/>
              <a:t>20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75580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Autorisasjon – av tjeneste konsument</a:t>
            </a:r>
          </a:p>
        </p:txBody>
      </p:sp>
      <p:sp>
        <p:nvSpPr>
          <p:cNvPr id="14" name="Rektangel: avrundede hjørner 13"/>
          <p:cNvSpPr/>
          <p:nvPr/>
        </p:nvSpPr>
        <p:spPr>
          <a:xfrm>
            <a:off x="2639616" y="2392788"/>
            <a:ext cx="1944216" cy="1193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ABB</a:t>
            </a:r>
          </a:p>
          <a:p>
            <a:pPr algn="ctr"/>
            <a:r>
              <a:rPr lang="nb-NO" dirty="0"/>
              <a:t>Access Management Service</a:t>
            </a:r>
          </a:p>
        </p:txBody>
      </p:sp>
      <p:sp>
        <p:nvSpPr>
          <p:cNvPr id="17" name="Rektangel: avrundede hjørner 16"/>
          <p:cNvSpPr/>
          <p:nvPr/>
        </p:nvSpPr>
        <p:spPr>
          <a:xfrm>
            <a:off x="2639616" y="4509120"/>
            <a:ext cx="1944216" cy="1193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ABB</a:t>
            </a:r>
          </a:p>
          <a:p>
            <a:pPr algn="ctr"/>
            <a:r>
              <a:rPr lang="nb-NO" dirty="0"/>
              <a:t>Public Service Consumer</a:t>
            </a:r>
          </a:p>
        </p:txBody>
      </p:sp>
      <p:sp>
        <p:nvSpPr>
          <p:cNvPr id="20" name="Rektangel: avrundede hjørner 19"/>
          <p:cNvSpPr/>
          <p:nvPr/>
        </p:nvSpPr>
        <p:spPr>
          <a:xfrm>
            <a:off x="5153473" y="4645428"/>
            <a:ext cx="3511826" cy="920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ABB</a:t>
            </a:r>
          </a:p>
          <a:p>
            <a:pPr algn="ctr"/>
            <a:r>
              <a:rPr lang="nb-NO" dirty="0" err="1"/>
              <a:t>Request</a:t>
            </a:r>
            <a:r>
              <a:rPr lang="nb-NO" dirty="0"/>
              <a:t> (-</a:t>
            </a:r>
            <a:r>
              <a:rPr lang="nb-NO" dirty="0" err="1"/>
              <a:t>Reply</a:t>
            </a:r>
            <a:r>
              <a:rPr lang="nb-NO" dirty="0"/>
              <a:t>)</a:t>
            </a:r>
          </a:p>
          <a:p>
            <a:pPr algn="ctr"/>
            <a:r>
              <a:rPr lang="nb-NO" dirty="0"/>
              <a:t>«Data </a:t>
            </a:r>
            <a:r>
              <a:rPr lang="nb-NO" dirty="0" err="1"/>
              <a:t>exchange</a:t>
            </a:r>
            <a:r>
              <a:rPr lang="nb-NO" dirty="0"/>
              <a:t>»</a:t>
            </a:r>
          </a:p>
        </p:txBody>
      </p:sp>
      <p:sp>
        <p:nvSpPr>
          <p:cNvPr id="22" name="Rektangel: avrundede hjørner 21"/>
          <p:cNvSpPr/>
          <p:nvPr/>
        </p:nvSpPr>
        <p:spPr>
          <a:xfrm>
            <a:off x="9234941" y="4509120"/>
            <a:ext cx="1944216" cy="1193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ABB</a:t>
            </a:r>
          </a:p>
          <a:p>
            <a:pPr algn="ctr"/>
            <a:r>
              <a:rPr lang="nb-NO" dirty="0"/>
              <a:t>Public Service</a:t>
            </a:r>
          </a:p>
        </p:txBody>
      </p:sp>
      <p:cxnSp>
        <p:nvCxnSpPr>
          <p:cNvPr id="4" name="Rett pilkobling 3"/>
          <p:cNvCxnSpPr/>
          <p:nvPr/>
        </p:nvCxnSpPr>
        <p:spPr>
          <a:xfrm>
            <a:off x="4583832" y="4645428"/>
            <a:ext cx="4651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tt pilkobling 9"/>
          <p:cNvCxnSpPr/>
          <p:nvPr/>
        </p:nvCxnSpPr>
        <p:spPr>
          <a:xfrm flipV="1">
            <a:off x="3258277" y="3586092"/>
            <a:ext cx="0" cy="923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tt pilkobling 11"/>
          <p:cNvCxnSpPr/>
          <p:nvPr/>
        </p:nvCxnSpPr>
        <p:spPr>
          <a:xfrm>
            <a:off x="4050365" y="3586092"/>
            <a:ext cx="0" cy="923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Sylinder 12"/>
          <p:cNvSpPr txBox="1"/>
          <p:nvPr/>
        </p:nvSpPr>
        <p:spPr>
          <a:xfrm>
            <a:off x="1963790" y="3813412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Credentials</a:t>
            </a:r>
            <a:endParaRPr lang="nb-NO" dirty="0"/>
          </a:p>
        </p:txBody>
      </p:sp>
      <p:sp>
        <p:nvSpPr>
          <p:cNvPr id="29" name="TekstSylinder 28"/>
          <p:cNvSpPr txBox="1"/>
          <p:nvPr/>
        </p:nvSpPr>
        <p:spPr>
          <a:xfrm>
            <a:off x="4036419" y="3699601"/>
            <a:ext cx="992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Access </a:t>
            </a:r>
          </a:p>
          <a:p>
            <a:r>
              <a:rPr lang="nb-NO" dirty="0"/>
              <a:t>token</a:t>
            </a:r>
          </a:p>
        </p:txBody>
      </p:sp>
      <p:cxnSp>
        <p:nvCxnSpPr>
          <p:cNvPr id="26" name="Rett pilkobling 25"/>
          <p:cNvCxnSpPr>
            <a:stCxn id="22" idx="0"/>
            <a:endCxn id="14" idx="3"/>
          </p:cNvCxnSpPr>
          <p:nvPr/>
        </p:nvCxnSpPr>
        <p:spPr>
          <a:xfrm flipH="1" flipV="1">
            <a:off x="4583832" y="2989440"/>
            <a:ext cx="5623217" cy="151968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kstSylinder 33"/>
          <p:cNvSpPr txBox="1"/>
          <p:nvPr/>
        </p:nvSpPr>
        <p:spPr>
          <a:xfrm>
            <a:off x="6909386" y="3028641"/>
            <a:ext cx="1556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Access token</a:t>
            </a:r>
          </a:p>
          <a:p>
            <a:r>
              <a:rPr lang="nb-NO" dirty="0"/>
              <a:t>Trust</a:t>
            </a:r>
          </a:p>
        </p:txBody>
      </p:sp>
      <p:sp>
        <p:nvSpPr>
          <p:cNvPr id="35" name="TekstSylinder 34"/>
          <p:cNvSpPr txBox="1"/>
          <p:nvPr/>
        </p:nvSpPr>
        <p:spPr>
          <a:xfrm>
            <a:off x="6476924" y="4006554"/>
            <a:ext cx="992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Access </a:t>
            </a:r>
          </a:p>
          <a:p>
            <a:r>
              <a:rPr lang="nb-NO" dirty="0"/>
              <a:t>token</a:t>
            </a:r>
          </a:p>
        </p:txBody>
      </p:sp>
      <p:sp>
        <p:nvSpPr>
          <p:cNvPr id="2" name="TekstSylinder 1"/>
          <p:cNvSpPr txBox="1"/>
          <p:nvPr/>
        </p:nvSpPr>
        <p:spPr>
          <a:xfrm>
            <a:off x="9840416" y="5686954"/>
            <a:ext cx="928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Access</a:t>
            </a:r>
          </a:p>
          <a:p>
            <a:r>
              <a:rPr lang="nb-NO" dirty="0"/>
              <a:t>Policy</a:t>
            </a:r>
          </a:p>
        </p:txBody>
      </p:sp>
    </p:spTree>
    <p:extLst>
      <p:ext uri="{BB962C8B-B14F-4D97-AF65-F5344CB8AC3E}">
        <p14:creationId xmlns:p14="http://schemas.microsoft.com/office/powerpoint/2010/main" val="2733212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Autorisasjon – av tjeneste konsument</a:t>
            </a:r>
          </a:p>
        </p:txBody>
      </p:sp>
      <p:sp>
        <p:nvSpPr>
          <p:cNvPr id="17" name="Rektangel: avrundede hjørner 16"/>
          <p:cNvSpPr/>
          <p:nvPr/>
        </p:nvSpPr>
        <p:spPr>
          <a:xfrm>
            <a:off x="2639616" y="4509120"/>
            <a:ext cx="1944216" cy="1193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ABB</a:t>
            </a:r>
          </a:p>
          <a:p>
            <a:pPr algn="ctr"/>
            <a:r>
              <a:rPr lang="nb-NO" dirty="0"/>
              <a:t>Public Service Consumer</a:t>
            </a:r>
          </a:p>
        </p:txBody>
      </p:sp>
      <p:sp>
        <p:nvSpPr>
          <p:cNvPr id="20" name="Rektangel: avrundede hjørner 19"/>
          <p:cNvSpPr/>
          <p:nvPr/>
        </p:nvSpPr>
        <p:spPr>
          <a:xfrm>
            <a:off x="5153473" y="4645428"/>
            <a:ext cx="3511826" cy="920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ABB</a:t>
            </a:r>
          </a:p>
          <a:p>
            <a:pPr algn="ctr"/>
            <a:r>
              <a:rPr lang="nb-NO" dirty="0" err="1"/>
              <a:t>Request</a:t>
            </a:r>
            <a:r>
              <a:rPr lang="nb-NO" dirty="0"/>
              <a:t> (-</a:t>
            </a:r>
            <a:r>
              <a:rPr lang="nb-NO" dirty="0" err="1"/>
              <a:t>Reply</a:t>
            </a:r>
            <a:r>
              <a:rPr lang="nb-NO" dirty="0"/>
              <a:t>)</a:t>
            </a:r>
          </a:p>
          <a:p>
            <a:pPr algn="ctr"/>
            <a:r>
              <a:rPr lang="nb-NO" dirty="0"/>
              <a:t>«Data </a:t>
            </a:r>
            <a:r>
              <a:rPr lang="nb-NO" dirty="0" err="1"/>
              <a:t>exchange</a:t>
            </a:r>
            <a:r>
              <a:rPr lang="nb-NO" dirty="0"/>
              <a:t>»</a:t>
            </a:r>
          </a:p>
        </p:txBody>
      </p:sp>
      <p:sp>
        <p:nvSpPr>
          <p:cNvPr id="22" name="Rektangel: avrundede hjørner 21"/>
          <p:cNvSpPr/>
          <p:nvPr/>
        </p:nvSpPr>
        <p:spPr>
          <a:xfrm>
            <a:off x="9234941" y="4509120"/>
            <a:ext cx="1944216" cy="1193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ABB</a:t>
            </a:r>
          </a:p>
          <a:p>
            <a:pPr algn="ctr"/>
            <a:r>
              <a:rPr lang="nb-NO" dirty="0"/>
              <a:t>Public Service</a:t>
            </a:r>
          </a:p>
        </p:txBody>
      </p:sp>
      <p:cxnSp>
        <p:nvCxnSpPr>
          <p:cNvPr id="4" name="Rett pilkobling 3"/>
          <p:cNvCxnSpPr/>
          <p:nvPr/>
        </p:nvCxnSpPr>
        <p:spPr>
          <a:xfrm>
            <a:off x="4583832" y="4645428"/>
            <a:ext cx="4651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tt pilkobling 9"/>
          <p:cNvCxnSpPr/>
          <p:nvPr/>
        </p:nvCxnSpPr>
        <p:spPr>
          <a:xfrm flipV="1">
            <a:off x="9853602" y="3594568"/>
            <a:ext cx="0" cy="923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tt pilkobling 11"/>
          <p:cNvCxnSpPr/>
          <p:nvPr/>
        </p:nvCxnSpPr>
        <p:spPr>
          <a:xfrm>
            <a:off x="10420465" y="3610931"/>
            <a:ext cx="0" cy="923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Sylinder 12"/>
          <p:cNvSpPr txBox="1"/>
          <p:nvPr/>
        </p:nvSpPr>
        <p:spPr>
          <a:xfrm>
            <a:off x="8945543" y="3733630"/>
            <a:ext cx="992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Access </a:t>
            </a:r>
          </a:p>
          <a:p>
            <a:r>
              <a:rPr lang="nb-NO" dirty="0"/>
              <a:t>token</a:t>
            </a:r>
          </a:p>
        </p:txBody>
      </p:sp>
      <p:sp>
        <p:nvSpPr>
          <p:cNvPr id="29" name="TekstSylinder 28"/>
          <p:cNvSpPr txBox="1"/>
          <p:nvPr/>
        </p:nvSpPr>
        <p:spPr>
          <a:xfrm>
            <a:off x="10406519" y="3724440"/>
            <a:ext cx="992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Access </a:t>
            </a:r>
          </a:p>
          <a:p>
            <a:r>
              <a:rPr lang="nb-NO" dirty="0"/>
              <a:t>token</a:t>
            </a:r>
          </a:p>
        </p:txBody>
      </p:sp>
      <p:sp>
        <p:nvSpPr>
          <p:cNvPr id="35" name="TekstSylinder 34"/>
          <p:cNvSpPr txBox="1"/>
          <p:nvPr/>
        </p:nvSpPr>
        <p:spPr>
          <a:xfrm>
            <a:off x="6476924" y="4006554"/>
            <a:ext cx="992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Access </a:t>
            </a:r>
          </a:p>
          <a:p>
            <a:r>
              <a:rPr lang="nb-NO" dirty="0"/>
              <a:t>token</a:t>
            </a:r>
          </a:p>
        </p:txBody>
      </p:sp>
      <p:sp>
        <p:nvSpPr>
          <p:cNvPr id="16" name="Rektangel: avrundede hjørner 15"/>
          <p:cNvSpPr/>
          <p:nvPr/>
        </p:nvSpPr>
        <p:spPr>
          <a:xfrm>
            <a:off x="9234941" y="2392788"/>
            <a:ext cx="1944216" cy="1193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ABB</a:t>
            </a:r>
          </a:p>
          <a:p>
            <a:pPr algn="ctr"/>
            <a:r>
              <a:rPr lang="nb-NO" dirty="0"/>
              <a:t>Access Management Service</a:t>
            </a:r>
          </a:p>
        </p:txBody>
      </p:sp>
      <p:sp>
        <p:nvSpPr>
          <p:cNvPr id="14" name="TekstSylinder 13"/>
          <p:cNvSpPr txBox="1"/>
          <p:nvPr/>
        </p:nvSpPr>
        <p:spPr>
          <a:xfrm>
            <a:off x="9840416" y="5686954"/>
            <a:ext cx="928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Access</a:t>
            </a:r>
          </a:p>
          <a:p>
            <a:r>
              <a:rPr lang="nb-NO" dirty="0"/>
              <a:t>Policy</a:t>
            </a:r>
          </a:p>
        </p:txBody>
      </p:sp>
    </p:spTree>
    <p:extLst>
      <p:ext uri="{BB962C8B-B14F-4D97-AF65-F5344CB8AC3E}">
        <p14:creationId xmlns:p14="http://schemas.microsoft.com/office/powerpoint/2010/main" val="1435427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Autorisasjon – av tjeneste konsument</a:t>
            </a:r>
          </a:p>
        </p:txBody>
      </p:sp>
      <p:sp>
        <p:nvSpPr>
          <p:cNvPr id="17" name="Rektangel: avrundede hjørner 16"/>
          <p:cNvSpPr/>
          <p:nvPr/>
        </p:nvSpPr>
        <p:spPr>
          <a:xfrm>
            <a:off x="2639616" y="4509120"/>
            <a:ext cx="1944216" cy="1193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ABB</a:t>
            </a:r>
          </a:p>
          <a:p>
            <a:pPr algn="ctr"/>
            <a:r>
              <a:rPr lang="nb-NO" dirty="0"/>
              <a:t>Public Service Consumer</a:t>
            </a:r>
          </a:p>
        </p:txBody>
      </p:sp>
      <p:sp>
        <p:nvSpPr>
          <p:cNvPr id="20" name="Rektangel: avrundede hjørner 19"/>
          <p:cNvSpPr/>
          <p:nvPr/>
        </p:nvSpPr>
        <p:spPr>
          <a:xfrm>
            <a:off x="5153473" y="4645428"/>
            <a:ext cx="3511826" cy="920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ABB</a:t>
            </a:r>
          </a:p>
          <a:p>
            <a:pPr algn="ctr"/>
            <a:r>
              <a:rPr lang="nb-NO" dirty="0" err="1"/>
              <a:t>Request</a:t>
            </a:r>
            <a:r>
              <a:rPr lang="nb-NO" dirty="0"/>
              <a:t> (-</a:t>
            </a:r>
            <a:r>
              <a:rPr lang="nb-NO" dirty="0" err="1"/>
              <a:t>Reply</a:t>
            </a:r>
            <a:r>
              <a:rPr lang="nb-NO" dirty="0"/>
              <a:t>)</a:t>
            </a:r>
          </a:p>
          <a:p>
            <a:pPr algn="ctr"/>
            <a:r>
              <a:rPr lang="nb-NO" dirty="0"/>
              <a:t>«Data </a:t>
            </a:r>
            <a:r>
              <a:rPr lang="nb-NO" dirty="0" err="1"/>
              <a:t>exchange</a:t>
            </a:r>
            <a:r>
              <a:rPr lang="nb-NO" dirty="0"/>
              <a:t>»</a:t>
            </a:r>
          </a:p>
        </p:txBody>
      </p:sp>
      <p:sp>
        <p:nvSpPr>
          <p:cNvPr id="22" name="Rektangel: avrundede hjørner 21"/>
          <p:cNvSpPr/>
          <p:nvPr/>
        </p:nvSpPr>
        <p:spPr>
          <a:xfrm>
            <a:off x="9234941" y="4509120"/>
            <a:ext cx="1944216" cy="1193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ABB</a:t>
            </a:r>
          </a:p>
          <a:p>
            <a:pPr algn="ctr"/>
            <a:r>
              <a:rPr lang="nb-NO" dirty="0"/>
              <a:t>Public Service</a:t>
            </a:r>
          </a:p>
        </p:txBody>
      </p:sp>
      <p:cxnSp>
        <p:nvCxnSpPr>
          <p:cNvPr id="4" name="Rett pilkobling 3"/>
          <p:cNvCxnSpPr/>
          <p:nvPr/>
        </p:nvCxnSpPr>
        <p:spPr>
          <a:xfrm>
            <a:off x="4583832" y="4645428"/>
            <a:ext cx="4651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tt pilkobling 9"/>
          <p:cNvCxnSpPr/>
          <p:nvPr/>
        </p:nvCxnSpPr>
        <p:spPr>
          <a:xfrm flipV="1">
            <a:off x="9853602" y="3594568"/>
            <a:ext cx="0" cy="923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tt pilkobling 11"/>
          <p:cNvCxnSpPr/>
          <p:nvPr/>
        </p:nvCxnSpPr>
        <p:spPr>
          <a:xfrm>
            <a:off x="10420465" y="3610931"/>
            <a:ext cx="0" cy="923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Sylinder 12"/>
          <p:cNvSpPr txBox="1"/>
          <p:nvPr/>
        </p:nvSpPr>
        <p:spPr>
          <a:xfrm>
            <a:off x="8945543" y="3733630"/>
            <a:ext cx="992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Access </a:t>
            </a:r>
          </a:p>
          <a:p>
            <a:r>
              <a:rPr lang="nb-NO" dirty="0"/>
              <a:t>token</a:t>
            </a:r>
          </a:p>
        </p:txBody>
      </p:sp>
      <p:sp>
        <p:nvSpPr>
          <p:cNvPr id="29" name="TekstSylinder 28"/>
          <p:cNvSpPr txBox="1"/>
          <p:nvPr/>
        </p:nvSpPr>
        <p:spPr>
          <a:xfrm>
            <a:off x="10406519" y="3724440"/>
            <a:ext cx="992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Access </a:t>
            </a:r>
          </a:p>
          <a:p>
            <a:r>
              <a:rPr lang="nb-NO" dirty="0"/>
              <a:t>token</a:t>
            </a:r>
          </a:p>
        </p:txBody>
      </p:sp>
      <p:sp>
        <p:nvSpPr>
          <p:cNvPr id="35" name="TekstSylinder 34"/>
          <p:cNvSpPr txBox="1"/>
          <p:nvPr/>
        </p:nvSpPr>
        <p:spPr>
          <a:xfrm>
            <a:off x="6476924" y="4006554"/>
            <a:ext cx="992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Access </a:t>
            </a:r>
          </a:p>
          <a:p>
            <a:r>
              <a:rPr lang="nb-NO" dirty="0"/>
              <a:t>token</a:t>
            </a:r>
          </a:p>
        </p:txBody>
      </p:sp>
      <p:sp>
        <p:nvSpPr>
          <p:cNvPr id="16" name="Rektangel: avrundede hjørner 15"/>
          <p:cNvSpPr/>
          <p:nvPr/>
        </p:nvSpPr>
        <p:spPr>
          <a:xfrm>
            <a:off x="9234941" y="2392788"/>
            <a:ext cx="1944216" cy="11933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SBB</a:t>
            </a:r>
          </a:p>
          <a:p>
            <a:pPr algn="ctr"/>
            <a:r>
              <a:rPr lang="nb-NO" dirty="0"/>
              <a:t>BR Autorisasjons server</a:t>
            </a:r>
          </a:p>
        </p:txBody>
      </p:sp>
      <p:sp>
        <p:nvSpPr>
          <p:cNvPr id="14" name="TekstSylinder 13"/>
          <p:cNvSpPr txBox="1"/>
          <p:nvPr/>
        </p:nvSpPr>
        <p:spPr>
          <a:xfrm>
            <a:off x="9840416" y="5686954"/>
            <a:ext cx="928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Access</a:t>
            </a:r>
          </a:p>
          <a:p>
            <a:r>
              <a:rPr lang="nb-NO" dirty="0"/>
              <a:t>Policy</a:t>
            </a:r>
          </a:p>
        </p:txBody>
      </p:sp>
    </p:spTree>
    <p:extLst>
      <p:ext uri="{BB962C8B-B14F-4D97-AF65-F5344CB8AC3E}">
        <p14:creationId xmlns:p14="http://schemas.microsoft.com/office/powerpoint/2010/main" val="4094160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 err="1"/>
              <a:t>Issues</a:t>
            </a:r>
            <a:endParaRPr lang="nb-NO" dirty="0"/>
          </a:p>
        </p:txBody>
      </p:sp>
      <p:sp>
        <p:nvSpPr>
          <p:cNvPr id="2" name="Plassholder for tekst 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nb-NO" dirty="0"/>
          </a:p>
        </p:txBody>
      </p:sp>
      <p:sp>
        <p:nvSpPr>
          <p:cNvPr id="3" name="Plassholder for lysbildenumm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B968C6-DF46-DD48-ACEF-79EB409BC321}" type="slidenum">
              <a:rPr lang="nb-NO" smtClean="0"/>
              <a:pPr/>
              <a:t>24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17196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En-veis </a:t>
            </a:r>
            <a:r>
              <a:rPr lang="nb-NO" dirty="0" err="1"/>
              <a:t>uavviselighet</a:t>
            </a:r>
            <a:r>
              <a:rPr lang="nb-NO" dirty="0"/>
              <a:t>/sporbarhet</a:t>
            </a:r>
          </a:p>
        </p:txBody>
      </p:sp>
      <p:sp>
        <p:nvSpPr>
          <p:cNvPr id="17" name="Rektangel: avrundede hjørner 16"/>
          <p:cNvSpPr/>
          <p:nvPr/>
        </p:nvSpPr>
        <p:spPr>
          <a:xfrm>
            <a:off x="1804931" y="2924944"/>
            <a:ext cx="1944216" cy="1193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ABB</a:t>
            </a:r>
          </a:p>
          <a:p>
            <a:pPr algn="ctr"/>
            <a:r>
              <a:rPr lang="nb-NO" dirty="0"/>
              <a:t>Public Service Consumer</a:t>
            </a:r>
          </a:p>
        </p:txBody>
      </p:sp>
      <p:sp>
        <p:nvSpPr>
          <p:cNvPr id="20" name="Rektangel: avrundede hjørner 19"/>
          <p:cNvSpPr/>
          <p:nvPr/>
        </p:nvSpPr>
        <p:spPr>
          <a:xfrm>
            <a:off x="4318788" y="3061252"/>
            <a:ext cx="3511826" cy="920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ABB</a:t>
            </a:r>
          </a:p>
          <a:p>
            <a:pPr algn="ctr"/>
            <a:r>
              <a:rPr lang="nb-NO" dirty="0" err="1"/>
              <a:t>Request</a:t>
            </a:r>
            <a:r>
              <a:rPr lang="nb-NO" dirty="0"/>
              <a:t> (-</a:t>
            </a:r>
            <a:r>
              <a:rPr lang="nb-NO" dirty="0" err="1"/>
              <a:t>Reply</a:t>
            </a:r>
            <a:r>
              <a:rPr lang="nb-NO" dirty="0"/>
              <a:t>)</a:t>
            </a:r>
          </a:p>
          <a:p>
            <a:pPr algn="ctr"/>
            <a:r>
              <a:rPr lang="nb-NO" dirty="0"/>
              <a:t>«Data </a:t>
            </a:r>
            <a:r>
              <a:rPr lang="nb-NO" dirty="0" err="1"/>
              <a:t>exchange</a:t>
            </a:r>
            <a:r>
              <a:rPr lang="nb-NO" dirty="0"/>
              <a:t>»</a:t>
            </a:r>
          </a:p>
        </p:txBody>
      </p:sp>
      <p:sp>
        <p:nvSpPr>
          <p:cNvPr id="22" name="Rektangel: avrundede hjørner 21"/>
          <p:cNvSpPr/>
          <p:nvPr/>
        </p:nvSpPr>
        <p:spPr>
          <a:xfrm>
            <a:off x="8400256" y="2924944"/>
            <a:ext cx="1944216" cy="1193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ABB</a:t>
            </a:r>
          </a:p>
          <a:p>
            <a:pPr algn="ctr"/>
            <a:r>
              <a:rPr lang="nb-NO" dirty="0"/>
              <a:t>Public Service</a:t>
            </a:r>
          </a:p>
        </p:txBody>
      </p:sp>
      <p:cxnSp>
        <p:nvCxnSpPr>
          <p:cNvPr id="5" name="Rett pilkobling 4"/>
          <p:cNvCxnSpPr/>
          <p:nvPr/>
        </p:nvCxnSpPr>
        <p:spPr>
          <a:xfrm flipH="1">
            <a:off x="3749147" y="3981940"/>
            <a:ext cx="4651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ktangel: avrundede hjørner 8"/>
          <p:cNvSpPr/>
          <p:nvPr/>
        </p:nvSpPr>
        <p:spPr>
          <a:xfrm>
            <a:off x="9624392" y="4725144"/>
            <a:ext cx="1944216" cy="1193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ABB</a:t>
            </a:r>
          </a:p>
          <a:p>
            <a:pPr algn="ctr"/>
            <a:r>
              <a:rPr lang="nb-NO" dirty="0"/>
              <a:t>e-Seal </a:t>
            </a:r>
            <a:r>
              <a:rPr lang="nb-NO" dirty="0" err="1"/>
              <a:t>Creation</a:t>
            </a:r>
            <a:endParaRPr lang="nb-NO" dirty="0"/>
          </a:p>
        </p:txBody>
      </p:sp>
      <p:sp>
        <p:nvSpPr>
          <p:cNvPr id="11" name="Rektangel: avrundede hjørner 10"/>
          <p:cNvSpPr/>
          <p:nvPr/>
        </p:nvSpPr>
        <p:spPr>
          <a:xfrm>
            <a:off x="7403150" y="4725144"/>
            <a:ext cx="1944216" cy="1193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ABB</a:t>
            </a:r>
          </a:p>
          <a:p>
            <a:pPr algn="ctr"/>
            <a:r>
              <a:rPr lang="nb-NO" dirty="0"/>
              <a:t>e-Timestamp </a:t>
            </a:r>
            <a:r>
              <a:rPr lang="nb-NO" dirty="0" err="1"/>
              <a:t>Creation</a:t>
            </a:r>
            <a:endParaRPr lang="nb-NO" dirty="0"/>
          </a:p>
        </p:txBody>
      </p:sp>
      <p:cxnSp>
        <p:nvCxnSpPr>
          <p:cNvPr id="7" name="Rett pilkobling 6"/>
          <p:cNvCxnSpPr>
            <a:stCxn id="11" idx="0"/>
          </p:cNvCxnSpPr>
          <p:nvPr/>
        </p:nvCxnSpPr>
        <p:spPr>
          <a:xfrm flipV="1">
            <a:off x="8375258" y="4118248"/>
            <a:ext cx="673070" cy="60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tt pilkobling 11"/>
          <p:cNvCxnSpPr>
            <a:stCxn id="9" idx="0"/>
          </p:cNvCxnSpPr>
          <p:nvPr/>
        </p:nvCxnSpPr>
        <p:spPr>
          <a:xfrm flipH="1" flipV="1">
            <a:off x="9624392" y="4118248"/>
            <a:ext cx="972108" cy="60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ktangel: avrundede hjørner 15"/>
          <p:cNvSpPr/>
          <p:nvPr/>
        </p:nvSpPr>
        <p:spPr>
          <a:xfrm>
            <a:off x="3054065" y="4725144"/>
            <a:ext cx="1944216" cy="1193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ABB</a:t>
            </a:r>
          </a:p>
          <a:p>
            <a:pPr algn="ctr"/>
            <a:r>
              <a:rPr lang="nb-NO" dirty="0"/>
              <a:t>e-Seal </a:t>
            </a:r>
            <a:r>
              <a:rPr lang="nb-NO" dirty="0" err="1"/>
              <a:t>Verification</a:t>
            </a:r>
            <a:r>
              <a:rPr lang="nb-NO" dirty="0"/>
              <a:t> and </a:t>
            </a:r>
            <a:r>
              <a:rPr lang="nb-NO" dirty="0" err="1"/>
              <a:t>Validation</a:t>
            </a:r>
            <a:endParaRPr lang="nb-NO" dirty="0"/>
          </a:p>
        </p:txBody>
      </p:sp>
      <p:sp>
        <p:nvSpPr>
          <p:cNvPr id="18" name="Rektangel: avrundede hjørner 17"/>
          <p:cNvSpPr/>
          <p:nvPr/>
        </p:nvSpPr>
        <p:spPr>
          <a:xfrm>
            <a:off x="832823" y="4725144"/>
            <a:ext cx="1944216" cy="1193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ABB</a:t>
            </a:r>
          </a:p>
          <a:p>
            <a:pPr algn="ctr"/>
            <a:r>
              <a:rPr lang="nb-NO" dirty="0"/>
              <a:t>e-Timestamp </a:t>
            </a:r>
            <a:r>
              <a:rPr lang="nb-NO" dirty="0" err="1"/>
              <a:t>Verification</a:t>
            </a:r>
            <a:r>
              <a:rPr lang="nb-NO" dirty="0"/>
              <a:t> and </a:t>
            </a:r>
            <a:r>
              <a:rPr lang="nb-NO" dirty="0" err="1"/>
              <a:t>Validation</a:t>
            </a:r>
            <a:endParaRPr lang="nb-NO" dirty="0"/>
          </a:p>
        </p:txBody>
      </p:sp>
      <p:cxnSp>
        <p:nvCxnSpPr>
          <p:cNvPr id="19" name="Rett pilkobling 18"/>
          <p:cNvCxnSpPr>
            <a:stCxn id="18" idx="0"/>
          </p:cNvCxnSpPr>
          <p:nvPr/>
        </p:nvCxnSpPr>
        <p:spPr>
          <a:xfrm flipV="1">
            <a:off x="1804931" y="4118248"/>
            <a:ext cx="673070" cy="60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tt pilkobling 20"/>
          <p:cNvCxnSpPr>
            <a:stCxn id="16" idx="0"/>
          </p:cNvCxnSpPr>
          <p:nvPr/>
        </p:nvCxnSpPr>
        <p:spPr>
          <a:xfrm flipH="1" flipV="1">
            <a:off x="3054065" y="4118248"/>
            <a:ext cx="972108" cy="60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ktangel: avrundede hjørner 27"/>
          <p:cNvSpPr/>
          <p:nvPr/>
        </p:nvSpPr>
        <p:spPr>
          <a:xfrm>
            <a:off x="9742961" y="1020767"/>
            <a:ext cx="1944216" cy="1193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ABB</a:t>
            </a:r>
          </a:p>
          <a:p>
            <a:pPr algn="ctr"/>
            <a:r>
              <a:rPr lang="nb-NO" dirty="0"/>
              <a:t>e-Seal </a:t>
            </a:r>
            <a:r>
              <a:rPr lang="nb-NO" dirty="0" err="1"/>
              <a:t>Preservation</a:t>
            </a:r>
            <a:endParaRPr lang="nb-NO" dirty="0"/>
          </a:p>
        </p:txBody>
      </p:sp>
      <p:sp>
        <p:nvSpPr>
          <p:cNvPr id="29" name="Rektangel: avrundede hjørner 28"/>
          <p:cNvSpPr/>
          <p:nvPr/>
        </p:nvSpPr>
        <p:spPr>
          <a:xfrm>
            <a:off x="7477570" y="1020767"/>
            <a:ext cx="1944216" cy="1193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ABB</a:t>
            </a:r>
          </a:p>
          <a:p>
            <a:pPr algn="ctr"/>
            <a:r>
              <a:rPr lang="nb-NO" dirty="0"/>
              <a:t>E-</a:t>
            </a:r>
            <a:r>
              <a:rPr lang="nb-NO" dirty="0" err="1"/>
              <a:t>Archiving</a:t>
            </a:r>
            <a:r>
              <a:rPr lang="nb-NO" dirty="0"/>
              <a:t> Service</a:t>
            </a:r>
          </a:p>
        </p:txBody>
      </p:sp>
      <p:cxnSp>
        <p:nvCxnSpPr>
          <p:cNvPr id="30" name="Rett pilkobling 29"/>
          <p:cNvCxnSpPr>
            <a:stCxn id="29" idx="2"/>
            <a:endCxn id="22" idx="0"/>
          </p:cNvCxnSpPr>
          <p:nvPr/>
        </p:nvCxnSpPr>
        <p:spPr>
          <a:xfrm>
            <a:off x="8449678" y="2214071"/>
            <a:ext cx="922686" cy="710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tt pilkobling 31"/>
          <p:cNvCxnSpPr>
            <a:stCxn id="28" idx="1"/>
            <a:endCxn id="29" idx="3"/>
          </p:cNvCxnSpPr>
          <p:nvPr/>
        </p:nvCxnSpPr>
        <p:spPr>
          <a:xfrm flipH="1">
            <a:off x="9421786" y="1617419"/>
            <a:ext cx="321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478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En-veis </a:t>
            </a:r>
            <a:r>
              <a:rPr lang="nb-NO" dirty="0" err="1"/>
              <a:t>uavviselighet</a:t>
            </a:r>
            <a:r>
              <a:rPr lang="nb-NO" dirty="0"/>
              <a:t>/sporbarhet</a:t>
            </a:r>
            <a:endParaRPr lang="nb-NO" dirty="0"/>
          </a:p>
        </p:txBody>
      </p:sp>
      <p:sp>
        <p:nvSpPr>
          <p:cNvPr id="17" name="Rektangel: avrundede hjørner 16"/>
          <p:cNvSpPr/>
          <p:nvPr/>
        </p:nvSpPr>
        <p:spPr>
          <a:xfrm>
            <a:off x="1804931" y="2924944"/>
            <a:ext cx="1944216" cy="1193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ABB</a:t>
            </a:r>
          </a:p>
          <a:p>
            <a:pPr algn="ctr"/>
            <a:r>
              <a:rPr lang="nb-NO" dirty="0"/>
              <a:t>Public Service Consumer</a:t>
            </a:r>
          </a:p>
        </p:txBody>
      </p:sp>
      <p:sp>
        <p:nvSpPr>
          <p:cNvPr id="20" name="Rektangel: avrundede hjørner 19"/>
          <p:cNvSpPr/>
          <p:nvPr/>
        </p:nvSpPr>
        <p:spPr>
          <a:xfrm>
            <a:off x="4318788" y="3061252"/>
            <a:ext cx="3511826" cy="920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ABB</a:t>
            </a:r>
          </a:p>
          <a:p>
            <a:pPr algn="ctr"/>
            <a:r>
              <a:rPr lang="nb-NO" dirty="0" err="1"/>
              <a:t>Request</a:t>
            </a:r>
            <a:r>
              <a:rPr lang="nb-NO" dirty="0"/>
              <a:t> (-</a:t>
            </a:r>
            <a:r>
              <a:rPr lang="nb-NO" dirty="0" err="1"/>
              <a:t>Reply</a:t>
            </a:r>
            <a:r>
              <a:rPr lang="nb-NO" dirty="0"/>
              <a:t>)</a:t>
            </a:r>
          </a:p>
          <a:p>
            <a:pPr algn="ctr"/>
            <a:r>
              <a:rPr lang="nb-NO" dirty="0"/>
              <a:t>«Data </a:t>
            </a:r>
            <a:r>
              <a:rPr lang="nb-NO" dirty="0" err="1"/>
              <a:t>exchange</a:t>
            </a:r>
            <a:r>
              <a:rPr lang="nb-NO" dirty="0"/>
              <a:t>»</a:t>
            </a:r>
          </a:p>
        </p:txBody>
      </p:sp>
      <p:sp>
        <p:nvSpPr>
          <p:cNvPr id="22" name="Rektangel: avrundede hjørner 21"/>
          <p:cNvSpPr/>
          <p:nvPr/>
        </p:nvSpPr>
        <p:spPr>
          <a:xfrm>
            <a:off x="8400256" y="2924944"/>
            <a:ext cx="1944216" cy="1193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ABB</a:t>
            </a:r>
          </a:p>
          <a:p>
            <a:pPr algn="ctr"/>
            <a:r>
              <a:rPr lang="nb-NO" dirty="0"/>
              <a:t>Public Service</a:t>
            </a:r>
          </a:p>
        </p:txBody>
      </p:sp>
      <p:cxnSp>
        <p:nvCxnSpPr>
          <p:cNvPr id="5" name="Rett pilkobling 4"/>
          <p:cNvCxnSpPr/>
          <p:nvPr/>
        </p:nvCxnSpPr>
        <p:spPr>
          <a:xfrm flipH="1">
            <a:off x="3749147" y="3981940"/>
            <a:ext cx="4651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ktangel: avrundede hjørner 8"/>
          <p:cNvSpPr/>
          <p:nvPr/>
        </p:nvSpPr>
        <p:spPr>
          <a:xfrm>
            <a:off x="9624392" y="4725144"/>
            <a:ext cx="1944216" cy="1193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ABB</a:t>
            </a:r>
          </a:p>
          <a:p>
            <a:pPr algn="ctr"/>
            <a:r>
              <a:rPr lang="nb-NO" dirty="0"/>
              <a:t>e-Seal </a:t>
            </a:r>
            <a:r>
              <a:rPr lang="nb-NO" dirty="0" err="1"/>
              <a:t>Creation</a:t>
            </a:r>
            <a:endParaRPr lang="nb-NO" dirty="0"/>
          </a:p>
        </p:txBody>
      </p:sp>
      <p:sp>
        <p:nvSpPr>
          <p:cNvPr id="11" name="Rektangel: avrundede hjørner 10"/>
          <p:cNvSpPr/>
          <p:nvPr/>
        </p:nvSpPr>
        <p:spPr>
          <a:xfrm>
            <a:off x="7403150" y="4725144"/>
            <a:ext cx="1944216" cy="1193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ABB</a:t>
            </a:r>
          </a:p>
          <a:p>
            <a:pPr algn="ctr"/>
            <a:r>
              <a:rPr lang="nb-NO" dirty="0"/>
              <a:t>e-Timestamp </a:t>
            </a:r>
            <a:r>
              <a:rPr lang="nb-NO" dirty="0" err="1"/>
              <a:t>Creation</a:t>
            </a:r>
            <a:endParaRPr lang="nb-NO" dirty="0"/>
          </a:p>
        </p:txBody>
      </p:sp>
      <p:cxnSp>
        <p:nvCxnSpPr>
          <p:cNvPr id="7" name="Rett pilkobling 6"/>
          <p:cNvCxnSpPr>
            <a:stCxn id="11" idx="0"/>
          </p:cNvCxnSpPr>
          <p:nvPr/>
        </p:nvCxnSpPr>
        <p:spPr>
          <a:xfrm flipV="1">
            <a:off x="8375258" y="4118248"/>
            <a:ext cx="673070" cy="60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tt pilkobling 11"/>
          <p:cNvCxnSpPr>
            <a:stCxn id="9" idx="0"/>
          </p:cNvCxnSpPr>
          <p:nvPr/>
        </p:nvCxnSpPr>
        <p:spPr>
          <a:xfrm flipH="1" flipV="1">
            <a:off x="9624392" y="4118248"/>
            <a:ext cx="972108" cy="60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: avrundede hjørner 17"/>
          <p:cNvSpPr/>
          <p:nvPr/>
        </p:nvSpPr>
        <p:spPr>
          <a:xfrm>
            <a:off x="832823" y="4725144"/>
            <a:ext cx="1944216" cy="1193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ABB</a:t>
            </a:r>
          </a:p>
          <a:p>
            <a:pPr algn="ctr"/>
            <a:r>
              <a:rPr lang="nb-NO" dirty="0"/>
              <a:t>e-Timestamp </a:t>
            </a:r>
            <a:r>
              <a:rPr lang="nb-NO" dirty="0" err="1"/>
              <a:t>Verification</a:t>
            </a:r>
            <a:r>
              <a:rPr lang="nb-NO" dirty="0"/>
              <a:t> and </a:t>
            </a:r>
            <a:r>
              <a:rPr lang="nb-NO" dirty="0" err="1"/>
              <a:t>Validation</a:t>
            </a:r>
            <a:endParaRPr lang="nb-NO" dirty="0"/>
          </a:p>
        </p:txBody>
      </p:sp>
      <p:cxnSp>
        <p:nvCxnSpPr>
          <p:cNvPr id="19" name="Rett pilkobling 18"/>
          <p:cNvCxnSpPr>
            <a:stCxn id="18" idx="0"/>
          </p:cNvCxnSpPr>
          <p:nvPr/>
        </p:nvCxnSpPr>
        <p:spPr>
          <a:xfrm flipV="1">
            <a:off x="1804931" y="4118248"/>
            <a:ext cx="673070" cy="60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tt pilkobling 20"/>
          <p:cNvCxnSpPr/>
          <p:nvPr/>
        </p:nvCxnSpPr>
        <p:spPr>
          <a:xfrm flipH="1" flipV="1">
            <a:off x="3054065" y="4118248"/>
            <a:ext cx="972108" cy="60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ktangel: avrundede hjørner 14"/>
          <p:cNvSpPr/>
          <p:nvPr/>
        </p:nvSpPr>
        <p:spPr>
          <a:xfrm>
            <a:off x="3001862" y="4725144"/>
            <a:ext cx="2088232" cy="11933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SBB</a:t>
            </a:r>
          </a:p>
          <a:p>
            <a:pPr algn="ctr"/>
            <a:r>
              <a:rPr lang="nb-NO" dirty="0"/>
              <a:t>BCP</a:t>
            </a:r>
          </a:p>
        </p:txBody>
      </p:sp>
      <p:sp>
        <p:nvSpPr>
          <p:cNvPr id="23" name="Rektangel: avrundede hjørner 22"/>
          <p:cNvSpPr/>
          <p:nvPr/>
        </p:nvSpPr>
        <p:spPr>
          <a:xfrm>
            <a:off x="9742961" y="1020767"/>
            <a:ext cx="1944216" cy="1193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ABB</a:t>
            </a:r>
          </a:p>
          <a:p>
            <a:pPr algn="ctr"/>
            <a:r>
              <a:rPr lang="nb-NO" dirty="0"/>
              <a:t>e-Seal </a:t>
            </a:r>
            <a:r>
              <a:rPr lang="nb-NO" dirty="0" err="1"/>
              <a:t>Preservation</a:t>
            </a:r>
            <a:endParaRPr lang="nb-NO" dirty="0"/>
          </a:p>
        </p:txBody>
      </p:sp>
      <p:sp>
        <p:nvSpPr>
          <p:cNvPr id="24" name="Rektangel: avrundede hjørner 23"/>
          <p:cNvSpPr/>
          <p:nvPr/>
        </p:nvSpPr>
        <p:spPr>
          <a:xfrm>
            <a:off x="7477570" y="1020767"/>
            <a:ext cx="1944216" cy="1193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ABB</a:t>
            </a:r>
          </a:p>
          <a:p>
            <a:pPr algn="ctr"/>
            <a:r>
              <a:rPr lang="nb-NO" dirty="0"/>
              <a:t>E-</a:t>
            </a:r>
            <a:r>
              <a:rPr lang="nb-NO" dirty="0" err="1"/>
              <a:t>Archiving</a:t>
            </a:r>
            <a:r>
              <a:rPr lang="nb-NO" dirty="0"/>
              <a:t> Service</a:t>
            </a:r>
          </a:p>
        </p:txBody>
      </p:sp>
      <p:cxnSp>
        <p:nvCxnSpPr>
          <p:cNvPr id="25" name="Rett pilkobling 24"/>
          <p:cNvCxnSpPr>
            <a:stCxn id="24" idx="2"/>
          </p:cNvCxnSpPr>
          <p:nvPr/>
        </p:nvCxnSpPr>
        <p:spPr>
          <a:xfrm>
            <a:off x="8449678" y="2214071"/>
            <a:ext cx="922686" cy="710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tt pilkobling 25"/>
          <p:cNvCxnSpPr>
            <a:stCxn id="23" idx="1"/>
            <a:endCxn id="24" idx="3"/>
          </p:cNvCxnSpPr>
          <p:nvPr/>
        </p:nvCxnSpPr>
        <p:spPr>
          <a:xfrm flipH="1">
            <a:off x="9421786" y="1617419"/>
            <a:ext cx="321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993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 err="1"/>
              <a:t>Issues</a:t>
            </a:r>
            <a:endParaRPr lang="nb-NO" dirty="0"/>
          </a:p>
        </p:txBody>
      </p:sp>
      <p:sp>
        <p:nvSpPr>
          <p:cNvPr id="2" name="Plassholder for tekst 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/>
              <a:t>Hva med den anden vei?</a:t>
            </a:r>
          </a:p>
        </p:txBody>
      </p:sp>
      <p:sp>
        <p:nvSpPr>
          <p:cNvPr id="3" name="Plassholder for lysbildenumm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B968C6-DF46-DD48-ACEF-79EB409BC321}" type="slidenum">
              <a:rPr lang="nb-NO" smtClean="0"/>
              <a:pPr/>
              <a:t>27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33247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 err="1"/>
              <a:t>Opbygning</a:t>
            </a:r>
            <a:endParaRPr lang="nb-NO" dirty="0"/>
          </a:p>
        </p:txBody>
      </p:sp>
      <p:sp>
        <p:nvSpPr>
          <p:cNvPr id="3" name="Plassholder for lysbildenumm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B968C6-DF46-DD48-ACEF-79EB409BC321}" type="slidenum">
              <a:rPr lang="nb-NO" smtClean="0"/>
              <a:pPr/>
              <a:t>3</a:t>
            </a:fld>
            <a:endParaRPr lang="nb-NO" dirty="0"/>
          </a:p>
        </p:txBody>
      </p:sp>
      <p:sp>
        <p:nvSpPr>
          <p:cNvPr id="5" name="TekstSylinder 4"/>
          <p:cNvSpPr txBox="1"/>
          <p:nvPr/>
        </p:nvSpPr>
        <p:spPr>
          <a:xfrm>
            <a:off x="4764336" y="1382615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Behov m. cases</a:t>
            </a:r>
          </a:p>
        </p:txBody>
      </p:sp>
      <p:sp>
        <p:nvSpPr>
          <p:cNvPr id="6" name="TekstSylinder 5"/>
          <p:cNvSpPr txBox="1"/>
          <p:nvPr/>
        </p:nvSpPr>
        <p:spPr>
          <a:xfrm>
            <a:off x="5078319" y="207133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Definisjon</a:t>
            </a:r>
          </a:p>
        </p:txBody>
      </p:sp>
      <p:sp>
        <p:nvSpPr>
          <p:cNvPr id="7" name="TekstSylinder 6"/>
          <p:cNvSpPr txBox="1"/>
          <p:nvPr/>
        </p:nvSpPr>
        <p:spPr>
          <a:xfrm>
            <a:off x="5257855" y="2760059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Scope</a:t>
            </a:r>
          </a:p>
        </p:txBody>
      </p:sp>
      <p:sp>
        <p:nvSpPr>
          <p:cNvPr id="8" name="TekstSylinder 7"/>
          <p:cNvSpPr txBox="1"/>
          <p:nvPr/>
        </p:nvSpPr>
        <p:spPr>
          <a:xfrm>
            <a:off x="6178124" y="3645024"/>
            <a:ext cx="34227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Sikkerhets krav nivåer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Sikker transport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Autensitering</a:t>
            </a:r>
            <a:r>
              <a:rPr lang="nb-NO" dirty="0"/>
              <a:t> og Autorisering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Sporbarhet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Konfidentialitet</a:t>
            </a:r>
            <a:endParaRPr lang="nb-NO" dirty="0"/>
          </a:p>
        </p:txBody>
      </p:sp>
      <p:sp>
        <p:nvSpPr>
          <p:cNvPr id="9" name="TekstSylinder 8"/>
          <p:cNvSpPr txBox="1"/>
          <p:nvPr/>
        </p:nvSpPr>
        <p:spPr>
          <a:xfrm>
            <a:off x="2855640" y="3645024"/>
            <a:ext cx="30508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Sikkerhet </a:t>
            </a:r>
            <a:r>
              <a:rPr lang="nb-NO" dirty="0" err="1"/>
              <a:t>opdelt</a:t>
            </a:r>
            <a:r>
              <a:rPr lang="nb-NO" dirty="0"/>
              <a:t> 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Konfidentialitet</a:t>
            </a: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Integritet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Autentitet</a:t>
            </a: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Autorisasjon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Uavviselighet</a:t>
            </a:r>
            <a:r>
              <a:rPr lang="nb-NO" dirty="0"/>
              <a:t>/Sporbarhet</a:t>
            </a:r>
          </a:p>
        </p:txBody>
      </p:sp>
      <p:cxnSp>
        <p:nvCxnSpPr>
          <p:cNvPr id="11" name="Rett pilkobling 10"/>
          <p:cNvCxnSpPr/>
          <p:nvPr/>
        </p:nvCxnSpPr>
        <p:spPr>
          <a:xfrm>
            <a:off x="5447928" y="3789040"/>
            <a:ext cx="4585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tt pilkobling 12"/>
          <p:cNvCxnSpPr>
            <a:stCxn id="7" idx="2"/>
            <a:endCxn id="9" idx="0"/>
          </p:cNvCxnSpPr>
          <p:nvPr/>
        </p:nvCxnSpPr>
        <p:spPr>
          <a:xfrm flipH="1">
            <a:off x="4381058" y="3129391"/>
            <a:ext cx="1296143" cy="515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tt pilkobling 14"/>
          <p:cNvCxnSpPr>
            <a:stCxn id="5" idx="2"/>
          </p:cNvCxnSpPr>
          <p:nvPr/>
        </p:nvCxnSpPr>
        <p:spPr>
          <a:xfrm flipH="1">
            <a:off x="5677201" y="1751947"/>
            <a:ext cx="206" cy="31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tt pilkobling 17"/>
          <p:cNvCxnSpPr>
            <a:stCxn id="6" idx="2"/>
            <a:endCxn id="7" idx="0"/>
          </p:cNvCxnSpPr>
          <p:nvPr/>
        </p:nvCxnSpPr>
        <p:spPr>
          <a:xfrm>
            <a:off x="5677201" y="2440669"/>
            <a:ext cx="0" cy="31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tt pilkobling 21"/>
          <p:cNvCxnSpPr/>
          <p:nvPr/>
        </p:nvCxnSpPr>
        <p:spPr>
          <a:xfrm>
            <a:off x="6384032" y="1911642"/>
            <a:ext cx="720080" cy="1733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tt pilkobling 23"/>
          <p:cNvCxnSpPr>
            <a:stCxn id="7" idx="1"/>
            <a:endCxn id="27" idx="3"/>
          </p:cNvCxnSpPr>
          <p:nvPr/>
        </p:nvCxnSpPr>
        <p:spPr>
          <a:xfrm flipH="1">
            <a:off x="3287688" y="2944725"/>
            <a:ext cx="197016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kstSylinder 26"/>
          <p:cNvSpPr txBox="1"/>
          <p:nvPr/>
        </p:nvSpPr>
        <p:spPr>
          <a:xfrm>
            <a:off x="1833379" y="2760059"/>
            <a:ext cx="1454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Veiledninger</a:t>
            </a:r>
          </a:p>
        </p:txBody>
      </p:sp>
    </p:spTree>
    <p:extLst>
      <p:ext uri="{BB962C8B-B14F-4D97-AF65-F5344CB8AC3E}">
        <p14:creationId xmlns:p14="http://schemas.microsoft.com/office/powerpoint/2010/main" val="3945757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Scope</a:t>
            </a:r>
          </a:p>
        </p:txBody>
      </p:sp>
      <p:sp>
        <p:nvSpPr>
          <p:cNvPr id="2" name="Plassholder for tekst 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/>
              <a:t>Kun «Machine-to-Machine»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/>
              <a:t>Kun organisasjon-til-organisasjon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/>
              <a:t>«Public Service </a:t>
            </a:r>
            <a:r>
              <a:rPr lang="nb-NO" dirty="0" err="1"/>
              <a:t>consumer</a:t>
            </a:r>
            <a:r>
              <a:rPr lang="nb-NO" dirty="0"/>
              <a:t>» og «Public Service» kun offentlige organisasjoner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/>
              <a:t>Kun </a:t>
            </a:r>
            <a:r>
              <a:rPr lang="nb-NO" dirty="0" err="1"/>
              <a:t>læsning</a:t>
            </a:r>
            <a:r>
              <a:rPr lang="nb-NO" dirty="0"/>
              <a:t> av informasjon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dirty="0"/>
          </a:p>
        </p:txBody>
      </p:sp>
      <p:sp>
        <p:nvSpPr>
          <p:cNvPr id="3" name="Plassholder for lysbildenumm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B968C6-DF46-DD48-ACEF-79EB409BC321}" type="slidenum">
              <a:rPr lang="nb-NO" smtClean="0"/>
              <a:pPr/>
              <a:t>4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72397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 err="1"/>
              <a:t>Issues</a:t>
            </a:r>
            <a:endParaRPr lang="nb-NO" dirty="0"/>
          </a:p>
        </p:txBody>
      </p:sp>
      <p:sp>
        <p:nvSpPr>
          <p:cNvPr id="2" name="Plassholder for tekst 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/>
              <a:t>Her </a:t>
            </a:r>
            <a:r>
              <a:rPr lang="nb-NO" dirty="0" err="1"/>
              <a:t>organisajon</a:t>
            </a:r>
            <a:r>
              <a:rPr lang="nb-NO" dirty="0"/>
              <a:t> som har en rolle</a:t>
            </a:r>
          </a:p>
          <a:p>
            <a:pPr marL="1047733" lvl="1" indent="-342900"/>
            <a:r>
              <a:rPr lang="nb-NO" dirty="0"/>
              <a:t>Hva med </a:t>
            </a:r>
            <a:r>
              <a:rPr lang="nb-NO" dirty="0" err="1"/>
              <a:t>IoT</a:t>
            </a:r>
            <a:r>
              <a:rPr lang="nb-NO" dirty="0"/>
              <a:t>? Direkte eller indirekte?</a:t>
            </a:r>
          </a:p>
          <a:p>
            <a:pPr marL="1047733" lvl="1" indent="-342900"/>
            <a:r>
              <a:rPr lang="nb-NO" dirty="0"/>
              <a:t>Hva med person via applikasjon mot API? </a:t>
            </a:r>
            <a:r>
              <a:rPr lang="nb-NO" dirty="0" err="1"/>
              <a:t>Forskel</a:t>
            </a:r>
            <a:r>
              <a:rPr lang="nb-NO" dirty="0"/>
              <a:t> på </a:t>
            </a:r>
            <a:r>
              <a:rPr lang="nb-NO" dirty="0" err="1"/>
              <a:t>App</a:t>
            </a:r>
            <a:r>
              <a:rPr lang="nb-NO" dirty="0"/>
              <a:t> og Portal?</a:t>
            </a:r>
          </a:p>
        </p:txBody>
      </p:sp>
      <p:sp>
        <p:nvSpPr>
          <p:cNvPr id="3" name="Plassholder for lysbildenumm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B968C6-DF46-DD48-ACEF-79EB409BC321}" type="slidenum">
              <a:rPr lang="nb-NO" smtClean="0"/>
              <a:pPr/>
              <a:t>5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70220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/>
              <a:t>Konfidentialitet</a:t>
            </a:r>
            <a:r>
              <a:rPr lang="nb-NO" dirty="0"/>
              <a:t> (</a:t>
            </a:r>
            <a:r>
              <a:rPr lang="nb-NO" dirty="0" err="1"/>
              <a:t>basic</a:t>
            </a:r>
            <a:r>
              <a:rPr lang="nb-NO" dirty="0"/>
              <a:t>)</a:t>
            </a:r>
          </a:p>
        </p:txBody>
      </p:sp>
      <p:sp>
        <p:nvSpPr>
          <p:cNvPr id="17" name="Rektangel: avrundede hjørner 16"/>
          <p:cNvSpPr/>
          <p:nvPr/>
        </p:nvSpPr>
        <p:spPr>
          <a:xfrm>
            <a:off x="1853951" y="4084780"/>
            <a:ext cx="1944216" cy="1193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ABB</a:t>
            </a:r>
          </a:p>
          <a:p>
            <a:pPr algn="ctr"/>
            <a:r>
              <a:rPr lang="nb-NO" dirty="0"/>
              <a:t>Public Service Consumer</a:t>
            </a:r>
          </a:p>
        </p:txBody>
      </p:sp>
      <p:sp>
        <p:nvSpPr>
          <p:cNvPr id="20" name="Rektangel: avrundede hjørner 19"/>
          <p:cNvSpPr/>
          <p:nvPr/>
        </p:nvSpPr>
        <p:spPr>
          <a:xfrm>
            <a:off x="4367808" y="4221088"/>
            <a:ext cx="3511826" cy="920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ABB</a:t>
            </a:r>
          </a:p>
          <a:p>
            <a:pPr algn="ctr"/>
            <a:r>
              <a:rPr lang="nb-NO" dirty="0" err="1"/>
              <a:t>Request</a:t>
            </a:r>
            <a:r>
              <a:rPr lang="nb-NO" dirty="0"/>
              <a:t> (-</a:t>
            </a:r>
            <a:r>
              <a:rPr lang="nb-NO" dirty="0" err="1"/>
              <a:t>Reply</a:t>
            </a:r>
            <a:r>
              <a:rPr lang="nb-NO" dirty="0"/>
              <a:t>)</a:t>
            </a:r>
          </a:p>
          <a:p>
            <a:pPr algn="ctr"/>
            <a:r>
              <a:rPr lang="nb-NO" dirty="0"/>
              <a:t>«Data </a:t>
            </a:r>
            <a:r>
              <a:rPr lang="nb-NO" dirty="0" err="1"/>
              <a:t>exchange</a:t>
            </a:r>
            <a:r>
              <a:rPr lang="nb-NO" dirty="0"/>
              <a:t>»</a:t>
            </a:r>
          </a:p>
        </p:txBody>
      </p:sp>
      <p:sp>
        <p:nvSpPr>
          <p:cNvPr id="22" name="Rektangel: avrundede hjørner 21"/>
          <p:cNvSpPr/>
          <p:nvPr/>
        </p:nvSpPr>
        <p:spPr>
          <a:xfrm>
            <a:off x="8449276" y="4084780"/>
            <a:ext cx="1944216" cy="1193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ABB</a:t>
            </a:r>
          </a:p>
          <a:p>
            <a:pPr algn="ctr"/>
            <a:r>
              <a:rPr lang="nb-NO" dirty="0"/>
              <a:t>Public Service</a:t>
            </a:r>
          </a:p>
        </p:txBody>
      </p:sp>
      <p:cxnSp>
        <p:nvCxnSpPr>
          <p:cNvPr id="4" name="Rett pilkobling 3"/>
          <p:cNvCxnSpPr/>
          <p:nvPr/>
        </p:nvCxnSpPr>
        <p:spPr>
          <a:xfrm>
            <a:off x="3798167" y="4221088"/>
            <a:ext cx="4651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Rett pilkobling 4"/>
          <p:cNvCxnSpPr/>
          <p:nvPr/>
        </p:nvCxnSpPr>
        <p:spPr>
          <a:xfrm flipH="1">
            <a:off x="3798167" y="5141776"/>
            <a:ext cx="4651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tt linje 7"/>
          <p:cNvCxnSpPr/>
          <p:nvPr/>
        </p:nvCxnSpPr>
        <p:spPr>
          <a:xfrm>
            <a:off x="3798167" y="3783602"/>
            <a:ext cx="0" cy="1885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Sylinder 8"/>
          <p:cNvSpPr txBox="1"/>
          <p:nvPr/>
        </p:nvSpPr>
        <p:spPr>
          <a:xfrm>
            <a:off x="3366119" y="2583272"/>
            <a:ext cx="1080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Machine-to-</a:t>
            </a:r>
            <a:r>
              <a:rPr lang="nb-NO" dirty="0" err="1"/>
              <a:t>machine</a:t>
            </a:r>
            <a:r>
              <a:rPr lang="nb-NO" dirty="0"/>
              <a:t> </a:t>
            </a:r>
            <a:r>
              <a:rPr lang="nb-NO" dirty="0" err="1"/>
              <a:t>interface</a:t>
            </a:r>
            <a:endParaRPr lang="nb-NO" dirty="0"/>
          </a:p>
        </p:txBody>
      </p:sp>
      <p:sp>
        <p:nvSpPr>
          <p:cNvPr id="21" name="TekstSylinder 20"/>
          <p:cNvSpPr txBox="1"/>
          <p:nvPr/>
        </p:nvSpPr>
        <p:spPr>
          <a:xfrm>
            <a:off x="8046639" y="2538426"/>
            <a:ext cx="1080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Machine-to-</a:t>
            </a:r>
            <a:r>
              <a:rPr lang="nb-NO" dirty="0" err="1"/>
              <a:t>machine</a:t>
            </a:r>
            <a:r>
              <a:rPr lang="nb-NO" dirty="0"/>
              <a:t> </a:t>
            </a:r>
            <a:r>
              <a:rPr lang="nb-NO" dirty="0" err="1"/>
              <a:t>interface</a:t>
            </a:r>
            <a:endParaRPr lang="nb-NO" dirty="0"/>
          </a:p>
        </p:txBody>
      </p:sp>
      <p:cxnSp>
        <p:nvCxnSpPr>
          <p:cNvPr id="23" name="Rett linje 22"/>
          <p:cNvCxnSpPr/>
          <p:nvPr/>
        </p:nvCxnSpPr>
        <p:spPr>
          <a:xfrm>
            <a:off x="8460781" y="3738755"/>
            <a:ext cx="0" cy="1885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649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/>
              <a:t>Konfidentialitet</a:t>
            </a:r>
            <a:r>
              <a:rPr lang="nb-NO" dirty="0"/>
              <a:t> (</a:t>
            </a:r>
            <a:r>
              <a:rPr lang="nb-NO" dirty="0" err="1"/>
              <a:t>basic</a:t>
            </a:r>
            <a:r>
              <a:rPr lang="nb-NO" dirty="0"/>
              <a:t>)</a:t>
            </a:r>
            <a:endParaRPr lang="nb-NO" dirty="0"/>
          </a:p>
        </p:txBody>
      </p:sp>
      <p:sp>
        <p:nvSpPr>
          <p:cNvPr id="17" name="Rektangel: avrundede hjørner 16"/>
          <p:cNvSpPr/>
          <p:nvPr/>
        </p:nvSpPr>
        <p:spPr>
          <a:xfrm>
            <a:off x="1853951" y="4084780"/>
            <a:ext cx="1944216" cy="1193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ABB</a:t>
            </a:r>
          </a:p>
          <a:p>
            <a:pPr algn="ctr"/>
            <a:r>
              <a:rPr lang="nb-NO" dirty="0"/>
              <a:t>Public Service Consumer</a:t>
            </a:r>
          </a:p>
        </p:txBody>
      </p:sp>
      <p:sp>
        <p:nvSpPr>
          <p:cNvPr id="20" name="Rektangel: avrundede hjørner 19"/>
          <p:cNvSpPr/>
          <p:nvPr/>
        </p:nvSpPr>
        <p:spPr>
          <a:xfrm>
            <a:off x="4367808" y="4221088"/>
            <a:ext cx="3511826" cy="92068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SBB</a:t>
            </a:r>
          </a:p>
          <a:p>
            <a:pPr algn="ctr"/>
            <a:r>
              <a:rPr lang="nb-NO" dirty="0"/>
              <a:t>«REST» m. TLS 1.2</a:t>
            </a:r>
          </a:p>
        </p:txBody>
      </p:sp>
      <p:sp>
        <p:nvSpPr>
          <p:cNvPr id="22" name="Rektangel: avrundede hjørner 21"/>
          <p:cNvSpPr/>
          <p:nvPr/>
        </p:nvSpPr>
        <p:spPr>
          <a:xfrm>
            <a:off x="8449276" y="4084780"/>
            <a:ext cx="1944216" cy="1193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ABB</a:t>
            </a:r>
          </a:p>
          <a:p>
            <a:pPr algn="ctr"/>
            <a:r>
              <a:rPr lang="nb-NO" dirty="0"/>
              <a:t>Public Service</a:t>
            </a:r>
          </a:p>
        </p:txBody>
      </p:sp>
      <p:cxnSp>
        <p:nvCxnSpPr>
          <p:cNvPr id="4" name="Rett pilkobling 3"/>
          <p:cNvCxnSpPr/>
          <p:nvPr/>
        </p:nvCxnSpPr>
        <p:spPr>
          <a:xfrm>
            <a:off x="3798167" y="4221088"/>
            <a:ext cx="4651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Rett pilkobling 4"/>
          <p:cNvCxnSpPr/>
          <p:nvPr/>
        </p:nvCxnSpPr>
        <p:spPr>
          <a:xfrm flipH="1">
            <a:off x="3798167" y="5141776"/>
            <a:ext cx="4651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tt linje 7"/>
          <p:cNvCxnSpPr/>
          <p:nvPr/>
        </p:nvCxnSpPr>
        <p:spPr>
          <a:xfrm>
            <a:off x="3798167" y="3783602"/>
            <a:ext cx="0" cy="1885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Sylinder 8"/>
          <p:cNvSpPr txBox="1"/>
          <p:nvPr/>
        </p:nvSpPr>
        <p:spPr>
          <a:xfrm>
            <a:off x="3366119" y="2583272"/>
            <a:ext cx="1080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Machine-to-</a:t>
            </a:r>
            <a:r>
              <a:rPr lang="nb-NO" dirty="0" err="1"/>
              <a:t>machine</a:t>
            </a:r>
            <a:r>
              <a:rPr lang="nb-NO" dirty="0"/>
              <a:t> </a:t>
            </a:r>
            <a:r>
              <a:rPr lang="nb-NO" dirty="0" err="1"/>
              <a:t>interface</a:t>
            </a:r>
            <a:endParaRPr lang="nb-NO" dirty="0"/>
          </a:p>
        </p:txBody>
      </p:sp>
      <p:sp>
        <p:nvSpPr>
          <p:cNvPr id="21" name="TekstSylinder 20"/>
          <p:cNvSpPr txBox="1"/>
          <p:nvPr/>
        </p:nvSpPr>
        <p:spPr>
          <a:xfrm>
            <a:off x="8046639" y="2538426"/>
            <a:ext cx="1080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Machine-to-</a:t>
            </a:r>
            <a:r>
              <a:rPr lang="nb-NO" dirty="0" err="1"/>
              <a:t>machine</a:t>
            </a:r>
            <a:r>
              <a:rPr lang="nb-NO" dirty="0"/>
              <a:t> </a:t>
            </a:r>
            <a:r>
              <a:rPr lang="nb-NO" dirty="0" err="1"/>
              <a:t>interface</a:t>
            </a:r>
            <a:endParaRPr lang="nb-NO" dirty="0"/>
          </a:p>
        </p:txBody>
      </p:sp>
      <p:cxnSp>
        <p:nvCxnSpPr>
          <p:cNvPr id="23" name="Rett linje 22"/>
          <p:cNvCxnSpPr/>
          <p:nvPr/>
        </p:nvCxnSpPr>
        <p:spPr>
          <a:xfrm>
            <a:off x="8460781" y="3738755"/>
            <a:ext cx="0" cy="1885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167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 err="1"/>
              <a:t>Issues</a:t>
            </a:r>
            <a:endParaRPr lang="nb-NO" dirty="0"/>
          </a:p>
        </p:txBody>
      </p:sp>
      <p:sp>
        <p:nvSpPr>
          <p:cNvPr id="2" name="Plassholder for tekst 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/>
              <a:t>Data, </a:t>
            </a:r>
            <a:r>
              <a:rPr lang="nb-NO" dirty="0" err="1"/>
              <a:t>specielt</a:t>
            </a:r>
            <a:r>
              <a:rPr lang="nb-NO" dirty="0"/>
              <a:t> følsomme data i header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/>
              <a:t>Er TLS nok?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dirty="0"/>
          </a:p>
        </p:txBody>
      </p:sp>
      <p:sp>
        <p:nvSpPr>
          <p:cNvPr id="3" name="Plassholder for lysbildenumm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B968C6-DF46-DD48-ACEF-79EB409BC321}" type="slidenum">
              <a:rPr lang="nb-NO" smtClean="0"/>
              <a:pPr/>
              <a:t>8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56767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/>
              <a:t>Konfidentielt</a:t>
            </a:r>
            <a:endParaRPr lang="nb-NO" dirty="0"/>
          </a:p>
        </p:txBody>
      </p:sp>
      <p:sp>
        <p:nvSpPr>
          <p:cNvPr id="17" name="Rektangel: avrundede hjørner 16"/>
          <p:cNvSpPr/>
          <p:nvPr/>
        </p:nvSpPr>
        <p:spPr>
          <a:xfrm>
            <a:off x="1703512" y="4221088"/>
            <a:ext cx="1944216" cy="1193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ABB</a:t>
            </a:r>
          </a:p>
          <a:p>
            <a:pPr algn="ctr"/>
            <a:r>
              <a:rPr lang="nb-NO" dirty="0"/>
              <a:t>Public Service Consumer</a:t>
            </a:r>
          </a:p>
        </p:txBody>
      </p:sp>
      <p:sp>
        <p:nvSpPr>
          <p:cNvPr id="22" name="Rektangel: avrundede hjørner 21"/>
          <p:cNvSpPr/>
          <p:nvPr/>
        </p:nvSpPr>
        <p:spPr>
          <a:xfrm>
            <a:off x="8298837" y="4221088"/>
            <a:ext cx="1944216" cy="1193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ABB</a:t>
            </a:r>
          </a:p>
          <a:p>
            <a:pPr algn="ctr"/>
            <a:r>
              <a:rPr lang="nb-NO" dirty="0"/>
              <a:t>Public Service</a:t>
            </a:r>
          </a:p>
        </p:txBody>
      </p:sp>
      <p:cxnSp>
        <p:nvCxnSpPr>
          <p:cNvPr id="4" name="Rett pilkobling 3"/>
          <p:cNvCxnSpPr/>
          <p:nvPr/>
        </p:nvCxnSpPr>
        <p:spPr>
          <a:xfrm>
            <a:off x="3647728" y="4653136"/>
            <a:ext cx="4651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Rett pilkobling 4"/>
          <p:cNvCxnSpPr/>
          <p:nvPr/>
        </p:nvCxnSpPr>
        <p:spPr>
          <a:xfrm flipH="1">
            <a:off x="3647728" y="5013176"/>
            <a:ext cx="4651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ktangel: avrundede hjørner 12"/>
          <p:cNvSpPr/>
          <p:nvPr/>
        </p:nvSpPr>
        <p:spPr>
          <a:xfrm>
            <a:off x="5001174" y="2060848"/>
            <a:ext cx="1944216" cy="1193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ABB</a:t>
            </a:r>
          </a:p>
          <a:p>
            <a:pPr algn="ctr"/>
            <a:r>
              <a:rPr lang="nb-NO" dirty="0"/>
              <a:t>Trust </a:t>
            </a:r>
            <a:r>
              <a:rPr lang="nb-NO" dirty="0" err="1"/>
              <a:t>Registry</a:t>
            </a:r>
            <a:r>
              <a:rPr lang="nb-NO" dirty="0"/>
              <a:t> Service</a:t>
            </a:r>
          </a:p>
        </p:txBody>
      </p:sp>
      <p:cxnSp>
        <p:nvCxnSpPr>
          <p:cNvPr id="14" name="Rett pilkobling 13"/>
          <p:cNvCxnSpPr/>
          <p:nvPr/>
        </p:nvCxnSpPr>
        <p:spPr>
          <a:xfrm flipH="1" flipV="1">
            <a:off x="6888088" y="3140968"/>
            <a:ext cx="1410749" cy="10801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tt pilkobling 22"/>
          <p:cNvCxnSpPr/>
          <p:nvPr/>
        </p:nvCxnSpPr>
        <p:spPr>
          <a:xfrm flipV="1">
            <a:off x="3594726" y="3171801"/>
            <a:ext cx="1455148" cy="11110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Sylinder 17"/>
          <p:cNvSpPr txBox="1"/>
          <p:nvPr/>
        </p:nvSpPr>
        <p:spPr>
          <a:xfrm>
            <a:off x="4756219" y="5889691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Krypterings algoritme</a:t>
            </a:r>
          </a:p>
        </p:txBody>
      </p:sp>
      <p:cxnSp>
        <p:nvCxnSpPr>
          <p:cNvPr id="24" name="Rett pilkobling 23"/>
          <p:cNvCxnSpPr>
            <a:stCxn id="18" idx="1"/>
          </p:cNvCxnSpPr>
          <p:nvPr/>
        </p:nvCxnSpPr>
        <p:spPr>
          <a:xfrm flipH="1" flipV="1">
            <a:off x="3613040" y="5298315"/>
            <a:ext cx="1143179" cy="7760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tt pilkobling 24"/>
          <p:cNvCxnSpPr>
            <a:stCxn id="18" idx="3"/>
          </p:cNvCxnSpPr>
          <p:nvPr/>
        </p:nvCxnSpPr>
        <p:spPr>
          <a:xfrm flipV="1">
            <a:off x="7120969" y="5370323"/>
            <a:ext cx="1244599" cy="70403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169012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lys bakgrunn">
  <a:themeElements>
    <a:clrScheme name="BITS NY">
      <a:dk1>
        <a:srgbClr val="35393C"/>
      </a:dk1>
      <a:lt1>
        <a:srgbClr val="F0F0F2"/>
      </a:lt1>
      <a:dk2>
        <a:srgbClr val="008ED2"/>
      </a:dk2>
      <a:lt2>
        <a:srgbClr val="FFFFFF"/>
      </a:lt2>
      <a:accent1>
        <a:srgbClr val="008ED2"/>
      </a:accent1>
      <a:accent2>
        <a:srgbClr val="A8A8A8"/>
      </a:accent2>
      <a:accent3>
        <a:srgbClr val="009AB3"/>
      </a:accent3>
      <a:accent4>
        <a:srgbClr val="16518C"/>
      </a:accent4>
      <a:accent5>
        <a:srgbClr val="C3D2A3"/>
      </a:accent5>
      <a:accent6>
        <a:srgbClr val="7CA76C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ster mørk bakgrunn">
  <a:themeElements>
    <a:clrScheme name="BITS 1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E8FE860C1030048A2DFE7723F7A17C9" ma:contentTypeVersion="4" ma:contentTypeDescription="Opprett et nytt dokument." ma:contentTypeScope="" ma:versionID="7162aff3b56b78e58e364f8a4d7692ad">
  <xsd:schema xmlns:xsd="http://www.w3.org/2001/XMLSchema" xmlns:xs="http://www.w3.org/2001/XMLSchema" xmlns:p="http://schemas.microsoft.com/office/2006/metadata/properties" xmlns:ns2="aea4a3db-da0d-48e0-9846-650eb8e2799e" xmlns:ns3="0d51d800-5d3b-4563-9f01-c5dad077146a" targetNamespace="http://schemas.microsoft.com/office/2006/metadata/properties" ma:root="true" ma:fieldsID="174abb0ba8c9a1c8fa0c72e06464731f" ns2:_="" ns3:_="">
    <xsd:import namespace="aea4a3db-da0d-48e0-9846-650eb8e2799e"/>
    <xsd:import namespace="0d51d800-5d3b-4563-9f01-c5dad07714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a4a3db-da0d-48e0-9846-650eb8e279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51d800-5d3b-4563-9f01-c5dad077146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lingsdetaljer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6FD3EE1-A967-4550-A900-7F2C880BA47F}"/>
</file>

<file path=customXml/itemProps2.xml><?xml version="1.0" encoding="utf-8"?>
<ds:datastoreItem xmlns:ds="http://schemas.openxmlformats.org/officeDocument/2006/customXml" ds:itemID="{3FCB9E53-1B9F-41E3-8B19-D79CF4FE652B}"/>
</file>

<file path=customXml/itemProps3.xml><?xml version="1.0" encoding="utf-8"?>
<ds:datastoreItem xmlns:ds="http://schemas.openxmlformats.org/officeDocument/2006/customXml" ds:itemID="{112BE77F-5FE5-4CF5-9B91-196C78F00890}"/>
</file>

<file path=docProps/app.xml><?xml version="1.0" encoding="utf-8"?>
<Properties xmlns="http://schemas.openxmlformats.org/officeDocument/2006/extended-properties" xmlns:vt="http://schemas.openxmlformats.org/officeDocument/2006/docPropsVTypes">
  <TotalTime>23097</TotalTime>
  <Words>752</Words>
  <Application>Microsoft Office PowerPoint</Application>
  <PresentationFormat>Widescreen</PresentationFormat>
  <Paragraphs>274</Paragraphs>
  <Slides>27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2</vt:i4>
      </vt:variant>
      <vt:variant>
        <vt:lpstr>Lysbildetitler</vt:lpstr>
      </vt:variant>
      <vt:variant>
        <vt:i4>27</vt:i4>
      </vt:variant>
    </vt:vector>
  </HeadingPairs>
  <TitlesOfParts>
    <vt:vector size="33" baseType="lpstr">
      <vt:lpstr>Arial</vt:lpstr>
      <vt:lpstr>Arial</vt:lpstr>
      <vt:lpstr>Calibri</vt:lpstr>
      <vt:lpstr>Museo Slab 500</vt:lpstr>
      <vt:lpstr>Master lys bakgrunn</vt:lpstr>
      <vt:lpstr>Master mørk bakgrunn</vt:lpstr>
      <vt:lpstr>PowerPoint-presentasjon</vt:lpstr>
      <vt:lpstr>Agenda</vt:lpstr>
      <vt:lpstr>Opbygning</vt:lpstr>
      <vt:lpstr>Scope</vt:lpstr>
      <vt:lpstr>Issues</vt:lpstr>
      <vt:lpstr>Konfidentialitet (basic)</vt:lpstr>
      <vt:lpstr>Konfidentialitet (basic)</vt:lpstr>
      <vt:lpstr>Issues</vt:lpstr>
      <vt:lpstr>Konfidentielt</vt:lpstr>
      <vt:lpstr>Konfidentielt</vt:lpstr>
      <vt:lpstr>Issues</vt:lpstr>
      <vt:lpstr>Integritet mellem interfaces</vt:lpstr>
      <vt:lpstr>Integritet mellem interfaces</vt:lpstr>
      <vt:lpstr>Issues</vt:lpstr>
      <vt:lpstr>Autensitet – av tjeneste (interface)</vt:lpstr>
      <vt:lpstr>Autensitet – av tjeneste (interface)</vt:lpstr>
      <vt:lpstr>Issues</vt:lpstr>
      <vt:lpstr>Autensitet – av tjeneste konsument</vt:lpstr>
      <vt:lpstr>Autensitet – av tjeneste konsument</vt:lpstr>
      <vt:lpstr>Issues</vt:lpstr>
      <vt:lpstr>Autorisasjon – av tjeneste konsument</vt:lpstr>
      <vt:lpstr>Autorisasjon – av tjeneste konsument</vt:lpstr>
      <vt:lpstr>Autorisasjon – av tjeneste konsument</vt:lpstr>
      <vt:lpstr>Issues</vt:lpstr>
      <vt:lpstr>En-veis uavviselighet/sporbarhet</vt:lpstr>
      <vt:lpstr>En-veis uavviselighet/sporbarhet</vt:lpstr>
      <vt:lpstr>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Holmane, Vidar</dc:creator>
  <cp:lastModifiedBy>Pedersen, Klaus Vilstrup</cp:lastModifiedBy>
  <cp:revision>1307</cp:revision>
  <cp:lastPrinted>2018-06-13T09:07:48Z</cp:lastPrinted>
  <dcterms:created xsi:type="dcterms:W3CDTF">2011-04-02T17:19:46Z</dcterms:created>
  <dcterms:modified xsi:type="dcterms:W3CDTF">2018-06-13T14:32:31Z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ackOfficeType">
    <vt:lpwstr>growBusiness Solutions</vt:lpwstr>
  </property>
  <property fmtid="{D5CDD505-2E9C-101B-9397-08002B2CF9AE}" pid="3" name="Server">
    <vt:lpwstr>svapp360si</vt:lpwstr>
  </property>
  <property fmtid="{D5CDD505-2E9C-101B-9397-08002B2CF9AE}" pid="4" name="Protocol">
    <vt:lpwstr>off</vt:lpwstr>
  </property>
  <property fmtid="{D5CDD505-2E9C-101B-9397-08002B2CF9AE}" pid="5" name="Site">
    <vt:lpwstr>/locator.aspx</vt:lpwstr>
  </property>
  <property fmtid="{D5CDD505-2E9C-101B-9397-08002B2CF9AE}" pid="6" name="FileID">
    <vt:lpwstr>823123</vt:lpwstr>
  </property>
  <property fmtid="{D5CDD505-2E9C-101B-9397-08002B2CF9AE}" pid="7" name="VerID">
    <vt:lpwstr>0</vt:lpwstr>
  </property>
  <property fmtid="{D5CDD505-2E9C-101B-9397-08002B2CF9AE}" pid="8" name="FilePath">
    <vt:lpwstr>\\SVAPP360SI\360users\work\finans\trygves</vt:lpwstr>
  </property>
  <property fmtid="{D5CDD505-2E9C-101B-9397-08002B2CF9AE}" pid="9" name="FileName">
    <vt:lpwstr>16-753-3 Toppleder 2016 11 16 823123_568537_0.PPTX</vt:lpwstr>
  </property>
  <property fmtid="{D5CDD505-2E9C-101B-9397-08002B2CF9AE}" pid="10" name="FullFileName">
    <vt:lpwstr>\\SVAPP360SI\360users\work\finans\trygves\16-753-3 Toppleder 2016 11 16 823123_568537_0.PPTX</vt:lpwstr>
  </property>
  <property fmtid="{D5CDD505-2E9C-101B-9397-08002B2CF9AE}" pid="11" name="MSIP_Label_d3491420-1ae2-4120-89e6-e6f668f067e2_Enabled">
    <vt:lpwstr>True</vt:lpwstr>
  </property>
  <property fmtid="{D5CDD505-2E9C-101B-9397-08002B2CF9AE}" pid="12" name="MSIP_Label_d3491420-1ae2-4120-89e6-e6f668f067e2_SiteId">
    <vt:lpwstr>62366534-1ec3-4962-8869-9b5535279d0b</vt:lpwstr>
  </property>
  <property fmtid="{D5CDD505-2E9C-101B-9397-08002B2CF9AE}" pid="13" name="MSIP_Label_d3491420-1ae2-4120-89e6-e6f668f067e2_Ref">
    <vt:lpwstr>https://api.informationprotection.azure.com/api/62366534-1ec3-4962-8869-9b5535279d0b</vt:lpwstr>
  </property>
  <property fmtid="{D5CDD505-2E9C-101B-9397-08002B2CF9AE}" pid="14" name="MSIP_Label_d3491420-1ae2-4120-89e6-e6f668f067e2_Owner">
    <vt:lpwstr>Hakon.Jendal@nav.no</vt:lpwstr>
  </property>
  <property fmtid="{D5CDD505-2E9C-101B-9397-08002B2CF9AE}" pid="15" name="MSIP_Label_d3491420-1ae2-4120-89e6-e6f668f067e2_SetDate">
    <vt:lpwstr>2017-12-08T15:25:46.2592318+01:00</vt:lpwstr>
  </property>
  <property fmtid="{D5CDD505-2E9C-101B-9397-08002B2CF9AE}" pid="16" name="MSIP_Label_d3491420-1ae2-4120-89e6-e6f668f067e2_Name">
    <vt:lpwstr>NAV Internt</vt:lpwstr>
  </property>
  <property fmtid="{D5CDD505-2E9C-101B-9397-08002B2CF9AE}" pid="17" name="MSIP_Label_d3491420-1ae2-4120-89e6-e6f668f067e2_Application">
    <vt:lpwstr>Microsoft Azure Information Protection</vt:lpwstr>
  </property>
  <property fmtid="{D5CDD505-2E9C-101B-9397-08002B2CF9AE}" pid="18" name="MSIP_Label_d3491420-1ae2-4120-89e6-e6f668f067e2_Extended_MSFT_Method">
    <vt:lpwstr>Automatic</vt:lpwstr>
  </property>
  <property fmtid="{D5CDD505-2E9C-101B-9397-08002B2CF9AE}" pid="19" name="Sensitivity">
    <vt:lpwstr>NAV Internt</vt:lpwstr>
  </property>
  <property fmtid="{D5CDD505-2E9C-101B-9397-08002B2CF9AE}" pid="20" name="ContentTypeId">
    <vt:lpwstr>0x010100CE8FE860C1030048A2DFE7723F7A17C9</vt:lpwstr>
  </property>
</Properties>
</file>