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538" r:id="rId3"/>
    <p:sldId id="640" r:id="rId4"/>
    <p:sldId id="637" r:id="rId5"/>
    <p:sldId id="639" r:id="rId6"/>
    <p:sldId id="638" r:id="rId7"/>
    <p:sldId id="627" r:id="rId8"/>
    <p:sldId id="633" r:id="rId9"/>
    <p:sldId id="63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483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orient="horz" pos="9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ygve Skibeli" initials="TS" lastIdx="1" clrIdx="0">
    <p:extLst/>
  </p:cmAuthor>
  <p:cmAuthor id="2" name="Trygve Skibeli" initials="TS [2]" lastIdx="1" clrIdx="1">
    <p:extLst/>
  </p:cmAuthor>
  <p:cmAuthor id="3" name="Eivind Gjemdal" initials="EG" lastIdx="1" clrIdx="2">
    <p:extLst/>
  </p:cmAuthor>
  <p:cmAuthor id="4" name="Jendal, Håkon" initials="JH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69C"/>
    <a:srgbClr val="009051"/>
    <a:srgbClr val="FFFFFF"/>
    <a:srgbClr val="F8F8F8"/>
    <a:srgbClr val="85E385"/>
    <a:srgbClr val="73FEFF"/>
    <a:srgbClr val="FFDFAF"/>
    <a:srgbClr val="FFECD1"/>
    <a:srgbClr val="FFFFCC"/>
    <a:srgbClr val="4D3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ddels stil 2 - aks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ys stil 2 - aks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ys stil 2 - aks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ys stil 3 - aks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ddels stil 3 - aks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82" autoAdjust="0"/>
    <p:restoredTop sz="95934" autoAdjust="0"/>
  </p:normalViewPr>
  <p:slideViewPr>
    <p:cSldViewPr>
      <p:cViewPr varScale="1">
        <p:scale>
          <a:sx n="87" d="100"/>
          <a:sy n="87" d="100"/>
        </p:scale>
        <p:origin x="898" y="62"/>
      </p:cViewPr>
      <p:guideLst>
        <p:guide orient="horz" pos="482"/>
        <p:guide pos="756"/>
        <p:guide orient="horz" pos="1026"/>
        <p:guide pos="483"/>
        <p:guide orient="horz" pos="845"/>
        <p:guide orient="horz" pos="945"/>
      </p:guideLst>
    </p:cSldViewPr>
  </p:slideViewPr>
  <p:outlineViewPr>
    <p:cViewPr>
      <p:scale>
        <a:sx n="33" d="100"/>
        <a:sy n="33" d="100"/>
      </p:scale>
      <p:origin x="0" y="-10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9"/>
    </p:cViewPr>
  </p:sorterViewPr>
  <p:notesViewPr>
    <p:cSldViewPr>
      <p:cViewPr varScale="1">
        <p:scale>
          <a:sx n="102" d="100"/>
          <a:sy n="102" d="100"/>
        </p:scale>
        <p:origin x="344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13-6-2018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47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4067-F48E-FA4A-8AEA-3C1BD986030D}" type="datetimeFigureOut">
              <a:rPr lang="nb-NO" smtClean="0"/>
              <a:pPr/>
              <a:t>13.06.2018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5710B-4060-2F49-82ED-769CD79A5AE9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Gjennom samarbeid på brukers premisser får vi til  deling av data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5934E-B458-426D-85CE-299ED65472CA}" type="slidenum">
              <a:rPr kumimoji="0" lang="nb-NO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250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en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19403" y="836712"/>
            <a:ext cx="8928992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rgbClr val="35393C"/>
                </a:solidFill>
              </a:defRPr>
            </a:lvl1pPr>
            <a:lvl2pPr marL="704833" indent="-342891">
              <a:buFont typeface="Arial" panose="020B0604020202020204" pitchFamily="34" charset="0"/>
              <a:buChar char="•"/>
              <a:defRPr sz="2000" baseline="0"/>
            </a:lvl2pPr>
            <a:lvl3pPr marL="1271556" indent="-285744">
              <a:buFont typeface="Arial" panose="020B0604020202020204" pitchFamily="34" charset="0"/>
              <a:buChar char="•"/>
              <a:defRPr sz="1800" b="0" i="0" baseline="0">
                <a:solidFill>
                  <a:srgbClr val="35393C"/>
                </a:solidFill>
              </a:defRPr>
            </a:lvl3pPr>
            <a:lvl4pPr marL="1631910" indent="-285744">
              <a:buFont typeface="Arial" panose="020B0604020202020204" pitchFamily="34" charset="0"/>
              <a:buChar char="•"/>
              <a:defRPr sz="1600" baseline="0"/>
            </a:lvl4pPr>
            <a:lvl5pPr marL="2347855" indent="-285744">
              <a:buFont typeface="Arial" panose="020B0604020202020204" pitchFamily="34" charset="0"/>
              <a:buChar char="•"/>
              <a:defRPr sz="1400" baseline="0"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	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8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392488"/>
          </a:xfrm>
        </p:spPr>
        <p:txBody>
          <a:bodyPr numCol="2" spcCol="288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venst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7968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18478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9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høy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19404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704833" indent="-342891">
              <a:buFont typeface="Arial" panose="020B0604020202020204" pitchFamily="34" charset="0"/>
              <a:buChar char="•"/>
              <a:defRPr/>
            </a:lvl2pPr>
            <a:lvl3pPr marL="1271556" indent="-285744">
              <a:buFont typeface="Arial" panose="020B0604020202020204" pitchFamily="34" charset="0"/>
              <a:buChar char="•"/>
              <a:defRPr/>
            </a:lvl3pPr>
            <a:lvl4pPr marL="1631910" indent="-285744">
              <a:buFont typeface="Arial" panose="020B0604020202020204" pitchFamily="34" charset="0"/>
              <a:buChar char="•"/>
              <a:defRPr/>
            </a:lvl4pPr>
            <a:lvl5pPr marL="2347855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055182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10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75" y="1052736"/>
            <a:ext cx="7123112" cy="7200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spc="-100" baseline="0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5291" y="2204864"/>
            <a:ext cx="7123112" cy="2664296"/>
          </a:xfrm>
        </p:spPr>
        <p:txBody>
          <a:bodyPr/>
          <a:lstStyle>
            <a:lvl1pPr marL="0" indent="0">
              <a:buNone/>
              <a:defRPr sz="3000" spc="0" baseline="0">
                <a:solidFill>
                  <a:schemeClr val="tx2"/>
                </a:solidFill>
                <a:latin typeface="arial" charset="0"/>
              </a:defRPr>
            </a:lvl1pPr>
            <a:lvl2pPr marL="0" indent="0">
              <a:buNone/>
              <a:defRPr sz="210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ktangel 8"/>
          <p:cNvSpPr/>
          <p:nvPr userDrawn="1"/>
        </p:nvSpPr>
        <p:spPr>
          <a:xfrm>
            <a:off x="10416480" y="0"/>
            <a:ext cx="1775520" cy="1340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013" y="332656"/>
            <a:ext cx="1570499" cy="144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37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2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241301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98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 en spalte mørk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405" y="836712"/>
            <a:ext cx="9025001" cy="5760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>
              <a:defRPr baseline="0">
                <a:latin typeface="arial" charset="0"/>
              </a:defRPr>
            </a:lvl1pPr>
            <a:lvl2pPr>
              <a:defRPr baseline="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 marL="2079573" indent="-285744">
              <a:buFont typeface="Arial" panose="020B0604020202020204" pitchFamily="34" charset="0"/>
              <a:buChar char="•"/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r>
              <a:rPr lang="nb-NO" dirty="0"/>
              <a:t>					</a:t>
            </a:r>
            <a:endParaRPr lang="nl-NL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endParaRPr lang="nb-NO" dirty="0"/>
          </a:p>
          <a:p>
            <a:pPr lvl="4"/>
            <a:endParaRPr lang="nb-NO" dirty="0"/>
          </a:p>
        </p:txBody>
      </p:sp>
      <p:sp>
        <p:nvSpPr>
          <p:cNvPr id="4" name="Plassholder for tittel 3"/>
          <p:cNvSpPr>
            <a:spLocks noGrp="1"/>
          </p:cNvSpPr>
          <p:nvPr>
            <p:ph type="title"/>
          </p:nvPr>
        </p:nvSpPr>
        <p:spPr>
          <a:xfrm>
            <a:off x="719404" y="736230"/>
            <a:ext cx="902500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4"/>
          </p:nvPr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CCCCCC"/>
                </a:solidFill>
                <a:latin typeface="arial" charset="0"/>
              </a:defRPr>
            </a:lvl1pPr>
          </a:lstStyle>
          <a:p>
            <a:r>
              <a:rPr lang="nb-NO" dirty="0"/>
              <a:t>Side: </a:t>
            </a:r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046550" y="48807"/>
            <a:ext cx="1080000" cy="912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7" r:id="rId4"/>
    <p:sldLayoutId id="2147483655" r:id="rId5"/>
    <p:sldLayoutId id="2147483660" r:id="rId6"/>
    <p:sldLayoutId id="2147483663" r:id="rId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spc="-151" baseline="0">
          <a:solidFill>
            <a:srgbClr val="35393C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271556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361942" algn="l"/>
          <a:tab pos="446077" algn="l"/>
        </a:tabLst>
        <a:defRPr sz="18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3pPr>
      <a:lvl4pPr marL="1631910" indent="-285744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347855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2062111" algn="l"/>
        </a:tabLst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681220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14578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 </a:t>
            </a:r>
            <a:r>
              <a:rPr lang="nb-NO" dirty="0" err="1"/>
              <a:t>level</a:t>
            </a:r>
            <a:endParaRPr lang="nb-NO" dirty="0"/>
          </a:p>
          <a:p>
            <a:pPr lvl="6"/>
            <a:r>
              <a:rPr lang="nb-NO" dirty="0" err="1"/>
              <a:t>Seventh</a:t>
            </a:r>
            <a:endParaRPr lang="nl-NL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493" y="188640"/>
            <a:ext cx="1033332" cy="936104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8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646179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ssholder for dato 1"/>
          <p:cNvSpPr>
            <a:spLocks noGrp="1"/>
          </p:cNvSpPr>
          <p:nvPr>
            <p:ph type="dt" sz="half" idx="2"/>
          </p:nvPr>
        </p:nvSpPr>
        <p:spPr>
          <a:xfrm>
            <a:off x="10302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>
          <a:xfrm>
            <a:off x="4230623" y="64482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4"/>
          </p:nvPr>
        </p:nvSpPr>
        <p:spPr>
          <a:xfrm>
            <a:off x="88026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tittel 3"/>
          <p:cNvSpPr>
            <a:spLocks noGrp="1"/>
          </p:cNvSpPr>
          <p:nvPr>
            <p:ph type="title"/>
          </p:nvPr>
        </p:nvSpPr>
        <p:spPr>
          <a:xfrm>
            <a:off x="719403" y="908720"/>
            <a:ext cx="912101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093761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8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717632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79573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71686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3028875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" TargetMode="External"/><Relationship Id="rId2" Type="http://schemas.openxmlformats.org/officeDocument/2006/relationships/hyperlink" Target="https://open-services.ne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ssholder for bilde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r="6696"/>
          <a:stretch>
            <a:fillRect/>
          </a:stretch>
        </p:blipFill>
        <p:spPr>
          <a:xfrm>
            <a:off x="-10836" y="27384"/>
            <a:ext cx="12192000" cy="6858000"/>
          </a:xfrm>
        </p:spPr>
      </p:pic>
      <p:sp>
        <p:nvSpPr>
          <p:cNvPr id="18" name="Rektangel 17"/>
          <p:cNvSpPr/>
          <p:nvPr/>
        </p:nvSpPr>
        <p:spPr>
          <a:xfrm>
            <a:off x="-24680" y="6165304"/>
            <a:ext cx="1219200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4294967295"/>
          </p:nvPr>
        </p:nvSpPr>
        <p:spPr>
          <a:xfrm>
            <a:off x="1703512" y="998576"/>
            <a:ext cx="10488488" cy="16779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nb-NO" sz="3200" b="1" dirty="0"/>
              <a:t>Referansearkitekturer for </a:t>
            </a:r>
          </a:p>
          <a:p>
            <a:pPr>
              <a:spcBef>
                <a:spcPts val="0"/>
              </a:spcBef>
            </a:pPr>
            <a:r>
              <a:rPr lang="nb-NO" sz="3200" b="1" dirty="0"/>
              <a:t>informasjonsutveksling</a:t>
            </a:r>
          </a:p>
        </p:txBody>
      </p:sp>
      <p:sp>
        <p:nvSpPr>
          <p:cNvPr id="5" name="Plassholder for lysbildenummer 2">
            <a:extLst>
              <a:ext uri="{FF2B5EF4-FFF2-40B4-BE49-F238E27FC236}">
                <a16:creationId xmlns:a16="http://schemas.microsoft.com/office/drawing/2014/main" id="{17861F9F-3F85-AD48-B5B8-A9CF4A246686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0" name="Plassholder for lysbildenummer 2">
            <a:extLst>
              <a:ext uri="{FF2B5EF4-FFF2-40B4-BE49-F238E27FC236}">
                <a16:creationId xmlns:a16="http://schemas.microsoft.com/office/drawing/2014/main" id="{720F0518-3597-BC4A-AC61-EC3AEDA1C821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 baseline="0">
                <a:solidFill>
                  <a:srgbClr val="CCCCCC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1" name="Plassholder for lysbildenummer 5">
            <a:extLst>
              <a:ext uri="{FF2B5EF4-FFF2-40B4-BE49-F238E27FC236}">
                <a16:creationId xmlns:a16="http://schemas.microsoft.com/office/drawing/2014/main" id="{CD0BE3DB-72B6-9743-B7EA-C42C80BAD50E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12" name="6E086950-441D-4649-8501-FB603ABE55D8" descr="3B2B8F71-4AFB-42EF-9B15-3164CF464483@hp">
            <a:extLst>
              <a:ext uri="{FF2B5EF4-FFF2-40B4-BE49-F238E27FC236}">
                <a16:creationId xmlns:a16="http://schemas.microsoft.com/office/drawing/2014/main" id="{7654A181-0D8B-C041-8363-840B7AD9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840" y="6237312"/>
            <a:ext cx="1128047" cy="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2294BDE1-B808-5E43-875B-44FCB9A8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8671" y="6411534"/>
            <a:ext cx="1353443" cy="31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0CCE2627-4085-E040-B361-DDA5901D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42" y="6272067"/>
            <a:ext cx="853525" cy="541309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56293F8F-D8EC-E145-8DD5-23D3EE3A83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6391525"/>
            <a:ext cx="1303260" cy="389388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D4BAD080-EDB0-914B-98FC-2E3FC5C72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4672" y="283824"/>
            <a:ext cx="791968" cy="669454"/>
          </a:xfrm>
          <a:prstGeom prst="rect">
            <a:avLst/>
          </a:prstGeom>
        </p:spPr>
      </p:pic>
      <p:sp>
        <p:nvSpPr>
          <p:cNvPr id="21" name="Plassholder for tekst 2"/>
          <p:cNvSpPr txBox="1">
            <a:spLocks/>
          </p:cNvSpPr>
          <p:nvPr/>
        </p:nvSpPr>
        <p:spPr>
          <a:xfrm>
            <a:off x="1113283" y="3647764"/>
            <a:ext cx="9303197" cy="1653443"/>
          </a:xfrm>
          <a:prstGeom prst="rect">
            <a:avLst/>
          </a:prstGeom>
          <a:noFill/>
        </p:spPr>
        <p:txBody>
          <a:bodyPr vert="horz" lIns="612000" tIns="108000" rIns="91440" bIns="9000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399" b="0" i="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07968" indent="0" algn="l" defTabSz="914377" rtl="0" eaLnBrk="1" latinLnBrk="0" hangingPunct="1">
              <a:lnSpc>
                <a:spcPct val="130000"/>
              </a:lnSpc>
              <a:spcBef>
                <a:spcPts val="1999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799" kern="1200" baseline="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nb-NO" sz="2400" dirty="0">
                <a:solidFill>
                  <a:schemeClr val="accent4"/>
                </a:solidFill>
              </a:rPr>
              <a:t>Oslo, 26.06.18  </a:t>
            </a:r>
          </a:p>
          <a:p>
            <a:pPr>
              <a:spcBef>
                <a:spcPts val="600"/>
              </a:spcBef>
              <a:buNone/>
            </a:pPr>
            <a:endParaRPr lang="nb-NO" sz="2400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https://www.brreg.no/wp-content/uploads/BR_logo-bokmaal_svar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6453336"/>
            <a:ext cx="1796665" cy="2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7" y="6284920"/>
            <a:ext cx="1236573" cy="5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Blocks (Run time) (- Sikkerhet)</a:t>
            </a:r>
          </a:p>
        </p:txBody>
      </p:sp>
      <p:sp>
        <p:nvSpPr>
          <p:cNvPr id="5" name="Rektangel: avrundede hjørner 4"/>
          <p:cNvSpPr/>
          <p:nvPr/>
        </p:nvSpPr>
        <p:spPr>
          <a:xfrm>
            <a:off x="4437611" y="3848808"/>
            <a:ext cx="1588586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SAT</a:t>
            </a:r>
          </a:p>
          <a:p>
            <a:pPr algn="ctr"/>
            <a:r>
              <a:rPr lang="nb-NO" dirty="0" err="1"/>
              <a:t>eOppslag</a:t>
            </a:r>
            <a:endParaRPr lang="nb-NO" dirty="0"/>
          </a:p>
          <a:p>
            <a:pPr algn="ctr"/>
            <a:r>
              <a:rPr lang="nb-NO" dirty="0" err="1"/>
              <a:t>eInteraction</a:t>
            </a:r>
            <a:endParaRPr lang="nb-NO" dirty="0"/>
          </a:p>
        </p:txBody>
      </p:sp>
      <p:sp>
        <p:nvSpPr>
          <p:cNvPr id="38" name="Rektangel: avrundede hjørner 37"/>
          <p:cNvSpPr/>
          <p:nvPr/>
        </p:nvSpPr>
        <p:spPr>
          <a:xfrm>
            <a:off x="2385383" y="3861049"/>
            <a:ext cx="1588586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Veiledning</a:t>
            </a:r>
          </a:p>
          <a:p>
            <a:pPr algn="ctr"/>
            <a:r>
              <a:rPr lang="nb-NO" dirty="0" err="1"/>
              <a:t>eMelding</a:t>
            </a:r>
            <a:endParaRPr lang="nb-NO" dirty="0"/>
          </a:p>
        </p:txBody>
      </p:sp>
      <p:sp>
        <p:nvSpPr>
          <p:cNvPr id="39" name="Rektangel: avrundede hjørner 38"/>
          <p:cNvSpPr/>
          <p:nvPr/>
        </p:nvSpPr>
        <p:spPr>
          <a:xfrm>
            <a:off x="657191" y="3861048"/>
            <a:ext cx="1588586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SAT</a:t>
            </a:r>
          </a:p>
          <a:p>
            <a:pPr algn="ctr"/>
            <a:r>
              <a:rPr lang="nb-NO" dirty="0" err="1"/>
              <a:t>eMelding</a:t>
            </a:r>
            <a:endParaRPr lang="nb-NO" dirty="0"/>
          </a:p>
          <a:p>
            <a:pPr algn="ctr"/>
            <a:r>
              <a:rPr lang="nb-NO" dirty="0" err="1"/>
              <a:t>eDelivery</a:t>
            </a:r>
            <a:endParaRPr lang="nb-NO" dirty="0"/>
          </a:p>
        </p:txBody>
      </p:sp>
      <p:sp>
        <p:nvSpPr>
          <p:cNvPr id="45" name="Rektangel: avrundede hjørner 44"/>
          <p:cNvSpPr/>
          <p:nvPr/>
        </p:nvSpPr>
        <p:spPr>
          <a:xfrm>
            <a:off x="8275652" y="3848808"/>
            <a:ext cx="1664233" cy="93610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SAT</a:t>
            </a:r>
          </a:p>
          <a:p>
            <a:pPr algn="ctr"/>
            <a:r>
              <a:rPr lang="nb-NO" dirty="0" err="1"/>
              <a:t>eNotifikasjon</a:t>
            </a:r>
            <a:endParaRPr lang="nb-NO" dirty="0"/>
          </a:p>
          <a:p>
            <a:pPr algn="ctr"/>
            <a:r>
              <a:rPr lang="nb-NO" dirty="0" err="1"/>
              <a:t>eNotification</a:t>
            </a:r>
            <a:endParaRPr lang="nb-NO" dirty="0"/>
          </a:p>
        </p:txBody>
      </p:sp>
      <p:sp>
        <p:nvSpPr>
          <p:cNvPr id="46" name="Rektangel: avrundede hjørner 45"/>
          <p:cNvSpPr/>
          <p:nvPr/>
        </p:nvSpPr>
        <p:spPr>
          <a:xfrm>
            <a:off x="6168008" y="3848808"/>
            <a:ext cx="1588586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Veiledning</a:t>
            </a:r>
          </a:p>
          <a:p>
            <a:pPr algn="ctr"/>
            <a:r>
              <a:rPr lang="nb-NO" dirty="0" err="1"/>
              <a:t>eOppslag</a:t>
            </a:r>
            <a:endParaRPr lang="nb-NO" dirty="0"/>
          </a:p>
        </p:txBody>
      </p:sp>
      <p:sp>
        <p:nvSpPr>
          <p:cNvPr id="47" name="Rektangel: avrundede hjørner 46"/>
          <p:cNvSpPr/>
          <p:nvPr/>
        </p:nvSpPr>
        <p:spPr>
          <a:xfrm>
            <a:off x="10109652" y="3848808"/>
            <a:ext cx="1588586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Veiledning</a:t>
            </a:r>
          </a:p>
          <a:p>
            <a:pPr algn="ctr"/>
            <a:r>
              <a:rPr lang="nb-NO" dirty="0" err="1"/>
              <a:t>eNotifikasjon</a:t>
            </a:r>
            <a:endParaRPr lang="nb-NO" dirty="0"/>
          </a:p>
        </p:txBody>
      </p:sp>
      <p:sp>
        <p:nvSpPr>
          <p:cNvPr id="51" name="Rektangel: avrundede hjørner 50"/>
          <p:cNvSpPr/>
          <p:nvPr/>
        </p:nvSpPr>
        <p:spPr>
          <a:xfrm>
            <a:off x="5301707" y="2218857"/>
            <a:ext cx="1588586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Veiledning</a:t>
            </a:r>
          </a:p>
          <a:p>
            <a:pPr algn="ctr"/>
            <a:r>
              <a:rPr lang="nb-NO" dirty="0"/>
              <a:t>Informasjons utveksling</a:t>
            </a:r>
          </a:p>
        </p:txBody>
      </p:sp>
      <p:cxnSp>
        <p:nvCxnSpPr>
          <p:cNvPr id="13" name="Rett pilkobling 12"/>
          <p:cNvCxnSpPr>
            <a:stCxn id="51" idx="1"/>
            <a:endCxn id="38" idx="0"/>
          </p:cNvCxnSpPr>
          <p:nvPr/>
        </p:nvCxnSpPr>
        <p:spPr>
          <a:xfrm flipH="1">
            <a:off x="3179676" y="2686909"/>
            <a:ext cx="2122031" cy="117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/>
          <p:cNvCxnSpPr>
            <a:stCxn id="51" idx="1"/>
            <a:endCxn id="39" idx="0"/>
          </p:cNvCxnSpPr>
          <p:nvPr/>
        </p:nvCxnSpPr>
        <p:spPr>
          <a:xfrm flipH="1">
            <a:off x="1451484" y="2686909"/>
            <a:ext cx="3850223" cy="117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/>
          <p:cNvCxnSpPr>
            <a:stCxn id="51" idx="2"/>
            <a:endCxn id="5" idx="0"/>
          </p:cNvCxnSpPr>
          <p:nvPr/>
        </p:nvCxnSpPr>
        <p:spPr>
          <a:xfrm flipH="1">
            <a:off x="5231904" y="3154961"/>
            <a:ext cx="864096" cy="69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/>
          <p:cNvCxnSpPr>
            <a:stCxn id="51" idx="2"/>
            <a:endCxn id="46" idx="0"/>
          </p:cNvCxnSpPr>
          <p:nvPr/>
        </p:nvCxnSpPr>
        <p:spPr>
          <a:xfrm>
            <a:off x="6096000" y="3154961"/>
            <a:ext cx="866301" cy="69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/>
          <p:cNvCxnSpPr>
            <a:stCxn id="51" idx="3"/>
            <a:endCxn id="45" idx="0"/>
          </p:cNvCxnSpPr>
          <p:nvPr/>
        </p:nvCxnSpPr>
        <p:spPr>
          <a:xfrm>
            <a:off x="6890293" y="2686909"/>
            <a:ext cx="2217476" cy="116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/>
          <p:cNvCxnSpPr>
            <a:stCxn id="51" idx="3"/>
            <a:endCxn id="47" idx="0"/>
          </p:cNvCxnSpPr>
          <p:nvPr/>
        </p:nvCxnSpPr>
        <p:spPr>
          <a:xfrm>
            <a:off x="6890293" y="2686909"/>
            <a:ext cx="4013652" cy="116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pilkobling 33"/>
          <p:cNvCxnSpPr>
            <a:stCxn id="39" idx="3"/>
            <a:endCxn id="38" idx="1"/>
          </p:cNvCxnSpPr>
          <p:nvPr/>
        </p:nvCxnSpPr>
        <p:spPr>
          <a:xfrm>
            <a:off x="2245777" y="4329100"/>
            <a:ext cx="13960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/>
          <p:cNvCxnSpPr>
            <a:stCxn id="5" idx="3"/>
            <a:endCxn id="46" idx="1"/>
          </p:cNvCxnSpPr>
          <p:nvPr/>
        </p:nvCxnSpPr>
        <p:spPr>
          <a:xfrm>
            <a:off x="6026197" y="4316860"/>
            <a:ext cx="141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/>
          <p:cNvCxnSpPr>
            <a:stCxn id="45" idx="3"/>
            <a:endCxn id="47" idx="1"/>
          </p:cNvCxnSpPr>
          <p:nvPr/>
        </p:nvCxnSpPr>
        <p:spPr>
          <a:xfrm flipV="1">
            <a:off x="9939885" y="4316860"/>
            <a:ext cx="16976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ktangel: avrundede hjørner 63"/>
          <p:cNvSpPr/>
          <p:nvPr/>
        </p:nvSpPr>
        <p:spPr>
          <a:xfrm>
            <a:off x="5015880" y="5001806"/>
            <a:ext cx="1588586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SAT</a:t>
            </a:r>
          </a:p>
          <a:p>
            <a:pPr algn="ctr"/>
            <a:r>
              <a:rPr lang="nb-NO" dirty="0"/>
              <a:t>Sikkerhet</a:t>
            </a:r>
          </a:p>
        </p:txBody>
      </p:sp>
    </p:spTree>
    <p:extLst>
      <p:ext uri="{BB962C8B-B14F-4D97-AF65-F5344CB8AC3E}">
        <p14:creationId xmlns:p14="http://schemas.microsoft.com/office/powerpoint/2010/main" val="16672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Blocks (Run time) (- Sikkerhet)</a:t>
            </a:r>
          </a:p>
        </p:txBody>
      </p:sp>
      <p:sp>
        <p:nvSpPr>
          <p:cNvPr id="5" name="Rektangel: avrundede hjørner 4"/>
          <p:cNvSpPr/>
          <p:nvPr/>
        </p:nvSpPr>
        <p:spPr>
          <a:xfrm>
            <a:off x="5368620" y="1665507"/>
            <a:ext cx="1512168" cy="6470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SAT</a:t>
            </a:r>
          </a:p>
          <a:p>
            <a:pPr algn="ctr"/>
            <a:r>
              <a:rPr lang="nb-NO" dirty="0" err="1"/>
              <a:t>eOppslag</a:t>
            </a:r>
            <a:endParaRPr lang="nb-NO" dirty="0"/>
          </a:p>
        </p:txBody>
      </p:sp>
      <p:sp>
        <p:nvSpPr>
          <p:cNvPr id="24" name="Rektangel: avrundede hjørner 23"/>
          <p:cNvSpPr/>
          <p:nvPr/>
        </p:nvSpPr>
        <p:spPr>
          <a:xfrm>
            <a:off x="432877" y="2817650"/>
            <a:ext cx="2089113" cy="117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Capability</a:t>
            </a:r>
            <a:r>
              <a:rPr lang="nb-NO" dirty="0"/>
              <a:t> </a:t>
            </a:r>
            <a:r>
              <a:rPr lang="nb-NO" dirty="0" err="1"/>
              <a:t>LookUp</a:t>
            </a:r>
            <a:endParaRPr lang="nb-NO" dirty="0"/>
          </a:p>
          <a:p>
            <a:pPr algn="ctr"/>
            <a:r>
              <a:rPr lang="nb-NO" sz="1200" dirty="0"/>
              <a:t>&lt;&lt;Metadata Management Service&gt;&gt;</a:t>
            </a:r>
          </a:p>
        </p:txBody>
      </p:sp>
      <p:sp>
        <p:nvSpPr>
          <p:cNvPr id="25" name="Rektangel: avrundede hjørner 24"/>
          <p:cNvSpPr/>
          <p:nvPr/>
        </p:nvSpPr>
        <p:spPr>
          <a:xfrm>
            <a:off x="721349" y="5382554"/>
            <a:ext cx="1512168" cy="11000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ELMA</a:t>
            </a:r>
          </a:p>
        </p:txBody>
      </p:sp>
      <p:sp>
        <p:nvSpPr>
          <p:cNvPr id="26" name="Rektangel: avrundede hjørner 25"/>
          <p:cNvSpPr/>
          <p:nvPr/>
        </p:nvSpPr>
        <p:spPr>
          <a:xfrm>
            <a:off x="2738870" y="2838635"/>
            <a:ext cx="2089113" cy="1156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Catalogue</a:t>
            </a:r>
            <a:endParaRPr lang="nb-NO" dirty="0"/>
          </a:p>
          <a:p>
            <a:pPr algn="ctr"/>
            <a:r>
              <a:rPr lang="nb-NO" sz="1200" dirty="0"/>
              <a:t>&lt;&lt;Metadata Management Service&gt;&gt;</a:t>
            </a:r>
          </a:p>
        </p:txBody>
      </p:sp>
      <p:sp>
        <p:nvSpPr>
          <p:cNvPr id="27" name="Rektangel: avrundede hjørner 26"/>
          <p:cNvSpPr/>
          <p:nvPr/>
        </p:nvSpPr>
        <p:spPr>
          <a:xfrm>
            <a:off x="5063146" y="2856391"/>
            <a:ext cx="2089113" cy="1157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Service </a:t>
            </a:r>
            <a:r>
              <a:rPr lang="nb-NO" dirty="0" err="1"/>
              <a:t>Catalogue</a:t>
            </a:r>
            <a:endParaRPr lang="nb-NO" dirty="0"/>
          </a:p>
          <a:p>
            <a:pPr algn="ctr"/>
            <a:r>
              <a:rPr lang="nb-NO" sz="1200" dirty="0"/>
              <a:t>&lt;&lt;Metadata Management Service&gt;&gt;</a:t>
            </a:r>
          </a:p>
        </p:txBody>
      </p:sp>
      <p:sp>
        <p:nvSpPr>
          <p:cNvPr id="28" name="Rektangel: avrundede hjørner 27"/>
          <p:cNvSpPr/>
          <p:nvPr/>
        </p:nvSpPr>
        <p:spPr>
          <a:xfrm>
            <a:off x="7400715" y="2856390"/>
            <a:ext cx="2089113" cy="1157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Data Exchange</a:t>
            </a:r>
          </a:p>
        </p:txBody>
      </p:sp>
      <p:sp>
        <p:nvSpPr>
          <p:cNvPr id="31" name="Rektangel: avrundede hjørner 30"/>
          <p:cNvSpPr/>
          <p:nvPr/>
        </p:nvSpPr>
        <p:spPr>
          <a:xfrm>
            <a:off x="3027342" y="5379671"/>
            <a:ext cx="1512168" cy="11000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Data katalog</a:t>
            </a:r>
          </a:p>
        </p:txBody>
      </p:sp>
      <p:sp>
        <p:nvSpPr>
          <p:cNvPr id="32" name="Rektangel: avrundede hjørner 31"/>
          <p:cNvSpPr/>
          <p:nvPr/>
        </p:nvSpPr>
        <p:spPr>
          <a:xfrm>
            <a:off x="721349" y="4118059"/>
            <a:ext cx="1512168" cy="11000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Standard</a:t>
            </a:r>
          </a:p>
          <a:p>
            <a:pPr algn="ctr"/>
            <a:r>
              <a:rPr lang="nb-NO" dirty="0"/>
              <a:t>OASIS SMP</a:t>
            </a:r>
          </a:p>
        </p:txBody>
      </p:sp>
      <p:sp>
        <p:nvSpPr>
          <p:cNvPr id="33" name="Rektangel: avrundede hjørner 32"/>
          <p:cNvSpPr/>
          <p:nvPr/>
        </p:nvSpPr>
        <p:spPr>
          <a:xfrm>
            <a:off x="3027342" y="4118059"/>
            <a:ext cx="1512168" cy="11000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Standard</a:t>
            </a:r>
          </a:p>
          <a:p>
            <a:pPr algn="ctr"/>
            <a:r>
              <a:rPr lang="nb-NO" dirty="0"/>
              <a:t>ISA DCAT</a:t>
            </a:r>
          </a:p>
        </p:txBody>
      </p:sp>
      <p:sp>
        <p:nvSpPr>
          <p:cNvPr id="35" name="Rektangel: avrundede hjørner 34"/>
          <p:cNvSpPr/>
          <p:nvPr/>
        </p:nvSpPr>
        <p:spPr>
          <a:xfrm>
            <a:off x="9802429" y="2835041"/>
            <a:ext cx="2089113" cy="1157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ABB</a:t>
            </a:r>
          </a:p>
          <a:p>
            <a:pPr algn="ctr"/>
            <a:r>
              <a:rPr lang="nb-NO" dirty="0"/>
              <a:t>(Data) </a:t>
            </a:r>
            <a:r>
              <a:rPr lang="nb-NO" dirty="0" err="1"/>
              <a:t>Representation</a:t>
            </a:r>
            <a:endParaRPr lang="nb-NO" dirty="0"/>
          </a:p>
        </p:txBody>
      </p:sp>
      <p:sp>
        <p:nvSpPr>
          <p:cNvPr id="37" name="Rektangel: avrundede hjørner 36"/>
          <p:cNvSpPr/>
          <p:nvPr/>
        </p:nvSpPr>
        <p:spPr>
          <a:xfrm>
            <a:off x="5378134" y="5379670"/>
            <a:ext cx="1512168" cy="11000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API katalog</a:t>
            </a:r>
          </a:p>
        </p:txBody>
      </p:sp>
      <p:sp>
        <p:nvSpPr>
          <p:cNvPr id="38" name="Rektangel: avrundede hjørner 37"/>
          <p:cNvSpPr/>
          <p:nvPr/>
        </p:nvSpPr>
        <p:spPr>
          <a:xfrm>
            <a:off x="7699247" y="5384166"/>
            <a:ext cx="1512168" cy="11000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!!!!</a:t>
            </a:r>
          </a:p>
        </p:txBody>
      </p:sp>
      <p:sp>
        <p:nvSpPr>
          <p:cNvPr id="40" name="Rektangel: avrundede hjørner 39"/>
          <p:cNvSpPr/>
          <p:nvPr/>
        </p:nvSpPr>
        <p:spPr>
          <a:xfrm>
            <a:off x="10091350" y="4117345"/>
            <a:ext cx="1512168" cy="11000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Standard</a:t>
            </a:r>
          </a:p>
          <a:p>
            <a:pPr algn="ctr"/>
            <a:r>
              <a:rPr lang="nb-NO" dirty="0"/>
              <a:t>XML</a:t>
            </a:r>
          </a:p>
          <a:p>
            <a:pPr algn="ctr"/>
            <a:r>
              <a:rPr lang="nb-NO" dirty="0"/>
              <a:t>JSON</a:t>
            </a:r>
          </a:p>
        </p:txBody>
      </p:sp>
      <p:sp>
        <p:nvSpPr>
          <p:cNvPr id="41" name="Rektangel: avrundede hjørner 40"/>
          <p:cNvSpPr/>
          <p:nvPr/>
        </p:nvSpPr>
        <p:spPr>
          <a:xfrm>
            <a:off x="10091350" y="5379670"/>
            <a:ext cx="1512168" cy="11000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SBB</a:t>
            </a:r>
          </a:p>
          <a:p>
            <a:pPr algn="ctr"/>
            <a:r>
              <a:rPr lang="nb-NO" dirty="0"/>
              <a:t>!!!!</a:t>
            </a:r>
          </a:p>
        </p:txBody>
      </p:sp>
      <p:sp>
        <p:nvSpPr>
          <p:cNvPr id="42" name="Rektangel: avrundede hjørner 41"/>
          <p:cNvSpPr/>
          <p:nvPr/>
        </p:nvSpPr>
        <p:spPr>
          <a:xfrm>
            <a:off x="7689187" y="4135883"/>
            <a:ext cx="1512168" cy="11000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Standard</a:t>
            </a:r>
          </a:p>
          <a:p>
            <a:pPr algn="ctr"/>
            <a:r>
              <a:rPr lang="nb-NO" dirty="0"/>
              <a:t>«Rest»</a:t>
            </a:r>
          </a:p>
          <a:p>
            <a:pPr algn="ctr"/>
            <a:r>
              <a:rPr lang="nb-NO" dirty="0"/>
              <a:t>AS4</a:t>
            </a:r>
          </a:p>
        </p:txBody>
      </p:sp>
      <p:sp>
        <p:nvSpPr>
          <p:cNvPr id="43" name="Rektangel: avrundede hjørner 42"/>
          <p:cNvSpPr/>
          <p:nvPr/>
        </p:nvSpPr>
        <p:spPr>
          <a:xfrm>
            <a:off x="5351618" y="4117346"/>
            <a:ext cx="1512168" cy="11000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Standard</a:t>
            </a:r>
          </a:p>
          <a:p>
            <a:pPr algn="ctr"/>
            <a:r>
              <a:rPr lang="nb-NO" dirty="0" err="1"/>
              <a:t>OpenAPI</a:t>
            </a:r>
            <a:endParaRPr lang="nb-NO" dirty="0"/>
          </a:p>
        </p:txBody>
      </p:sp>
      <p:cxnSp>
        <p:nvCxnSpPr>
          <p:cNvPr id="7" name="Rett pilkobling 6"/>
          <p:cNvCxnSpPr>
            <a:stCxn id="5" idx="2"/>
            <a:endCxn id="24" idx="0"/>
          </p:cNvCxnSpPr>
          <p:nvPr/>
        </p:nvCxnSpPr>
        <p:spPr>
          <a:xfrm flipH="1">
            <a:off x="1477434" y="2312588"/>
            <a:ext cx="4647270" cy="50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pilkobling 8"/>
          <p:cNvCxnSpPr>
            <a:stCxn id="5" idx="2"/>
            <a:endCxn id="26" idx="0"/>
          </p:cNvCxnSpPr>
          <p:nvPr/>
        </p:nvCxnSpPr>
        <p:spPr>
          <a:xfrm flipH="1">
            <a:off x="3783427" y="2312588"/>
            <a:ext cx="2341277" cy="52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/>
          <p:cNvCxnSpPr>
            <a:stCxn id="5" idx="2"/>
            <a:endCxn id="27" idx="0"/>
          </p:cNvCxnSpPr>
          <p:nvPr/>
        </p:nvCxnSpPr>
        <p:spPr>
          <a:xfrm flipH="1">
            <a:off x="6107703" y="2312588"/>
            <a:ext cx="17001" cy="54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/>
          <p:cNvCxnSpPr>
            <a:stCxn id="5" idx="2"/>
            <a:endCxn id="28" idx="0"/>
          </p:cNvCxnSpPr>
          <p:nvPr/>
        </p:nvCxnSpPr>
        <p:spPr>
          <a:xfrm>
            <a:off x="6124704" y="2312588"/>
            <a:ext cx="2320568" cy="54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kobling 43"/>
          <p:cNvCxnSpPr>
            <a:stCxn id="5" idx="2"/>
            <a:endCxn id="35" idx="0"/>
          </p:cNvCxnSpPr>
          <p:nvPr/>
        </p:nvCxnSpPr>
        <p:spPr>
          <a:xfrm>
            <a:off x="6124704" y="2312588"/>
            <a:ext cx="4722282" cy="52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/>
          <p:cNvCxnSpPr>
            <a:stCxn id="24" idx="2"/>
            <a:endCxn id="32" idx="0"/>
          </p:cNvCxnSpPr>
          <p:nvPr/>
        </p:nvCxnSpPr>
        <p:spPr>
          <a:xfrm flipH="1">
            <a:off x="1477433" y="3989673"/>
            <a:ext cx="1" cy="12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/>
          <p:cNvCxnSpPr>
            <a:stCxn id="26" idx="2"/>
            <a:endCxn id="33" idx="0"/>
          </p:cNvCxnSpPr>
          <p:nvPr/>
        </p:nvCxnSpPr>
        <p:spPr>
          <a:xfrm flipH="1">
            <a:off x="3783426" y="3994812"/>
            <a:ext cx="1" cy="1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/>
          <p:cNvCxnSpPr>
            <a:stCxn id="27" idx="2"/>
            <a:endCxn id="43" idx="0"/>
          </p:cNvCxnSpPr>
          <p:nvPr/>
        </p:nvCxnSpPr>
        <p:spPr>
          <a:xfrm flipH="1">
            <a:off x="6107702" y="4013748"/>
            <a:ext cx="1" cy="10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/>
          <p:cNvCxnSpPr>
            <a:stCxn id="28" idx="2"/>
            <a:endCxn id="42" idx="0"/>
          </p:cNvCxnSpPr>
          <p:nvPr/>
        </p:nvCxnSpPr>
        <p:spPr>
          <a:xfrm flipH="1">
            <a:off x="8445271" y="4013747"/>
            <a:ext cx="1" cy="1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pilkobling 62"/>
          <p:cNvCxnSpPr>
            <a:stCxn id="35" idx="2"/>
            <a:endCxn id="40" idx="0"/>
          </p:cNvCxnSpPr>
          <p:nvPr/>
        </p:nvCxnSpPr>
        <p:spPr>
          <a:xfrm>
            <a:off x="10846986" y="3992398"/>
            <a:ext cx="448" cy="1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tt pilkobling 67"/>
          <p:cNvCxnSpPr/>
          <p:nvPr/>
        </p:nvCxnSpPr>
        <p:spPr>
          <a:xfrm>
            <a:off x="5807968" y="4013747"/>
            <a:ext cx="0" cy="136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pilkobling 69"/>
          <p:cNvCxnSpPr/>
          <p:nvPr/>
        </p:nvCxnSpPr>
        <p:spPr>
          <a:xfrm>
            <a:off x="3503712" y="3989673"/>
            <a:ext cx="0" cy="138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pilkobling 71"/>
          <p:cNvCxnSpPr/>
          <p:nvPr/>
        </p:nvCxnSpPr>
        <p:spPr>
          <a:xfrm>
            <a:off x="1127448" y="3989673"/>
            <a:ext cx="0" cy="138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1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8194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/>
          </a:p>
          <a:p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4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Veiledning</a:t>
            </a:r>
          </a:p>
        </p:txBody>
      </p:sp>
    </p:spTree>
    <p:extLst>
      <p:ext uri="{BB962C8B-B14F-4D97-AF65-F5344CB8AC3E}">
        <p14:creationId xmlns:p14="http://schemas.microsoft.com/office/powerpoint/2010/main" val="3380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819454"/>
          </a:xfrm>
        </p:spPr>
        <p:txBody>
          <a:bodyPr>
            <a:normAutofit/>
          </a:bodyPr>
          <a:lstStyle/>
          <a:p>
            <a:r>
              <a:rPr lang="nb-NO" sz="2000" dirty="0"/>
              <a:t>Metadata</a:t>
            </a:r>
          </a:p>
          <a:p>
            <a:r>
              <a:rPr lang="nb-NO" sz="2000" dirty="0"/>
              <a:t>Non Technical </a:t>
            </a:r>
            <a:r>
              <a:rPr lang="nb-NO" sz="2000" dirty="0" err="1"/>
              <a:t>Description</a:t>
            </a:r>
            <a:endParaRPr lang="nb-NO" sz="2000" dirty="0"/>
          </a:p>
          <a:p>
            <a:r>
              <a:rPr lang="nb-NO" sz="2000" dirty="0"/>
              <a:t>Definition</a:t>
            </a:r>
          </a:p>
          <a:p>
            <a:r>
              <a:rPr lang="nb-NO" sz="2000" dirty="0" err="1"/>
              <a:t>Requirements</a:t>
            </a:r>
            <a:endParaRPr lang="nb-NO" sz="2000" dirty="0"/>
          </a:p>
          <a:p>
            <a:pPr marL="0" indent="0"/>
            <a:r>
              <a:rPr lang="nb-NO" sz="2000" dirty="0" err="1"/>
              <a:t>Description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Architecture</a:t>
            </a:r>
          </a:p>
          <a:p>
            <a:pPr marL="704842" lvl="1" indent="-342900"/>
            <a:r>
              <a:rPr lang="nb-NO" sz="1800" dirty="0" err="1"/>
              <a:t>Including</a:t>
            </a:r>
            <a:r>
              <a:rPr lang="nb-NO" sz="1800" dirty="0"/>
              <a:t> ABBs in </a:t>
            </a:r>
            <a:r>
              <a:rPr lang="nb-NO" sz="1800" dirty="0" err="1"/>
              <a:t>context</a:t>
            </a:r>
            <a:endParaRPr lang="nb-NO" sz="1800" dirty="0"/>
          </a:p>
          <a:p>
            <a:pPr marL="0" indent="0"/>
            <a:r>
              <a:rPr lang="nb-NO" sz="2000" dirty="0"/>
              <a:t>References</a:t>
            </a:r>
          </a:p>
          <a:p>
            <a:pPr marL="0" indent="0"/>
            <a:r>
              <a:rPr lang="nb-NO" sz="2000" dirty="0" err="1"/>
              <a:t>Work</a:t>
            </a:r>
            <a:r>
              <a:rPr lang="nb-NO" sz="2000" dirty="0"/>
              <a:t>-in-Progress</a:t>
            </a:r>
          </a:p>
          <a:p>
            <a:pPr marL="0" indent="0"/>
            <a:r>
              <a:rPr lang="nb-NO" sz="2000" dirty="0"/>
              <a:t>Log</a:t>
            </a:r>
          </a:p>
          <a:p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Solution Architecture </a:t>
            </a:r>
            <a:r>
              <a:rPr lang="nb-NO" dirty="0" err="1"/>
              <a:t>Template</a:t>
            </a:r>
            <a:r>
              <a:rPr lang="nb-NO" dirty="0"/>
              <a:t> (SAT)</a:t>
            </a:r>
          </a:p>
        </p:txBody>
      </p:sp>
    </p:spTree>
    <p:extLst>
      <p:ext uri="{BB962C8B-B14F-4D97-AF65-F5344CB8AC3E}">
        <p14:creationId xmlns:p14="http://schemas.microsoft.com/office/powerpoint/2010/main" val="316020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5040560"/>
          </a:xfrm>
        </p:spPr>
        <p:txBody>
          <a:bodyPr>
            <a:normAutofit lnSpcReduction="10000"/>
          </a:bodyPr>
          <a:lstStyle/>
          <a:p>
            <a:r>
              <a:rPr lang="nb-NO" sz="2000" dirty="0"/>
              <a:t>Metadata</a:t>
            </a:r>
          </a:p>
          <a:p>
            <a:r>
              <a:rPr lang="nb-NO" sz="2000" dirty="0" err="1"/>
              <a:t>Description</a:t>
            </a:r>
            <a:endParaRPr lang="nb-NO" sz="2000" dirty="0"/>
          </a:p>
          <a:p>
            <a:r>
              <a:rPr lang="nb-NO" sz="2000" dirty="0" err="1"/>
              <a:t>Requirements</a:t>
            </a:r>
            <a:endParaRPr lang="nb-NO" sz="2000" dirty="0"/>
          </a:p>
          <a:p>
            <a:pPr marL="0" indent="0"/>
            <a:r>
              <a:rPr lang="nb-NO" sz="2000" dirty="0" err="1"/>
              <a:t>Specification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/>
              <a:t>EIRA/</a:t>
            </a:r>
            <a:r>
              <a:rPr lang="nb-NO" sz="2000" dirty="0" err="1"/>
              <a:t>Archimate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/>
              <a:t>Architectural</a:t>
            </a:r>
            <a:r>
              <a:rPr lang="nb-NO" sz="2000" dirty="0"/>
              <a:t> </a:t>
            </a:r>
            <a:r>
              <a:rPr lang="nb-NO" sz="2000" dirty="0" err="1"/>
              <a:t>Description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/>
              <a:t>Profile</a:t>
            </a:r>
            <a:r>
              <a:rPr lang="nb-NO" sz="2000" dirty="0"/>
              <a:t>(s)/Standard(s)</a:t>
            </a:r>
          </a:p>
          <a:p>
            <a:pPr marL="0" indent="0"/>
            <a:r>
              <a:rPr lang="nb-NO" sz="2000" dirty="0" err="1"/>
              <a:t>Recomendations</a:t>
            </a:r>
            <a:endParaRPr lang="nb-NO" sz="2000" dirty="0"/>
          </a:p>
          <a:p>
            <a:pPr marL="0" indent="0"/>
            <a:r>
              <a:rPr lang="nb-NO" sz="2000" dirty="0" err="1"/>
              <a:t>Work</a:t>
            </a:r>
            <a:r>
              <a:rPr lang="nb-NO" sz="2000" dirty="0"/>
              <a:t>-in-Progress</a:t>
            </a:r>
          </a:p>
          <a:p>
            <a:pPr marL="0" indent="0"/>
            <a:r>
              <a:rPr lang="nb-NO" sz="2000" dirty="0"/>
              <a:t>References</a:t>
            </a:r>
          </a:p>
          <a:p>
            <a:pPr marL="0" indent="0"/>
            <a:r>
              <a:rPr lang="nb-NO" sz="2000" dirty="0"/>
              <a:t>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/>
          </a:p>
          <a:p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6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Architectural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Block (ABB)</a:t>
            </a:r>
          </a:p>
        </p:txBody>
      </p:sp>
    </p:spTree>
    <p:extLst>
      <p:ext uri="{BB962C8B-B14F-4D97-AF65-F5344CB8AC3E}">
        <p14:creationId xmlns:p14="http://schemas.microsoft.com/office/powerpoint/2010/main" val="61949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Blocks (Run time) (- Sikkerhet)</a:t>
            </a:r>
          </a:p>
        </p:txBody>
      </p:sp>
      <p:sp>
        <p:nvSpPr>
          <p:cNvPr id="5" name="Rektangel: avrundede hjørner 4"/>
          <p:cNvSpPr/>
          <p:nvPr/>
        </p:nvSpPr>
        <p:spPr>
          <a:xfrm>
            <a:off x="3389943" y="2358339"/>
            <a:ext cx="1512168" cy="6470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Service</a:t>
            </a:r>
          </a:p>
          <a:p>
            <a:pPr algn="ctr"/>
            <a:r>
              <a:rPr lang="nb-NO" dirty="0"/>
              <a:t>Consumer</a:t>
            </a:r>
          </a:p>
        </p:txBody>
      </p:sp>
      <p:sp>
        <p:nvSpPr>
          <p:cNvPr id="13" name="Rektangel: avrundede hjørner 12"/>
          <p:cNvSpPr/>
          <p:nvPr/>
        </p:nvSpPr>
        <p:spPr>
          <a:xfrm>
            <a:off x="7860599" y="2358339"/>
            <a:ext cx="1512168" cy="6470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Application Service</a:t>
            </a:r>
          </a:p>
        </p:txBody>
      </p:sp>
      <p:sp>
        <p:nvSpPr>
          <p:cNvPr id="17" name="TekstSylinder 16"/>
          <p:cNvSpPr txBox="1"/>
          <p:nvPr/>
        </p:nvSpPr>
        <p:spPr>
          <a:xfrm>
            <a:off x="9233083" y="1451060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Hypermedia</a:t>
            </a:r>
            <a:r>
              <a:rPr lang="nb-NO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>
                <a:hlinkClick r:id="rId2"/>
              </a:rPr>
              <a:t>https://open-services.net/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HATEOAS</a:t>
            </a:r>
          </a:p>
        </p:txBody>
      </p:sp>
      <p:sp>
        <p:nvSpPr>
          <p:cNvPr id="24" name="Rektangel: avrundede hjørner 23"/>
          <p:cNvSpPr/>
          <p:nvPr/>
        </p:nvSpPr>
        <p:spPr>
          <a:xfrm>
            <a:off x="5625271" y="3955999"/>
            <a:ext cx="1512168" cy="830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Capability</a:t>
            </a:r>
            <a:endParaRPr lang="nb-NO" dirty="0"/>
          </a:p>
          <a:p>
            <a:pPr algn="ctr"/>
            <a:r>
              <a:rPr lang="nb-NO" dirty="0" err="1"/>
              <a:t>LookUp</a:t>
            </a:r>
            <a:endParaRPr lang="nb-NO" dirty="0"/>
          </a:p>
        </p:txBody>
      </p:sp>
      <p:cxnSp>
        <p:nvCxnSpPr>
          <p:cNvPr id="29" name="Rett pilkobling 28"/>
          <p:cNvCxnSpPr/>
          <p:nvPr/>
        </p:nvCxnSpPr>
        <p:spPr>
          <a:xfrm>
            <a:off x="4902111" y="2502355"/>
            <a:ext cx="295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/>
          <p:cNvCxnSpPr/>
          <p:nvPr/>
        </p:nvCxnSpPr>
        <p:spPr>
          <a:xfrm flipH="1" flipV="1">
            <a:off x="4902111" y="2862396"/>
            <a:ext cx="2937710" cy="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/>
          <p:cNvSpPr txBox="1"/>
          <p:nvPr/>
        </p:nvSpPr>
        <p:spPr>
          <a:xfrm>
            <a:off x="4964494" y="289009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Business Information </a:t>
            </a:r>
            <a:r>
              <a:rPr lang="nb-NO" sz="1200" b="1" dirty="0" err="1"/>
              <a:t>Representation</a:t>
            </a:r>
            <a:endParaRPr lang="nb-NO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JSON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5107889" y="1445834"/>
            <a:ext cx="2381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Data Exchange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err="1"/>
              <a:t>Webservice</a:t>
            </a:r>
            <a:r>
              <a:rPr lang="nb-NO" sz="1200" dirty="0"/>
              <a:t> (WS-*, AS4)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REST (HTTP)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err="1"/>
              <a:t>oData</a:t>
            </a:r>
            <a:r>
              <a:rPr lang="nb-NO" sz="1200" dirty="0"/>
              <a:t>: </a:t>
            </a:r>
            <a:r>
              <a:rPr lang="nb-NO" sz="1200" dirty="0">
                <a:hlinkClick r:id="rId3"/>
              </a:rPr>
              <a:t>http://www.odata.org/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Dansk referansearkitektur</a:t>
            </a:r>
          </a:p>
        </p:txBody>
      </p:sp>
      <p:sp>
        <p:nvSpPr>
          <p:cNvPr id="75" name="TekstSylinder 74"/>
          <p:cNvSpPr txBox="1"/>
          <p:nvPr/>
        </p:nvSpPr>
        <p:spPr>
          <a:xfrm>
            <a:off x="5762789" y="4878619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OASIS SMP</a:t>
            </a:r>
          </a:p>
        </p:txBody>
      </p:sp>
      <p:cxnSp>
        <p:nvCxnSpPr>
          <p:cNvPr id="50" name="Rett pilkobling 49"/>
          <p:cNvCxnSpPr>
            <a:stCxn id="5" idx="2"/>
            <a:endCxn id="24" idx="1"/>
          </p:cNvCxnSpPr>
          <p:nvPr/>
        </p:nvCxnSpPr>
        <p:spPr>
          <a:xfrm>
            <a:off x="4146027" y="3005420"/>
            <a:ext cx="1479244" cy="1365647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/>
          <p:cNvCxnSpPr>
            <a:stCxn id="13" idx="2"/>
            <a:endCxn id="24" idx="3"/>
          </p:cNvCxnSpPr>
          <p:nvPr/>
        </p:nvCxnSpPr>
        <p:spPr>
          <a:xfrm flipH="1">
            <a:off x="7137439" y="3005420"/>
            <a:ext cx="1479244" cy="1365647"/>
          </a:xfrm>
          <a:prstGeom prst="straightConnector1">
            <a:avLst/>
          </a:prstGeom>
          <a:ln>
            <a:prstDash val="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132970" y="1296436"/>
            <a:ext cx="237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Machine-To-Machine </a:t>
            </a:r>
            <a:r>
              <a:rPr lang="nb-NO" sz="1200" b="1" dirty="0" err="1"/>
              <a:t>interface</a:t>
            </a:r>
            <a:endParaRPr lang="nb-NO" sz="1200" b="1" dirty="0"/>
          </a:p>
        </p:txBody>
      </p:sp>
      <p:cxnSp>
        <p:nvCxnSpPr>
          <p:cNvPr id="15" name="Rett pilkobling 14"/>
          <p:cNvCxnSpPr>
            <a:endCxn id="18" idx="0"/>
          </p:cNvCxnSpPr>
          <p:nvPr/>
        </p:nvCxnSpPr>
        <p:spPr>
          <a:xfrm>
            <a:off x="6494532" y="4838744"/>
            <a:ext cx="871135" cy="556054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: avrundede hjørner 15"/>
          <p:cNvSpPr/>
          <p:nvPr/>
        </p:nvSpPr>
        <p:spPr>
          <a:xfrm>
            <a:off x="4867314" y="5392373"/>
            <a:ext cx="1512168" cy="647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 katalog</a:t>
            </a:r>
          </a:p>
        </p:txBody>
      </p:sp>
      <p:sp>
        <p:nvSpPr>
          <p:cNvPr id="18" name="Rektangel: avrundede hjørner 17"/>
          <p:cNvSpPr/>
          <p:nvPr/>
        </p:nvSpPr>
        <p:spPr>
          <a:xfrm>
            <a:off x="6609583" y="5394798"/>
            <a:ext cx="1512168" cy="647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API</a:t>
            </a:r>
          </a:p>
          <a:p>
            <a:pPr algn="ctr"/>
            <a:r>
              <a:rPr lang="nb-NO" dirty="0"/>
              <a:t>katalog</a:t>
            </a:r>
          </a:p>
        </p:txBody>
      </p:sp>
      <p:cxnSp>
        <p:nvCxnSpPr>
          <p:cNvPr id="19" name="Rett pilkobling 18"/>
          <p:cNvCxnSpPr/>
          <p:nvPr/>
        </p:nvCxnSpPr>
        <p:spPr>
          <a:xfrm flipH="1">
            <a:off x="6396905" y="5715913"/>
            <a:ext cx="23010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/>
          <p:cNvSpPr txBox="1"/>
          <p:nvPr/>
        </p:nvSpPr>
        <p:spPr>
          <a:xfrm>
            <a:off x="5120512" y="6082737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DCAT</a:t>
            </a:r>
          </a:p>
        </p:txBody>
      </p:sp>
      <p:sp>
        <p:nvSpPr>
          <p:cNvPr id="21" name="TekstSylinder 20"/>
          <p:cNvSpPr txBox="1"/>
          <p:nvPr/>
        </p:nvSpPr>
        <p:spPr>
          <a:xfrm>
            <a:off x="6888888" y="608273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Open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err="1"/>
              <a:t>oData</a:t>
            </a:r>
            <a:r>
              <a:rPr lang="nb-NO" sz="1200" dirty="0"/>
              <a:t>????</a:t>
            </a:r>
          </a:p>
        </p:txBody>
      </p:sp>
      <p:cxnSp>
        <p:nvCxnSpPr>
          <p:cNvPr id="22" name="Rett pilkobling 21"/>
          <p:cNvCxnSpPr>
            <a:endCxn id="16" idx="0"/>
          </p:cNvCxnSpPr>
          <p:nvPr/>
        </p:nvCxnSpPr>
        <p:spPr>
          <a:xfrm flipH="1">
            <a:off x="5623398" y="4838744"/>
            <a:ext cx="698559" cy="553629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4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Overordnet (Design time)</a:t>
            </a:r>
          </a:p>
        </p:txBody>
      </p:sp>
      <p:sp>
        <p:nvSpPr>
          <p:cNvPr id="5" name="Rektangel: avrundede hjørner 4"/>
          <p:cNvSpPr/>
          <p:nvPr/>
        </p:nvSpPr>
        <p:spPr>
          <a:xfrm>
            <a:off x="5224865" y="2010227"/>
            <a:ext cx="1512168" cy="6470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API/Service</a:t>
            </a:r>
          </a:p>
          <a:p>
            <a:pPr algn="ctr"/>
            <a:r>
              <a:rPr lang="nb-NO" dirty="0"/>
              <a:t>Konsument</a:t>
            </a:r>
          </a:p>
        </p:txBody>
      </p:sp>
      <p:cxnSp>
        <p:nvCxnSpPr>
          <p:cNvPr id="50" name="Rett pilkobling 49"/>
          <p:cNvCxnSpPr>
            <a:endCxn id="15" idx="0"/>
          </p:cNvCxnSpPr>
          <p:nvPr/>
        </p:nvCxnSpPr>
        <p:spPr>
          <a:xfrm>
            <a:off x="5980949" y="4313106"/>
            <a:ext cx="871135" cy="556054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: avrundede hjørner 13"/>
          <p:cNvSpPr/>
          <p:nvPr/>
        </p:nvSpPr>
        <p:spPr>
          <a:xfrm>
            <a:off x="4353731" y="4866735"/>
            <a:ext cx="1512168" cy="647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 katalog</a:t>
            </a:r>
          </a:p>
        </p:txBody>
      </p:sp>
      <p:sp>
        <p:nvSpPr>
          <p:cNvPr id="15" name="Rektangel: avrundede hjørner 14"/>
          <p:cNvSpPr/>
          <p:nvPr/>
        </p:nvSpPr>
        <p:spPr>
          <a:xfrm>
            <a:off x="6096000" y="4869160"/>
            <a:ext cx="1512168" cy="647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API</a:t>
            </a:r>
          </a:p>
          <a:p>
            <a:pPr algn="ctr"/>
            <a:r>
              <a:rPr lang="nb-NO" dirty="0"/>
              <a:t>katalog</a:t>
            </a:r>
          </a:p>
        </p:txBody>
      </p:sp>
      <p:cxnSp>
        <p:nvCxnSpPr>
          <p:cNvPr id="16" name="Rett pilkobling 15"/>
          <p:cNvCxnSpPr/>
          <p:nvPr/>
        </p:nvCxnSpPr>
        <p:spPr>
          <a:xfrm flipH="1">
            <a:off x="5883322" y="5190275"/>
            <a:ext cx="23010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4606929" y="5557099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DCAT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6375305" y="555709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Open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err="1"/>
              <a:t>oData</a:t>
            </a:r>
            <a:r>
              <a:rPr lang="nb-NO" sz="1200" dirty="0"/>
              <a:t>????</a:t>
            </a:r>
          </a:p>
        </p:txBody>
      </p:sp>
      <p:pic>
        <p:nvPicPr>
          <p:cNvPr id="1026" name="Picture 2" descr="Bilderesultat for female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21" y="3304389"/>
            <a:ext cx="1142256" cy="11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Rett pilkobling 20"/>
          <p:cNvCxnSpPr>
            <a:endCxn id="14" idx="0"/>
          </p:cNvCxnSpPr>
          <p:nvPr/>
        </p:nvCxnSpPr>
        <p:spPr>
          <a:xfrm flipH="1">
            <a:off x="5109815" y="4313106"/>
            <a:ext cx="698559" cy="553629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/>
          <p:cNvCxnSpPr>
            <a:stCxn id="5" idx="2"/>
            <a:endCxn id="1026" idx="0"/>
          </p:cNvCxnSpPr>
          <p:nvPr/>
        </p:nvCxnSpPr>
        <p:spPr>
          <a:xfrm>
            <a:off x="5980949" y="2657308"/>
            <a:ext cx="0" cy="647081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/>
          <p:cNvSpPr/>
          <p:nvPr/>
        </p:nvSpPr>
        <p:spPr>
          <a:xfrm>
            <a:off x="7824192" y="2010227"/>
            <a:ext cx="1512168" cy="6470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API/Service</a:t>
            </a:r>
          </a:p>
          <a:p>
            <a:pPr algn="ctr"/>
            <a:r>
              <a:rPr lang="nb-NO" dirty="0"/>
              <a:t>Tilbyder</a:t>
            </a:r>
          </a:p>
        </p:txBody>
      </p:sp>
      <p:cxnSp>
        <p:nvCxnSpPr>
          <p:cNvPr id="33" name="Rett pilkobling 32"/>
          <p:cNvCxnSpPr>
            <a:stCxn id="32" idx="2"/>
            <a:endCxn id="15" idx="3"/>
          </p:cNvCxnSpPr>
          <p:nvPr/>
        </p:nvCxnSpPr>
        <p:spPr>
          <a:xfrm flipH="1">
            <a:off x="7608168" y="2657308"/>
            <a:ext cx="972108" cy="2535393"/>
          </a:xfrm>
          <a:prstGeom prst="straightConnector1">
            <a:avLst/>
          </a:prstGeom>
          <a:ln>
            <a:prstDash val="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598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ys bakgrunn">
  <a:themeElements>
    <a:clrScheme name="BITS NY">
      <a:dk1>
        <a:srgbClr val="35393C"/>
      </a:dk1>
      <a:lt1>
        <a:srgbClr val="F0F0F2"/>
      </a:lt1>
      <a:dk2>
        <a:srgbClr val="008ED2"/>
      </a:dk2>
      <a:lt2>
        <a:srgbClr val="FFFFFF"/>
      </a:lt2>
      <a:accent1>
        <a:srgbClr val="008ED2"/>
      </a:accent1>
      <a:accent2>
        <a:srgbClr val="A8A8A8"/>
      </a:accent2>
      <a:accent3>
        <a:srgbClr val="009AB3"/>
      </a:accent3>
      <a:accent4>
        <a:srgbClr val="16518C"/>
      </a:accent4>
      <a:accent5>
        <a:srgbClr val="C3D2A3"/>
      </a:accent5>
      <a:accent6>
        <a:srgbClr val="7CA76C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mørk bakgrunn">
  <a:themeElements>
    <a:clrScheme name="BITS 1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4D20AC-28D4-4EB3-A282-DD85AEE0E823}"/>
</file>

<file path=customXml/itemProps2.xml><?xml version="1.0" encoding="utf-8"?>
<ds:datastoreItem xmlns:ds="http://schemas.openxmlformats.org/officeDocument/2006/customXml" ds:itemID="{22FD9076-7EBC-4B05-BD35-59F7402166D6}"/>
</file>

<file path=customXml/itemProps3.xml><?xml version="1.0" encoding="utf-8"?>
<ds:datastoreItem xmlns:ds="http://schemas.openxmlformats.org/officeDocument/2006/customXml" ds:itemID="{613E5EDC-7C6B-4270-839C-36559A69BB76}"/>
</file>

<file path=docProps/app.xml><?xml version="1.0" encoding="utf-8"?>
<Properties xmlns="http://schemas.openxmlformats.org/officeDocument/2006/extended-properties" xmlns:vt="http://schemas.openxmlformats.org/officeDocument/2006/docPropsVTypes">
  <TotalTime>22458</TotalTime>
  <Words>247</Words>
  <Application>Microsoft Office PowerPoint</Application>
  <PresentationFormat>Widescreen</PresentationFormat>
  <Paragraphs>128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Museo Slab 500</vt:lpstr>
      <vt:lpstr>Master lys bakgrunn</vt:lpstr>
      <vt:lpstr>Master mørk bakgrunn</vt:lpstr>
      <vt:lpstr>PowerPoint-presentasjon</vt:lpstr>
      <vt:lpstr>Building Blocks (Run time) (- Sikkerhet)</vt:lpstr>
      <vt:lpstr>Building Blocks (Run time) (- Sikkerhet)</vt:lpstr>
      <vt:lpstr>Veiledning</vt:lpstr>
      <vt:lpstr>Solution Architecture Template (SAT)</vt:lpstr>
      <vt:lpstr>Architectural Building Block (ABB)</vt:lpstr>
      <vt:lpstr>Building Blocks (Run time) (- Sikkerhet)</vt:lpstr>
      <vt:lpstr>Overordnet (Design time)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Holmane, Vidar</dc:creator>
  <cp:lastModifiedBy>Pedersen, Klaus Vilstrup</cp:lastModifiedBy>
  <cp:revision>1286</cp:revision>
  <cp:lastPrinted>2017-09-13T13:17:13Z</cp:lastPrinted>
  <dcterms:created xsi:type="dcterms:W3CDTF">2011-04-02T17:19:46Z</dcterms:created>
  <dcterms:modified xsi:type="dcterms:W3CDTF">2018-06-13T08:07:59Z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OfficeType">
    <vt:lpwstr>growBusiness Solutions</vt:lpwstr>
  </property>
  <property fmtid="{D5CDD505-2E9C-101B-9397-08002B2CF9AE}" pid="3" name="Server">
    <vt:lpwstr>svapp360si</vt:lpwstr>
  </property>
  <property fmtid="{D5CDD505-2E9C-101B-9397-08002B2CF9AE}" pid="4" name="Protocol">
    <vt:lpwstr>off</vt:lpwstr>
  </property>
  <property fmtid="{D5CDD505-2E9C-101B-9397-08002B2CF9AE}" pid="5" name="Site">
    <vt:lpwstr>/locator.aspx</vt:lpwstr>
  </property>
  <property fmtid="{D5CDD505-2E9C-101B-9397-08002B2CF9AE}" pid="6" name="FileID">
    <vt:lpwstr>823123</vt:lpwstr>
  </property>
  <property fmtid="{D5CDD505-2E9C-101B-9397-08002B2CF9AE}" pid="7" name="VerID">
    <vt:lpwstr>0</vt:lpwstr>
  </property>
  <property fmtid="{D5CDD505-2E9C-101B-9397-08002B2CF9AE}" pid="8" name="FilePath">
    <vt:lpwstr>\\SVAPP360SI\360users\work\finans\trygves</vt:lpwstr>
  </property>
  <property fmtid="{D5CDD505-2E9C-101B-9397-08002B2CF9AE}" pid="9" name="FileName">
    <vt:lpwstr>16-753-3 Toppleder 2016 11 16 823123_568537_0.PPTX</vt:lpwstr>
  </property>
  <property fmtid="{D5CDD505-2E9C-101B-9397-08002B2CF9AE}" pid="10" name="FullFileName">
    <vt:lpwstr>\\SVAPP360SI\360users\work\finans\trygves\16-753-3 Toppleder 2016 11 16 823123_568537_0.PPTX</vt:lpwstr>
  </property>
  <property fmtid="{D5CDD505-2E9C-101B-9397-08002B2CF9AE}" pid="11" name="MSIP_Label_d3491420-1ae2-4120-89e6-e6f668f067e2_Enabled">
    <vt:lpwstr>True</vt:lpwstr>
  </property>
  <property fmtid="{D5CDD505-2E9C-101B-9397-08002B2CF9AE}" pid="12" name="MSIP_Label_d3491420-1ae2-4120-89e6-e6f668f067e2_SiteId">
    <vt:lpwstr>62366534-1ec3-4962-8869-9b5535279d0b</vt:lpwstr>
  </property>
  <property fmtid="{D5CDD505-2E9C-101B-9397-08002B2CF9AE}" pid="13" name="MSIP_Label_d3491420-1ae2-4120-89e6-e6f668f067e2_Ref">
    <vt:lpwstr>https://api.informationprotection.azure.com/api/62366534-1ec3-4962-8869-9b5535279d0b</vt:lpwstr>
  </property>
  <property fmtid="{D5CDD505-2E9C-101B-9397-08002B2CF9AE}" pid="14" name="MSIP_Label_d3491420-1ae2-4120-89e6-e6f668f067e2_Owner">
    <vt:lpwstr>Hakon.Jendal@nav.no</vt:lpwstr>
  </property>
  <property fmtid="{D5CDD505-2E9C-101B-9397-08002B2CF9AE}" pid="15" name="MSIP_Label_d3491420-1ae2-4120-89e6-e6f668f067e2_SetDate">
    <vt:lpwstr>2017-12-08T15:25:46.2592318+01:00</vt:lpwstr>
  </property>
  <property fmtid="{D5CDD505-2E9C-101B-9397-08002B2CF9AE}" pid="16" name="MSIP_Label_d3491420-1ae2-4120-89e6-e6f668f067e2_Name">
    <vt:lpwstr>NAV Internt</vt:lpwstr>
  </property>
  <property fmtid="{D5CDD505-2E9C-101B-9397-08002B2CF9AE}" pid="17" name="MSIP_Label_d3491420-1ae2-4120-89e6-e6f668f067e2_Application">
    <vt:lpwstr>Microsoft Azure Information Protection</vt:lpwstr>
  </property>
  <property fmtid="{D5CDD505-2E9C-101B-9397-08002B2CF9AE}" pid="18" name="MSIP_Label_d3491420-1ae2-4120-89e6-e6f668f067e2_Extended_MSFT_Method">
    <vt:lpwstr>Automatic</vt:lpwstr>
  </property>
  <property fmtid="{D5CDD505-2E9C-101B-9397-08002B2CF9AE}" pid="19" name="Sensitivity">
    <vt:lpwstr>NAV Internt</vt:lpwstr>
  </property>
  <property fmtid="{D5CDD505-2E9C-101B-9397-08002B2CF9AE}" pid="20" name="ContentTypeId">
    <vt:lpwstr>0x010100CE8FE860C1030048A2DFE7723F7A17C9</vt:lpwstr>
  </property>
</Properties>
</file>