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271" r:id="rId3"/>
    <p:sldId id="272" r:id="rId4"/>
    <p:sldId id="282" r:id="rId5"/>
    <p:sldId id="273" r:id="rId6"/>
    <p:sldId id="275" r:id="rId7"/>
    <p:sldId id="277" r:id="rId8"/>
    <p:sldId id="267" r:id="rId9"/>
    <p:sldId id="283" r:id="rId10"/>
    <p:sldId id="276" r:id="rId11"/>
    <p:sldId id="278" r:id="rId12"/>
    <p:sldId id="279" r:id="rId13"/>
    <p:sldId id="280" r:id="rId14"/>
    <p:sldId id="281" r:id="rId15"/>
    <p:sldId id="274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701" autoAdjust="0"/>
    <p:restoredTop sz="91212" autoAdjust="0"/>
  </p:normalViewPr>
  <p:slideViewPr>
    <p:cSldViewPr>
      <p:cViewPr varScale="1">
        <p:scale>
          <a:sx n="22" d="100"/>
          <a:sy n="22" d="100"/>
        </p:scale>
        <p:origin x="3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The Research University  in the </a:t>
            </a:r>
            <a:r>
              <a:rPr lang="en-US" altLang="de-DE" sz="800" dirty="0"/>
              <a:t>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17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25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4" y="3286129"/>
            <a:ext cx="8975725" cy="3471863"/>
          </a:xfrm>
          <a:prstGeom prst="rect">
            <a:avLst/>
          </a:prstGeom>
          <a:blipFill dpi="0" rotWithShape="1">
            <a:blip r:embed="rId3">
              <a:alphaModFix amt="51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 The Research University in the </a:t>
            </a:r>
            <a:r>
              <a:rPr lang="en-US" altLang="de-DE" sz="800" dirty="0"/>
              <a:t>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7714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5072069" y="428626"/>
            <a:ext cx="3846512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smtClean="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smtClean="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176463" y="1047750"/>
            <a:ext cx="6786562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text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4763" y="6381750"/>
            <a:ext cx="9148763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9144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4763" y="6381750"/>
            <a:ext cx="9148763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429503" y="6429378"/>
              <a:ext cx="1535113" cy="3841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 smtClean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 smtClean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4" y="6430966"/>
              <a:ext cx="1285875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25.09.2019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390531" y="895350"/>
            <a:ext cx="8374063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11.00083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dirty="0" smtClean="0"/>
              <a:t>Automatische</a:t>
            </a:r>
            <a:r>
              <a:rPr lang="en-US" altLang="de-DE" sz="2600" dirty="0" smtClean="0"/>
              <a:t> </a:t>
            </a:r>
            <a:r>
              <a:rPr lang="de-DE" altLang="de-DE" sz="2600" dirty="0" smtClean="0"/>
              <a:t>Auswahl</a:t>
            </a:r>
            <a:r>
              <a:rPr lang="en-US" altLang="de-DE" sz="2600" dirty="0" smtClean="0"/>
              <a:t> </a:t>
            </a:r>
            <a:r>
              <a:rPr lang="en-US" altLang="de-DE" sz="2600" dirty="0"/>
              <a:t>von </a:t>
            </a:r>
            <a:r>
              <a:rPr lang="de-DE" altLang="de-DE" sz="2600" dirty="0" smtClean="0"/>
              <a:t>maschinellen</a:t>
            </a:r>
            <a:r>
              <a:rPr lang="en-US" altLang="de-DE" sz="2600" dirty="0" smtClean="0"/>
              <a:t> </a:t>
            </a:r>
            <a:r>
              <a:rPr lang="de-DE" altLang="de-DE" sz="2600" dirty="0" smtClean="0"/>
              <a:t>Lernverfahren für kausale Inferenz</a:t>
            </a:r>
            <a:endParaRPr lang="de-DE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altLang="de-DE" sz="1600" b="1" dirty="0" smtClean="0">
                <a:solidFill>
                  <a:srgbClr val="000000"/>
                </a:solidFill>
              </a:rPr>
              <a:t>Abschlussvortrag Bachelorarbeit, Betreuerin - </a:t>
            </a:r>
            <a:r>
              <a:rPr lang="en-GB" sz="1600" b="1" noProof="1" smtClean="0">
                <a:solidFill>
                  <a:srgbClr val="000000"/>
                </a:solidFill>
              </a:rPr>
              <a:t>Ployplearn Ravivanpong</a:t>
            </a:r>
          </a:p>
          <a:p>
            <a:pPr algn="l" eaLnBrk="1" hangingPunct="1">
              <a:spcBef>
                <a:spcPct val="0"/>
              </a:spcBef>
            </a:pPr>
            <a:r>
              <a:rPr lang="en-GB" altLang="de-DE" sz="1600" b="1" noProof="1" smtClean="0">
                <a:solidFill>
                  <a:srgbClr val="000000"/>
                </a:solidFill>
              </a:rPr>
              <a:t>Atanas Dimitrov</a:t>
            </a:r>
            <a:r>
              <a:rPr lang="bg-BG" altLang="de-DE" sz="1600" b="1" noProof="1" smtClean="0">
                <a:solidFill>
                  <a:srgbClr val="000000"/>
                </a:solidFill>
              </a:rPr>
              <a:t> </a:t>
            </a:r>
            <a:r>
              <a:rPr lang="en-US" altLang="de-DE" sz="1600" b="1" noProof="1" smtClean="0">
                <a:solidFill>
                  <a:srgbClr val="000000"/>
                </a:solidFill>
              </a:rPr>
              <a:t>| 25.09.2019</a:t>
            </a:r>
            <a:endParaRPr lang="en-GB" altLang="de-DE" sz="1600" b="1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Daten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11 Datensätze, 3 unterschiedliche Arten</a:t>
            </a:r>
          </a:p>
          <a:p>
            <a:pPr lvl="1"/>
            <a:r>
              <a:rPr lang="de-DE" sz="2000" dirty="0" smtClean="0"/>
              <a:t>Echte Rohdaten</a:t>
            </a:r>
          </a:p>
          <a:p>
            <a:pPr lvl="1"/>
            <a:r>
              <a:rPr lang="de-DE" sz="2000" dirty="0" smtClean="0"/>
              <a:t>Synthetische Daten aus Rohdaten</a:t>
            </a:r>
          </a:p>
          <a:p>
            <a:pPr lvl="1"/>
            <a:r>
              <a:rPr lang="de-DE" sz="2000" dirty="0" smtClean="0"/>
              <a:t>Zufällig generierte Daten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smtClean="0"/>
              <a:t>Mit einem </a:t>
            </a:r>
            <a:r>
              <a:rPr lang="de-DE" sz="2400" b="1" dirty="0" smtClean="0"/>
              <a:t>bekannten</a:t>
            </a:r>
            <a:r>
              <a:rPr lang="de-DE" sz="2400" dirty="0" smtClean="0"/>
              <a:t> durchschnittlichen Behandlungseffekt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smtClean="0"/>
              <a:t>Aus unterschiedlichen Bereichen</a:t>
            </a:r>
            <a:r>
              <a:rPr lang="bg-BG" sz="2400" dirty="0" smtClean="0"/>
              <a:t>: </a:t>
            </a:r>
            <a:r>
              <a:rPr lang="de-DE" sz="2400" dirty="0" smtClean="0"/>
              <a:t>Geburtenstatistik</a:t>
            </a:r>
            <a:r>
              <a:rPr lang="en-US" sz="2400" dirty="0" smtClean="0"/>
              <a:t>, </a:t>
            </a:r>
            <a:r>
              <a:rPr lang="de-DE" sz="2400" dirty="0" smtClean="0"/>
              <a:t>Finanzwesen</a:t>
            </a:r>
            <a:r>
              <a:rPr lang="en-US" sz="2400" dirty="0" smtClean="0"/>
              <a:t> </a:t>
            </a:r>
            <a:r>
              <a:rPr lang="de-DE" sz="2400" dirty="0" smtClean="0"/>
              <a:t>usw.</a:t>
            </a:r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100964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Evaluation</a:t>
            </a:r>
            <a:endParaRPr lang="bg-BG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645971" cy="5047746"/>
          </a:xfrm>
        </p:spPr>
      </p:pic>
    </p:spTree>
    <p:extLst>
      <p:ext uri="{BB962C8B-B14F-4D97-AF65-F5344CB8AC3E}">
        <p14:creationId xmlns:p14="http://schemas.microsoft.com/office/powerpoint/2010/main" val="39285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Evaluation</a:t>
            </a:r>
            <a:endParaRPr lang="bg-BG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1106541"/>
            <a:ext cx="8357939" cy="5127518"/>
          </a:xfrm>
        </p:spPr>
      </p:pic>
    </p:spTree>
    <p:extLst>
      <p:ext uri="{BB962C8B-B14F-4D97-AF65-F5344CB8AC3E}">
        <p14:creationId xmlns:p14="http://schemas.microsoft.com/office/powerpoint/2010/main" val="22724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Evaluation</a:t>
            </a:r>
            <a:endParaRPr lang="bg-BG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808151"/>
            <a:ext cx="8136904" cy="1724298"/>
          </a:xfrm>
        </p:spPr>
      </p:pic>
      <p:sp>
        <p:nvSpPr>
          <p:cNvPr id="7" name="TextBox 6"/>
          <p:cNvSpPr txBox="1"/>
          <p:nvPr/>
        </p:nvSpPr>
        <p:spPr>
          <a:xfrm>
            <a:off x="1365535" y="2438819"/>
            <a:ext cx="618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Kumulierte Erfolgsrate von </a:t>
            </a:r>
            <a:r>
              <a:rPr lang="de-DE" b="1" dirty="0" err="1" smtClean="0"/>
              <a:t>Synth</a:t>
            </a:r>
            <a:r>
              <a:rPr lang="de-DE" b="1" dirty="0" smtClean="0"/>
              <a:t>-Validation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8192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6911975" cy="705991"/>
          </a:xfrm>
        </p:spPr>
        <p:txBody>
          <a:bodyPr/>
          <a:lstStyle/>
          <a:p>
            <a:pPr algn="ctr"/>
            <a:r>
              <a:rPr lang="de-DE" sz="4800" dirty="0" smtClean="0"/>
              <a:t>Fragen?</a:t>
            </a:r>
            <a:endParaRPr lang="bg-BG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9914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Confounding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480556"/>
            <a:ext cx="1152128" cy="1152128"/>
          </a:xfrm>
        </p:spPr>
        <p:txBody>
          <a:bodyPr numCol="1"/>
          <a:lstStyle/>
          <a:p>
            <a:pPr marL="0" indent="0" algn="ctr">
              <a:buNone/>
            </a:pPr>
            <a:r>
              <a:rPr lang="de-DE" sz="8000" dirty="0" smtClean="0"/>
              <a:t>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95736" y="4370018"/>
            <a:ext cx="11521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sz="8000" kern="0" dirty="0" smtClean="0"/>
              <a:t>W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50372" y="4370018"/>
            <a:ext cx="11521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sz="8000" kern="0" dirty="0"/>
              <a:t>Y</a:t>
            </a:r>
            <a:endParaRPr lang="de-DE" sz="8000" kern="0" dirty="0" smtClean="0"/>
          </a:p>
        </p:txBody>
      </p:sp>
      <p:cxnSp>
        <p:nvCxnSpPr>
          <p:cNvPr id="45" name="Straight Arrow Connector 44"/>
          <p:cNvCxnSpPr>
            <a:endCxn id="8" idx="0"/>
          </p:cNvCxnSpPr>
          <p:nvPr/>
        </p:nvCxnSpPr>
        <p:spPr>
          <a:xfrm flipH="1">
            <a:off x="2771800" y="2632684"/>
            <a:ext cx="1512168" cy="17373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0"/>
          </p:cNvCxnSpPr>
          <p:nvPr/>
        </p:nvCxnSpPr>
        <p:spPr>
          <a:xfrm>
            <a:off x="5004048" y="2632684"/>
            <a:ext cx="1722388" cy="17373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3"/>
            <a:endCxn id="9" idx="1"/>
          </p:cNvCxnSpPr>
          <p:nvPr/>
        </p:nvCxnSpPr>
        <p:spPr>
          <a:xfrm>
            <a:off x="3347864" y="4946082"/>
            <a:ext cx="280250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 dirty="0" smtClean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  <a:p>
            <a:endParaRPr lang="en-US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7" y="1052736"/>
            <a:ext cx="8356600" cy="4894262"/>
          </a:xfrm>
        </p:spPr>
        <p:txBody>
          <a:bodyPr/>
          <a:lstStyle/>
          <a:p>
            <a:endParaRPr lang="de-DE" altLang="de-DE" dirty="0" smtClean="0"/>
          </a:p>
          <a:p>
            <a:r>
              <a:rPr lang="de-DE" altLang="de-DE" dirty="0" smtClean="0"/>
              <a:t>Behandlung, Ergebnis, </a:t>
            </a:r>
            <a:r>
              <a:rPr lang="de-DE" altLang="de-DE" dirty="0" err="1" smtClean="0"/>
              <a:t>Kovariaten</a:t>
            </a:r>
            <a:endParaRPr lang="de-DE" altLang="de-DE" dirty="0" smtClean="0"/>
          </a:p>
          <a:p>
            <a:endParaRPr lang="de-DE" altLang="de-DE" dirty="0"/>
          </a:p>
          <a:p>
            <a:pPr marL="0" indent="0">
              <a:buNone/>
            </a:pPr>
            <a:endParaRPr lang="en-US" altLang="de-DE" dirty="0" smtClean="0"/>
          </a:p>
          <a:p>
            <a:r>
              <a:rPr lang="de-DE" altLang="de-DE" dirty="0" smtClean="0"/>
              <a:t>Welchen </a:t>
            </a:r>
            <a:r>
              <a:rPr lang="de-DE" altLang="de-DE" dirty="0"/>
              <a:t>Beitrag hat eine bestimmte Behandlung für das Ergebnis</a:t>
            </a:r>
            <a:r>
              <a:rPr lang="bg-BG" altLang="de-DE" dirty="0" smtClean="0"/>
              <a:t>?</a:t>
            </a:r>
            <a:endParaRPr lang="en-US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 smtClean="0"/>
              <a:t>Der kausalen </a:t>
            </a:r>
            <a:r>
              <a:rPr lang="de-DE" altLang="de-DE" dirty="0"/>
              <a:t>Effekt von einer </a:t>
            </a:r>
            <a:r>
              <a:rPr lang="de-DE" altLang="de-DE" dirty="0" smtClean="0"/>
              <a:t>Behandlung – die Differenz</a:t>
            </a:r>
            <a:r>
              <a:rPr lang="en-US" altLang="de-DE" dirty="0" smtClean="0"/>
              <a:t> </a:t>
            </a:r>
            <a:r>
              <a:rPr lang="de-DE" altLang="de-DE" dirty="0"/>
              <a:t>zwischen</a:t>
            </a:r>
            <a:r>
              <a:rPr lang="en-US" altLang="de-DE" dirty="0"/>
              <a:t> </a:t>
            </a:r>
            <a:r>
              <a:rPr lang="de-DE" altLang="de-DE" b="1" dirty="0"/>
              <a:t>mit</a:t>
            </a:r>
            <a:r>
              <a:rPr lang="en-US" altLang="de-DE" dirty="0"/>
              <a:t> und </a:t>
            </a:r>
            <a:r>
              <a:rPr lang="de-DE" altLang="de-DE" b="1" dirty="0"/>
              <a:t>ohne</a:t>
            </a:r>
            <a:r>
              <a:rPr lang="en-US" altLang="de-DE" dirty="0"/>
              <a:t> </a:t>
            </a:r>
            <a:r>
              <a:rPr lang="de-DE" altLang="de-DE" dirty="0" smtClean="0"/>
              <a:t>Behandlung</a:t>
            </a:r>
          </a:p>
          <a:p>
            <a:pPr marL="0" indent="0">
              <a:buNone/>
            </a:pPr>
            <a:endParaRPr lang="de-DE" altLang="de-DE" dirty="0" smtClean="0"/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b="1" dirty="0" smtClean="0"/>
              <a:t>Kausale Inferenz</a:t>
            </a:r>
            <a:r>
              <a:rPr lang="bg-BG" altLang="de-DE" dirty="0" smtClean="0"/>
              <a:t>: </a:t>
            </a:r>
            <a:r>
              <a:rPr lang="de-DE" altLang="de-DE" dirty="0" smtClean="0"/>
              <a:t>Kenntnisse über diesen Effekt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9887" y="322872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/>
              <a:t>Kausale Inferenz</a:t>
            </a:r>
          </a:p>
        </p:txBody>
      </p:sp>
    </p:spTree>
    <p:extLst>
      <p:ext uri="{BB962C8B-B14F-4D97-AF65-F5344CB8AC3E}">
        <p14:creationId xmlns:p14="http://schemas.microsoft.com/office/powerpoint/2010/main" val="9270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 dirty="0" smtClean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  <a:p>
            <a:endParaRPr lang="en-US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7" y="1052736"/>
            <a:ext cx="8356600" cy="4894262"/>
          </a:xfrm>
        </p:spPr>
        <p:txBody>
          <a:bodyPr/>
          <a:lstStyle/>
          <a:p>
            <a:pPr marL="0" indent="0">
              <a:buNone/>
            </a:pPr>
            <a:endParaRPr lang="bg-BG" altLang="de-DE" sz="2800" b="1" dirty="0" smtClean="0"/>
          </a:p>
          <a:p>
            <a:pPr marL="0" indent="0">
              <a:buNone/>
            </a:pPr>
            <a:endParaRPr lang="de-DE" altLang="de-DE" dirty="0" smtClean="0"/>
          </a:p>
          <a:p>
            <a:pPr marL="0" indent="0" algn="ctr">
              <a:buNone/>
            </a:pPr>
            <a:endParaRPr lang="de-DE" altLang="de-DE" sz="2400" dirty="0"/>
          </a:p>
          <a:p>
            <a:pPr marL="0" indent="0" algn="ctr">
              <a:buNone/>
            </a:pPr>
            <a:r>
              <a:rPr lang="de-DE" altLang="de-DE" sz="2400" dirty="0" smtClean="0"/>
              <a:t>Ein einziges Objekt kann </a:t>
            </a:r>
            <a:r>
              <a:rPr lang="de-DE" altLang="de-DE" sz="2400" b="1" dirty="0" smtClean="0"/>
              <a:t>entweder </a:t>
            </a:r>
            <a:endParaRPr lang="de-DE" altLang="de-DE" sz="2400" b="1" dirty="0"/>
          </a:p>
          <a:p>
            <a:pPr marL="0" indent="0" algn="ctr">
              <a:buNone/>
            </a:pPr>
            <a:r>
              <a:rPr lang="de-DE" altLang="de-DE" sz="2400" i="1" dirty="0"/>
              <a:t>b</a:t>
            </a:r>
            <a:r>
              <a:rPr lang="de-DE" altLang="de-DE" sz="2400" i="1" dirty="0" smtClean="0"/>
              <a:t>ehandelt,</a:t>
            </a:r>
            <a:r>
              <a:rPr lang="de-DE" altLang="de-DE" sz="2400" dirty="0" smtClean="0"/>
              <a:t> </a:t>
            </a:r>
          </a:p>
          <a:p>
            <a:pPr marL="0" indent="0" algn="ctr">
              <a:buNone/>
            </a:pPr>
            <a:r>
              <a:rPr lang="de-DE" altLang="de-DE" sz="2400" b="1" dirty="0" smtClean="0"/>
              <a:t>oder </a:t>
            </a:r>
          </a:p>
          <a:p>
            <a:pPr marL="0" indent="0" algn="ctr">
              <a:buNone/>
            </a:pPr>
            <a:r>
              <a:rPr lang="de-DE" altLang="de-DE" sz="2400" i="1" dirty="0"/>
              <a:t>n</a:t>
            </a:r>
            <a:r>
              <a:rPr lang="de-DE" altLang="de-DE" sz="2400" i="1" dirty="0" smtClean="0"/>
              <a:t>icht behandelt </a:t>
            </a:r>
          </a:p>
          <a:p>
            <a:pPr marL="0" indent="0" algn="ctr">
              <a:buNone/>
            </a:pPr>
            <a:r>
              <a:rPr lang="de-DE" altLang="de-DE" sz="2400" dirty="0" smtClean="0"/>
              <a:t>werden, aber </a:t>
            </a:r>
            <a:r>
              <a:rPr lang="de-DE" altLang="de-DE" sz="2400" b="1" dirty="0" smtClean="0"/>
              <a:t>nicht beides.</a:t>
            </a:r>
            <a:endParaRPr lang="de-DE" altLang="de-DE" sz="2400" b="1" dirty="0"/>
          </a:p>
          <a:p>
            <a:pPr marL="0" indent="0">
              <a:buNone/>
            </a:pPr>
            <a:endParaRPr lang="de-DE" altLang="de-DE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9887" y="322872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/>
              <a:t>Das fundamentale Problem</a:t>
            </a:r>
          </a:p>
        </p:txBody>
      </p:sp>
    </p:spTree>
    <p:extLst>
      <p:ext uri="{BB962C8B-B14F-4D97-AF65-F5344CB8AC3E}">
        <p14:creationId xmlns:p14="http://schemas.microsoft.com/office/powerpoint/2010/main" val="20860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284163"/>
            <a:ext cx="7272808" cy="561975"/>
          </a:xfrm>
        </p:spPr>
        <p:txBody>
          <a:bodyPr/>
          <a:lstStyle/>
          <a:p>
            <a:r>
              <a:rPr lang="de-DE" dirty="0" smtClean="0"/>
              <a:t>Schätzen von dem durchschnittlichen Behandlungseffekt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s-E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s-ES" sz="2400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s-ES" sz="2400" b="1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s-E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r>
                  <a:rPr lang="de-DE" sz="2300" dirty="0"/>
                  <a:t>r – der durchschnittliche </a:t>
                </a:r>
                <a:r>
                  <a:rPr lang="de-DE" sz="2300" dirty="0" smtClean="0"/>
                  <a:t>Behandlungseffekt</a:t>
                </a:r>
              </a:p>
              <a:p>
                <a:r>
                  <a:rPr lang="en-US" sz="2300" dirty="0" smtClean="0"/>
                  <a:t>Y </a:t>
                </a:r>
                <a:r>
                  <a:rPr lang="de-DE" sz="2300" dirty="0"/>
                  <a:t>– </a:t>
                </a:r>
                <a:r>
                  <a:rPr lang="de-DE" sz="2300" dirty="0" smtClean="0"/>
                  <a:t>die Ergebnisvariable</a:t>
                </a:r>
              </a:p>
              <a:p>
                <a:r>
                  <a:rPr lang="de-DE" sz="2300" dirty="0"/>
                  <a:t>W – eine binäre Variable</a:t>
                </a:r>
                <a:r>
                  <a:rPr lang="bg-BG" sz="2300" dirty="0"/>
                  <a:t>; </a:t>
                </a:r>
                <a:r>
                  <a:rPr lang="en-US" sz="2300" dirty="0"/>
                  <a:t>1 =&gt; </a:t>
                </a:r>
                <a:r>
                  <a:rPr lang="de-DE" sz="2300" dirty="0"/>
                  <a:t>behandelt, 0 </a:t>
                </a:r>
                <a:r>
                  <a:rPr lang="en-US" sz="2300" dirty="0"/>
                  <a:t>=&gt; </a:t>
                </a:r>
                <a:r>
                  <a:rPr lang="de-DE" sz="2300" dirty="0"/>
                  <a:t>unbehandelt</a:t>
                </a:r>
              </a:p>
              <a:p>
                <a:pPr marL="0" indent="0">
                  <a:buNone/>
                </a:pPr>
                <a:endParaRPr lang="de-DE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40280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Datensammlung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 smtClean="0"/>
          </a:p>
          <a:p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smtClean="0"/>
              <a:t>Durchführung von einem Experiment</a:t>
            </a:r>
          </a:p>
          <a:p>
            <a:pPr lvl="1"/>
            <a:r>
              <a:rPr lang="de-DE" dirty="0" smtClean="0"/>
              <a:t>Sehr gute Schätzung</a:t>
            </a:r>
          </a:p>
          <a:p>
            <a:pPr lvl="1"/>
            <a:r>
              <a:rPr lang="de-DE" dirty="0"/>
              <a:t>Nicht immer </a:t>
            </a:r>
            <a:r>
              <a:rPr lang="de-DE" dirty="0" smtClean="0"/>
              <a:t>möglich</a:t>
            </a:r>
          </a:p>
          <a:p>
            <a:r>
              <a:rPr lang="de-DE" sz="2400" dirty="0" smtClean="0"/>
              <a:t>Durchführung </a:t>
            </a:r>
            <a:r>
              <a:rPr lang="de-DE" sz="2400" dirty="0"/>
              <a:t>von </a:t>
            </a:r>
            <a:r>
              <a:rPr lang="de-DE" sz="2400" dirty="0" smtClean="0"/>
              <a:t>einer Beobachtungsstudie</a:t>
            </a:r>
          </a:p>
          <a:p>
            <a:pPr lvl="1"/>
            <a:r>
              <a:rPr lang="de-DE" dirty="0" smtClean="0"/>
              <a:t>Im Allgemein eine verzerrte Schätzung</a:t>
            </a:r>
          </a:p>
          <a:p>
            <a:pPr lvl="1"/>
            <a:r>
              <a:rPr lang="de-DE" dirty="0" smtClean="0"/>
              <a:t>Spezielle Methoden werden benutzt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39352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Methoden für kausale Inferenz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400" dirty="0"/>
          </a:p>
          <a:p>
            <a:r>
              <a:rPr lang="de-DE" sz="2400" dirty="0" smtClean="0"/>
              <a:t>Ziel: </a:t>
            </a:r>
            <a:r>
              <a:rPr lang="en-US" sz="2400" dirty="0" smtClean="0"/>
              <a:t>Bias </a:t>
            </a:r>
            <a:r>
              <a:rPr lang="de-DE" sz="2400" dirty="0" smtClean="0"/>
              <a:t>vermindern/entfernen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 smtClean="0"/>
          </a:p>
          <a:p>
            <a:r>
              <a:rPr lang="en-US" sz="2400" dirty="0" smtClean="0"/>
              <a:t>Propensity</a:t>
            </a:r>
            <a:r>
              <a:rPr lang="de-DE" sz="2400" dirty="0" smtClean="0"/>
              <a:t> Score </a:t>
            </a:r>
            <a:r>
              <a:rPr lang="de-DE" sz="2400" b="1" i="1" dirty="0"/>
              <a:t>e(X) = </a:t>
            </a:r>
            <a:r>
              <a:rPr lang="en-GB" sz="2400" b="1" i="1" dirty="0"/>
              <a:t>P</a:t>
            </a:r>
            <a:r>
              <a:rPr lang="en-GB" sz="2400" b="1" dirty="0" smtClean="0"/>
              <a:t>(</a:t>
            </a:r>
            <a:r>
              <a:rPr lang="en-GB" sz="2400" b="1" i="1" dirty="0" smtClean="0"/>
              <a:t>W </a:t>
            </a:r>
            <a:r>
              <a:rPr lang="en-GB" sz="2400" b="1" dirty="0"/>
              <a:t>= 1|</a:t>
            </a:r>
            <a:r>
              <a:rPr lang="en-GB" sz="2400" b="1" i="1" dirty="0"/>
              <a:t>X</a:t>
            </a:r>
            <a:r>
              <a:rPr lang="en-GB" sz="2400" b="1" dirty="0" smtClean="0"/>
              <a:t>)</a:t>
            </a:r>
          </a:p>
          <a:p>
            <a:endParaRPr lang="en-GB" sz="2400" b="1" dirty="0"/>
          </a:p>
          <a:p>
            <a:endParaRPr lang="en-GB" sz="2400" b="1" dirty="0" smtClean="0"/>
          </a:p>
          <a:p>
            <a:endParaRPr lang="en-GB" sz="2400" b="1" dirty="0" smtClean="0"/>
          </a:p>
          <a:p>
            <a:r>
              <a:rPr lang="de-DE" sz="2400" dirty="0" smtClean="0"/>
              <a:t>Keine allgemeinbeste Methode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16939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 smtClean="0"/>
              <a:t>Synth</a:t>
            </a:r>
            <a:r>
              <a:rPr lang="de-DE" sz="2800" dirty="0" smtClean="0"/>
              <a:t>-Validation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400" dirty="0"/>
          </a:p>
          <a:p>
            <a:r>
              <a:rPr lang="de-DE" sz="2400" dirty="0" smtClean="0"/>
              <a:t>Automatische Auswahl von der besten Methode für einen bestimmten Datensatz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smtClean="0"/>
              <a:t>Generierung von synthetischen Datensätzen mit vorgegebenen Effekten</a:t>
            </a:r>
            <a:endParaRPr lang="de-DE" sz="2400" b="1" dirty="0" smtClean="0"/>
          </a:p>
          <a:p>
            <a:endParaRPr lang="en-GB" sz="2400" b="1" dirty="0" smtClean="0"/>
          </a:p>
          <a:p>
            <a:endParaRPr lang="en-GB" sz="2400" b="1" dirty="0"/>
          </a:p>
          <a:p>
            <a:r>
              <a:rPr lang="de-DE" sz="2400" dirty="0" smtClean="0"/>
              <a:t>Ausführung der Methoden auf diesen Daten</a:t>
            </a:r>
          </a:p>
          <a:p>
            <a:endParaRPr lang="en-GB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331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 smtClean="0"/>
              <a:t>Synth</a:t>
            </a:r>
            <a:r>
              <a:rPr lang="de-DE" sz="2800" dirty="0" smtClean="0"/>
              <a:t>-Validation</a:t>
            </a:r>
            <a:endParaRPr lang="bg-BG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1124745"/>
            <a:ext cx="8447489" cy="48245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90525" y="584043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Quelle</a:t>
            </a:r>
            <a:r>
              <a:rPr lang="bg-BG" i="1" dirty="0" smtClean="0"/>
              <a:t>:</a:t>
            </a:r>
            <a:r>
              <a:rPr lang="en-GB" i="1" dirty="0" smtClean="0">
                <a:hlinkClick r:id="rId4"/>
              </a:rPr>
              <a:t>https://arxiv.org/pdf/1711.00083.pdf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2362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Benchmarking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340768"/>
            <a:ext cx="8358187" cy="4464025"/>
          </a:xfrm>
        </p:spPr>
        <p:txBody>
          <a:bodyPr/>
          <a:lstStyle/>
          <a:p>
            <a:r>
              <a:rPr lang="de-DE" sz="2400" dirty="0" smtClean="0"/>
              <a:t>Integrierte </a:t>
            </a:r>
            <a:r>
              <a:rPr lang="de-DE" sz="2400" dirty="0"/>
              <a:t>Methoden</a:t>
            </a:r>
            <a:endParaRPr lang="bg-BG" sz="2400" dirty="0"/>
          </a:p>
          <a:p>
            <a:pPr lvl="1"/>
            <a:r>
              <a:rPr lang="en-US" sz="2000" dirty="0"/>
              <a:t>Die</a:t>
            </a:r>
            <a:r>
              <a:rPr lang="bg-BG" sz="2000" dirty="0"/>
              <a:t> </a:t>
            </a:r>
            <a:r>
              <a:rPr lang="de-DE" sz="2000" dirty="0"/>
              <a:t>naive Methode</a:t>
            </a:r>
          </a:p>
          <a:p>
            <a:pPr lvl="1"/>
            <a:r>
              <a:rPr lang="de-DE" sz="2000" dirty="0"/>
              <a:t>R-Lerner mit </a:t>
            </a:r>
            <a:r>
              <a:rPr lang="de-DE" sz="2000" dirty="0" err="1"/>
              <a:t>Boosting</a:t>
            </a:r>
            <a:endParaRPr lang="de-DE" sz="2000" dirty="0"/>
          </a:p>
          <a:p>
            <a:pPr lvl="1"/>
            <a:r>
              <a:rPr lang="de-DE" sz="2000" dirty="0"/>
              <a:t>R-Lerner mit Lasso</a:t>
            </a:r>
          </a:p>
          <a:p>
            <a:pPr lvl="1"/>
            <a:r>
              <a:rPr lang="de-DE" sz="2000" dirty="0"/>
              <a:t>Kausale Wälder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400" dirty="0" err="1"/>
              <a:t>Synth</a:t>
            </a:r>
            <a:r>
              <a:rPr lang="de-DE" sz="2400" dirty="0"/>
              <a:t>-Validation mit jedem Datensatz mindestens 30 mal </a:t>
            </a:r>
            <a:r>
              <a:rPr lang="de-DE" sz="2400" dirty="0" err="1" smtClean="0"/>
              <a:t>gebenchmarkt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Insgesamt 373 Läufe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Atanas Dimitrov - </a:t>
            </a:r>
            <a:r>
              <a:rPr lang="de-DE" altLang="de-DE" dirty="0"/>
              <a:t>Automatische</a:t>
            </a:r>
            <a:r>
              <a:rPr lang="en-US" altLang="de-DE" dirty="0"/>
              <a:t> </a:t>
            </a:r>
            <a:r>
              <a:rPr lang="de-DE" altLang="de-DE" dirty="0"/>
              <a:t>Auswahl</a:t>
            </a:r>
            <a:r>
              <a:rPr lang="en-US" altLang="de-DE" dirty="0"/>
              <a:t> von </a:t>
            </a:r>
            <a:r>
              <a:rPr lang="de-DE" altLang="de-DE" dirty="0"/>
              <a:t>maschinellen</a:t>
            </a:r>
            <a:r>
              <a:rPr lang="en-US" altLang="de-DE" dirty="0"/>
              <a:t> </a:t>
            </a:r>
            <a:r>
              <a:rPr lang="de-DE" altLang="de-DE" dirty="0"/>
              <a:t>Lernverfahren für kausale Inferenz</a:t>
            </a:r>
            <a:endParaRPr lang="de-DE" altLang="de-DE" sz="800" dirty="0"/>
          </a:p>
        </p:txBody>
      </p:sp>
    </p:spTree>
    <p:extLst>
      <p:ext uri="{BB962C8B-B14F-4D97-AF65-F5344CB8AC3E}">
        <p14:creationId xmlns:p14="http://schemas.microsoft.com/office/powerpoint/2010/main" val="350275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4082</TotalTime>
  <Words>396</Words>
  <Application>Microsoft Office PowerPoint</Application>
  <PresentationFormat>On-screen Show (4:3)</PresentationFormat>
  <Paragraphs>118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DINMittelschrift</vt:lpstr>
      <vt:lpstr>Times New Roman</vt:lpstr>
      <vt:lpstr>KIT-PPT_Master_en_2016</vt:lpstr>
      <vt:lpstr>PowerPoint Presentation</vt:lpstr>
      <vt:lpstr>PowerPoint Presentation</vt:lpstr>
      <vt:lpstr>PowerPoint Presentation</vt:lpstr>
      <vt:lpstr>Schätzen von dem durchschnittlichen Behandlungseffekt</vt:lpstr>
      <vt:lpstr>Datensammlung</vt:lpstr>
      <vt:lpstr>Methoden für kausale Inferenz</vt:lpstr>
      <vt:lpstr>Synth-Validation</vt:lpstr>
      <vt:lpstr>Synth-Validation</vt:lpstr>
      <vt:lpstr>Benchmarking</vt:lpstr>
      <vt:lpstr>Daten</vt:lpstr>
      <vt:lpstr>Evaluation</vt:lpstr>
      <vt:lpstr>Evaluation</vt:lpstr>
      <vt:lpstr>Evaluation</vt:lpstr>
      <vt:lpstr>Fragen?</vt:lpstr>
      <vt:lpstr>Confounding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Atanas Dimitrov</cp:lastModifiedBy>
  <cp:revision>87</cp:revision>
  <dcterms:created xsi:type="dcterms:W3CDTF">2015-12-01T10:08:17Z</dcterms:created>
  <dcterms:modified xsi:type="dcterms:W3CDTF">2019-09-25T14:35:07Z</dcterms:modified>
</cp:coreProperties>
</file>