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7617-43E4-4581-8577-C231675FE8B9}" type="datetimeFigureOut">
              <a:rPr lang="bg-BG" smtClean="0"/>
              <a:t>8.5.2022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DC98-7D29-4A61-BEC2-20E53543BD6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5833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7617-43E4-4581-8577-C231675FE8B9}" type="datetimeFigureOut">
              <a:rPr lang="bg-BG" smtClean="0"/>
              <a:t>8.5.2022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DC98-7D29-4A61-BEC2-20E53543BD6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541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7617-43E4-4581-8577-C231675FE8B9}" type="datetimeFigureOut">
              <a:rPr lang="bg-BG" smtClean="0"/>
              <a:t>8.5.2022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DC98-7D29-4A61-BEC2-20E53543BD6D}" type="slidenum">
              <a:rPr lang="bg-BG" smtClean="0"/>
              <a:t>‹#›</a:t>
            </a:fld>
            <a:endParaRPr lang="bg-BG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718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7617-43E4-4581-8577-C231675FE8B9}" type="datetimeFigureOut">
              <a:rPr lang="bg-BG" smtClean="0"/>
              <a:t>8.5.2022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DC98-7D29-4A61-BEC2-20E53543BD6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7363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 на цита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7617-43E4-4581-8577-C231675FE8B9}" type="datetimeFigureOut">
              <a:rPr lang="bg-BG" smtClean="0"/>
              <a:t>8.5.2022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DC98-7D29-4A61-BEC2-20E53543BD6D}" type="slidenum">
              <a:rPr lang="bg-BG" smtClean="0"/>
              <a:t>‹#›</a:t>
            </a:fld>
            <a:endParaRPr lang="bg-B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8253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или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7617-43E4-4581-8577-C231675FE8B9}" type="datetimeFigureOut">
              <a:rPr lang="bg-BG" smtClean="0"/>
              <a:t>8.5.2022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DC98-7D29-4A61-BEC2-20E53543BD6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2767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7617-43E4-4581-8577-C231675FE8B9}" type="datetimeFigureOut">
              <a:rPr lang="bg-BG" smtClean="0"/>
              <a:t>8.5.2022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DC98-7D29-4A61-BEC2-20E53543BD6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76970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7617-43E4-4581-8577-C231675FE8B9}" type="datetimeFigureOut">
              <a:rPr lang="bg-BG" smtClean="0"/>
              <a:t>8.5.2022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DC98-7D29-4A61-BEC2-20E53543BD6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5342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7617-43E4-4581-8577-C231675FE8B9}" type="datetimeFigureOut">
              <a:rPr lang="bg-BG" smtClean="0"/>
              <a:t>8.5.2022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DC98-7D29-4A61-BEC2-20E53543BD6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5234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7617-43E4-4581-8577-C231675FE8B9}" type="datetimeFigureOut">
              <a:rPr lang="bg-BG" smtClean="0"/>
              <a:t>8.5.2022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DC98-7D29-4A61-BEC2-20E53543BD6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4274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7617-43E4-4581-8577-C231675FE8B9}" type="datetimeFigureOut">
              <a:rPr lang="bg-BG" smtClean="0"/>
              <a:t>8.5.2022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DC98-7D29-4A61-BEC2-20E53543BD6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06855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7617-43E4-4581-8577-C231675FE8B9}" type="datetimeFigureOut">
              <a:rPr lang="bg-BG" smtClean="0"/>
              <a:t>8.5.2022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DC98-7D29-4A61-BEC2-20E53543BD6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8246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7617-43E4-4581-8577-C231675FE8B9}" type="datetimeFigureOut">
              <a:rPr lang="bg-BG" smtClean="0"/>
              <a:t>8.5.2022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DC98-7D29-4A61-BEC2-20E53543BD6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2243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7617-43E4-4581-8577-C231675FE8B9}" type="datetimeFigureOut">
              <a:rPr lang="bg-BG" smtClean="0"/>
              <a:t>8.5.2022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DC98-7D29-4A61-BEC2-20E53543BD6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58128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7617-43E4-4581-8577-C231675FE8B9}" type="datetimeFigureOut">
              <a:rPr lang="bg-BG" smtClean="0"/>
              <a:t>8.5.2022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DC98-7D29-4A61-BEC2-20E53543BD6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05684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7617-43E4-4581-8577-C231675FE8B9}" type="datetimeFigureOut">
              <a:rPr lang="bg-BG" smtClean="0"/>
              <a:t>8.5.2022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DC98-7D29-4A61-BEC2-20E53543BD6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0351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07617-43E4-4581-8577-C231675FE8B9}" type="datetimeFigureOut">
              <a:rPr lang="bg-BG" smtClean="0"/>
              <a:t>8.5.2022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3F4DC98-7D29-4A61-BEC2-20E53543BD6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884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9" r:id="rId1"/>
    <p:sldLayoutId id="2147484280" r:id="rId2"/>
    <p:sldLayoutId id="2147484281" r:id="rId3"/>
    <p:sldLayoutId id="2147484282" r:id="rId4"/>
    <p:sldLayoutId id="2147484283" r:id="rId5"/>
    <p:sldLayoutId id="2147484284" r:id="rId6"/>
    <p:sldLayoutId id="2147484285" r:id="rId7"/>
    <p:sldLayoutId id="2147484286" r:id="rId8"/>
    <p:sldLayoutId id="2147484287" r:id="rId9"/>
    <p:sldLayoutId id="2147484288" r:id="rId10"/>
    <p:sldLayoutId id="2147484289" r:id="rId11"/>
    <p:sldLayoutId id="2147484290" r:id="rId12"/>
    <p:sldLayoutId id="2147484291" r:id="rId13"/>
    <p:sldLayoutId id="2147484292" r:id="rId14"/>
    <p:sldLayoutId id="2147484293" r:id="rId15"/>
    <p:sldLayoutId id="21474842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5">
            <a:extLst>
              <a:ext uri="{FF2B5EF4-FFF2-40B4-BE49-F238E27FC236}">
                <a16:creationId xmlns:a16="http://schemas.microsoft.com/office/drawing/2014/main" id="{3E8042C6-7E87-FCFC-6604-9F109850CF89}"/>
              </a:ext>
            </a:extLst>
          </p:cNvPr>
          <p:cNvSpPr>
            <a:spLocks/>
          </p:cNvSpPr>
          <p:nvPr/>
        </p:nvSpPr>
        <p:spPr bwMode="auto">
          <a:xfrm flipV="1">
            <a:off x="2204243" y="1330575"/>
            <a:ext cx="7467600" cy="46037"/>
          </a:xfrm>
          <a:custGeom>
            <a:avLst/>
            <a:gdLst>
              <a:gd name="T0" fmla="*/ 0 w 4645659"/>
              <a:gd name="T1" fmla="*/ 0 h 45719"/>
              <a:gd name="T2" fmla="*/ 21919421 w 4645659"/>
              <a:gd name="T3" fmla="*/ 0 h 45719"/>
              <a:gd name="T4" fmla="*/ 0 60000 65536"/>
              <a:gd name="T5" fmla="*/ 0 60000 65536"/>
              <a:gd name="T6" fmla="*/ 0 w 4645659"/>
              <a:gd name="T7" fmla="*/ 0 h 45719"/>
              <a:gd name="T8" fmla="*/ 4645659 w 4645659"/>
              <a:gd name="T9" fmla="*/ 45719 h 4571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645659" h="45719">
                <a:moveTo>
                  <a:pt x="0" y="0"/>
                </a:moveTo>
                <a:lnTo>
                  <a:pt x="4645151" y="0"/>
                </a:lnTo>
              </a:path>
            </a:pathLst>
          </a:custGeom>
          <a:noFill/>
          <a:ln w="21336">
            <a:solidFill>
              <a:srgbClr val="1F1C1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bg-BG" altLang="bg-BG"/>
          </a:p>
        </p:txBody>
      </p:sp>
      <p:sp>
        <p:nvSpPr>
          <p:cNvPr id="12" name="object 16">
            <a:extLst>
              <a:ext uri="{FF2B5EF4-FFF2-40B4-BE49-F238E27FC236}">
                <a16:creationId xmlns:a16="http://schemas.microsoft.com/office/drawing/2014/main" id="{94603910-D476-59D1-41F2-EE15C1747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343" y="495360"/>
            <a:ext cx="891540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bg-BG" altLang="bg-BG" sz="1400" dirty="0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 ОБРАЗОВАНИЕТО И НАУКАТА</a:t>
            </a:r>
            <a:endParaRPr lang="bg-BG" altLang="bg-BG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ts val="213"/>
              </a:spcBef>
            </a:pPr>
            <a:r>
              <a:rPr lang="bg-BG" altLang="bg-BG" sz="1400" dirty="0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ПРОФЕСИОНАЛНА  ГИМНАЗИЯ  "ГЕН. ВЛАДИМИР ЗАИМОВ" </a:t>
            </a:r>
            <a:r>
              <a:rPr lang="bg-BG" altLang="bg-BG" sz="1400" dirty="0" err="1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гр.СОПОТ</a:t>
            </a:r>
            <a:endParaRPr lang="bg-BG" altLang="bg-BG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ts val="13"/>
              </a:spcBef>
            </a:pPr>
            <a:r>
              <a:rPr lang="bg-BG" altLang="bg-BG" sz="1400" dirty="0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4330 </a:t>
            </a:r>
            <a:r>
              <a:rPr lang="bg-BG" altLang="bg-BG" sz="1400" dirty="0" err="1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гр.Сопот</a:t>
            </a:r>
            <a:r>
              <a:rPr lang="bg-BG" altLang="bg-BG" sz="14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altLang="bg-BG" sz="1400" dirty="0" err="1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ул</a:t>
            </a:r>
            <a:r>
              <a:rPr lang="bg-BG" altLang="bg-BG" sz="1400" dirty="0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altLang="bg-BG" sz="14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altLang="bg-BG" sz="1400" dirty="0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Иван Ва</a:t>
            </a:r>
            <a:r>
              <a:rPr lang="bg-BG" altLang="bg-BG" sz="14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</a:t>
            </a:r>
            <a:r>
              <a:rPr lang="bg-BG" altLang="bg-BG" sz="1400" dirty="0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ов</a:t>
            </a:r>
            <a:r>
              <a:rPr lang="bg-BG" altLang="bg-BG" sz="14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bg-BG" altLang="bg-BG" sz="1400" dirty="0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№1</a:t>
            </a:r>
            <a:r>
              <a:rPr lang="bg-BG" altLang="bg-BG" sz="14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altLang="bg-BG" sz="1400" dirty="0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тел</a:t>
            </a:r>
            <a:r>
              <a:rPr lang="bg-BG" altLang="bg-BG" sz="14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./</a:t>
            </a:r>
            <a:r>
              <a:rPr lang="bg-BG" altLang="bg-BG" sz="1400" dirty="0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факс: /03134</a:t>
            </a:r>
            <a:r>
              <a:rPr lang="bg-BG" altLang="bg-BG" sz="14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bg-BG" altLang="bg-BG" sz="1400" dirty="0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83-31</a:t>
            </a:r>
            <a:r>
              <a:rPr lang="bg-BG" altLang="bg-BG" sz="14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altLang="bg-BG" sz="1400" dirty="0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83-32</a:t>
            </a:r>
            <a:r>
              <a:rPr lang="bg-BG" altLang="bg-BG" sz="14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altLang="bg-BG" sz="1400" dirty="0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bg-BG" altLang="bg-BG" sz="14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bg-BG" altLang="bg-BG" sz="1400" dirty="0" err="1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bg-BG" altLang="bg-BG" sz="1400" dirty="0" err="1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bg-BG" altLang="bg-BG" sz="1400" dirty="0" err="1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</a:t>
            </a:r>
            <a:r>
              <a:rPr lang="bg-BG" altLang="bg-BG" sz="14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bg-BG" altLang="bg-BG" sz="1400" dirty="0" err="1">
                <a:solidFill>
                  <a:srgbClr val="4D60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pgzaimov</a:t>
            </a:r>
            <a:r>
              <a:rPr lang="bg-BG" altLang="bg-BG" sz="1400" dirty="0">
                <a:solidFill>
                  <a:srgbClr val="4D60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@yahoo.com</a:t>
            </a:r>
            <a:endParaRPr lang="bg-BG" altLang="bg-BG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7">
            <a:extLst>
              <a:ext uri="{FF2B5EF4-FFF2-40B4-BE49-F238E27FC236}">
                <a16:creationId xmlns:a16="http://schemas.microsoft.com/office/drawing/2014/main" id="{27AF2CAD-D0DD-9180-0809-1526AF5DA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0543" y="3573712"/>
            <a:ext cx="8019257" cy="9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93663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bg-BG" altLang="bg-BG" b="1" i="1" u="sng" dirty="0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bg-BG" altLang="bg-BG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8000"/>
              </a:lnSpc>
              <a:spcBef>
                <a:spcPts val="338"/>
              </a:spcBef>
            </a:pPr>
            <a:r>
              <a:rPr lang="ru-RU" altLang="bg-BG" sz="2000" b="1" dirty="0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на Уеб сайт </a:t>
            </a:r>
            <a:r>
              <a:rPr lang="ru-RU" altLang="bg-BG" sz="2000" b="1" dirty="0" err="1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организиращ</a:t>
            </a:r>
            <a:r>
              <a:rPr lang="ru-RU" altLang="bg-BG" sz="2000" b="1" dirty="0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bg-BG" sz="2000" b="1" dirty="0" err="1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дейността</a:t>
            </a:r>
            <a:r>
              <a:rPr lang="ru-RU" altLang="bg-BG" sz="2000" b="1" dirty="0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altLang="bg-BG" sz="2000" b="1" dirty="0" err="1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летище</a:t>
            </a:r>
            <a:r>
              <a:rPr lang="ru-RU" altLang="bg-BG" sz="2000" b="1" dirty="0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altLang="bg-BG" sz="2000" b="1" dirty="0" err="1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чартърни</a:t>
            </a:r>
            <a:r>
              <a:rPr lang="ru-RU" altLang="bg-BG" sz="2000" b="1" dirty="0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полети</a:t>
            </a:r>
            <a:endParaRPr lang="bg-BG" altLang="bg-BG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8">
            <a:extLst>
              <a:ext uri="{FF2B5EF4-FFF2-40B4-BE49-F238E27FC236}">
                <a16:creationId xmlns:a16="http://schemas.microsoft.com/office/drawing/2014/main" id="{8E36C794-315B-8AF2-B5BE-0CBF8D110AF9}"/>
              </a:ext>
            </a:extLst>
          </p:cNvPr>
          <p:cNvSpPr txBox="1"/>
          <p:nvPr/>
        </p:nvSpPr>
        <p:spPr>
          <a:xfrm>
            <a:off x="592931" y="5206977"/>
            <a:ext cx="4110037" cy="530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897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600" b="1" i="1" spc="42" dirty="0">
                <a:solidFill>
                  <a:srgbClr val="2A2628"/>
                </a:solidFill>
                <a:latin typeface="Times New Roman"/>
                <a:cs typeface="Times New Roman"/>
              </a:rPr>
              <a:t>Дипломант:</a:t>
            </a:r>
            <a:endParaRPr sz="1600" b="1" i="1" dirty="0">
              <a:latin typeface="Times New Roman"/>
              <a:cs typeface="Times New Roman"/>
            </a:endParaRPr>
          </a:p>
          <a:p>
            <a:pPr marL="8975" eaLnBrk="1" fontAlgn="auto" hangingPunct="1">
              <a:spcBef>
                <a:spcPts val="329"/>
              </a:spcBef>
              <a:spcAft>
                <a:spcPts val="0"/>
              </a:spcAft>
              <a:defRPr/>
            </a:pPr>
            <a:r>
              <a:rPr lang="bg-BG" sz="1600" spc="11" dirty="0">
                <a:solidFill>
                  <a:srgbClr val="2A2628"/>
                </a:solidFill>
                <a:latin typeface="Times New Roman"/>
                <a:cs typeface="Times New Roman"/>
              </a:rPr>
              <a:t>                  Атанас Георгиев Колев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5" name="object 20">
            <a:extLst>
              <a:ext uri="{FF2B5EF4-FFF2-40B4-BE49-F238E27FC236}">
                <a16:creationId xmlns:a16="http://schemas.microsoft.com/office/drawing/2014/main" id="{5522AA5E-ECC5-5C9C-29C0-A3CDC09EBF0D}"/>
              </a:ext>
            </a:extLst>
          </p:cNvPr>
          <p:cNvSpPr txBox="1"/>
          <p:nvPr/>
        </p:nvSpPr>
        <p:spPr>
          <a:xfrm>
            <a:off x="589756" y="5799115"/>
            <a:ext cx="4113212" cy="2460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897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600" b="1" i="1" dirty="0">
                <a:solidFill>
                  <a:srgbClr val="2A2628"/>
                </a:solidFill>
                <a:latin typeface="Times New Roman"/>
                <a:cs typeface="Times New Roman"/>
              </a:rPr>
              <a:t>Специалност: </a:t>
            </a:r>
            <a:r>
              <a:rPr sz="1600" b="1" i="1" spc="-74" dirty="0">
                <a:solidFill>
                  <a:srgbClr val="2A2628"/>
                </a:solidFill>
                <a:latin typeface="Times New Roman"/>
                <a:cs typeface="Times New Roman"/>
              </a:rPr>
              <a:t> </a:t>
            </a:r>
            <a:r>
              <a:rPr sz="1600" spc="4" dirty="0">
                <a:solidFill>
                  <a:srgbClr val="2A2628"/>
                </a:solidFill>
                <a:latin typeface="Times New Roman"/>
                <a:cs typeface="Times New Roman"/>
              </a:rPr>
              <a:t>Системно</a:t>
            </a:r>
            <a:r>
              <a:rPr sz="1600" spc="57" dirty="0">
                <a:solidFill>
                  <a:srgbClr val="2A2628"/>
                </a:solidFill>
                <a:latin typeface="Times New Roman"/>
                <a:cs typeface="Times New Roman"/>
              </a:rPr>
              <a:t> </a:t>
            </a:r>
            <a:r>
              <a:rPr sz="1600" spc="4" dirty="0">
                <a:solidFill>
                  <a:srgbClr val="2A2628"/>
                </a:solidFill>
                <a:latin typeface="Times New Roman"/>
                <a:cs typeface="Times New Roman"/>
              </a:rPr>
              <a:t>програмиране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6" name="Правоъгълник 15">
            <a:extLst>
              <a:ext uri="{FF2B5EF4-FFF2-40B4-BE49-F238E27FC236}">
                <a16:creationId xmlns:a16="http://schemas.microsoft.com/office/drawing/2014/main" id="{CEA36130-0B3F-121F-D3CB-A0384C2EBFBC}"/>
              </a:ext>
            </a:extLst>
          </p:cNvPr>
          <p:cNvSpPr/>
          <p:nvPr/>
        </p:nvSpPr>
        <p:spPr>
          <a:xfrm>
            <a:off x="1810543" y="2086547"/>
            <a:ext cx="8110655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bg-BG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70C0"/>
                </a:solidFill>
              </a:rPr>
              <a:t>ДИПЛОМЕН ПРОЕКТ</a:t>
            </a:r>
          </a:p>
        </p:txBody>
      </p:sp>
      <p:pic>
        <p:nvPicPr>
          <p:cNvPr id="17" name="Картина 2">
            <a:extLst>
              <a:ext uri="{FF2B5EF4-FFF2-40B4-BE49-F238E27FC236}">
                <a16:creationId xmlns:a16="http://schemas.microsoft.com/office/drawing/2014/main" id="{8AC07B45-372D-3EA0-0640-ACF41734A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0" y="321116"/>
            <a:ext cx="1265237" cy="126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Текстово поле 25">
            <a:extLst>
              <a:ext uri="{FF2B5EF4-FFF2-40B4-BE49-F238E27FC236}">
                <a16:creationId xmlns:a16="http://schemas.microsoft.com/office/drawing/2014/main" id="{772B20B9-B98D-5EDE-FB95-BBD24B54E8B3}"/>
              </a:ext>
            </a:extLst>
          </p:cNvPr>
          <p:cNvSpPr txBox="1"/>
          <p:nvPr/>
        </p:nvSpPr>
        <p:spPr>
          <a:xfrm>
            <a:off x="7080164" y="5506727"/>
            <a:ext cx="2394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Консултант:</a:t>
            </a:r>
          </a:p>
          <a:p>
            <a:r>
              <a:rPr lang="bg-B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Стоян </a:t>
            </a:r>
            <a:r>
              <a:rPr lang="bg-BG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Пършев</a:t>
            </a:r>
            <a:endParaRPr lang="bg-BG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63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5A6F77E-E06B-433B-58F3-77A37AC89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52425"/>
            <a:ext cx="8596668" cy="1320800"/>
          </a:xfrm>
        </p:spPr>
        <p:txBody>
          <a:bodyPr/>
          <a:lstStyle/>
          <a:p>
            <a:pPr algn="ctr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на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 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приложението 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26951C6-6A77-F876-2035-783642446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509" y="1212388"/>
            <a:ext cx="8596668" cy="5293187"/>
          </a:xfrm>
        </p:spPr>
        <p:txBody>
          <a:bodyPr>
            <a:normAutofit/>
          </a:bodyPr>
          <a:lstStyle/>
          <a:p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Гледката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Изгледът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действителното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визуално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представяне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нашия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модел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 типично уеб приложение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това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би била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страницата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която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показва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нашия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модел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потребителя, независимо дали е форма за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въвеждане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данните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изход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данните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или комбинация от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двете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Контролерът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Контролерът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трябва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обработва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цялата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комуникация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между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нашия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модел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нашия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изглед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 типично уеб приложение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методите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контролера се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извикват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 потребителя при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зареждане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страница или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щракване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върху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бутон. След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това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контролерът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актуализира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модела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ако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 необходимо, и след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това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връща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нов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изглед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ако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 необходимо.</a:t>
            </a:r>
          </a:p>
          <a:p>
            <a:pPr marL="0" indent="0">
              <a:buNone/>
            </a:pPr>
            <a:endParaRPr lang="bg-B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33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AF221DE-494C-71FF-39EA-1C1B86871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809" y="267363"/>
            <a:ext cx="8596668" cy="1320800"/>
          </a:xfrm>
        </p:spPr>
        <p:txBody>
          <a:bodyPr/>
          <a:lstStyle/>
          <a:p>
            <a:pPr algn="ctr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EC38D80-C900-9D5C-F47B-9A21563EC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984" y="1160464"/>
            <a:ext cx="8596668" cy="5573711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известни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затруднения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направих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този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 , но смея да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твърдя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че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докато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го правя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научих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доста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неща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се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обогатих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доста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нова и полезна информация. В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крайна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сметка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завърших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проекта 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смятам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че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изпълних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всички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главни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цели и най вече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реализирането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трислойно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MVC WEB приложение 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организиращо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дейността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летище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чартърни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полети,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което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трябва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поддържа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CRUD операции за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дестинациите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полетите с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авиокомпании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клиентски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заявки за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билети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Предимствата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моят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сайт пред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другите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че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моят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има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повече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функционалности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като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същевременно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достъпа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тях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 много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опростен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лесен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крайният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потребител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Като минус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мога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отбележа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дизайна на сайта ми (сравнено с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други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конкурентни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такива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, понеже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това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отнема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изключително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много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време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за да се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нагоди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всичко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както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трябва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винаги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има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нещо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правене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За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бъдещото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развитие на сайта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съм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подготвил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страхотен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набор от функции 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оправяне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дизайна , за да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 стане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подобаващ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да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грабне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очите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потребителя 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още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отварянето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bg-B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68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E28D03C-CACC-1A14-5769-8FAB85262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784" y="2387600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bg-BG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БЛАГОДАРЯ ЗА ВНИМАНИЕТО</a:t>
            </a:r>
          </a:p>
        </p:txBody>
      </p:sp>
    </p:spTree>
    <p:extLst>
      <p:ext uri="{BB962C8B-B14F-4D97-AF65-F5344CB8AC3E}">
        <p14:creationId xmlns:p14="http://schemas.microsoft.com/office/powerpoint/2010/main" val="411206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34B3808-4A8A-BBE0-A952-A232D71E4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709832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bg-BG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Съдържание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4CBFBDF-5195-F38B-8E1A-302CC1468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809" y="2046289"/>
            <a:ext cx="8596668" cy="3880773"/>
          </a:xfrm>
        </p:spPr>
        <p:txBody>
          <a:bodyPr>
            <a:normAutofit/>
          </a:bodyPr>
          <a:lstStyle/>
          <a:p>
            <a:r>
              <a:rPr lang="bg-B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1.Увод</a:t>
            </a:r>
          </a:p>
          <a:p>
            <a:r>
              <a:rPr lang="bg-B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2.Цел на дипломната работа</a:t>
            </a:r>
          </a:p>
          <a:p>
            <a:r>
              <a:rPr lang="bg-B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3.Структура на дипломната работа</a:t>
            </a:r>
          </a:p>
          <a:p>
            <a:r>
              <a:rPr lang="bg-B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Потребителски интерфейс</a:t>
            </a:r>
          </a:p>
          <a:p>
            <a:r>
              <a:rPr lang="bg-B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5.Структура на базата от данни</a:t>
            </a:r>
          </a:p>
          <a:p>
            <a:r>
              <a:rPr lang="bg-B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Структура на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 </a:t>
            </a:r>
            <a:r>
              <a:rPr lang="bg-B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приложението </a:t>
            </a:r>
          </a:p>
          <a:p>
            <a:r>
              <a:rPr lang="bg-B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415956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74DD574-0930-0889-E89F-7B278F2AC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28625"/>
            <a:ext cx="8596668" cy="1320800"/>
          </a:xfrm>
        </p:spPr>
        <p:txBody>
          <a:bodyPr/>
          <a:lstStyle/>
          <a:p>
            <a:pPr algn="ctr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Увод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FA3A985-DD33-06E5-AD36-6F39E05E7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Сайта ,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който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ще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създам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ще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 в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областта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въздушният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транспорт или по точно –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летище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чартърни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полети ,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като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ще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предлага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възможност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резервация на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самолетни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билети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различни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дестинации в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целият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свят ,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които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авиокомпаниите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предлагат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ще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се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поддържа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информация за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разписанията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полетите. </a:t>
            </a:r>
            <a:endParaRPr lang="bg-B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28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14ED6CF-C1F5-C2C8-C083-100D3230A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 на дипломната работа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701A929-0636-0600-B740-136C8B6D4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09" y="1693864"/>
            <a:ext cx="8596668" cy="3880773"/>
          </a:xfrm>
        </p:spPr>
        <p:txBody>
          <a:bodyPr>
            <a:noAutofit/>
          </a:bodyPr>
          <a:lstStyle/>
          <a:p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Дипломният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ми проект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има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цел да се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реализира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трислойно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MVC WEB приложение ,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организиращо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дейността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летище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чартърни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полети,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което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трябва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поддържа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CRUD операции за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дестинациите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полетите с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авиокомпании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клиентски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заявки за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билети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Сайтът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ще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разполага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със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следните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публично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достъпни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секции – „За нас“, „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Разписание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“, „Резервация“, „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Контакти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“. </a:t>
            </a:r>
            <a:endParaRPr lang="bg-B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92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4DB3F7F-73A5-8B55-C550-3B5AF49BF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04825"/>
            <a:ext cx="8596668" cy="56127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Другите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цели и задачи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това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Уеб приложение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сподпомагане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улесняване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крайния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потребител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запазването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билети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дадена дестинация 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като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той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има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бърз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лесен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достъп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всичко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нужно за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едно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хубаво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приятно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изживяване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от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полето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регистрация до момента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запазване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билет;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популяризиране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реклама 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представяне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дейността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авиокомпания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да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осигури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директна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обратна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връзка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потребителите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да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постигне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моментално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прецизно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регистриране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отчитане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билетите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съхранението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поддръжката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данните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трябва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 се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реализира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релационна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база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данни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приложението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осигурява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авторизация 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правомощия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8833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3BC8B9D-8F95-5178-AD6C-34C932C81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23875"/>
            <a:ext cx="8596668" cy="1320800"/>
          </a:xfrm>
        </p:spPr>
        <p:txBody>
          <a:bodyPr/>
          <a:lstStyle/>
          <a:p>
            <a:pPr algn="ctr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на дипломната работа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C949C97-2249-8E1D-861A-CA784488E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084" y="1466850"/>
            <a:ext cx="8596668" cy="4526887"/>
          </a:xfrm>
        </p:spPr>
        <p:txBody>
          <a:bodyPr>
            <a:normAutofit/>
          </a:bodyPr>
          <a:lstStyle/>
          <a:p>
            <a:r>
              <a:rPr lang="bg-B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Дипломната работа се състои от 3 основни глави , като преди тях съответно има увод , а след тях – заключение.</a:t>
            </a:r>
          </a:p>
          <a:p>
            <a:r>
              <a:rPr lang="bg-B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нея ще има описани отделните случаи на употреба (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Diagrams</a:t>
            </a:r>
            <a:r>
              <a:rPr lang="bg-B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bg-B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ще бъде показан потребителския интерфейс на сайта , ще бъдат описани използваните технологии и софтуерни средства за направата на приложението и ще бъде описана структурата на базата от данни.</a:t>
            </a:r>
          </a:p>
        </p:txBody>
      </p:sp>
    </p:spTree>
    <p:extLst>
      <p:ext uri="{BB962C8B-B14F-4D97-AF65-F5344CB8AC3E}">
        <p14:creationId xmlns:p14="http://schemas.microsoft.com/office/powerpoint/2010/main" val="398403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EAE3F77-D099-038B-4BA2-D7418983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250"/>
            <a:ext cx="8596668" cy="1320800"/>
          </a:xfrm>
        </p:spPr>
        <p:txBody>
          <a:bodyPr/>
          <a:lstStyle/>
          <a:p>
            <a:pPr algn="ctr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Потребителски интерфейс</a:t>
            </a: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C7D068CF-900F-318E-8C99-2C8ADC5E37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8143127" cy="4451350"/>
          </a:xfrm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C709F02A-097A-6E2F-B744-CC1C3E9EAF44}"/>
              </a:ext>
            </a:extLst>
          </p:cNvPr>
          <p:cNvSpPr txBox="1"/>
          <p:nvPr/>
        </p:nvSpPr>
        <p:spPr>
          <a:xfrm>
            <a:off x="677334" y="1309727"/>
            <a:ext cx="479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Потребителски изглед като ПОТРЕБИТЕЛ</a:t>
            </a:r>
          </a:p>
        </p:txBody>
      </p:sp>
    </p:spTree>
    <p:extLst>
      <p:ext uri="{BB962C8B-B14F-4D97-AF65-F5344CB8AC3E}">
        <p14:creationId xmlns:p14="http://schemas.microsoft.com/office/powerpoint/2010/main" val="274909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93C03B38-F964-D18B-E9D1-C70329FC8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59" y="1370580"/>
            <a:ext cx="7925957" cy="4334895"/>
          </a:xfrm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CAC236F3-E096-046C-58A1-B067BB71F328}"/>
              </a:ext>
            </a:extLst>
          </p:cNvPr>
          <p:cNvSpPr txBox="1"/>
          <p:nvPr/>
        </p:nvSpPr>
        <p:spPr>
          <a:xfrm>
            <a:off x="724959" y="819150"/>
            <a:ext cx="4437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Потребителски интерфейс като АДМИН</a:t>
            </a:r>
          </a:p>
        </p:txBody>
      </p:sp>
    </p:spTree>
    <p:extLst>
      <p:ext uri="{BB962C8B-B14F-4D97-AF65-F5344CB8AC3E}">
        <p14:creationId xmlns:p14="http://schemas.microsoft.com/office/powerpoint/2010/main" val="139638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B09C1EB-7708-31CA-C537-71F92B550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153" y="533400"/>
            <a:ext cx="8596668" cy="1320800"/>
          </a:xfrm>
        </p:spPr>
        <p:txBody>
          <a:bodyPr/>
          <a:lstStyle/>
          <a:p>
            <a:pPr algn="ctr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на базата от данни</a:t>
            </a: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8687142D-02FB-04ED-6041-A6450DE19E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251" y="1461818"/>
            <a:ext cx="7040473" cy="4853257"/>
          </a:xfrm>
        </p:spPr>
      </p:pic>
    </p:spTree>
    <p:extLst>
      <p:ext uri="{BB962C8B-B14F-4D97-AF65-F5344CB8AC3E}">
        <p14:creationId xmlns:p14="http://schemas.microsoft.com/office/powerpoint/2010/main" val="388120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Фасети">
  <a:themeElements>
    <a:clrScheme name="Фасети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Фасети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Фасети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</TotalTime>
  <Words>712</Words>
  <Application>Microsoft Office PowerPoint</Application>
  <PresentationFormat>Широк екран</PresentationFormat>
  <Paragraphs>47</Paragraphs>
  <Slides>12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12</vt:i4>
      </vt:variant>
    </vt:vector>
  </HeadingPairs>
  <TitlesOfParts>
    <vt:vector size="18" baseType="lpstr">
      <vt:lpstr>Arial</vt:lpstr>
      <vt:lpstr>Calibri</vt:lpstr>
      <vt:lpstr>Times New Roman</vt:lpstr>
      <vt:lpstr>Trebuchet MS</vt:lpstr>
      <vt:lpstr>Wingdings 3</vt:lpstr>
      <vt:lpstr>Фасети</vt:lpstr>
      <vt:lpstr>Презентация на PowerPoint</vt:lpstr>
      <vt:lpstr>Съдържание</vt:lpstr>
      <vt:lpstr>Увод</vt:lpstr>
      <vt:lpstr>Цел на дипломната работа</vt:lpstr>
      <vt:lpstr>Презентация на PowerPoint</vt:lpstr>
      <vt:lpstr>Структура на дипломната работа</vt:lpstr>
      <vt:lpstr>Потребителски интерфейс</vt:lpstr>
      <vt:lpstr>Презентация на PowerPoint</vt:lpstr>
      <vt:lpstr>Структура на базата от данни</vt:lpstr>
      <vt:lpstr>Структура на MVC приложението </vt:lpstr>
      <vt:lpstr>Заключение</vt:lpstr>
      <vt:lpstr>БЛАГОДАРЯ ЗА ВНИМАНИЕТО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Атанас Колев</dc:creator>
  <cp:lastModifiedBy>Атанас Колев</cp:lastModifiedBy>
  <cp:revision>1</cp:revision>
  <dcterms:created xsi:type="dcterms:W3CDTF">2022-05-08T15:31:04Z</dcterms:created>
  <dcterms:modified xsi:type="dcterms:W3CDTF">2022-05-08T17:13:11Z</dcterms:modified>
</cp:coreProperties>
</file>