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7" r:id="rId2"/>
    <p:sldId id="258" r:id="rId3"/>
    <p:sldId id="259" r:id="rId4"/>
    <p:sldId id="260" r:id="rId5"/>
    <p:sldId id="261" r:id="rId6"/>
    <p:sldId id="263" r:id="rId7"/>
    <p:sldId id="268" r:id="rId8"/>
    <p:sldId id="265" r:id="rId9"/>
    <p:sldId id="276" r:id="rId10"/>
    <p:sldId id="277" r:id="rId11"/>
    <p:sldId id="269" r:id="rId12"/>
    <p:sldId id="272" r:id="rId13"/>
    <p:sldId id="267" r:id="rId14"/>
    <p:sldId id="274" r:id="rId15"/>
    <p:sldId id="271" r:id="rId16"/>
    <p:sldId id="275" r:id="rId17"/>
    <p:sldId id="280" r:id="rId18"/>
    <p:sldId id="282" r:id="rId19"/>
    <p:sldId id="281" r:id="rId20"/>
    <p:sldId id="279" r:id="rId21"/>
    <p:sldId id="283"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CC0066"/>
    <a:srgbClr val="EE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82" d="100"/>
          <a:sy n="82"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F57FC3-6DCE-41A3-92FD-3C543D58276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2692006-5A0A-4057-8BA7-BE10A17870F7}">
      <dgm:prSet/>
      <dgm:spPr/>
      <dgm:t>
        <a:bodyPr/>
        <a:lstStyle/>
        <a:p>
          <a:pPr>
            <a:lnSpc>
              <a:spcPct val="100000"/>
            </a:lnSpc>
            <a:defRPr cap="all"/>
          </a:pPr>
          <a:r>
            <a:rPr lang="en-IN" dirty="0">
              <a:latin typeface="Amasis MT Pro Medium" panose="02040604050005020304" pitchFamily="18" charset="0"/>
            </a:rPr>
            <a:t>Introduction &amp; Problem Statement</a:t>
          </a:r>
          <a:endParaRPr lang="en-US" dirty="0">
            <a:latin typeface="Amasis MT Pro Medium" panose="02040604050005020304" pitchFamily="18" charset="0"/>
          </a:endParaRPr>
        </a:p>
      </dgm:t>
    </dgm:pt>
    <dgm:pt modelId="{0DD81470-204F-448E-87C9-E17648BA7007}" type="parTrans" cxnId="{EA7E01AC-6ED7-4841-974A-304DB4055489}">
      <dgm:prSet/>
      <dgm:spPr/>
      <dgm:t>
        <a:bodyPr/>
        <a:lstStyle/>
        <a:p>
          <a:endParaRPr lang="en-US"/>
        </a:p>
      </dgm:t>
    </dgm:pt>
    <dgm:pt modelId="{F2452B45-2DA7-4172-810E-4A0E1D89BAE0}" type="sibTrans" cxnId="{EA7E01AC-6ED7-4841-974A-304DB4055489}">
      <dgm:prSet/>
      <dgm:spPr/>
      <dgm:t>
        <a:bodyPr/>
        <a:lstStyle/>
        <a:p>
          <a:pPr>
            <a:lnSpc>
              <a:spcPct val="100000"/>
            </a:lnSpc>
          </a:pPr>
          <a:endParaRPr lang="en-US"/>
        </a:p>
      </dgm:t>
    </dgm:pt>
    <dgm:pt modelId="{FB6C8AAF-A113-4121-89FF-AFD06A2E4CB6}">
      <dgm:prSet custT="1"/>
      <dgm:spPr/>
      <dgm:t>
        <a:bodyPr/>
        <a:lstStyle/>
        <a:p>
          <a:pPr>
            <a:lnSpc>
              <a:spcPct val="100000"/>
            </a:lnSpc>
            <a:defRPr cap="all"/>
          </a:pPr>
          <a:r>
            <a:rPr lang="en-IN" sz="1500" dirty="0">
              <a:latin typeface="Amasis MT Pro Medium" panose="02040604050005020304" pitchFamily="18" charset="0"/>
            </a:rPr>
            <a:t>Business Objective</a:t>
          </a:r>
          <a:endParaRPr lang="en-US" sz="1500" dirty="0">
            <a:latin typeface="Amasis MT Pro Medium" panose="02040604050005020304" pitchFamily="18" charset="0"/>
          </a:endParaRPr>
        </a:p>
      </dgm:t>
    </dgm:pt>
    <dgm:pt modelId="{B3074B51-271E-429A-BBA7-9A9736FA7D47}" type="parTrans" cxnId="{999948C4-933D-4B2E-863A-CC9E1BF8E33D}">
      <dgm:prSet/>
      <dgm:spPr/>
      <dgm:t>
        <a:bodyPr/>
        <a:lstStyle/>
        <a:p>
          <a:endParaRPr lang="en-US"/>
        </a:p>
      </dgm:t>
    </dgm:pt>
    <dgm:pt modelId="{B0171E78-1805-47F2-84AF-B7B05BA50A20}" type="sibTrans" cxnId="{999948C4-933D-4B2E-863A-CC9E1BF8E33D}">
      <dgm:prSet/>
      <dgm:spPr/>
      <dgm:t>
        <a:bodyPr/>
        <a:lstStyle/>
        <a:p>
          <a:pPr>
            <a:lnSpc>
              <a:spcPct val="100000"/>
            </a:lnSpc>
          </a:pPr>
          <a:endParaRPr lang="en-US"/>
        </a:p>
      </dgm:t>
    </dgm:pt>
    <dgm:pt modelId="{5B857DEF-6B16-427C-9D8A-8BB8B0E75779}">
      <dgm:prSet/>
      <dgm:spPr/>
      <dgm:t>
        <a:bodyPr/>
        <a:lstStyle/>
        <a:p>
          <a:pPr>
            <a:lnSpc>
              <a:spcPct val="100000"/>
            </a:lnSpc>
            <a:defRPr cap="all"/>
          </a:pPr>
          <a:r>
            <a:rPr lang="en-IN" dirty="0">
              <a:latin typeface="Amasis MT Pro Medium" panose="02040604050005020304" pitchFamily="18" charset="0"/>
            </a:rPr>
            <a:t>KPIs</a:t>
          </a:r>
          <a:endParaRPr lang="en-US" dirty="0">
            <a:latin typeface="Amasis MT Pro Medium" panose="02040604050005020304" pitchFamily="18" charset="0"/>
          </a:endParaRPr>
        </a:p>
      </dgm:t>
    </dgm:pt>
    <dgm:pt modelId="{1D970D90-E7A4-4216-8EB7-5F0DD16A77B0}" type="parTrans" cxnId="{553AEEF7-EAD9-47B3-98DE-E872EEAD7EEA}">
      <dgm:prSet/>
      <dgm:spPr/>
      <dgm:t>
        <a:bodyPr/>
        <a:lstStyle/>
        <a:p>
          <a:endParaRPr lang="en-US"/>
        </a:p>
      </dgm:t>
    </dgm:pt>
    <dgm:pt modelId="{C9027E26-BD43-4C72-B341-A67E49108CB3}" type="sibTrans" cxnId="{553AEEF7-EAD9-47B3-98DE-E872EEAD7EEA}">
      <dgm:prSet/>
      <dgm:spPr/>
      <dgm:t>
        <a:bodyPr/>
        <a:lstStyle/>
        <a:p>
          <a:pPr>
            <a:lnSpc>
              <a:spcPct val="100000"/>
            </a:lnSpc>
          </a:pPr>
          <a:endParaRPr lang="en-US"/>
        </a:p>
      </dgm:t>
    </dgm:pt>
    <dgm:pt modelId="{42A89EE8-11D2-4851-BB98-F4B8D6368DB5}">
      <dgm:prSet/>
      <dgm:spPr/>
      <dgm:t>
        <a:bodyPr/>
        <a:lstStyle/>
        <a:p>
          <a:pPr>
            <a:lnSpc>
              <a:spcPct val="100000"/>
            </a:lnSpc>
            <a:defRPr cap="all"/>
          </a:pPr>
          <a:r>
            <a:rPr lang="en-IN" dirty="0">
              <a:latin typeface="Amasis MT Pro Medium" panose="02040604050005020304" pitchFamily="18" charset="0"/>
            </a:rPr>
            <a:t>Dashboard</a:t>
          </a:r>
          <a:endParaRPr lang="en-US" dirty="0">
            <a:latin typeface="Amasis MT Pro Medium" panose="02040604050005020304" pitchFamily="18" charset="0"/>
          </a:endParaRPr>
        </a:p>
      </dgm:t>
    </dgm:pt>
    <dgm:pt modelId="{931B76A9-F2DD-4A4B-B8AB-74E1A82571D2}" type="parTrans" cxnId="{8A1BA6E6-2D1C-4351-A295-3DA16CE15CEC}">
      <dgm:prSet/>
      <dgm:spPr/>
      <dgm:t>
        <a:bodyPr/>
        <a:lstStyle/>
        <a:p>
          <a:endParaRPr lang="en-US"/>
        </a:p>
      </dgm:t>
    </dgm:pt>
    <dgm:pt modelId="{4B4EA075-2719-48BE-A86E-6C2C27BE0D40}" type="sibTrans" cxnId="{8A1BA6E6-2D1C-4351-A295-3DA16CE15CEC}">
      <dgm:prSet/>
      <dgm:spPr/>
      <dgm:t>
        <a:bodyPr/>
        <a:lstStyle/>
        <a:p>
          <a:pPr>
            <a:lnSpc>
              <a:spcPct val="100000"/>
            </a:lnSpc>
          </a:pPr>
          <a:endParaRPr lang="en-US"/>
        </a:p>
      </dgm:t>
    </dgm:pt>
    <dgm:pt modelId="{E729FD1C-9D84-4B80-BAB7-70366BC2565C}">
      <dgm:prSet/>
      <dgm:spPr/>
      <dgm:t>
        <a:bodyPr/>
        <a:lstStyle/>
        <a:p>
          <a:pPr>
            <a:lnSpc>
              <a:spcPct val="100000"/>
            </a:lnSpc>
            <a:defRPr cap="all"/>
          </a:pPr>
          <a:r>
            <a:rPr lang="en-IN" dirty="0">
              <a:latin typeface="Amasis MT Pro Medium" panose="02040604050005020304" pitchFamily="18" charset="0"/>
            </a:rPr>
            <a:t>Conclusion</a:t>
          </a:r>
          <a:endParaRPr lang="en-US" dirty="0">
            <a:latin typeface="Amasis MT Pro Medium" panose="02040604050005020304" pitchFamily="18" charset="0"/>
          </a:endParaRPr>
        </a:p>
      </dgm:t>
    </dgm:pt>
    <dgm:pt modelId="{D33D71D9-7C8D-47A0-B8E6-E0C9AD15D6A8}" type="parTrans" cxnId="{46DA169B-C097-420A-A0E7-EDAA4CE5BB7F}">
      <dgm:prSet/>
      <dgm:spPr/>
      <dgm:t>
        <a:bodyPr/>
        <a:lstStyle/>
        <a:p>
          <a:endParaRPr lang="en-US"/>
        </a:p>
      </dgm:t>
    </dgm:pt>
    <dgm:pt modelId="{0437266C-D4AB-4283-B415-0D5B0D732353}" type="sibTrans" cxnId="{46DA169B-C097-420A-A0E7-EDAA4CE5BB7F}">
      <dgm:prSet/>
      <dgm:spPr/>
      <dgm:t>
        <a:bodyPr/>
        <a:lstStyle/>
        <a:p>
          <a:endParaRPr lang="en-US"/>
        </a:p>
      </dgm:t>
    </dgm:pt>
    <dgm:pt modelId="{7E473F42-FB9C-4D50-A6FA-A7BF44D17A81}" type="pres">
      <dgm:prSet presAssocID="{52F57FC3-6DCE-41A3-92FD-3C543D582764}" presName="root" presStyleCnt="0">
        <dgm:presLayoutVars>
          <dgm:dir/>
          <dgm:resizeHandles val="exact"/>
        </dgm:presLayoutVars>
      </dgm:prSet>
      <dgm:spPr/>
    </dgm:pt>
    <dgm:pt modelId="{D1BD0552-8236-492D-94D8-FB4F0D520E6B}" type="pres">
      <dgm:prSet presAssocID="{12692006-5A0A-4057-8BA7-BE10A17870F7}" presName="compNode" presStyleCnt="0"/>
      <dgm:spPr/>
    </dgm:pt>
    <dgm:pt modelId="{AA306FAA-6C0E-4935-AB43-12D28C3B1AAB}" type="pres">
      <dgm:prSet presAssocID="{12692006-5A0A-4057-8BA7-BE10A17870F7}" presName="iconBgRect" presStyleLbl="bgShp" presStyleIdx="0" presStyleCnt="5"/>
      <dgm:spPr/>
    </dgm:pt>
    <dgm:pt modelId="{AD7AB92A-4DF5-4962-933E-50B93E0A4166}" type="pres">
      <dgm:prSet presAssocID="{12692006-5A0A-4057-8BA7-BE10A17870F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E75760D4-A7C7-4F9A-8418-B07157112F02}" type="pres">
      <dgm:prSet presAssocID="{12692006-5A0A-4057-8BA7-BE10A17870F7}" presName="spaceRect" presStyleCnt="0"/>
      <dgm:spPr/>
    </dgm:pt>
    <dgm:pt modelId="{84BA2DD6-8D83-493F-9054-0A9644AF6839}" type="pres">
      <dgm:prSet presAssocID="{12692006-5A0A-4057-8BA7-BE10A17870F7}" presName="textRect" presStyleLbl="revTx" presStyleIdx="0" presStyleCnt="5">
        <dgm:presLayoutVars>
          <dgm:chMax val="1"/>
          <dgm:chPref val="1"/>
        </dgm:presLayoutVars>
      </dgm:prSet>
      <dgm:spPr/>
    </dgm:pt>
    <dgm:pt modelId="{5392952E-9370-43A5-8CC9-7D9F9DD0EE27}" type="pres">
      <dgm:prSet presAssocID="{F2452B45-2DA7-4172-810E-4A0E1D89BAE0}" presName="sibTrans" presStyleCnt="0"/>
      <dgm:spPr/>
    </dgm:pt>
    <dgm:pt modelId="{42F35C07-8825-4285-A6D3-6EC57D189DF7}" type="pres">
      <dgm:prSet presAssocID="{FB6C8AAF-A113-4121-89FF-AFD06A2E4CB6}" presName="compNode" presStyleCnt="0"/>
      <dgm:spPr/>
    </dgm:pt>
    <dgm:pt modelId="{8B7B898D-4F51-4B41-B439-94C166BD9C6C}" type="pres">
      <dgm:prSet presAssocID="{FB6C8AAF-A113-4121-89FF-AFD06A2E4CB6}" presName="iconBgRect" presStyleLbl="bgShp" presStyleIdx="1" presStyleCnt="5"/>
      <dgm:spPr/>
    </dgm:pt>
    <dgm:pt modelId="{3C472F9E-6950-4F55-A26E-2D8CEA53AFC8}" type="pres">
      <dgm:prSet presAssocID="{FB6C8AAF-A113-4121-89FF-AFD06A2E4CB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F4771942-D105-4A2C-AE3C-BA6405535AA7}" type="pres">
      <dgm:prSet presAssocID="{FB6C8AAF-A113-4121-89FF-AFD06A2E4CB6}" presName="spaceRect" presStyleCnt="0"/>
      <dgm:spPr/>
    </dgm:pt>
    <dgm:pt modelId="{2274C79D-76D2-4369-90D1-52E36556FA66}" type="pres">
      <dgm:prSet presAssocID="{FB6C8AAF-A113-4121-89FF-AFD06A2E4CB6}" presName="textRect" presStyleLbl="revTx" presStyleIdx="1" presStyleCnt="5">
        <dgm:presLayoutVars>
          <dgm:chMax val="1"/>
          <dgm:chPref val="1"/>
        </dgm:presLayoutVars>
      </dgm:prSet>
      <dgm:spPr/>
    </dgm:pt>
    <dgm:pt modelId="{87CC4F69-A980-48D3-97B8-BF200C5CA99E}" type="pres">
      <dgm:prSet presAssocID="{B0171E78-1805-47F2-84AF-B7B05BA50A20}" presName="sibTrans" presStyleCnt="0"/>
      <dgm:spPr/>
    </dgm:pt>
    <dgm:pt modelId="{2F042DD6-A1B4-448C-AE87-D06A9006AB78}" type="pres">
      <dgm:prSet presAssocID="{5B857DEF-6B16-427C-9D8A-8BB8B0E75779}" presName="compNode" presStyleCnt="0"/>
      <dgm:spPr/>
    </dgm:pt>
    <dgm:pt modelId="{D5E67B1E-EF75-48A2-A54B-770EBDCF9CB8}" type="pres">
      <dgm:prSet presAssocID="{5B857DEF-6B16-427C-9D8A-8BB8B0E75779}" presName="iconBgRect" presStyleLbl="bgShp" presStyleIdx="2" presStyleCnt="5"/>
      <dgm:spPr/>
    </dgm:pt>
    <dgm:pt modelId="{418D2344-C672-4E46-9858-7D31B2CDF56F}" type="pres">
      <dgm:prSet presAssocID="{5B857DEF-6B16-427C-9D8A-8BB8B0E7577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28739035-FA6A-44D8-A713-C71C73DB4FB0}" type="pres">
      <dgm:prSet presAssocID="{5B857DEF-6B16-427C-9D8A-8BB8B0E75779}" presName="spaceRect" presStyleCnt="0"/>
      <dgm:spPr/>
    </dgm:pt>
    <dgm:pt modelId="{63FADC6C-1B5C-472F-9930-515DCB293558}" type="pres">
      <dgm:prSet presAssocID="{5B857DEF-6B16-427C-9D8A-8BB8B0E75779}" presName="textRect" presStyleLbl="revTx" presStyleIdx="2" presStyleCnt="5">
        <dgm:presLayoutVars>
          <dgm:chMax val="1"/>
          <dgm:chPref val="1"/>
        </dgm:presLayoutVars>
      </dgm:prSet>
      <dgm:spPr/>
    </dgm:pt>
    <dgm:pt modelId="{5641BA45-2C68-4FAB-954C-D62DAEEDC702}" type="pres">
      <dgm:prSet presAssocID="{C9027E26-BD43-4C72-B341-A67E49108CB3}" presName="sibTrans" presStyleCnt="0"/>
      <dgm:spPr/>
    </dgm:pt>
    <dgm:pt modelId="{55CA2A66-91E8-4EF7-844C-C48D683DA391}" type="pres">
      <dgm:prSet presAssocID="{42A89EE8-11D2-4851-BB98-F4B8D6368DB5}" presName="compNode" presStyleCnt="0"/>
      <dgm:spPr/>
    </dgm:pt>
    <dgm:pt modelId="{640772AC-DF26-41A8-8780-4366CD6C54FA}" type="pres">
      <dgm:prSet presAssocID="{42A89EE8-11D2-4851-BB98-F4B8D6368DB5}" presName="iconBgRect" presStyleLbl="bgShp" presStyleIdx="3" presStyleCnt="5"/>
      <dgm:spPr/>
    </dgm:pt>
    <dgm:pt modelId="{A291A885-72D6-40EA-A71D-FEE06F427491}" type="pres">
      <dgm:prSet presAssocID="{42A89EE8-11D2-4851-BB98-F4B8D6368DB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C9459BB6-7B35-4656-B2BC-C8F06068C362}" type="pres">
      <dgm:prSet presAssocID="{42A89EE8-11D2-4851-BB98-F4B8D6368DB5}" presName="spaceRect" presStyleCnt="0"/>
      <dgm:spPr/>
    </dgm:pt>
    <dgm:pt modelId="{06646A4D-0E91-4F3E-86D5-3A50EA5AE283}" type="pres">
      <dgm:prSet presAssocID="{42A89EE8-11D2-4851-BB98-F4B8D6368DB5}" presName="textRect" presStyleLbl="revTx" presStyleIdx="3" presStyleCnt="5">
        <dgm:presLayoutVars>
          <dgm:chMax val="1"/>
          <dgm:chPref val="1"/>
        </dgm:presLayoutVars>
      </dgm:prSet>
      <dgm:spPr/>
    </dgm:pt>
    <dgm:pt modelId="{3B88EBCF-5D08-438C-8977-7C40437347F2}" type="pres">
      <dgm:prSet presAssocID="{4B4EA075-2719-48BE-A86E-6C2C27BE0D40}" presName="sibTrans" presStyleCnt="0"/>
      <dgm:spPr/>
    </dgm:pt>
    <dgm:pt modelId="{81598963-A178-4A4C-81CC-7278F8F97AC9}" type="pres">
      <dgm:prSet presAssocID="{E729FD1C-9D84-4B80-BAB7-70366BC2565C}" presName="compNode" presStyleCnt="0"/>
      <dgm:spPr/>
    </dgm:pt>
    <dgm:pt modelId="{D75E3BB3-9F68-4512-94AA-0953F514D933}" type="pres">
      <dgm:prSet presAssocID="{E729FD1C-9D84-4B80-BAB7-70366BC2565C}" presName="iconBgRect" presStyleLbl="bgShp" presStyleIdx="4" presStyleCnt="5"/>
      <dgm:spPr/>
    </dgm:pt>
    <dgm:pt modelId="{F7A87F04-F312-4E79-99F0-E2901F8B965B}" type="pres">
      <dgm:prSet presAssocID="{E729FD1C-9D84-4B80-BAB7-70366BC2565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DC3DEE84-3E6C-4933-8FCA-B6E5E5E2F232}" type="pres">
      <dgm:prSet presAssocID="{E729FD1C-9D84-4B80-BAB7-70366BC2565C}" presName="spaceRect" presStyleCnt="0"/>
      <dgm:spPr/>
    </dgm:pt>
    <dgm:pt modelId="{DC1A6CA3-986B-4564-899C-19BD37D429A2}" type="pres">
      <dgm:prSet presAssocID="{E729FD1C-9D84-4B80-BAB7-70366BC2565C}" presName="textRect" presStyleLbl="revTx" presStyleIdx="4" presStyleCnt="5">
        <dgm:presLayoutVars>
          <dgm:chMax val="1"/>
          <dgm:chPref val="1"/>
        </dgm:presLayoutVars>
      </dgm:prSet>
      <dgm:spPr/>
    </dgm:pt>
  </dgm:ptLst>
  <dgm:cxnLst>
    <dgm:cxn modelId="{0BAF162C-C359-4C31-89D0-C13B9953C525}" type="presOf" srcId="{12692006-5A0A-4057-8BA7-BE10A17870F7}" destId="{84BA2DD6-8D83-493F-9054-0A9644AF6839}" srcOrd="0" destOrd="0" presId="urn:microsoft.com/office/officeart/2018/5/layout/IconCircleLabelList"/>
    <dgm:cxn modelId="{DFF4355B-D370-4FAF-A6F8-D3559DE2554B}" type="presOf" srcId="{42A89EE8-11D2-4851-BB98-F4B8D6368DB5}" destId="{06646A4D-0E91-4F3E-86D5-3A50EA5AE283}" srcOrd="0" destOrd="0" presId="urn:microsoft.com/office/officeart/2018/5/layout/IconCircleLabelList"/>
    <dgm:cxn modelId="{32F3C770-9291-4784-B9A0-3526775797F1}" type="presOf" srcId="{52F57FC3-6DCE-41A3-92FD-3C543D582764}" destId="{7E473F42-FB9C-4D50-A6FA-A7BF44D17A81}" srcOrd="0" destOrd="0" presId="urn:microsoft.com/office/officeart/2018/5/layout/IconCircleLabelList"/>
    <dgm:cxn modelId="{11B82482-441B-45A4-B7DE-CA9E956C7067}" type="presOf" srcId="{5B857DEF-6B16-427C-9D8A-8BB8B0E75779}" destId="{63FADC6C-1B5C-472F-9930-515DCB293558}" srcOrd="0" destOrd="0" presId="urn:microsoft.com/office/officeart/2018/5/layout/IconCircleLabelList"/>
    <dgm:cxn modelId="{46DA169B-C097-420A-A0E7-EDAA4CE5BB7F}" srcId="{52F57FC3-6DCE-41A3-92FD-3C543D582764}" destId="{E729FD1C-9D84-4B80-BAB7-70366BC2565C}" srcOrd="4" destOrd="0" parTransId="{D33D71D9-7C8D-47A0-B8E6-E0C9AD15D6A8}" sibTransId="{0437266C-D4AB-4283-B415-0D5B0D732353}"/>
    <dgm:cxn modelId="{EA7E01AC-6ED7-4841-974A-304DB4055489}" srcId="{52F57FC3-6DCE-41A3-92FD-3C543D582764}" destId="{12692006-5A0A-4057-8BA7-BE10A17870F7}" srcOrd="0" destOrd="0" parTransId="{0DD81470-204F-448E-87C9-E17648BA7007}" sibTransId="{F2452B45-2DA7-4172-810E-4A0E1D89BAE0}"/>
    <dgm:cxn modelId="{B24B29BF-F5E9-4BCD-BFDB-F6252C56C724}" type="presOf" srcId="{E729FD1C-9D84-4B80-BAB7-70366BC2565C}" destId="{DC1A6CA3-986B-4564-899C-19BD37D429A2}" srcOrd="0" destOrd="0" presId="urn:microsoft.com/office/officeart/2018/5/layout/IconCircleLabelList"/>
    <dgm:cxn modelId="{999948C4-933D-4B2E-863A-CC9E1BF8E33D}" srcId="{52F57FC3-6DCE-41A3-92FD-3C543D582764}" destId="{FB6C8AAF-A113-4121-89FF-AFD06A2E4CB6}" srcOrd="1" destOrd="0" parTransId="{B3074B51-271E-429A-BBA7-9A9736FA7D47}" sibTransId="{B0171E78-1805-47F2-84AF-B7B05BA50A20}"/>
    <dgm:cxn modelId="{7A2BD2DF-F2F2-473A-875E-0300F035697C}" type="presOf" srcId="{FB6C8AAF-A113-4121-89FF-AFD06A2E4CB6}" destId="{2274C79D-76D2-4369-90D1-52E36556FA66}" srcOrd="0" destOrd="0" presId="urn:microsoft.com/office/officeart/2018/5/layout/IconCircleLabelList"/>
    <dgm:cxn modelId="{8A1BA6E6-2D1C-4351-A295-3DA16CE15CEC}" srcId="{52F57FC3-6DCE-41A3-92FD-3C543D582764}" destId="{42A89EE8-11D2-4851-BB98-F4B8D6368DB5}" srcOrd="3" destOrd="0" parTransId="{931B76A9-F2DD-4A4B-B8AB-74E1A82571D2}" sibTransId="{4B4EA075-2719-48BE-A86E-6C2C27BE0D40}"/>
    <dgm:cxn modelId="{553AEEF7-EAD9-47B3-98DE-E872EEAD7EEA}" srcId="{52F57FC3-6DCE-41A3-92FD-3C543D582764}" destId="{5B857DEF-6B16-427C-9D8A-8BB8B0E75779}" srcOrd="2" destOrd="0" parTransId="{1D970D90-E7A4-4216-8EB7-5F0DD16A77B0}" sibTransId="{C9027E26-BD43-4C72-B341-A67E49108CB3}"/>
    <dgm:cxn modelId="{02C01B74-93BA-4335-B0C4-CC1272BB1B34}" type="presParOf" srcId="{7E473F42-FB9C-4D50-A6FA-A7BF44D17A81}" destId="{D1BD0552-8236-492D-94D8-FB4F0D520E6B}" srcOrd="0" destOrd="0" presId="urn:microsoft.com/office/officeart/2018/5/layout/IconCircleLabelList"/>
    <dgm:cxn modelId="{73C95C15-A686-4ECD-B1CA-16D08A9F9511}" type="presParOf" srcId="{D1BD0552-8236-492D-94D8-FB4F0D520E6B}" destId="{AA306FAA-6C0E-4935-AB43-12D28C3B1AAB}" srcOrd="0" destOrd="0" presId="urn:microsoft.com/office/officeart/2018/5/layout/IconCircleLabelList"/>
    <dgm:cxn modelId="{4EC182DC-ED47-4596-96CB-B436DDADB66E}" type="presParOf" srcId="{D1BD0552-8236-492D-94D8-FB4F0D520E6B}" destId="{AD7AB92A-4DF5-4962-933E-50B93E0A4166}" srcOrd="1" destOrd="0" presId="urn:microsoft.com/office/officeart/2018/5/layout/IconCircleLabelList"/>
    <dgm:cxn modelId="{1597A6BA-43C9-4B9C-8F32-65FCF7462EE1}" type="presParOf" srcId="{D1BD0552-8236-492D-94D8-FB4F0D520E6B}" destId="{E75760D4-A7C7-4F9A-8418-B07157112F02}" srcOrd="2" destOrd="0" presId="urn:microsoft.com/office/officeart/2018/5/layout/IconCircleLabelList"/>
    <dgm:cxn modelId="{83F27295-5E7A-43D4-A633-B77F1E516862}" type="presParOf" srcId="{D1BD0552-8236-492D-94D8-FB4F0D520E6B}" destId="{84BA2DD6-8D83-493F-9054-0A9644AF6839}" srcOrd="3" destOrd="0" presId="urn:microsoft.com/office/officeart/2018/5/layout/IconCircleLabelList"/>
    <dgm:cxn modelId="{65D80FCC-035B-400E-B3D4-36CAC06CC8FC}" type="presParOf" srcId="{7E473F42-FB9C-4D50-A6FA-A7BF44D17A81}" destId="{5392952E-9370-43A5-8CC9-7D9F9DD0EE27}" srcOrd="1" destOrd="0" presId="urn:microsoft.com/office/officeart/2018/5/layout/IconCircleLabelList"/>
    <dgm:cxn modelId="{A616649A-6ED5-4BBA-8D68-949D30940D93}" type="presParOf" srcId="{7E473F42-FB9C-4D50-A6FA-A7BF44D17A81}" destId="{42F35C07-8825-4285-A6D3-6EC57D189DF7}" srcOrd="2" destOrd="0" presId="urn:microsoft.com/office/officeart/2018/5/layout/IconCircleLabelList"/>
    <dgm:cxn modelId="{47307F59-537B-4092-AEE9-D9501FBBFC75}" type="presParOf" srcId="{42F35C07-8825-4285-A6D3-6EC57D189DF7}" destId="{8B7B898D-4F51-4B41-B439-94C166BD9C6C}" srcOrd="0" destOrd="0" presId="urn:microsoft.com/office/officeart/2018/5/layout/IconCircleLabelList"/>
    <dgm:cxn modelId="{119B93A6-E2DB-49E6-A7EF-53CB0241CE16}" type="presParOf" srcId="{42F35C07-8825-4285-A6D3-6EC57D189DF7}" destId="{3C472F9E-6950-4F55-A26E-2D8CEA53AFC8}" srcOrd="1" destOrd="0" presId="urn:microsoft.com/office/officeart/2018/5/layout/IconCircleLabelList"/>
    <dgm:cxn modelId="{FFE2BB81-9741-4CC5-ACAC-E4B2579DC04D}" type="presParOf" srcId="{42F35C07-8825-4285-A6D3-6EC57D189DF7}" destId="{F4771942-D105-4A2C-AE3C-BA6405535AA7}" srcOrd="2" destOrd="0" presId="urn:microsoft.com/office/officeart/2018/5/layout/IconCircleLabelList"/>
    <dgm:cxn modelId="{5B7EA1D3-3314-4901-B2B9-5A4C053FA092}" type="presParOf" srcId="{42F35C07-8825-4285-A6D3-6EC57D189DF7}" destId="{2274C79D-76D2-4369-90D1-52E36556FA66}" srcOrd="3" destOrd="0" presId="urn:microsoft.com/office/officeart/2018/5/layout/IconCircleLabelList"/>
    <dgm:cxn modelId="{054AD7A6-154A-48DD-A014-BB155CB6EB10}" type="presParOf" srcId="{7E473F42-FB9C-4D50-A6FA-A7BF44D17A81}" destId="{87CC4F69-A980-48D3-97B8-BF200C5CA99E}" srcOrd="3" destOrd="0" presId="urn:microsoft.com/office/officeart/2018/5/layout/IconCircleLabelList"/>
    <dgm:cxn modelId="{62E914E4-D831-4716-87C2-CF8803E113B3}" type="presParOf" srcId="{7E473F42-FB9C-4D50-A6FA-A7BF44D17A81}" destId="{2F042DD6-A1B4-448C-AE87-D06A9006AB78}" srcOrd="4" destOrd="0" presId="urn:microsoft.com/office/officeart/2018/5/layout/IconCircleLabelList"/>
    <dgm:cxn modelId="{4B57A8FC-BCEE-4EA1-A732-4119016BBF27}" type="presParOf" srcId="{2F042DD6-A1B4-448C-AE87-D06A9006AB78}" destId="{D5E67B1E-EF75-48A2-A54B-770EBDCF9CB8}" srcOrd="0" destOrd="0" presId="urn:microsoft.com/office/officeart/2018/5/layout/IconCircleLabelList"/>
    <dgm:cxn modelId="{4E2F7ECA-4BF1-4BDC-B3F0-FF8678D05317}" type="presParOf" srcId="{2F042DD6-A1B4-448C-AE87-D06A9006AB78}" destId="{418D2344-C672-4E46-9858-7D31B2CDF56F}" srcOrd="1" destOrd="0" presId="urn:microsoft.com/office/officeart/2018/5/layout/IconCircleLabelList"/>
    <dgm:cxn modelId="{8C4C8EB9-30B0-4DDC-B13B-CF86D09F694E}" type="presParOf" srcId="{2F042DD6-A1B4-448C-AE87-D06A9006AB78}" destId="{28739035-FA6A-44D8-A713-C71C73DB4FB0}" srcOrd="2" destOrd="0" presId="urn:microsoft.com/office/officeart/2018/5/layout/IconCircleLabelList"/>
    <dgm:cxn modelId="{F5128540-55FB-46D0-89EC-8570D07E2A6C}" type="presParOf" srcId="{2F042DD6-A1B4-448C-AE87-D06A9006AB78}" destId="{63FADC6C-1B5C-472F-9930-515DCB293558}" srcOrd="3" destOrd="0" presId="urn:microsoft.com/office/officeart/2018/5/layout/IconCircleLabelList"/>
    <dgm:cxn modelId="{6964DE34-3575-494B-B321-E90D42B91844}" type="presParOf" srcId="{7E473F42-FB9C-4D50-A6FA-A7BF44D17A81}" destId="{5641BA45-2C68-4FAB-954C-D62DAEEDC702}" srcOrd="5" destOrd="0" presId="urn:microsoft.com/office/officeart/2018/5/layout/IconCircleLabelList"/>
    <dgm:cxn modelId="{C8C1E004-B482-43CC-974E-07549754D8E5}" type="presParOf" srcId="{7E473F42-FB9C-4D50-A6FA-A7BF44D17A81}" destId="{55CA2A66-91E8-4EF7-844C-C48D683DA391}" srcOrd="6" destOrd="0" presId="urn:microsoft.com/office/officeart/2018/5/layout/IconCircleLabelList"/>
    <dgm:cxn modelId="{4E8C8A2C-5E00-4AD9-87D3-48B04E3D4B3C}" type="presParOf" srcId="{55CA2A66-91E8-4EF7-844C-C48D683DA391}" destId="{640772AC-DF26-41A8-8780-4366CD6C54FA}" srcOrd="0" destOrd="0" presId="urn:microsoft.com/office/officeart/2018/5/layout/IconCircleLabelList"/>
    <dgm:cxn modelId="{953BBC4D-3079-4D82-B0E9-00EBEE21C082}" type="presParOf" srcId="{55CA2A66-91E8-4EF7-844C-C48D683DA391}" destId="{A291A885-72D6-40EA-A71D-FEE06F427491}" srcOrd="1" destOrd="0" presId="urn:microsoft.com/office/officeart/2018/5/layout/IconCircleLabelList"/>
    <dgm:cxn modelId="{5BC4BB3E-C66A-4053-B828-30681209E747}" type="presParOf" srcId="{55CA2A66-91E8-4EF7-844C-C48D683DA391}" destId="{C9459BB6-7B35-4656-B2BC-C8F06068C362}" srcOrd="2" destOrd="0" presId="urn:microsoft.com/office/officeart/2018/5/layout/IconCircleLabelList"/>
    <dgm:cxn modelId="{C93F0567-47F8-49AD-A373-CCD8A08D1F46}" type="presParOf" srcId="{55CA2A66-91E8-4EF7-844C-C48D683DA391}" destId="{06646A4D-0E91-4F3E-86D5-3A50EA5AE283}" srcOrd="3" destOrd="0" presId="urn:microsoft.com/office/officeart/2018/5/layout/IconCircleLabelList"/>
    <dgm:cxn modelId="{E13EE3F3-DF67-4A54-B1D1-4011BC2BF66B}" type="presParOf" srcId="{7E473F42-FB9C-4D50-A6FA-A7BF44D17A81}" destId="{3B88EBCF-5D08-438C-8977-7C40437347F2}" srcOrd="7" destOrd="0" presId="urn:microsoft.com/office/officeart/2018/5/layout/IconCircleLabelList"/>
    <dgm:cxn modelId="{560F3849-0B9C-48CD-8ADA-578ED992D65B}" type="presParOf" srcId="{7E473F42-FB9C-4D50-A6FA-A7BF44D17A81}" destId="{81598963-A178-4A4C-81CC-7278F8F97AC9}" srcOrd="8" destOrd="0" presId="urn:microsoft.com/office/officeart/2018/5/layout/IconCircleLabelList"/>
    <dgm:cxn modelId="{C4396F96-0AE8-4476-90BE-88F41261E448}" type="presParOf" srcId="{81598963-A178-4A4C-81CC-7278F8F97AC9}" destId="{D75E3BB3-9F68-4512-94AA-0953F514D933}" srcOrd="0" destOrd="0" presId="urn:microsoft.com/office/officeart/2018/5/layout/IconCircleLabelList"/>
    <dgm:cxn modelId="{BCBC6863-BF03-48E4-8E52-FB6FAAFE775E}" type="presParOf" srcId="{81598963-A178-4A4C-81CC-7278F8F97AC9}" destId="{F7A87F04-F312-4E79-99F0-E2901F8B965B}" srcOrd="1" destOrd="0" presId="urn:microsoft.com/office/officeart/2018/5/layout/IconCircleLabelList"/>
    <dgm:cxn modelId="{0F94F61B-71E3-4741-BD9F-09CB86D8C426}" type="presParOf" srcId="{81598963-A178-4A4C-81CC-7278F8F97AC9}" destId="{DC3DEE84-3E6C-4933-8FCA-B6E5E5E2F232}" srcOrd="2" destOrd="0" presId="urn:microsoft.com/office/officeart/2018/5/layout/IconCircleLabelList"/>
    <dgm:cxn modelId="{ADFF0A6C-008D-4BC0-8C65-BA879A2C5CE3}" type="presParOf" srcId="{81598963-A178-4A4C-81CC-7278F8F97AC9}" destId="{DC1A6CA3-986B-4564-899C-19BD37D429A2}"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Lst>
  <dgm:cxnLst>
    <dgm:cxn modelId="{0E54941D-9153-4B13-BF0E-60CC58E5C7D7}" type="presOf" srcId="{6DD55DCA-044C-41EA-A41C-18F4619C66A8}" destId="{2B4936E4-7D32-43C1-8B44-59957C93012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55DCA-044C-41EA-A41C-18F4619C66A8}"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99B5583B-F4B8-44AC-9FCA-104D64097E48}" type="pres">
      <dgm:prSet presAssocID="{6DD55DCA-044C-41EA-A41C-18F4619C66A8}" presName="vert0" presStyleCnt="0">
        <dgm:presLayoutVars>
          <dgm:dir/>
          <dgm:animOne val="branch"/>
          <dgm:animLvl val="lvl"/>
        </dgm:presLayoutVars>
      </dgm:prSet>
      <dgm:spPr/>
    </dgm:pt>
    <dgm:pt modelId="{11476AFE-C265-4FF4-94F8-3A36205A9C35}" type="pres">
      <dgm:prSet presAssocID="{5CECBE01-E7AF-49CF-9724-0BB61D23B992}" presName="thickLine" presStyleLbl="alignNode1" presStyleIdx="0" presStyleCnt="1"/>
      <dgm:spPr/>
    </dgm:pt>
    <dgm:pt modelId="{DDA48160-4D05-476B-8CDF-241A82EE1756}" type="pres">
      <dgm:prSet presAssocID="{5CECBE01-E7AF-49CF-9724-0BB61D23B992}" presName="horz1" presStyleCnt="0"/>
      <dgm:spPr/>
    </dgm:pt>
    <dgm:pt modelId="{13303CD0-E464-460E-BC9E-42971C485531}" type="pres">
      <dgm:prSet presAssocID="{5CECBE01-E7AF-49CF-9724-0BB61D23B992}" presName="tx1" presStyleLbl="revTx" presStyleIdx="0" presStyleCnt="1"/>
      <dgm:spPr/>
    </dgm:pt>
    <dgm:pt modelId="{8111F093-0715-46DF-A734-0E87FF213459}" type="pres">
      <dgm:prSet presAssocID="{5CECBE01-E7AF-49CF-9724-0BB61D23B992}" presName="vert1" presStyleCnt="0"/>
      <dgm:spPr/>
    </dgm:pt>
  </dgm:ptLst>
  <dgm:cxnLst>
    <dgm:cxn modelId="{C758EE7D-69F5-4ACC-94B9-22607DFB446F}" type="presOf" srcId="{6DD55DCA-044C-41EA-A41C-18F4619C66A8}" destId="{99B5583B-F4B8-44AC-9FCA-104D64097E48}" srcOrd="0" destOrd="0" presId="urn:microsoft.com/office/officeart/2008/layout/LinedList"/>
    <dgm:cxn modelId="{5A906EDC-9F4B-4DBF-90B4-048CDF436562}" srcId="{6DD55DCA-044C-41EA-A41C-18F4619C66A8}" destId="{5CECBE01-E7AF-49CF-9724-0BB61D23B992}" srcOrd="0" destOrd="0" parTransId="{44DBA7DD-1478-4DB7-871A-9A2F156E0C38}" sibTransId="{8DBFCB4E-1D4B-4DB1-B8CA-DABAB939EADF}"/>
    <dgm:cxn modelId="{F8166DF9-D318-45A5-82FE-9D76E9B1DECD}" type="presOf" srcId="{5CECBE01-E7AF-49CF-9724-0BB61D23B992}" destId="{13303CD0-E464-460E-BC9E-42971C485531}" srcOrd="0" destOrd="0" presId="urn:microsoft.com/office/officeart/2008/layout/LinedList"/>
    <dgm:cxn modelId="{62657491-DD7F-4E9A-AECA-3FA13BDA0E50}" type="presParOf" srcId="{99B5583B-F4B8-44AC-9FCA-104D64097E48}" destId="{11476AFE-C265-4FF4-94F8-3A36205A9C35}" srcOrd="0" destOrd="0" presId="urn:microsoft.com/office/officeart/2008/layout/LinedList"/>
    <dgm:cxn modelId="{17DE258A-30E9-411B-B3B8-8608AF5093E6}" type="presParOf" srcId="{99B5583B-F4B8-44AC-9FCA-104D64097E48}" destId="{DDA48160-4D05-476B-8CDF-241A82EE1756}" srcOrd="1" destOrd="0" presId="urn:microsoft.com/office/officeart/2008/layout/LinedList"/>
    <dgm:cxn modelId="{5D8323D7-4549-4006-A408-8D658726B85F}" type="presParOf" srcId="{DDA48160-4D05-476B-8CDF-241A82EE1756}" destId="{13303CD0-E464-460E-BC9E-42971C485531}" srcOrd="0" destOrd="0" presId="urn:microsoft.com/office/officeart/2008/layout/LinedList"/>
    <dgm:cxn modelId="{C66236A8-932C-41F0-B240-74A8B9D07AE6}" type="presParOf" srcId="{DDA48160-4D05-476B-8CDF-241A82EE1756}" destId="{8111F093-0715-46DF-A734-0E87FF2134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D55DCA-044C-41EA-A41C-18F4619C66A8}" type="doc">
      <dgm:prSet loTypeId="urn:microsoft.com/office/officeart/2005/8/layout/default" loCatId="list" qsTypeId="urn:microsoft.com/office/officeart/2005/8/quickstyle/simple5" qsCatId="simple" csTypeId="urn:microsoft.com/office/officeart/2005/8/colors/colorful5" csCatId="colorful" phldr="1"/>
      <dgm:spPr/>
      <dgm:t>
        <a:bodyPr/>
        <a:lstStyle/>
        <a:p>
          <a:endParaRPr lang="en-US"/>
        </a:p>
      </dgm:t>
    </dgm:pt>
    <dgm:pt modelId="{743B05F7-3AF6-4AEB-9ED2-6EC364904F93}" type="pres">
      <dgm:prSet presAssocID="{6DD55DCA-044C-41EA-A41C-18F4619C66A8}" presName="diagram" presStyleCnt="0">
        <dgm:presLayoutVars>
          <dgm:dir/>
          <dgm:resizeHandles val="exact"/>
        </dgm:presLayoutVars>
      </dgm:prSet>
      <dgm:spPr/>
    </dgm:pt>
  </dgm:ptLst>
  <dgm:cxnLst>
    <dgm:cxn modelId="{970BCD83-52D6-4947-83E9-FCF7FEA7B54F}" type="presOf" srcId="{6DD55DCA-044C-41EA-A41C-18F4619C66A8}" destId="{743B05F7-3AF6-4AEB-9ED2-6EC364904F93}"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06FAA-6C0E-4935-AB43-12D28C3B1AAB}">
      <dsp:nvSpPr>
        <dsp:cNvPr id="0" name=""/>
        <dsp:cNvSpPr/>
      </dsp:nvSpPr>
      <dsp:spPr>
        <a:xfrm>
          <a:off x="597197" y="153010"/>
          <a:ext cx="1197196" cy="11971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AB92A-4DF5-4962-933E-50B93E0A4166}">
      <dsp:nvSpPr>
        <dsp:cNvPr id="0" name=""/>
        <dsp:cNvSpPr/>
      </dsp:nvSpPr>
      <dsp:spPr>
        <a:xfrm>
          <a:off x="852337" y="408151"/>
          <a:ext cx="686915" cy="686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A2DD6-8D83-493F-9054-0A9644AF6839}">
      <dsp:nvSpPr>
        <dsp:cNvPr id="0" name=""/>
        <dsp:cNvSpPr/>
      </dsp:nvSpPr>
      <dsp:spPr>
        <a:xfrm>
          <a:off x="214487"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Introduction &amp; Problem Statement</a:t>
          </a:r>
          <a:endParaRPr lang="en-US" sz="1500" kern="1200" dirty="0">
            <a:latin typeface="Amasis MT Pro Medium" panose="02040604050005020304" pitchFamily="18" charset="0"/>
          </a:endParaRPr>
        </a:p>
      </dsp:txBody>
      <dsp:txXfrm>
        <a:off x="214487" y="1723104"/>
        <a:ext cx="1962616" cy="720000"/>
      </dsp:txXfrm>
    </dsp:sp>
    <dsp:sp modelId="{8B7B898D-4F51-4B41-B439-94C166BD9C6C}">
      <dsp:nvSpPr>
        <dsp:cNvPr id="0" name=""/>
        <dsp:cNvSpPr/>
      </dsp:nvSpPr>
      <dsp:spPr>
        <a:xfrm>
          <a:off x="2903272" y="153010"/>
          <a:ext cx="1197196" cy="11971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72F9E-6950-4F55-A26E-2D8CEA53AFC8}">
      <dsp:nvSpPr>
        <dsp:cNvPr id="0" name=""/>
        <dsp:cNvSpPr/>
      </dsp:nvSpPr>
      <dsp:spPr>
        <a:xfrm>
          <a:off x="3158412" y="408151"/>
          <a:ext cx="686915" cy="6869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74C79D-76D2-4369-90D1-52E36556FA66}">
      <dsp:nvSpPr>
        <dsp:cNvPr id="0" name=""/>
        <dsp:cNvSpPr/>
      </dsp:nvSpPr>
      <dsp:spPr>
        <a:xfrm>
          <a:off x="2520562"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Business Objective</a:t>
          </a:r>
          <a:endParaRPr lang="en-US" sz="1500" kern="1200" dirty="0">
            <a:latin typeface="Amasis MT Pro Medium" panose="02040604050005020304" pitchFamily="18" charset="0"/>
          </a:endParaRPr>
        </a:p>
      </dsp:txBody>
      <dsp:txXfrm>
        <a:off x="2520562" y="1723104"/>
        <a:ext cx="1962616" cy="720000"/>
      </dsp:txXfrm>
    </dsp:sp>
    <dsp:sp modelId="{D5E67B1E-EF75-48A2-A54B-770EBDCF9CB8}">
      <dsp:nvSpPr>
        <dsp:cNvPr id="0" name=""/>
        <dsp:cNvSpPr/>
      </dsp:nvSpPr>
      <dsp:spPr>
        <a:xfrm>
          <a:off x="5209347" y="153010"/>
          <a:ext cx="1197196" cy="11971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D2344-C672-4E46-9858-7D31B2CDF56F}">
      <dsp:nvSpPr>
        <dsp:cNvPr id="0" name=""/>
        <dsp:cNvSpPr/>
      </dsp:nvSpPr>
      <dsp:spPr>
        <a:xfrm>
          <a:off x="5464487" y="408151"/>
          <a:ext cx="686915" cy="6869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FADC6C-1B5C-472F-9930-515DCB293558}">
      <dsp:nvSpPr>
        <dsp:cNvPr id="0" name=""/>
        <dsp:cNvSpPr/>
      </dsp:nvSpPr>
      <dsp:spPr>
        <a:xfrm>
          <a:off x="4826636"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KPIs</a:t>
          </a:r>
          <a:endParaRPr lang="en-US" sz="1500" kern="1200" dirty="0">
            <a:latin typeface="Amasis MT Pro Medium" panose="02040604050005020304" pitchFamily="18" charset="0"/>
          </a:endParaRPr>
        </a:p>
      </dsp:txBody>
      <dsp:txXfrm>
        <a:off x="4826636" y="1723104"/>
        <a:ext cx="1962616" cy="720000"/>
      </dsp:txXfrm>
    </dsp:sp>
    <dsp:sp modelId="{640772AC-DF26-41A8-8780-4366CD6C54FA}">
      <dsp:nvSpPr>
        <dsp:cNvPr id="0" name=""/>
        <dsp:cNvSpPr/>
      </dsp:nvSpPr>
      <dsp:spPr>
        <a:xfrm>
          <a:off x="1750234" y="2933758"/>
          <a:ext cx="1197196" cy="11971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1A885-72D6-40EA-A71D-FEE06F427491}">
      <dsp:nvSpPr>
        <dsp:cNvPr id="0" name=""/>
        <dsp:cNvSpPr/>
      </dsp:nvSpPr>
      <dsp:spPr>
        <a:xfrm>
          <a:off x="2005375" y="3188898"/>
          <a:ext cx="686915" cy="6869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646A4D-0E91-4F3E-86D5-3A50EA5AE283}">
      <dsp:nvSpPr>
        <dsp:cNvPr id="0" name=""/>
        <dsp:cNvSpPr/>
      </dsp:nvSpPr>
      <dsp:spPr>
        <a:xfrm>
          <a:off x="1367524" y="4503852"/>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Dashboard</a:t>
          </a:r>
          <a:endParaRPr lang="en-US" sz="1500" kern="1200" dirty="0">
            <a:latin typeface="Amasis MT Pro Medium" panose="02040604050005020304" pitchFamily="18" charset="0"/>
          </a:endParaRPr>
        </a:p>
      </dsp:txBody>
      <dsp:txXfrm>
        <a:off x="1367524" y="4503852"/>
        <a:ext cx="1962616" cy="720000"/>
      </dsp:txXfrm>
    </dsp:sp>
    <dsp:sp modelId="{D75E3BB3-9F68-4512-94AA-0953F514D933}">
      <dsp:nvSpPr>
        <dsp:cNvPr id="0" name=""/>
        <dsp:cNvSpPr/>
      </dsp:nvSpPr>
      <dsp:spPr>
        <a:xfrm>
          <a:off x="4056309" y="2933758"/>
          <a:ext cx="1197196" cy="11971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87F04-F312-4E79-99F0-E2901F8B965B}">
      <dsp:nvSpPr>
        <dsp:cNvPr id="0" name=""/>
        <dsp:cNvSpPr/>
      </dsp:nvSpPr>
      <dsp:spPr>
        <a:xfrm>
          <a:off x="4311449" y="3188898"/>
          <a:ext cx="686915" cy="6869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1A6CA3-986B-4564-899C-19BD37D429A2}">
      <dsp:nvSpPr>
        <dsp:cNvPr id="0" name=""/>
        <dsp:cNvSpPr/>
      </dsp:nvSpPr>
      <dsp:spPr>
        <a:xfrm>
          <a:off x="3673599" y="4503852"/>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Conclusion</a:t>
          </a:r>
          <a:endParaRPr lang="en-US" sz="1500" kern="1200" dirty="0">
            <a:latin typeface="Amasis MT Pro Medium" panose="02040604050005020304" pitchFamily="18" charset="0"/>
          </a:endParaRPr>
        </a:p>
      </dsp:txBody>
      <dsp:txXfrm>
        <a:off x="3673599" y="4503852"/>
        <a:ext cx="1962616"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76AFE-C265-4FF4-94F8-3A36205A9C35}">
      <dsp:nvSpPr>
        <dsp:cNvPr id="0" name=""/>
        <dsp:cNvSpPr/>
      </dsp:nvSpPr>
      <dsp:spPr>
        <a:xfrm>
          <a:off x="0" y="0"/>
          <a:ext cx="4716739"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3303CD0-E464-460E-BC9E-42971C485531}">
      <dsp:nvSpPr>
        <dsp:cNvPr id="0" name=""/>
        <dsp:cNvSpPr/>
      </dsp:nvSpPr>
      <dsp:spPr>
        <a:xfrm>
          <a:off x="0" y="0"/>
          <a:ext cx="4716739" cy="3805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endParaRPr lang="en-US" sz="2100" kern="1200" dirty="0"/>
        </a:p>
      </dsp:txBody>
      <dsp:txXfrm>
        <a:off x="0" y="0"/>
        <a:ext cx="4716739" cy="38051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E567-0C67-9893-CC4F-870F2DFB9E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A94AAA-7B33-4E53-2875-581D9ED1E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9CDB23-D77C-51D8-B8AD-9D366A50F124}"/>
              </a:ext>
            </a:extLst>
          </p:cNvPr>
          <p:cNvSpPr>
            <a:spLocks noGrp="1"/>
          </p:cNvSpPr>
          <p:nvPr>
            <p:ph type="dt" sz="half" idx="10"/>
          </p:nvPr>
        </p:nvSpPr>
        <p:spPr/>
        <p:txBody>
          <a:bodyPr/>
          <a:lstStyle/>
          <a:p>
            <a:fld id="{9D0D92BC-42A9-434B-8530-ADBF4485E407}" type="datetimeFigureOut">
              <a:rPr lang="en-US" smtClean="0"/>
              <a:t>11/19/2024</a:t>
            </a:fld>
            <a:endParaRPr lang="en-US"/>
          </a:p>
        </p:txBody>
      </p:sp>
      <p:sp>
        <p:nvSpPr>
          <p:cNvPr id="5" name="Footer Placeholder 4">
            <a:extLst>
              <a:ext uri="{FF2B5EF4-FFF2-40B4-BE49-F238E27FC236}">
                <a16:creationId xmlns:a16="http://schemas.microsoft.com/office/drawing/2014/main" id="{20760991-6599-C938-2617-3D1175F32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1BD7A-F606-A8A0-6E69-A776AEF05B6D}"/>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0375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E53B-829D-794A-46BB-214C32953C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433542-0AEE-4E95-BF90-90667F7836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D07FF-89FF-5B6B-8325-F1D668FE3030}"/>
              </a:ext>
            </a:extLst>
          </p:cNvPr>
          <p:cNvSpPr>
            <a:spLocks noGrp="1"/>
          </p:cNvSpPr>
          <p:nvPr>
            <p:ph type="dt" sz="half" idx="10"/>
          </p:nvPr>
        </p:nvSpPr>
        <p:spPr/>
        <p:txBody>
          <a:bodyPr/>
          <a:lstStyle/>
          <a:p>
            <a:fld id="{9D0D92BC-42A9-434B-8530-ADBF4485E407}" type="datetimeFigureOut">
              <a:rPr lang="en-US" smtClean="0"/>
              <a:t>11/19/2024</a:t>
            </a:fld>
            <a:endParaRPr lang="en-US"/>
          </a:p>
        </p:txBody>
      </p:sp>
      <p:sp>
        <p:nvSpPr>
          <p:cNvPr id="5" name="Footer Placeholder 4">
            <a:extLst>
              <a:ext uri="{FF2B5EF4-FFF2-40B4-BE49-F238E27FC236}">
                <a16:creationId xmlns:a16="http://schemas.microsoft.com/office/drawing/2014/main" id="{1E3946A7-385A-48AA-E6CD-B15C2EEB4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14C05-F093-D737-C4AC-9E24058AF66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51744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169C43-9D02-E478-B9A1-1898F83613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4EC02A-99CF-D2A6-541B-A5FA9E85F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1E128-F034-8CCB-A806-033D5DF31746}"/>
              </a:ext>
            </a:extLst>
          </p:cNvPr>
          <p:cNvSpPr>
            <a:spLocks noGrp="1"/>
          </p:cNvSpPr>
          <p:nvPr>
            <p:ph type="dt" sz="half" idx="10"/>
          </p:nvPr>
        </p:nvSpPr>
        <p:spPr/>
        <p:txBody>
          <a:bodyPr/>
          <a:lstStyle/>
          <a:p>
            <a:fld id="{9D0D92BC-42A9-434B-8530-ADBF4485E407}" type="datetimeFigureOut">
              <a:rPr lang="en-US" smtClean="0"/>
              <a:t>11/19/2024</a:t>
            </a:fld>
            <a:endParaRPr lang="en-US"/>
          </a:p>
        </p:txBody>
      </p:sp>
      <p:sp>
        <p:nvSpPr>
          <p:cNvPr id="5" name="Footer Placeholder 4">
            <a:extLst>
              <a:ext uri="{FF2B5EF4-FFF2-40B4-BE49-F238E27FC236}">
                <a16:creationId xmlns:a16="http://schemas.microsoft.com/office/drawing/2014/main" id="{5B2D5F3A-4C3E-DFA2-F00B-33FCC19AD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F628F-1C9A-532C-4199-C404560E19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966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3A33-8760-6F1F-7F0E-308BE159E7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FEF9B4-E2D0-9077-AF98-92865221AC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691169-A09D-E239-D10A-C2DC49DFA647}"/>
              </a:ext>
            </a:extLst>
          </p:cNvPr>
          <p:cNvSpPr>
            <a:spLocks noGrp="1"/>
          </p:cNvSpPr>
          <p:nvPr>
            <p:ph type="dt" sz="half" idx="10"/>
          </p:nvPr>
        </p:nvSpPr>
        <p:spPr/>
        <p:txBody>
          <a:bodyPr/>
          <a:lstStyle/>
          <a:p>
            <a:fld id="{9D0D92BC-42A9-434B-8530-ADBF4485E407}" type="datetimeFigureOut">
              <a:rPr lang="en-US" smtClean="0"/>
              <a:t>11/19/2024</a:t>
            </a:fld>
            <a:endParaRPr lang="en-US"/>
          </a:p>
        </p:txBody>
      </p:sp>
      <p:sp>
        <p:nvSpPr>
          <p:cNvPr id="5" name="Footer Placeholder 4">
            <a:extLst>
              <a:ext uri="{FF2B5EF4-FFF2-40B4-BE49-F238E27FC236}">
                <a16:creationId xmlns:a16="http://schemas.microsoft.com/office/drawing/2014/main" id="{FEDC1EA2-F23C-8DE5-A207-6C3F3988C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F33C4-9423-4613-4982-BED89D3649C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8757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143D-7512-DBCD-C7DE-184D774D5E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EB401E-5120-A371-BD1C-593A79F078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4FDAB4-756C-15FB-6D8C-309271C1B93E}"/>
              </a:ext>
            </a:extLst>
          </p:cNvPr>
          <p:cNvSpPr>
            <a:spLocks noGrp="1"/>
          </p:cNvSpPr>
          <p:nvPr>
            <p:ph type="dt" sz="half" idx="10"/>
          </p:nvPr>
        </p:nvSpPr>
        <p:spPr/>
        <p:txBody>
          <a:bodyPr/>
          <a:lstStyle/>
          <a:p>
            <a:fld id="{9D0D92BC-42A9-434B-8530-ADBF4485E407}" type="datetimeFigureOut">
              <a:rPr lang="en-US" smtClean="0"/>
              <a:t>11/19/2024</a:t>
            </a:fld>
            <a:endParaRPr lang="en-US"/>
          </a:p>
        </p:txBody>
      </p:sp>
      <p:sp>
        <p:nvSpPr>
          <p:cNvPr id="5" name="Footer Placeholder 4">
            <a:extLst>
              <a:ext uri="{FF2B5EF4-FFF2-40B4-BE49-F238E27FC236}">
                <a16:creationId xmlns:a16="http://schemas.microsoft.com/office/drawing/2014/main" id="{A98CE6C8-9B71-412C-D081-02287B18B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DB636-6AB1-BB7E-11BF-3FAB79F4DF4A}"/>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7939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C512-4AF5-B9BA-9911-9658604F42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989AF5-E7F1-8786-DCC2-844427394A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807D41-519F-52B3-A7F4-B191B1A235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B1962F-182F-0B1A-116E-8A9260F8A789}"/>
              </a:ext>
            </a:extLst>
          </p:cNvPr>
          <p:cNvSpPr>
            <a:spLocks noGrp="1"/>
          </p:cNvSpPr>
          <p:nvPr>
            <p:ph type="dt" sz="half" idx="10"/>
          </p:nvPr>
        </p:nvSpPr>
        <p:spPr/>
        <p:txBody>
          <a:bodyPr/>
          <a:lstStyle/>
          <a:p>
            <a:fld id="{9D0D92BC-42A9-434B-8530-ADBF4485E407}" type="datetimeFigureOut">
              <a:rPr lang="en-US" smtClean="0"/>
              <a:t>11/19/2024</a:t>
            </a:fld>
            <a:endParaRPr lang="en-US"/>
          </a:p>
        </p:txBody>
      </p:sp>
      <p:sp>
        <p:nvSpPr>
          <p:cNvPr id="6" name="Footer Placeholder 5">
            <a:extLst>
              <a:ext uri="{FF2B5EF4-FFF2-40B4-BE49-F238E27FC236}">
                <a16:creationId xmlns:a16="http://schemas.microsoft.com/office/drawing/2014/main" id="{FA2E479F-CF69-FACD-A2EF-5955C9C0AD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8FF94-4116-73E4-16CB-87801A33E80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9350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E019-E7E4-FCAC-849D-55E83A0C3F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ED1410-FA39-B5B8-4DA4-319378A19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292667-B8F5-B387-85EC-AD98BCDDA8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22B1EE-903F-239C-F614-4DB84C51C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546BB-7C7F-98C5-7B68-A7C797B26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5CB7D5-F352-053A-AED1-412F971484B3}"/>
              </a:ext>
            </a:extLst>
          </p:cNvPr>
          <p:cNvSpPr>
            <a:spLocks noGrp="1"/>
          </p:cNvSpPr>
          <p:nvPr>
            <p:ph type="dt" sz="half" idx="10"/>
          </p:nvPr>
        </p:nvSpPr>
        <p:spPr/>
        <p:txBody>
          <a:bodyPr/>
          <a:lstStyle/>
          <a:p>
            <a:fld id="{9D0D92BC-42A9-434B-8530-ADBF4485E407}" type="datetimeFigureOut">
              <a:rPr lang="en-US" smtClean="0"/>
              <a:t>11/19/2024</a:t>
            </a:fld>
            <a:endParaRPr lang="en-US"/>
          </a:p>
        </p:txBody>
      </p:sp>
      <p:sp>
        <p:nvSpPr>
          <p:cNvPr id="8" name="Footer Placeholder 7">
            <a:extLst>
              <a:ext uri="{FF2B5EF4-FFF2-40B4-BE49-F238E27FC236}">
                <a16:creationId xmlns:a16="http://schemas.microsoft.com/office/drawing/2014/main" id="{11BBB0C3-7FF7-5043-837B-455E56D6BE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C8DE3-37C5-48A2-7B43-A8B333A99446}"/>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8648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9C05-C256-8EBA-9994-F0B080BFAD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FCB27E-451C-4897-A46B-3B776DEAB800}"/>
              </a:ext>
            </a:extLst>
          </p:cNvPr>
          <p:cNvSpPr>
            <a:spLocks noGrp="1"/>
          </p:cNvSpPr>
          <p:nvPr>
            <p:ph type="dt" sz="half" idx="10"/>
          </p:nvPr>
        </p:nvSpPr>
        <p:spPr/>
        <p:txBody>
          <a:bodyPr/>
          <a:lstStyle/>
          <a:p>
            <a:fld id="{9D0D92BC-42A9-434B-8530-ADBF4485E407}" type="datetimeFigureOut">
              <a:rPr lang="en-US" smtClean="0"/>
              <a:t>11/19/2024</a:t>
            </a:fld>
            <a:endParaRPr lang="en-US"/>
          </a:p>
        </p:txBody>
      </p:sp>
      <p:sp>
        <p:nvSpPr>
          <p:cNvPr id="4" name="Footer Placeholder 3">
            <a:extLst>
              <a:ext uri="{FF2B5EF4-FFF2-40B4-BE49-F238E27FC236}">
                <a16:creationId xmlns:a16="http://schemas.microsoft.com/office/drawing/2014/main" id="{333CCFC8-5E77-80AC-5DCF-0CEA1C7B91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BFFF7C-2381-B99B-13D0-3A9AC2B8D5A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9078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47965-9AE9-FC50-ED37-E4378FA3A39F}"/>
              </a:ext>
            </a:extLst>
          </p:cNvPr>
          <p:cNvSpPr>
            <a:spLocks noGrp="1"/>
          </p:cNvSpPr>
          <p:nvPr>
            <p:ph type="dt" sz="half" idx="10"/>
          </p:nvPr>
        </p:nvSpPr>
        <p:spPr/>
        <p:txBody>
          <a:bodyPr/>
          <a:lstStyle/>
          <a:p>
            <a:fld id="{9D0D92BC-42A9-434B-8530-ADBF4485E407}" type="datetimeFigureOut">
              <a:rPr lang="en-US" smtClean="0"/>
              <a:t>11/19/2024</a:t>
            </a:fld>
            <a:endParaRPr lang="en-US"/>
          </a:p>
        </p:txBody>
      </p:sp>
      <p:sp>
        <p:nvSpPr>
          <p:cNvPr id="3" name="Footer Placeholder 2">
            <a:extLst>
              <a:ext uri="{FF2B5EF4-FFF2-40B4-BE49-F238E27FC236}">
                <a16:creationId xmlns:a16="http://schemas.microsoft.com/office/drawing/2014/main" id="{FCE42702-FC97-920C-1804-9CAB1AC8C2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A6C5CB-E718-2DB1-1830-0B13BFC8AA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7872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C54E-22F1-B84E-62F0-53C1BFCD9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FF53FE-76C3-C8A6-68CA-0A89700C62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F3021E-780F-4F56-CFEA-BA52ACD85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A3507-BF4A-9404-FA53-0C74339E074D}"/>
              </a:ext>
            </a:extLst>
          </p:cNvPr>
          <p:cNvSpPr>
            <a:spLocks noGrp="1"/>
          </p:cNvSpPr>
          <p:nvPr>
            <p:ph type="dt" sz="half" idx="10"/>
          </p:nvPr>
        </p:nvSpPr>
        <p:spPr/>
        <p:txBody>
          <a:bodyPr/>
          <a:lstStyle/>
          <a:p>
            <a:fld id="{9D0D92BC-42A9-434B-8530-ADBF4485E407}" type="datetimeFigureOut">
              <a:rPr lang="en-US" smtClean="0"/>
              <a:t>11/19/2024</a:t>
            </a:fld>
            <a:endParaRPr lang="en-US"/>
          </a:p>
        </p:txBody>
      </p:sp>
      <p:sp>
        <p:nvSpPr>
          <p:cNvPr id="6" name="Footer Placeholder 5">
            <a:extLst>
              <a:ext uri="{FF2B5EF4-FFF2-40B4-BE49-F238E27FC236}">
                <a16:creationId xmlns:a16="http://schemas.microsoft.com/office/drawing/2014/main" id="{06CF342B-B40B-A06E-9A14-07457CF04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B77DD-A2C5-FBDF-8B4A-1F3819A2AE71}"/>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580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4525-2B4C-6CEA-01AF-589060656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8C20F9-D371-9B52-9A8F-17B40376B6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785134-4710-4FAE-6BEE-FCB62880C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BF085-E3DD-381D-2648-B49667CF0EAB}"/>
              </a:ext>
            </a:extLst>
          </p:cNvPr>
          <p:cNvSpPr>
            <a:spLocks noGrp="1"/>
          </p:cNvSpPr>
          <p:nvPr>
            <p:ph type="dt" sz="half" idx="10"/>
          </p:nvPr>
        </p:nvSpPr>
        <p:spPr/>
        <p:txBody>
          <a:bodyPr/>
          <a:lstStyle/>
          <a:p>
            <a:fld id="{9D0D92BC-42A9-434B-8530-ADBF4485E407}" type="datetimeFigureOut">
              <a:rPr lang="en-US" smtClean="0"/>
              <a:t>11/19/2024</a:t>
            </a:fld>
            <a:endParaRPr lang="en-US"/>
          </a:p>
        </p:txBody>
      </p:sp>
      <p:sp>
        <p:nvSpPr>
          <p:cNvPr id="6" name="Footer Placeholder 5">
            <a:extLst>
              <a:ext uri="{FF2B5EF4-FFF2-40B4-BE49-F238E27FC236}">
                <a16:creationId xmlns:a16="http://schemas.microsoft.com/office/drawing/2014/main" id="{887F998E-06ED-F0B4-42F6-550D3F729C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05F3E-6463-23A5-3682-AD03C32A9FA6}"/>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52510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50FB54-B3C7-2F50-B798-A7C436512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DC9BA4-48AC-01A9-56F6-B5E91507E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8E41B7-6489-03C0-3E88-D215BDBDE1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D92BC-42A9-434B-8530-ADBF4485E407}" type="datetimeFigureOut">
              <a:rPr lang="en-US" smtClean="0"/>
              <a:pPr/>
              <a:t>11/19/2024</a:t>
            </a:fld>
            <a:endParaRPr lang="en-US" dirty="0"/>
          </a:p>
        </p:txBody>
      </p:sp>
      <p:sp>
        <p:nvSpPr>
          <p:cNvPr id="5" name="Footer Placeholder 4">
            <a:extLst>
              <a:ext uri="{FF2B5EF4-FFF2-40B4-BE49-F238E27FC236}">
                <a16:creationId xmlns:a16="http://schemas.microsoft.com/office/drawing/2014/main" id="{903431E4-2919-7E28-74D2-DEDB452F7B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05F0B23-C243-D2BF-F9E3-98D45A326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90264264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2.xml"/><Relationship Id="rId7" Type="http://schemas.openxmlformats.org/officeDocument/2006/relationships/image" Target="../media/image2.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Layout" Target="../diagrams/layout3.xml"/><Relationship Id="rId7" Type="http://schemas.openxmlformats.org/officeDocument/2006/relationships/image" Target="../media/image2.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Layout" Target="../diagrams/layout4.xml"/><Relationship Id="rId7" Type="http://schemas.openxmlformats.org/officeDocument/2006/relationships/image" Target="../media/image2.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32.jp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video game&#10;&#10;Description automatically generated with medium confidence">
            <a:extLst>
              <a:ext uri="{FF2B5EF4-FFF2-40B4-BE49-F238E27FC236}">
                <a16:creationId xmlns:a16="http://schemas.microsoft.com/office/drawing/2014/main" id="{68EE2082-B615-9CC9-CC70-6E6C131219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758" r="353"/>
          <a:stretch/>
        </p:blipFill>
        <p:spPr>
          <a:xfrm>
            <a:off x="20" y="0"/>
            <a:ext cx="12191980" cy="6857990"/>
          </a:xfrm>
          <a:prstGeom prst="rect">
            <a:avLst/>
          </a:prstGeom>
        </p:spPr>
      </p:pic>
      <p:sp>
        <p:nvSpPr>
          <p:cNvPr id="16" name="TextBox 15">
            <a:extLst>
              <a:ext uri="{FF2B5EF4-FFF2-40B4-BE49-F238E27FC236}">
                <a16:creationId xmlns:a16="http://schemas.microsoft.com/office/drawing/2014/main" id="{7B4E40C7-D3AB-54F6-0628-00C5E55DD5FE}"/>
              </a:ext>
            </a:extLst>
          </p:cNvPr>
          <p:cNvSpPr txBox="1"/>
          <p:nvPr/>
        </p:nvSpPr>
        <p:spPr>
          <a:xfrm>
            <a:off x="9152879" y="2951946"/>
            <a:ext cx="2290437" cy="954107"/>
          </a:xfrm>
          <a:prstGeom prst="rect">
            <a:avLst/>
          </a:prstGeom>
          <a:noFill/>
        </p:spPr>
        <p:txBody>
          <a:bodyPr wrap="square" rtlCol="0">
            <a:spAutoFit/>
          </a:bodyPr>
          <a:lstStyle/>
          <a:p>
            <a:r>
              <a:rPr lang="en-IN" sz="2800" dirty="0">
                <a:solidFill>
                  <a:schemeClr val="bg1"/>
                </a:solidFill>
                <a:latin typeface="Amasis MT Pro Medium" panose="02040604050005020304" pitchFamily="18" charset="0"/>
              </a:rPr>
              <a:t>EMPLOYEE RETENTION</a:t>
            </a:r>
          </a:p>
        </p:txBody>
      </p:sp>
    </p:spTree>
    <p:extLst>
      <p:ext uri="{BB962C8B-B14F-4D97-AF65-F5344CB8AC3E}">
        <p14:creationId xmlns:p14="http://schemas.microsoft.com/office/powerpoint/2010/main" val="1438229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66945" y="743910"/>
            <a:ext cx="4218138" cy="1597228"/>
          </a:xfrm>
        </p:spPr>
        <p:txBody>
          <a:bodyPr>
            <a:normAutofit/>
          </a:bodyPr>
          <a:lstStyle/>
          <a:p>
            <a:endParaRPr lang="en-IN" sz="5400" b="1" dirty="0">
              <a:latin typeface="Amasis MT Pro Medium" panose="02040604050005020304" pitchFamily="18" charset="0"/>
            </a:endParaRPr>
          </a:p>
        </p:txBody>
      </p:sp>
      <p:pic>
        <p:nvPicPr>
          <p:cNvPr id="6" name="Content Placeholder 5">
            <a:extLst>
              <a:ext uri="{FF2B5EF4-FFF2-40B4-BE49-F238E27FC236}">
                <a16:creationId xmlns:a16="http://schemas.microsoft.com/office/drawing/2014/main" id="{A79993A8-CD43-04CC-4D78-F23F0CD28E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9331"/>
            <a:ext cx="12192000" cy="6858000"/>
          </a:xfrm>
        </p:spPr>
      </p:pic>
      <p:sp>
        <p:nvSpPr>
          <p:cNvPr id="8" name="TextBox 7">
            <a:extLst>
              <a:ext uri="{FF2B5EF4-FFF2-40B4-BE49-F238E27FC236}">
                <a16:creationId xmlns:a16="http://schemas.microsoft.com/office/drawing/2014/main" id="{25827E30-55BE-2172-01CD-EC580D361A84}"/>
              </a:ext>
            </a:extLst>
          </p:cNvPr>
          <p:cNvSpPr txBox="1"/>
          <p:nvPr/>
        </p:nvSpPr>
        <p:spPr>
          <a:xfrm>
            <a:off x="481447" y="864693"/>
            <a:ext cx="4926949" cy="400110"/>
          </a:xfrm>
          <a:prstGeom prst="rect">
            <a:avLst/>
          </a:prstGeom>
          <a:noFill/>
        </p:spPr>
        <p:txBody>
          <a:bodyPr wrap="square">
            <a:spAutoFit/>
          </a:bodyPr>
          <a:lstStyle/>
          <a:p>
            <a:r>
              <a:rPr lang="en-IN" sz="2000" b="1" dirty="0">
                <a:solidFill>
                  <a:schemeClr val="accent6"/>
                </a:solidFill>
                <a:latin typeface="Amasis MT Pro Medium" panose="02040604050005020304" pitchFamily="18" charset="0"/>
              </a:rPr>
              <a:t>Insights from KPI 3:</a:t>
            </a:r>
            <a:endParaRPr lang="en-IN" sz="2000" dirty="0">
              <a:solidFill>
                <a:schemeClr val="accent6"/>
              </a:solidFill>
            </a:endParaRPr>
          </a:p>
        </p:txBody>
      </p:sp>
      <p:sp>
        <p:nvSpPr>
          <p:cNvPr id="13" name="TextBox 12">
            <a:extLst>
              <a:ext uri="{FF2B5EF4-FFF2-40B4-BE49-F238E27FC236}">
                <a16:creationId xmlns:a16="http://schemas.microsoft.com/office/drawing/2014/main" id="{F31EA0F6-DCA3-DAA5-C1A9-DE1514393FF7}"/>
              </a:ext>
            </a:extLst>
          </p:cNvPr>
          <p:cNvSpPr txBox="1"/>
          <p:nvPr/>
        </p:nvSpPr>
        <p:spPr>
          <a:xfrm>
            <a:off x="374109" y="1328042"/>
            <a:ext cx="5141626" cy="2308324"/>
          </a:xfrm>
          <a:prstGeom prst="rect">
            <a:avLst/>
          </a:prstGeom>
          <a:noFill/>
        </p:spPr>
        <p:txBody>
          <a:bodyPr wrap="square">
            <a:spAutoFit/>
          </a:bodyPr>
          <a:lstStyle/>
          <a:p>
            <a:pPr marL="285750" lvl="0" indent="-285750" algn="just">
              <a:buFont typeface="Arial" panose="020B0604020202020204" pitchFamily="34" charset="0"/>
              <a:buChar char="•"/>
            </a:pPr>
            <a:r>
              <a:rPr lang="en-US" sz="1800" b="0" i="0" dirty="0">
                <a:solidFill>
                  <a:schemeClr val="bg1"/>
                </a:solidFill>
              </a:rPr>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1800" dirty="0">
              <a:solidFill>
                <a:schemeClr val="bg1"/>
              </a:solidFill>
            </a:endParaRPr>
          </a:p>
        </p:txBody>
      </p:sp>
      <p:pic>
        <p:nvPicPr>
          <p:cNvPr id="14" name="Picture 13" descr="Graphical user interface, text, application&#10;&#10;Description automatically generated">
            <a:extLst>
              <a:ext uri="{FF2B5EF4-FFF2-40B4-BE49-F238E27FC236}">
                <a16:creationId xmlns:a16="http://schemas.microsoft.com/office/drawing/2014/main" id="{039FB5A0-E7C0-AFA4-54BC-8A70A3E11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865433"/>
            <a:ext cx="5943456" cy="1790950"/>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931FCFBF-368A-21AF-D91F-C8ECB9C92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5201" y="3097277"/>
            <a:ext cx="5141626" cy="2895290"/>
          </a:xfrm>
          <a:prstGeom prst="rect">
            <a:avLst/>
          </a:prstGeom>
        </p:spPr>
      </p:pic>
    </p:spTree>
    <p:extLst>
      <p:ext uri="{BB962C8B-B14F-4D97-AF65-F5344CB8AC3E}">
        <p14:creationId xmlns:p14="http://schemas.microsoft.com/office/powerpoint/2010/main" val="240829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8557916" y="535953"/>
            <a:ext cx="3404937" cy="2683187"/>
          </a:xfrm>
        </p:spPr>
        <p:txBody>
          <a:bodyPr vert="horz" lIns="91440" tIns="45720" rIns="91440" bIns="45720" rtlCol="0" anchor="b">
            <a:normAutofit/>
          </a:bodyPr>
          <a:lstStyle/>
          <a:p>
            <a:pPr algn="ctr"/>
            <a:endParaRPr lang="en-US" sz="4000" b="1" kern="1200" dirty="0">
              <a:solidFill>
                <a:schemeClr val="tx2"/>
              </a:solidFill>
              <a:latin typeface="Amasis MT Pro Medium" panose="02040604050005020304" pitchFamily="18" charset="0"/>
            </a:endParaRPr>
          </a:p>
        </p:txBody>
      </p:sp>
      <p:grpSp>
        <p:nvGrpSpPr>
          <p:cNvPr id="59" name="Group 58">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60" name="Freeform: Shape 59">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3" name="Freeform: Shape 62">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66" name="Freeform: Shape 65">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8">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8172EB67-A239-77F6-11E8-8CEA7F269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954" cy="6857390"/>
          </a:xfrm>
          <a:prstGeom prst="rect">
            <a:avLst/>
          </a:prstGeom>
        </p:spPr>
      </p:pic>
      <p:sp>
        <p:nvSpPr>
          <p:cNvPr id="5" name="Flowchart: Off-page Connector 4">
            <a:extLst>
              <a:ext uri="{FF2B5EF4-FFF2-40B4-BE49-F238E27FC236}">
                <a16:creationId xmlns:a16="http://schemas.microsoft.com/office/drawing/2014/main" id="{406B30B1-E583-0199-7164-D3A8A2616D11}"/>
              </a:ext>
            </a:extLst>
          </p:cNvPr>
          <p:cNvSpPr/>
          <p:nvPr/>
        </p:nvSpPr>
        <p:spPr>
          <a:xfrm>
            <a:off x="895739" y="0"/>
            <a:ext cx="2463281" cy="2892490"/>
          </a:xfrm>
          <a:prstGeom prst="flowChartOffpage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pic>
        <p:nvPicPr>
          <p:cNvPr id="6" name="Picture 5" descr="Chart&#10;&#10;Description automatically generated">
            <a:extLst>
              <a:ext uri="{FF2B5EF4-FFF2-40B4-BE49-F238E27FC236}">
                <a16:creationId xmlns:a16="http://schemas.microsoft.com/office/drawing/2014/main" id="{E880956F-1B7C-3C3B-6F00-27E76CB01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2573" y="210166"/>
            <a:ext cx="6362769" cy="6489214"/>
          </a:xfrm>
          <a:prstGeom prst="rect">
            <a:avLst/>
          </a:prstGeom>
        </p:spPr>
      </p:pic>
      <p:sp>
        <p:nvSpPr>
          <p:cNvPr id="8" name="TextBox 7">
            <a:extLst>
              <a:ext uri="{FF2B5EF4-FFF2-40B4-BE49-F238E27FC236}">
                <a16:creationId xmlns:a16="http://schemas.microsoft.com/office/drawing/2014/main" id="{D8EB5024-CFC4-AC38-AA0F-21F47C69242D}"/>
              </a:ext>
            </a:extLst>
          </p:cNvPr>
          <p:cNvSpPr txBox="1"/>
          <p:nvPr/>
        </p:nvSpPr>
        <p:spPr>
          <a:xfrm>
            <a:off x="1029039" y="459213"/>
            <a:ext cx="1837463" cy="1692771"/>
          </a:xfrm>
          <a:prstGeom prst="rect">
            <a:avLst/>
          </a:prstGeom>
          <a:noFill/>
        </p:spPr>
        <p:txBody>
          <a:bodyPr wrap="square">
            <a:spAutoFit/>
          </a:bodyPr>
          <a:lstStyle/>
          <a:p>
            <a:r>
              <a:rPr lang="en-US" sz="2400" b="1" kern="1200" dirty="0">
                <a:latin typeface="Amasis MT Pro Medium" panose="02040604050005020304" pitchFamily="18" charset="0"/>
              </a:rPr>
              <a:t>KPI 4 </a:t>
            </a:r>
            <a:r>
              <a:rPr lang="en-US" sz="2000" b="1" dirty="0">
                <a:latin typeface="Amasis MT Pro Medium" panose="02040604050005020304" pitchFamily="18" charset="0"/>
              </a:rPr>
              <a:t>:</a:t>
            </a:r>
          </a:p>
          <a:p>
            <a:r>
              <a:rPr lang="en-US" sz="2000" b="1" kern="1200" dirty="0">
                <a:latin typeface="Amasis MT Pro Medium" panose="02040604050005020304" pitchFamily="18" charset="0"/>
              </a:rPr>
              <a:t>Average Working Years for each Department</a:t>
            </a:r>
            <a:endParaRPr lang="en-IN" sz="2000" dirty="0"/>
          </a:p>
        </p:txBody>
      </p:sp>
    </p:spTree>
    <p:extLst>
      <p:ext uri="{BB962C8B-B14F-4D97-AF65-F5344CB8AC3E}">
        <p14:creationId xmlns:p14="http://schemas.microsoft.com/office/powerpoint/2010/main" val="1121823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89833" y="1188637"/>
            <a:ext cx="4218138" cy="1597228"/>
          </a:xfrm>
        </p:spPr>
        <p:txBody>
          <a:bodyPr>
            <a:normAutofit/>
          </a:bodyPr>
          <a:lstStyle/>
          <a:p>
            <a:endParaRPr lang="en-IN" sz="5400" b="1" dirty="0">
              <a:latin typeface="Amasis MT Pro Medium" panose="02040604050005020304" pitchFamily="18" charset="0"/>
            </a:endParaRP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3099107213"/>
              </p:ext>
            </p:extLst>
          </p:nvPr>
        </p:nvGraphicFramePr>
        <p:xfrm>
          <a:off x="6617644" y="2797921"/>
          <a:ext cx="4716739" cy="3194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D4033E12-821C-041D-FD86-81EB418058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3568"/>
            <a:ext cx="12192000" cy="6861568"/>
          </a:xfrm>
          <a:prstGeom prst="rect">
            <a:avLst/>
          </a:prstGeom>
        </p:spPr>
      </p:pic>
      <p:sp>
        <p:nvSpPr>
          <p:cNvPr id="10" name="TextBox 9">
            <a:extLst>
              <a:ext uri="{FF2B5EF4-FFF2-40B4-BE49-F238E27FC236}">
                <a16:creationId xmlns:a16="http://schemas.microsoft.com/office/drawing/2014/main" id="{67249317-6832-345F-FB98-EE068A662979}"/>
              </a:ext>
            </a:extLst>
          </p:cNvPr>
          <p:cNvSpPr txBox="1"/>
          <p:nvPr/>
        </p:nvSpPr>
        <p:spPr>
          <a:xfrm>
            <a:off x="426876" y="627940"/>
            <a:ext cx="6097554" cy="400110"/>
          </a:xfrm>
          <a:prstGeom prst="rect">
            <a:avLst/>
          </a:prstGeom>
          <a:noFill/>
        </p:spPr>
        <p:txBody>
          <a:bodyPr wrap="square">
            <a:spAutoFit/>
          </a:bodyPr>
          <a:lstStyle/>
          <a:p>
            <a:r>
              <a:rPr lang="en-IN" sz="2000" b="1" dirty="0">
                <a:solidFill>
                  <a:schemeClr val="accent6"/>
                </a:solidFill>
                <a:latin typeface="Amasis MT Pro Medium" panose="02040604050005020304" pitchFamily="18" charset="0"/>
              </a:rPr>
              <a:t>Insights from KPI 4:</a:t>
            </a:r>
            <a:endParaRPr lang="en-IN" sz="2000" dirty="0">
              <a:solidFill>
                <a:schemeClr val="accent6"/>
              </a:solidFill>
            </a:endParaRPr>
          </a:p>
        </p:txBody>
      </p:sp>
      <p:sp>
        <p:nvSpPr>
          <p:cNvPr id="12" name="TextBox 11">
            <a:extLst>
              <a:ext uri="{FF2B5EF4-FFF2-40B4-BE49-F238E27FC236}">
                <a16:creationId xmlns:a16="http://schemas.microsoft.com/office/drawing/2014/main" id="{01ABDAE0-F425-076D-EF77-475395F7E4F6}"/>
              </a:ext>
            </a:extLst>
          </p:cNvPr>
          <p:cNvSpPr txBox="1"/>
          <p:nvPr/>
        </p:nvSpPr>
        <p:spPr>
          <a:xfrm>
            <a:off x="402408" y="1189660"/>
            <a:ext cx="3796368" cy="1754326"/>
          </a:xfrm>
          <a:prstGeom prst="rect">
            <a:avLst/>
          </a:prstGeom>
          <a:noFill/>
        </p:spPr>
        <p:txBody>
          <a:bodyPr wrap="square">
            <a:spAutoFit/>
          </a:bodyPr>
          <a:lstStyle/>
          <a:p>
            <a:pPr marL="285750" indent="-285750">
              <a:buFont typeface="Arial" panose="020B0604020202020204" pitchFamily="34" charset="0"/>
              <a:buChar char="•"/>
            </a:pPr>
            <a:r>
              <a:rPr lang="en-IN" sz="1800" dirty="0">
                <a:solidFill>
                  <a:schemeClr val="bg1"/>
                </a:solidFill>
              </a:rPr>
              <a:t>From this we can see the average working years in software department is high as compared to the rest of the departments and lowest is for Research &amp; Development Department.</a:t>
            </a:r>
            <a:endParaRPr lang="en-IN" dirty="0">
              <a:solidFill>
                <a:schemeClr val="bg1"/>
              </a:solidFill>
            </a:endParaRPr>
          </a:p>
        </p:txBody>
      </p:sp>
      <p:sp>
        <p:nvSpPr>
          <p:cNvPr id="14" name="TextBox 13">
            <a:extLst>
              <a:ext uri="{FF2B5EF4-FFF2-40B4-BE49-F238E27FC236}">
                <a16:creationId xmlns:a16="http://schemas.microsoft.com/office/drawing/2014/main" id="{7D332922-E28C-C834-1065-E0D62284BA7B}"/>
              </a:ext>
            </a:extLst>
          </p:cNvPr>
          <p:cNvSpPr txBox="1"/>
          <p:nvPr/>
        </p:nvSpPr>
        <p:spPr>
          <a:xfrm>
            <a:off x="402408" y="3238999"/>
            <a:ext cx="3796368" cy="1200329"/>
          </a:xfrm>
          <a:prstGeom prst="rect">
            <a:avLst/>
          </a:prstGeom>
          <a:noFill/>
        </p:spPr>
        <p:txBody>
          <a:bodyPr wrap="square">
            <a:spAutoFit/>
          </a:bodyPr>
          <a:lstStyle/>
          <a:p>
            <a:pPr marL="285750" lvl="0" indent="-285750" algn="just">
              <a:buFont typeface="Arial" panose="020B0604020202020204" pitchFamily="34" charset="0"/>
              <a:buChar char="•"/>
            </a:pPr>
            <a:r>
              <a:rPr lang="en-IN" sz="1800" dirty="0">
                <a:solidFill>
                  <a:schemeClr val="bg1"/>
                </a:solidFill>
              </a:rPr>
              <a:t>From the analysis we can conclude that average working years is approximately 20 for all the departments.</a:t>
            </a:r>
            <a:endParaRPr lang="en-US" sz="1800" dirty="0">
              <a:solidFill>
                <a:schemeClr val="bg1"/>
              </a:solidFill>
            </a:endParaRPr>
          </a:p>
        </p:txBody>
      </p:sp>
      <p:pic>
        <p:nvPicPr>
          <p:cNvPr id="15" name="Picture 14" descr="Graphical user interface, text, application, Word&#10;&#10;Description automatically generated">
            <a:extLst>
              <a:ext uri="{FF2B5EF4-FFF2-40B4-BE49-F238E27FC236}">
                <a16:creationId xmlns:a16="http://schemas.microsoft.com/office/drawing/2014/main" id="{B2EB2376-D598-C449-1604-7B378F2B47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49384" y="1188637"/>
            <a:ext cx="5458587" cy="1076475"/>
          </a:xfrm>
          <a:prstGeom prst="rect">
            <a:avLst/>
          </a:prstGeom>
        </p:spPr>
      </p:pic>
      <p:pic>
        <p:nvPicPr>
          <p:cNvPr id="16" name="Picture 15" descr="Graphical user interface, text, application&#10;&#10;Description automatically generated">
            <a:extLst>
              <a:ext uri="{FF2B5EF4-FFF2-40B4-BE49-F238E27FC236}">
                <a16:creationId xmlns:a16="http://schemas.microsoft.com/office/drawing/2014/main" id="{4B95D1BC-12CB-C456-3E7A-46B93A8C967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60028" y="2986724"/>
            <a:ext cx="3210373" cy="1790950"/>
          </a:xfrm>
          <a:prstGeom prst="rect">
            <a:avLst/>
          </a:prstGeom>
        </p:spPr>
      </p:pic>
    </p:spTree>
    <p:extLst>
      <p:ext uri="{BB962C8B-B14F-4D97-AF65-F5344CB8AC3E}">
        <p14:creationId xmlns:p14="http://schemas.microsoft.com/office/powerpoint/2010/main" val="39691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717422" y="1967265"/>
            <a:ext cx="3204839" cy="2547257"/>
          </a:xfrm>
          <a:noFill/>
        </p:spPr>
        <p:txBody>
          <a:bodyPr vert="horz" lIns="91440" tIns="45720" rIns="91440" bIns="45720" rtlCol="0" anchor="ctr">
            <a:normAutofit/>
          </a:bodyPr>
          <a:lstStyle/>
          <a:p>
            <a:pPr algn="ctr"/>
            <a:endParaRPr lang="en-US" sz="3600" b="1" kern="1200" dirty="0">
              <a:solidFill>
                <a:srgbClr val="FFFFFF"/>
              </a:solidFill>
              <a:latin typeface="Amasis MT Pro Medium" panose="02040604050005020304" pitchFamily="18" charset="0"/>
            </a:endParaRPr>
          </a:p>
        </p:txBody>
      </p:sp>
      <p:pic>
        <p:nvPicPr>
          <p:cNvPr id="4" name="Picture 3">
            <a:extLst>
              <a:ext uri="{FF2B5EF4-FFF2-40B4-BE49-F238E27FC236}">
                <a16:creationId xmlns:a16="http://schemas.microsoft.com/office/drawing/2014/main" id="{82C70CB1-0EF4-4F84-B683-D211C5EB5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7993"/>
            <a:ext cx="12192000" cy="6858000"/>
          </a:xfrm>
          <a:prstGeom prst="rect">
            <a:avLst/>
          </a:prstGeom>
        </p:spPr>
      </p:pic>
      <p:pic>
        <p:nvPicPr>
          <p:cNvPr id="5" name="Picture 4" descr="Table&#10;&#10;Description automatically generated">
            <a:extLst>
              <a:ext uri="{FF2B5EF4-FFF2-40B4-BE49-F238E27FC236}">
                <a16:creationId xmlns:a16="http://schemas.microsoft.com/office/drawing/2014/main" id="{A5F44925-E6C7-48E6-2492-07AC3B7D8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9682" y="609298"/>
            <a:ext cx="7345034" cy="5508776"/>
          </a:xfrm>
          <a:prstGeom prst="rect">
            <a:avLst/>
          </a:prstGeom>
        </p:spPr>
      </p:pic>
      <p:sp>
        <p:nvSpPr>
          <p:cNvPr id="7" name="Flowchart: Off-page Connector 6">
            <a:extLst>
              <a:ext uri="{FF2B5EF4-FFF2-40B4-BE49-F238E27FC236}">
                <a16:creationId xmlns:a16="http://schemas.microsoft.com/office/drawing/2014/main" id="{83163C29-017D-986F-8229-87A064A893B8}"/>
              </a:ext>
            </a:extLst>
          </p:cNvPr>
          <p:cNvSpPr/>
          <p:nvPr/>
        </p:nvSpPr>
        <p:spPr>
          <a:xfrm>
            <a:off x="793101" y="18662"/>
            <a:ext cx="2556587" cy="2957804"/>
          </a:xfrm>
          <a:prstGeom prst="flowChartOffpage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r>
              <a:rPr lang="en-US" sz="2000" b="1" dirty="0">
                <a:solidFill>
                  <a:schemeClr val="tx1"/>
                </a:solidFill>
                <a:latin typeface="Amasis MT Pro Medium" panose="02040604050005020304" pitchFamily="18" charset="0"/>
              </a:rPr>
              <a:t>KPI 5 : </a:t>
            </a:r>
          </a:p>
          <a:p>
            <a:pPr lvl="0" algn="just"/>
            <a:r>
              <a:rPr lang="en-US" sz="2000" b="1" dirty="0">
                <a:solidFill>
                  <a:schemeClr val="tx1"/>
                </a:solidFill>
                <a:latin typeface="Amasis MT Pro Medium" panose="02040604050005020304" pitchFamily="18" charset="0"/>
              </a:rPr>
              <a:t>Job Role  VS </a:t>
            </a:r>
          </a:p>
          <a:p>
            <a:pPr lvl="0" algn="just"/>
            <a:r>
              <a:rPr lang="en-US" sz="2000" b="1" dirty="0">
                <a:solidFill>
                  <a:schemeClr val="tx1"/>
                </a:solidFill>
                <a:latin typeface="Amasis MT Pro Medium" panose="02040604050005020304" pitchFamily="18" charset="0"/>
              </a:rPr>
              <a:t>Work Life Balance For Total Employees</a:t>
            </a:r>
          </a:p>
        </p:txBody>
      </p:sp>
    </p:spTree>
    <p:extLst>
      <p:ext uri="{BB962C8B-B14F-4D97-AF65-F5344CB8AC3E}">
        <p14:creationId xmlns:p14="http://schemas.microsoft.com/office/powerpoint/2010/main" val="348124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66944" y="687666"/>
            <a:ext cx="4218138" cy="1597228"/>
          </a:xfrm>
        </p:spPr>
        <p:txBody>
          <a:bodyPr>
            <a:normAutofit/>
          </a:bodyPr>
          <a:lstStyle/>
          <a:p>
            <a:endParaRPr lang="en-IN" sz="5400" b="1" dirty="0">
              <a:latin typeface="Amasis MT Pro Medium" panose="02040604050005020304" pitchFamily="18" charset="0"/>
            </a:endParaRP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2467031266"/>
              </p:ext>
            </p:extLst>
          </p:nvPr>
        </p:nvGraphicFramePr>
        <p:xfrm>
          <a:off x="6617644" y="2284894"/>
          <a:ext cx="4716739" cy="3805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5AD4DE58-2B6C-9F46-5B29-128E212C5D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6" name="Picture 5" descr="Table&#10;&#10;Description automatically generated with low confidence">
            <a:extLst>
              <a:ext uri="{FF2B5EF4-FFF2-40B4-BE49-F238E27FC236}">
                <a16:creationId xmlns:a16="http://schemas.microsoft.com/office/drawing/2014/main" id="{A884F3FC-F19E-C82A-7B70-88E742E501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51456" y="3526170"/>
            <a:ext cx="5649113" cy="2819794"/>
          </a:xfrm>
          <a:prstGeom prst="rect">
            <a:avLst/>
          </a:prstGeom>
        </p:spPr>
      </p:pic>
      <p:pic>
        <p:nvPicPr>
          <p:cNvPr id="7" name="Picture 6" descr="Graphical user interface, text, application, chat or text message&#10;&#10;Description automatically generated">
            <a:extLst>
              <a:ext uri="{FF2B5EF4-FFF2-40B4-BE49-F238E27FC236}">
                <a16:creationId xmlns:a16="http://schemas.microsoft.com/office/drawing/2014/main" id="{B3CD4BA4-600D-8C85-BC65-3441454A61A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51456" y="810899"/>
            <a:ext cx="5601482" cy="2410161"/>
          </a:xfrm>
          <a:prstGeom prst="rect">
            <a:avLst/>
          </a:prstGeom>
        </p:spPr>
      </p:pic>
      <p:sp>
        <p:nvSpPr>
          <p:cNvPr id="10" name="TextBox 9">
            <a:extLst>
              <a:ext uri="{FF2B5EF4-FFF2-40B4-BE49-F238E27FC236}">
                <a16:creationId xmlns:a16="http://schemas.microsoft.com/office/drawing/2014/main" id="{D01236CB-9EBD-7EEB-3B44-6BCCF5AFA681}"/>
              </a:ext>
            </a:extLst>
          </p:cNvPr>
          <p:cNvSpPr txBox="1"/>
          <p:nvPr/>
        </p:nvSpPr>
        <p:spPr>
          <a:xfrm>
            <a:off x="330328" y="783709"/>
            <a:ext cx="6097554" cy="400110"/>
          </a:xfrm>
          <a:prstGeom prst="rect">
            <a:avLst/>
          </a:prstGeom>
          <a:noFill/>
        </p:spPr>
        <p:txBody>
          <a:bodyPr wrap="square">
            <a:spAutoFit/>
          </a:bodyPr>
          <a:lstStyle/>
          <a:p>
            <a:r>
              <a:rPr lang="en-IN" sz="2000" b="1" dirty="0">
                <a:solidFill>
                  <a:schemeClr val="accent6"/>
                </a:solidFill>
                <a:latin typeface="Amasis MT Pro Medium" panose="02040604050005020304" pitchFamily="18" charset="0"/>
              </a:rPr>
              <a:t>Insights from KPI 5:</a:t>
            </a:r>
            <a:endParaRPr lang="en-IN" sz="2000" dirty="0">
              <a:solidFill>
                <a:schemeClr val="accent6"/>
              </a:solidFill>
            </a:endParaRPr>
          </a:p>
        </p:txBody>
      </p:sp>
      <p:sp>
        <p:nvSpPr>
          <p:cNvPr id="12" name="TextBox 11">
            <a:extLst>
              <a:ext uri="{FF2B5EF4-FFF2-40B4-BE49-F238E27FC236}">
                <a16:creationId xmlns:a16="http://schemas.microsoft.com/office/drawing/2014/main" id="{B7D0C57E-B7C5-1CA3-42B4-E8ACF79AF8BE}"/>
              </a:ext>
            </a:extLst>
          </p:cNvPr>
          <p:cNvSpPr txBox="1"/>
          <p:nvPr/>
        </p:nvSpPr>
        <p:spPr>
          <a:xfrm>
            <a:off x="439062" y="1296187"/>
            <a:ext cx="4462973" cy="4401205"/>
          </a:xfrm>
          <a:prstGeom prst="rect">
            <a:avLst/>
          </a:prstGeom>
          <a:noFill/>
        </p:spPr>
        <p:txBody>
          <a:bodyPr wrap="square">
            <a:spAutoFit/>
          </a:bodyPr>
          <a:lstStyle/>
          <a:p>
            <a:pPr marL="342900" lvl="0" indent="-342900" algn="just">
              <a:buFont typeface="Arial" panose="020B0604020202020204" pitchFamily="34" charset="0"/>
              <a:buChar char="•"/>
            </a:pPr>
            <a:r>
              <a:rPr lang="en-IN" sz="2000" dirty="0">
                <a:solidFill>
                  <a:schemeClr val="bg1"/>
                </a:solidFill>
              </a:rPr>
              <a:t>From the analysis we can conclude that,</a:t>
            </a:r>
          </a:p>
          <a:p>
            <a:pPr marL="342900" lvl="0" indent="-342900" algn="just">
              <a:buFont typeface="Arial" panose="020B0604020202020204" pitchFamily="34" charset="0"/>
              <a:buChar char="•"/>
            </a:pPr>
            <a:r>
              <a:rPr lang="en-IN" sz="2000" dirty="0">
                <a:solidFill>
                  <a:schemeClr val="bg1"/>
                </a:solidFill>
              </a:rPr>
              <a:t>For Research directors and the laboratory technicians the work life balance is poor. </a:t>
            </a:r>
          </a:p>
          <a:p>
            <a:pPr marL="342900" lvl="0" indent="-342900" algn="just">
              <a:buFont typeface="Arial" panose="020B0604020202020204" pitchFamily="34" charset="0"/>
              <a:buChar char="•"/>
            </a:pPr>
            <a:r>
              <a:rPr lang="en-IN" sz="2000" dirty="0">
                <a:solidFill>
                  <a:schemeClr val="bg1"/>
                </a:solidFill>
              </a:rPr>
              <a:t>For the Sales representatives , managers , Manufacturing Directors and the Sales executives the work life balance is fair.</a:t>
            </a:r>
          </a:p>
          <a:p>
            <a:pPr marL="342900" lvl="0" indent="-342900" algn="just">
              <a:buFont typeface="Arial" panose="020B0604020202020204" pitchFamily="34" charset="0"/>
              <a:buChar char="•"/>
            </a:pPr>
            <a:r>
              <a:rPr lang="en-IN" sz="2000" dirty="0">
                <a:solidFill>
                  <a:schemeClr val="bg1"/>
                </a:solidFill>
              </a:rPr>
              <a:t>For Research Scientists , Healthcare representatives and Developers work life balance is good.</a:t>
            </a:r>
          </a:p>
          <a:p>
            <a:pPr marL="342900" lvl="0" indent="-342900" algn="just">
              <a:buFont typeface="Arial" panose="020B0604020202020204" pitchFamily="34" charset="0"/>
              <a:buChar char="•"/>
            </a:pPr>
            <a:r>
              <a:rPr lang="en-IN" sz="2000" dirty="0">
                <a:solidFill>
                  <a:schemeClr val="bg1"/>
                </a:solidFill>
              </a:rPr>
              <a:t>For human resources the work life balance is excellent.</a:t>
            </a:r>
          </a:p>
        </p:txBody>
      </p:sp>
    </p:spTree>
    <p:extLst>
      <p:ext uri="{BB962C8B-B14F-4D97-AF65-F5344CB8AC3E}">
        <p14:creationId xmlns:p14="http://schemas.microsoft.com/office/powerpoint/2010/main" val="35019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717422" y="1967265"/>
            <a:ext cx="3204839" cy="2547257"/>
          </a:xfrm>
          <a:noFill/>
        </p:spPr>
        <p:txBody>
          <a:bodyPr vert="horz" lIns="91440" tIns="45720" rIns="91440" bIns="45720" rtlCol="0" anchor="ctr">
            <a:normAutofit/>
          </a:bodyPr>
          <a:lstStyle/>
          <a:p>
            <a:pPr algn="ctr"/>
            <a:endParaRPr lang="en-US" sz="3600" b="1" kern="1200" dirty="0">
              <a:solidFill>
                <a:srgbClr val="FFFFFF"/>
              </a:solidFill>
              <a:latin typeface="Amasis MT Pro Medium" panose="02040604050005020304" pitchFamily="18" charset="0"/>
            </a:endParaRPr>
          </a:p>
        </p:txBody>
      </p:sp>
      <p:pic>
        <p:nvPicPr>
          <p:cNvPr id="5" name="Picture 4">
            <a:extLst>
              <a:ext uri="{FF2B5EF4-FFF2-40B4-BE49-F238E27FC236}">
                <a16:creationId xmlns:a16="http://schemas.microsoft.com/office/drawing/2014/main" id="{972BE2A9-2131-F317-C118-CA3DEE868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6" name="Picture 5">
            <a:extLst>
              <a:ext uri="{FF2B5EF4-FFF2-40B4-BE49-F238E27FC236}">
                <a16:creationId xmlns:a16="http://schemas.microsoft.com/office/drawing/2014/main" id="{B5445F80-3AA6-C124-3C13-E1F6ACA30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650" y="671228"/>
            <a:ext cx="7261471" cy="5515543"/>
          </a:xfrm>
          <a:prstGeom prst="rect">
            <a:avLst/>
          </a:prstGeom>
        </p:spPr>
      </p:pic>
      <p:sp>
        <p:nvSpPr>
          <p:cNvPr id="7" name="Flowchart: Off-page Connector 6">
            <a:extLst>
              <a:ext uri="{FF2B5EF4-FFF2-40B4-BE49-F238E27FC236}">
                <a16:creationId xmlns:a16="http://schemas.microsoft.com/office/drawing/2014/main" id="{38704C76-4A63-5011-5027-3F61822BB785}"/>
              </a:ext>
            </a:extLst>
          </p:cNvPr>
          <p:cNvSpPr/>
          <p:nvPr/>
        </p:nvSpPr>
        <p:spPr>
          <a:xfrm>
            <a:off x="717422" y="0"/>
            <a:ext cx="2930847" cy="3023118"/>
          </a:xfrm>
          <a:prstGeom prst="flowChartOffpage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26D80674-701D-435D-6B3B-BF1E50652FDB}"/>
              </a:ext>
            </a:extLst>
          </p:cNvPr>
          <p:cNvSpPr txBox="1"/>
          <p:nvPr/>
        </p:nvSpPr>
        <p:spPr>
          <a:xfrm>
            <a:off x="898089" y="363893"/>
            <a:ext cx="2569512" cy="2000548"/>
          </a:xfrm>
          <a:prstGeom prst="rect">
            <a:avLst/>
          </a:prstGeom>
          <a:noFill/>
        </p:spPr>
        <p:txBody>
          <a:bodyPr wrap="square">
            <a:spAutoFit/>
          </a:bodyPr>
          <a:lstStyle/>
          <a:p>
            <a:r>
              <a:rPr lang="en-US" sz="2400" b="1" kern="1200" dirty="0">
                <a:latin typeface="Amasis MT Pro Medium" panose="02040604050005020304" pitchFamily="18" charset="0"/>
              </a:rPr>
              <a:t>KPI 5 </a:t>
            </a:r>
            <a:br>
              <a:rPr lang="en-US" sz="2000" b="1" kern="1200" dirty="0">
                <a:latin typeface="Amasis MT Pro Medium" panose="02040604050005020304" pitchFamily="18" charset="0"/>
              </a:rPr>
            </a:br>
            <a:r>
              <a:rPr lang="en-US" sz="2000" b="1" kern="1200" dirty="0">
                <a:latin typeface="Amasis MT Pro Medium" panose="02040604050005020304" pitchFamily="18" charset="0"/>
              </a:rPr>
              <a:t>Job Role </a:t>
            </a:r>
            <a:br>
              <a:rPr lang="en-US" sz="2000" b="1" kern="1200" dirty="0">
                <a:latin typeface="Amasis MT Pro Medium" panose="02040604050005020304" pitchFamily="18" charset="0"/>
              </a:rPr>
            </a:br>
            <a:r>
              <a:rPr lang="en-US" sz="2000" b="1" kern="1200" dirty="0">
                <a:latin typeface="Amasis MT Pro Medium" panose="02040604050005020304" pitchFamily="18" charset="0"/>
              </a:rPr>
              <a:t>Vs </a:t>
            </a:r>
            <a:br>
              <a:rPr lang="en-US" sz="2000" b="1" kern="1200" dirty="0">
                <a:latin typeface="Amasis MT Pro Medium" panose="02040604050005020304" pitchFamily="18" charset="0"/>
              </a:rPr>
            </a:br>
            <a:r>
              <a:rPr lang="en-US" sz="2000" b="1" kern="1200" dirty="0">
                <a:latin typeface="Amasis MT Pro Medium" panose="02040604050005020304" pitchFamily="18" charset="0"/>
              </a:rPr>
              <a:t>Work Life Balance for attrition Employees</a:t>
            </a:r>
            <a:endParaRPr lang="en-IN" sz="2000" dirty="0"/>
          </a:p>
        </p:txBody>
      </p:sp>
    </p:spTree>
    <p:extLst>
      <p:ext uri="{BB962C8B-B14F-4D97-AF65-F5344CB8AC3E}">
        <p14:creationId xmlns:p14="http://schemas.microsoft.com/office/powerpoint/2010/main" val="3169190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094476" y="723924"/>
            <a:ext cx="5397237" cy="1325563"/>
          </a:xfrm>
        </p:spPr>
        <p:txBody>
          <a:bodyPr>
            <a:normAutofit/>
          </a:bodyPr>
          <a:lstStyle/>
          <a:p>
            <a:pPr algn="ctr"/>
            <a:endParaRPr lang="en-IN" b="1" dirty="0">
              <a:latin typeface="Amasis MT Pro Medium" panose="02040604050005020304" pitchFamily="18" charset="0"/>
            </a:endParaRPr>
          </a:p>
        </p:txBody>
      </p:sp>
      <p:sp>
        <p:nvSpPr>
          <p:cNvPr id="60" name="Freeform: Shape 5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Arc 6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197985042"/>
              </p:ext>
            </p:extLst>
          </p:nvPr>
        </p:nvGraphicFramePr>
        <p:xfrm>
          <a:off x="6151294" y="1946684"/>
          <a:ext cx="539723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6A276BEE-7967-DCDE-D663-8F5934F00A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18662"/>
            <a:ext cx="12188952" cy="6858000"/>
          </a:xfrm>
          <a:prstGeom prst="rect">
            <a:avLst/>
          </a:prstGeom>
        </p:spPr>
      </p:pic>
      <p:pic>
        <p:nvPicPr>
          <p:cNvPr id="6" name="Picture 5" descr="Graphical user interface&#10;&#10;Description automatically generated with medium confidence">
            <a:extLst>
              <a:ext uri="{FF2B5EF4-FFF2-40B4-BE49-F238E27FC236}">
                <a16:creationId xmlns:a16="http://schemas.microsoft.com/office/drawing/2014/main" id="{0932D5EF-4868-A287-8B2B-2D7A48A724D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2798" y="3787961"/>
            <a:ext cx="4892103" cy="2672847"/>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pic>
        <p:nvPicPr>
          <p:cNvPr id="8" name="Picture 7" descr="Graphical user interface, text, application&#10;&#10;Description automatically generated">
            <a:extLst>
              <a:ext uri="{FF2B5EF4-FFF2-40B4-BE49-F238E27FC236}">
                <a16:creationId xmlns:a16="http://schemas.microsoft.com/office/drawing/2014/main" id="{0CFAB975-1D17-28D4-BA4B-E072D35CCB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62797" y="1150243"/>
            <a:ext cx="4892103" cy="227785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10" name="TextBox 9">
            <a:extLst>
              <a:ext uri="{FF2B5EF4-FFF2-40B4-BE49-F238E27FC236}">
                <a16:creationId xmlns:a16="http://schemas.microsoft.com/office/drawing/2014/main" id="{3452F7E3-2B08-0E3B-FCE0-E94E3EFF76C0}"/>
              </a:ext>
            </a:extLst>
          </p:cNvPr>
          <p:cNvSpPr txBox="1"/>
          <p:nvPr/>
        </p:nvSpPr>
        <p:spPr>
          <a:xfrm>
            <a:off x="499919" y="780911"/>
            <a:ext cx="6097554" cy="400110"/>
          </a:xfrm>
          <a:prstGeom prst="rect">
            <a:avLst/>
          </a:prstGeom>
          <a:noFill/>
        </p:spPr>
        <p:txBody>
          <a:bodyPr wrap="square">
            <a:spAutoFit/>
          </a:bodyPr>
          <a:lstStyle/>
          <a:p>
            <a:r>
              <a:rPr lang="en-IN" sz="2000" b="1" dirty="0">
                <a:solidFill>
                  <a:schemeClr val="accent6"/>
                </a:solidFill>
                <a:latin typeface="Amasis MT Pro Medium" panose="02040604050005020304" pitchFamily="18" charset="0"/>
              </a:rPr>
              <a:t>Insights from KPI 5:</a:t>
            </a:r>
            <a:endParaRPr lang="en-IN" sz="2000" dirty="0">
              <a:solidFill>
                <a:schemeClr val="accent6"/>
              </a:solidFill>
            </a:endParaRPr>
          </a:p>
        </p:txBody>
      </p:sp>
      <p:sp>
        <p:nvSpPr>
          <p:cNvPr id="12" name="TextBox 11">
            <a:extLst>
              <a:ext uri="{FF2B5EF4-FFF2-40B4-BE49-F238E27FC236}">
                <a16:creationId xmlns:a16="http://schemas.microsoft.com/office/drawing/2014/main" id="{99AD7EFA-D93A-493E-6C45-1247CF08012A}"/>
              </a:ext>
            </a:extLst>
          </p:cNvPr>
          <p:cNvSpPr txBox="1"/>
          <p:nvPr/>
        </p:nvSpPr>
        <p:spPr>
          <a:xfrm>
            <a:off x="424822" y="1422461"/>
            <a:ext cx="6097554" cy="3431709"/>
          </a:xfrm>
          <a:prstGeom prst="rect">
            <a:avLst/>
          </a:prstGeom>
          <a:noFill/>
        </p:spPr>
        <p:txBody>
          <a:bodyPr wrap="square">
            <a:spAutoFit/>
          </a:bodyPr>
          <a:lstStyle/>
          <a:p>
            <a:pPr lvl="0"/>
            <a:r>
              <a:rPr lang="en-IN" sz="2000" dirty="0">
                <a:solidFill>
                  <a:schemeClr val="bg1"/>
                </a:solidFill>
              </a:rPr>
              <a:t>From the analysis we can conclude the work life balance for the attrition employees as below,</a:t>
            </a:r>
          </a:p>
          <a:p>
            <a:pPr lvl="0"/>
            <a:r>
              <a:rPr lang="en-IN" sz="2000" dirty="0">
                <a:solidFill>
                  <a:schemeClr val="bg1"/>
                </a:solidFill>
              </a:rPr>
              <a:t>For Research directors the work life balance is poor. </a:t>
            </a:r>
          </a:p>
          <a:p>
            <a:pPr lvl="0"/>
            <a:r>
              <a:rPr lang="en-IN" sz="2000" dirty="0">
                <a:solidFill>
                  <a:schemeClr val="bg1"/>
                </a:solidFill>
              </a:rPr>
              <a:t>For the Sales representatives , Manufacturing Directors , managers and Sales executives the work life balance is fair.</a:t>
            </a:r>
          </a:p>
          <a:p>
            <a:pPr lvl="0"/>
            <a:r>
              <a:rPr lang="en-IN" sz="2000" dirty="0">
                <a:solidFill>
                  <a:schemeClr val="bg1"/>
                </a:solidFill>
              </a:rPr>
              <a:t>For Research Scientists , Healthcare representatives und Developers the work life balance is good.</a:t>
            </a:r>
          </a:p>
          <a:p>
            <a:pPr lvl="0"/>
            <a:r>
              <a:rPr lang="en-IN" sz="2000" dirty="0">
                <a:solidFill>
                  <a:schemeClr val="bg1"/>
                </a:solidFill>
              </a:rPr>
              <a:t>For Human resources , laboratory technicians the work life balance is excellent.</a:t>
            </a:r>
          </a:p>
          <a:p>
            <a:pPr lvl="0"/>
            <a:r>
              <a:rPr lang="en-IN" sz="1700" dirty="0"/>
              <a:t> </a:t>
            </a:r>
            <a:endParaRPr lang="en-IN" dirty="0"/>
          </a:p>
        </p:txBody>
      </p:sp>
    </p:spTree>
    <p:extLst>
      <p:ext uri="{BB962C8B-B14F-4D97-AF65-F5344CB8AC3E}">
        <p14:creationId xmlns:p14="http://schemas.microsoft.com/office/powerpoint/2010/main" val="2395509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9304274" y="1484439"/>
            <a:ext cx="2469624" cy="3679572"/>
          </a:xfrm>
        </p:spPr>
        <p:txBody>
          <a:bodyPr vert="horz" lIns="91440" tIns="45720" rIns="91440" bIns="45720" rtlCol="0" anchor="ctr">
            <a:noAutofit/>
          </a:bodyPr>
          <a:lstStyle/>
          <a:p>
            <a:pPr algn="ctr"/>
            <a:endParaRPr lang="en-US" sz="3600" b="1" kern="1200" dirty="0">
              <a:solidFill>
                <a:schemeClr val="tx1"/>
              </a:solidFill>
              <a:latin typeface="Amasis MT Pro Medium" panose="02040604050005020304" pitchFamily="18" charset="0"/>
            </a:endParaRPr>
          </a:p>
        </p:txBody>
      </p:sp>
      <p:sp>
        <p:nvSpPr>
          <p:cNvPr id="106" name="Rectangle 10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C20BB78-DBD3-2343-832D-CE22D5FE0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31"/>
            <a:ext cx="12191999" cy="6857364"/>
          </a:xfrm>
          <a:prstGeom prst="rect">
            <a:avLst/>
          </a:prstGeom>
        </p:spPr>
      </p:pic>
      <p:sp>
        <p:nvSpPr>
          <p:cNvPr id="8" name="Flowchart: Off-page Connector 7">
            <a:extLst>
              <a:ext uri="{FF2B5EF4-FFF2-40B4-BE49-F238E27FC236}">
                <a16:creationId xmlns:a16="http://schemas.microsoft.com/office/drawing/2014/main" id="{CBF3614B-DAF3-84B3-2310-E01AA913B363}"/>
              </a:ext>
            </a:extLst>
          </p:cNvPr>
          <p:cNvSpPr/>
          <p:nvPr/>
        </p:nvSpPr>
        <p:spPr>
          <a:xfrm>
            <a:off x="709128" y="0"/>
            <a:ext cx="2754702" cy="2976465"/>
          </a:xfrm>
          <a:prstGeom prst="flowChartOffpage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kern="1200" dirty="0">
                <a:solidFill>
                  <a:schemeClr val="tx1"/>
                </a:solidFill>
                <a:latin typeface="Amasis MT Pro Medium" panose="02040604050005020304" pitchFamily="18" charset="0"/>
              </a:rPr>
              <a:t>KPI 6 :</a:t>
            </a:r>
            <a:br>
              <a:rPr lang="en-US" sz="2000" b="1" kern="1200" dirty="0">
                <a:solidFill>
                  <a:schemeClr val="tx1"/>
                </a:solidFill>
                <a:latin typeface="Amasis MT Pro Medium" panose="02040604050005020304" pitchFamily="18" charset="0"/>
              </a:rPr>
            </a:br>
            <a:r>
              <a:rPr lang="en-US" sz="2000" b="1" kern="1200" dirty="0">
                <a:solidFill>
                  <a:schemeClr val="tx1"/>
                </a:solidFill>
                <a:latin typeface="Amasis MT Pro Medium" panose="02040604050005020304" pitchFamily="18" charset="0"/>
              </a:rPr>
              <a:t>Attrition Rate </a:t>
            </a:r>
            <a:br>
              <a:rPr lang="en-US" sz="2000" b="1" kern="1200" dirty="0">
                <a:solidFill>
                  <a:schemeClr val="tx1"/>
                </a:solidFill>
                <a:latin typeface="Amasis MT Pro Medium" panose="02040604050005020304" pitchFamily="18" charset="0"/>
              </a:rPr>
            </a:br>
            <a:r>
              <a:rPr lang="en-US" sz="2000" b="1" kern="1200" dirty="0">
                <a:solidFill>
                  <a:schemeClr val="tx1"/>
                </a:solidFill>
                <a:latin typeface="Amasis MT Pro Medium" panose="02040604050005020304" pitchFamily="18" charset="0"/>
              </a:rPr>
              <a:t>Vs </a:t>
            </a:r>
            <a:br>
              <a:rPr lang="en-US" sz="2000" b="1" kern="1200" dirty="0">
                <a:solidFill>
                  <a:schemeClr val="tx1"/>
                </a:solidFill>
                <a:latin typeface="Amasis MT Pro Medium" panose="02040604050005020304" pitchFamily="18" charset="0"/>
              </a:rPr>
            </a:br>
            <a:r>
              <a:rPr lang="en-US" sz="2000" b="1" kern="1200" dirty="0">
                <a:solidFill>
                  <a:schemeClr val="tx1"/>
                </a:solidFill>
                <a:latin typeface="Amasis MT Pro Medium" panose="02040604050005020304" pitchFamily="18" charset="0"/>
              </a:rPr>
              <a:t>Years Since Last Promotion</a:t>
            </a:r>
            <a:endParaRPr lang="en-IN" sz="2000" dirty="0">
              <a:solidFill>
                <a:schemeClr val="tx1"/>
              </a:solidFill>
            </a:endParaRPr>
          </a:p>
        </p:txBody>
      </p:sp>
      <p:pic>
        <p:nvPicPr>
          <p:cNvPr id="9" name="Picture 8" descr="A picture containing shape&#10;&#10;Description automatically generated">
            <a:extLst>
              <a:ext uri="{FF2B5EF4-FFF2-40B4-BE49-F238E27FC236}">
                <a16:creationId xmlns:a16="http://schemas.microsoft.com/office/drawing/2014/main" id="{A789D300-CD6E-FFFA-EC0F-1CED453CEF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1929" y="942657"/>
            <a:ext cx="8082631" cy="4982282"/>
          </a:xfrm>
          <a:prstGeom prst="rect">
            <a:avLst/>
          </a:prstGeom>
        </p:spPr>
      </p:pic>
    </p:spTree>
    <p:extLst>
      <p:ext uri="{BB962C8B-B14F-4D97-AF65-F5344CB8AC3E}">
        <p14:creationId xmlns:p14="http://schemas.microsoft.com/office/powerpoint/2010/main" val="257877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52B978-2EC1-51D5-D690-2553D8E56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331"/>
            <a:ext cx="12192000" cy="6858000"/>
          </a:xfrm>
          <a:prstGeom prst="rect">
            <a:avLst/>
          </a:prstGeom>
        </p:spPr>
      </p:pic>
      <p:pic>
        <p:nvPicPr>
          <p:cNvPr id="6" name="Picture 5">
            <a:extLst>
              <a:ext uri="{FF2B5EF4-FFF2-40B4-BE49-F238E27FC236}">
                <a16:creationId xmlns:a16="http://schemas.microsoft.com/office/drawing/2014/main" id="{9D45CDFC-E32B-EFEB-58F2-2B09802F7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570" y="849085"/>
            <a:ext cx="6355912" cy="2855167"/>
          </a:xfrm>
          <a:prstGeom prst="rect">
            <a:avLst/>
          </a:prstGeom>
        </p:spPr>
      </p:pic>
      <p:pic>
        <p:nvPicPr>
          <p:cNvPr id="7" name="Picture 6" descr="Table&#10;&#10;Description automatically generated">
            <a:extLst>
              <a:ext uri="{FF2B5EF4-FFF2-40B4-BE49-F238E27FC236}">
                <a16:creationId xmlns:a16="http://schemas.microsoft.com/office/drawing/2014/main" id="{2A9A570D-CEF5-8D59-5A45-D96F54D55E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15" y="139960"/>
            <a:ext cx="5139941" cy="6568750"/>
          </a:xfrm>
          <a:prstGeom prst="rect">
            <a:avLst/>
          </a:prstGeom>
        </p:spPr>
      </p:pic>
      <p:sp>
        <p:nvSpPr>
          <p:cNvPr id="9" name="TextBox 8">
            <a:extLst>
              <a:ext uri="{FF2B5EF4-FFF2-40B4-BE49-F238E27FC236}">
                <a16:creationId xmlns:a16="http://schemas.microsoft.com/office/drawing/2014/main" id="{CB290D1B-DBDB-5487-474D-D700E315E795}"/>
              </a:ext>
            </a:extLst>
          </p:cNvPr>
          <p:cNvSpPr txBox="1"/>
          <p:nvPr/>
        </p:nvSpPr>
        <p:spPr>
          <a:xfrm>
            <a:off x="4746949" y="4731793"/>
            <a:ext cx="6097554" cy="369332"/>
          </a:xfrm>
          <a:prstGeom prst="rect">
            <a:avLst/>
          </a:prstGeom>
          <a:noFill/>
        </p:spPr>
        <p:txBody>
          <a:bodyPr wrap="square">
            <a:spAutoFit/>
          </a:bodyPr>
          <a:lstStyle/>
          <a:p>
            <a:pPr algn="ctr"/>
            <a:r>
              <a:rPr lang="en-US" sz="1800" b="1" dirty="0">
                <a:solidFill>
                  <a:srgbClr val="FFFFFF"/>
                </a:solidFill>
              </a:rPr>
              <a:t>Thank you</a:t>
            </a:r>
          </a:p>
        </p:txBody>
      </p:sp>
    </p:spTree>
    <p:extLst>
      <p:ext uri="{BB962C8B-B14F-4D97-AF65-F5344CB8AC3E}">
        <p14:creationId xmlns:p14="http://schemas.microsoft.com/office/powerpoint/2010/main" val="466084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855594" y="148158"/>
            <a:ext cx="5393360" cy="1325563"/>
          </a:xfrm>
        </p:spPr>
        <p:txBody>
          <a:bodyPr>
            <a:normAutofit/>
          </a:bodyPr>
          <a:lstStyle/>
          <a:p>
            <a:endParaRPr lang="en-IN" b="1" dirty="0">
              <a:latin typeface="Amasis MT Pro Medium" panose="02040604050005020304" pitchFamily="18" charset="0"/>
            </a:endParaRPr>
          </a:p>
        </p:txBody>
      </p:sp>
      <p:sp>
        <p:nvSpPr>
          <p:cNvPr id="61" name="Freeform: Shape 60">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62">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55" name="Picture 54">
            <a:extLst>
              <a:ext uri="{FF2B5EF4-FFF2-40B4-BE49-F238E27FC236}">
                <a16:creationId xmlns:a16="http://schemas.microsoft.com/office/drawing/2014/main" id="{585B0EC2-E593-E135-3636-D81DCA453B3F}"/>
              </a:ext>
            </a:extLst>
          </p:cNvPr>
          <p:cNvPicPr>
            <a:picLocks noChangeAspect="1"/>
          </p:cNvPicPr>
          <p:nvPr/>
        </p:nvPicPr>
        <p:blipFill rotWithShape="1">
          <a:blip r:embed="rId2"/>
          <a:srcRect l="12880" r="21620"/>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67" name="Freeform: Shape 66">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69" name="Straight Connector 68">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71" name="Freeform: Shape 70">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pic>
        <p:nvPicPr>
          <p:cNvPr id="4" name="Content Placeholder 3">
            <a:extLst>
              <a:ext uri="{FF2B5EF4-FFF2-40B4-BE49-F238E27FC236}">
                <a16:creationId xmlns:a16="http://schemas.microsoft.com/office/drawing/2014/main" id="{1D59154D-CA63-42D5-D4BD-6AC6999BE2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
            <a:ext cx="12191999" cy="6857999"/>
          </a:xfrm>
        </p:spPr>
      </p:pic>
      <p:sp>
        <p:nvSpPr>
          <p:cNvPr id="6" name="TextBox 5">
            <a:extLst>
              <a:ext uri="{FF2B5EF4-FFF2-40B4-BE49-F238E27FC236}">
                <a16:creationId xmlns:a16="http://schemas.microsoft.com/office/drawing/2014/main" id="{446C9BEC-D9DE-9C60-C5EA-7ACADACDA67B}"/>
              </a:ext>
            </a:extLst>
          </p:cNvPr>
          <p:cNvSpPr txBox="1"/>
          <p:nvPr/>
        </p:nvSpPr>
        <p:spPr>
          <a:xfrm>
            <a:off x="407900" y="1271878"/>
            <a:ext cx="10945899" cy="4708981"/>
          </a:xfrm>
          <a:prstGeom prst="rect">
            <a:avLst/>
          </a:prstGeom>
          <a:noFill/>
        </p:spPr>
        <p:txBody>
          <a:bodyPr wrap="square">
            <a:spAutoFit/>
          </a:bodyPr>
          <a:lstStyle/>
          <a:p>
            <a:r>
              <a:rPr lang="en-IN" sz="2000" dirty="0">
                <a:solidFill>
                  <a:schemeClr val="bg1"/>
                </a:solidFill>
              </a:rPr>
              <a:t>From the analysis and Visualisation </a:t>
            </a:r>
          </a:p>
          <a:p>
            <a:pPr marL="285750" indent="-285750">
              <a:buFont typeface="Arial" panose="020B0604020202020204" pitchFamily="34" charset="0"/>
              <a:buChar char="•"/>
            </a:pPr>
            <a:r>
              <a:rPr lang="en-IN" sz="2000" dirty="0">
                <a:solidFill>
                  <a:schemeClr val="bg1"/>
                </a:solidFill>
              </a:rPr>
              <a:t>For 0-5 years since Last year Promotion interval Research &amp; Development and Hardware departments has highest and lowest attrition rate respectively.</a:t>
            </a:r>
          </a:p>
          <a:p>
            <a:pPr marL="285750" indent="-285750">
              <a:buFont typeface="Arial" panose="020B0604020202020204" pitchFamily="34" charset="0"/>
              <a:buChar char="•"/>
            </a:pPr>
            <a:r>
              <a:rPr lang="en-IN" sz="2000" dirty="0">
                <a:solidFill>
                  <a:schemeClr val="bg1"/>
                </a:solidFill>
              </a:rPr>
              <a:t>For 6-10 years since last year promotion interval Human resources and software departments has highest and lowest attrition rate respectively.</a:t>
            </a:r>
          </a:p>
          <a:p>
            <a:pPr marL="285750" indent="-285750">
              <a:buFont typeface="Arial" panose="020B0604020202020204" pitchFamily="34" charset="0"/>
              <a:buChar char="•"/>
            </a:pPr>
            <a:r>
              <a:rPr lang="en-IN" sz="2000" dirty="0">
                <a:solidFill>
                  <a:schemeClr val="bg1"/>
                </a:solidFill>
              </a:rPr>
              <a:t>For 11-15 years since last promotion interval support and sales departments has highest and lowest attrition rate respectively.</a:t>
            </a:r>
          </a:p>
          <a:p>
            <a:pPr marL="285750" indent="-285750">
              <a:buFont typeface="Arial" panose="020B0604020202020204" pitchFamily="34" charset="0"/>
              <a:buChar char="•"/>
            </a:pPr>
            <a:r>
              <a:rPr lang="en-IN" sz="2000" dirty="0">
                <a:solidFill>
                  <a:schemeClr val="bg1"/>
                </a:solidFill>
              </a:rPr>
              <a:t>For 16-20 years since last promotion interval software &amp; hardware departments has highest and lowest attrition respectively.</a:t>
            </a:r>
          </a:p>
          <a:p>
            <a:pPr marL="285750" indent="-285750">
              <a:buFont typeface="Arial" panose="020B0604020202020204" pitchFamily="34" charset="0"/>
              <a:buChar char="•"/>
            </a:pPr>
            <a:r>
              <a:rPr lang="en-IN" sz="2000" dirty="0">
                <a:solidFill>
                  <a:schemeClr val="bg1"/>
                </a:solidFill>
              </a:rPr>
              <a:t>For 21-25 years since last promotion interval software and support departments has highest and lowest attrition respectively.</a:t>
            </a:r>
          </a:p>
          <a:p>
            <a:pPr marL="285750" indent="-285750">
              <a:buFont typeface="Arial" panose="020B0604020202020204" pitchFamily="34" charset="0"/>
              <a:buChar char="•"/>
            </a:pPr>
            <a:r>
              <a:rPr lang="en-IN" sz="2000" dirty="0">
                <a:solidFill>
                  <a:schemeClr val="bg1"/>
                </a:solidFill>
              </a:rPr>
              <a:t>For 26-30 years since last promotion interval support and Human resources departments has highest and lowest attrition respectively.</a:t>
            </a:r>
          </a:p>
          <a:p>
            <a:pPr marL="285750" indent="-285750">
              <a:buFont typeface="Arial" panose="020B0604020202020204" pitchFamily="34" charset="0"/>
              <a:buChar char="•"/>
            </a:pPr>
            <a:r>
              <a:rPr lang="en-IN" sz="2000" dirty="0">
                <a:solidFill>
                  <a:schemeClr val="bg1"/>
                </a:solidFill>
              </a:rPr>
              <a:t>For above 30 years since last promotion interval software and Human resources departments has highest and lowest attrition respectively.</a:t>
            </a:r>
          </a:p>
        </p:txBody>
      </p:sp>
      <p:sp>
        <p:nvSpPr>
          <p:cNvPr id="9" name="TextBox 8">
            <a:extLst>
              <a:ext uri="{FF2B5EF4-FFF2-40B4-BE49-F238E27FC236}">
                <a16:creationId xmlns:a16="http://schemas.microsoft.com/office/drawing/2014/main" id="{A9219051-3D8E-9A8A-374C-4CDFE2002220}"/>
              </a:ext>
            </a:extLst>
          </p:cNvPr>
          <p:cNvSpPr txBox="1"/>
          <p:nvPr/>
        </p:nvSpPr>
        <p:spPr>
          <a:xfrm>
            <a:off x="407900" y="717880"/>
            <a:ext cx="6172200" cy="400110"/>
          </a:xfrm>
          <a:prstGeom prst="rect">
            <a:avLst/>
          </a:prstGeom>
          <a:noFill/>
        </p:spPr>
        <p:txBody>
          <a:bodyPr wrap="square">
            <a:spAutoFit/>
          </a:bodyPr>
          <a:lstStyle/>
          <a:p>
            <a:r>
              <a:rPr lang="en-IN" sz="2000" b="1" dirty="0">
                <a:solidFill>
                  <a:schemeClr val="accent6"/>
                </a:solidFill>
                <a:latin typeface="Amasis MT Pro Medium" panose="02040604050005020304" pitchFamily="18" charset="0"/>
              </a:rPr>
              <a:t>Insights from KPI 6:</a:t>
            </a:r>
            <a:endParaRPr lang="en-IN" sz="2000" dirty="0">
              <a:solidFill>
                <a:schemeClr val="accent6"/>
              </a:solidFill>
            </a:endParaRPr>
          </a:p>
        </p:txBody>
      </p:sp>
    </p:spTree>
    <p:extLst>
      <p:ext uri="{BB962C8B-B14F-4D97-AF65-F5344CB8AC3E}">
        <p14:creationId xmlns:p14="http://schemas.microsoft.com/office/powerpoint/2010/main" val="4130445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17309-89ED-8D5F-C49E-80F04F197BBC}"/>
              </a:ext>
            </a:extLst>
          </p:cNvPr>
          <p:cNvSpPr>
            <a:spLocks noGrp="1"/>
          </p:cNvSpPr>
          <p:nvPr>
            <p:ph type="title"/>
          </p:nvPr>
        </p:nvSpPr>
        <p:spPr>
          <a:xfrm>
            <a:off x="670101" y="514823"/>
            <a:ext cx="4620584" cy="5828354"/>
          </a:xfrm>
        </p:spPr>
        <p:txBody>
          <a:bodyPr vert="horz" lIns="91440" tIns="45720" rIns="91440" bIns="45720" rtlCol="0" anchor="b">
            <a:normAutofit/>
          </a:bodyPr>
          <a:lstStyle/>
          <a:p>
            <a:pPr algn="ctr"/>
            <a:endParaRPr lang="en-US" sz="2100" dirty="0">
              <a:latin typeface="Amasis MT Pro Medium" panose="02040604050005020304" pitchFamily="18" charset="0"/>
            </a:endParaRPr>
          </a:p>
        </p:txBody>
      </p:sp>
      <p:pic>
        <p:nvPicPr>
          <p:cNvPr id="4" name="Picture 3">
            <a:extLst>
              <a:ext uri="{FF2B5EF4-FFF2-40B4-BE49-F238E27FC236}">
                <a16:creationId xmlns:a16="http://schemas.microsoft.com/office/drawing/2014/main" id="{0911D34F-77EA-AFB7-57B8-7C0B1ED648A3}"/>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6" name="Picture 5" descr="A group of people running&#10;&#10;Description automatically generated with low confidence">
            <a:extLst>
              <a:ext uri="{FF2B5EF4-FFF2-40B4-BE49-F238E27FC236}">
                <a16:creationId xmlns:a16="http://schemas.microsoft.com/office/drawing/2014/main" id="{32527FD2-796B-5CF2-EDAC-5EF89C5E8294}"/>
              </a:ext>
            </a:extLst>
          </p:cNvPr>
          <p:cNvPicPr>
            <a:picLocks noChangeAspect="1"/>
          </p:cNvPicPr>
          <p:nvPr/>
        </p:nvPicPr>
        <p:blipFill rotWithShape="1">
          <a:blip r:embed="rId3">
            <a:extLst>
              <a:ext uri="{28A0092B-C50C-407E-A947-70E740481C1C}">
                <a14:useLocalDpi xmlns:a14="http://schemas.microsoft.com/office/drawing/2010/main" val="0"/>
              </a:ext>
            </a:extLst>
          </a:blip>
          <a:srcRect l="26325" r="21726" b="2"/>
          <a:stretch/>
        </p:blipFill>
        <p:spPr>
          <a:xfrm>
            <a:off x="622616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8" name="TextBox 7">
            <a:extLst>
              <a:ext uri="{FF2B5EF4-FFF2-40B4-BE49-F238E27FC236}">
                <a16:creationId xmlns:a16="http://schemas.microsoft.com/office/drawing/2014/main" id="{B3B72A34-0E23-18B3-9EAB-4D2CECBE87A4}"/>
              </a:ext>
            </a:extLst>
          </p:cNvPr>
          <p:cNvSpPr txBox="1"/>
          <p:nvPr/>
        </p:nvSpPr>
        <p:spPr>
          <a:xfrm>
            <a:off x="667052" y="1283589"/>
            <a:ext cx="6172200" cy="1046440"/>
          </a:xfrm>
          <a:prstGeom prst="rect">
            <a:avLst/>
          </a:prstGeom>
          <a:noFill/>
        </p:spPr>
        <p:txBody>
          <a:bodyPr wrap="square">
            <a:spAutoFit/>
          </a:bodyPr>
          <a:lstStyle/>
          <a:p>
            <a:r>
              <a:rPr lang="en-US" sz="2400" b="1" dirty="0">
                <a:solidFill>
                  <a:schemeClr val="accent6"/>
                </a:solidFill>
                <a:latin typeface="Amasis MT Pro Black" panose="02040A04050005020304" pitchFamily="18" charset="0"/>
              </a:rPr>
              <a:t>Project Name : </a:t>
            </a:r>
          </a:p>
          <a:p>
            <a:r>
              <a:rPr lang="en-US" sz="2000" b="1" dirty="0">
                <a:solidFill>
                  <a:schemeClr val="accent6"/>
                </a:solidFill>
                <a:latin typeface="Amasis MT Pro Black" panose="02040A04050005020304" pitchFamily="18" charset="0"/>
              </a:rPr>
              <a:t>H R Analytics –  Employee Retention</a:t>
            </a:r>
            <a:br>
              <a:rPr lang="en-US" b="1" dirty="0">
                <a:solidFill>
                  <a:schemeClr val="accent6"/>
                </a:solidFill>
              </a:rPr>
            </a:br>
            <a:endParaRPr lang="en-IN" dirty="0">
              <a:solidFill>
                <a:schemeClr val="accent6"/>
              </a:solidFill>
            </a:endParaRPr>
          </a:p>
        </p:txBody>
      </p:sp>
      <p:sp>
        <p:nvSpPr>
          <p:cNvPr id="9" name="TextBox 8">
            <a:extLst>
              <a:ext uri="{FF2B5EF4-FFF2-40B4-BE49-F238E27FC236}">
                <a16:creationId xmlns:a16="http://schemas.microsoft.com/office/drawing/2014/main" id="{82F84012-8976-54E1-F3D3-B9527B600930}"/>
              </a:ext>
            </a:extLst>
          </p:cNvPr>
          <p:cNvSpPr txBox="1"/>
          <p:nvPr/>
        </p:nvSpPr>
        <p:spPr>
          <a:xfrm>
            <a:off x="793102" y="2798000"/>
            <a:ext cx="4374581" cy="1631216"/>
          </a:xfrm>
          <a:prstGeom prst="rect">
            <a:avLst/>
          </a:prstGeom>
          <a:noFill/>
        </p:spPr>
        <p:txBody>
          <a:bodyPr wrap="square" rtlCol="0">
            <a:spAutoFit/>
          </a:bodyPr>
          <a:lstStyle/>
          <a:p>
            <a:pPr marL="285750" indent="-285750">
              <a:buFont typeface="Arial" panose="020B0604020202020204" pitchFamily="34" charset="0"/>
              <a:buChar char="•"/>
            </a:pPr>
            <a:r>
              <a:rPr lang="en-IN" sz="2000" b="0" i="0" dirty="0">
                <a:solidFill>
                  <a:schemeClr val="bg1"/>
                </a:solidFill>
                <a:effectLst/>
                <a:latin typeface="Calibri" panose="020F0502020204030204" pitchFamily="34" charset="0"/>
              </a:rPr>
              <a:t>P Chandrika</a:t>
            </a:r>
          </a:p>
          <a:p>
            <a:pPr marL="285750" indent="-285750">
              <a:buFont typeface="Arial" panose="020B0604020202020204" pitchFamily="34" charset="0"/>
              <a:buChar char="•"/>
            </a:pPr>
            <a:r>
              <a:rPr lang="en-IN" sz="2000" b="0" i="0" dirty="0" err="1">
                <a:solidFill>
                  <a:schemeClr val="bg1"/>
                </a:solidFill>
                <a:effectLst/>
                <a:latin typeface="Calibri" panose="020F0502020204030204" pitchFamily="34" charset="0"/>
              </a:rPr>
              <a:t>Bairupogu</a:t>
            </a:r>
            <a:r>
              <a:rPr lang="en-IN" sz="2000" b="0" i="0" dirty="0">
                <a:solidFill>
                  <a:schemeClr val="bg1"/>
                </a:solidFill>
                <a:effectLst/>
                <a:latin typeface="Calibri" panose="020F0502020204030204" pitchFamily="34" charset="0"/>
              </a:rPr>
              <a:t> </a:t>
            </a:r>
            <a:r>
              <a:rPr lang="en-IN" sz="2000" b="0" i="0" dirty="0" err="1">
                <a:solidFill>
                  <a:schemeClr val="bg1"/>
                </a:solidFill>
                <a:effectLst/>
                <a:latin typeface="Calibri" panose="020F0502020204030204" pitchFamily="34" charset="0"/>
              </a:rPr>
              <a:t>sravani</a:t>
            </a:r>
            <a:endParaRPr lang="en-IN" sz="2000" dirty="0">
              <a:solidFill>
                <a:schemeClr val="bg1"/>
              </a:solidFill>
            </a:endParaRPr>
          </a:p>
          <a:p>
            <a:pPr marL="285750" indent="-285750">
              <a:buFont typeface="Arial" panose="020B0604020202020204" pitchFamily="34" charset="0"/>
              <a:buChar char="•"/>
            </a:pPr>
            <a:r>
              <a:rPr lang="en-IN" sz="2000" dirty="0">
                <a:solidFill>
                  <a:schemeClr val="bg1"/>
                </a:solidFill>
              </a:rPr>
              <a:t>Pranali Balwant Ingle</a:t>
            </a:r>
          </a:p>
          <a:p>
            <a:pPr marL="285750" indent="-285750">
              <a:buFont typeface="Arial" panose="020B0604020202020204" pitchFamily="34" charset="0"/>
              <a:buChar char="•"/>
            </a:pPr>
            <a:r>
              <a:rPr lang="en-IN" sz="2000" b="0" i="0" dirty="0" err="1">
                <a:solidFill>
                  <a:schemeClr val="bg1"/>
                </a:solidFill>
                <a:effectLst/>
                <a:latin typeface="Calibri" panose="020F0502020204030204" pitchFamily="34" charset="0"/>
              </a:rPr>
              <a:t>rahul</a:t>
            </a:r>
            <a:r>
              <a:rPr lang="en-IN" sz="2000" b="0" i="0" dirty="0">
                <a:solidFill>
                  <a:schemeClr val="bg1"/>
                </a:solidFill>
                <a:effectLst/>
                <a:latin typeface="Calibri" panose="020F0502020204030204" pitchFamily="34" charset="0"/>
              </a:rPr>
              <a:t> </a:t>
            </a:r>
            <a:r>
              <a:rPr lang="en-IN" sz="2000" b="0" i="0" dirty="0" err="1">
                <a:solidFill>
                  <a:schemeClr val="bg1"/>
                </a:solidFill>
                <a:effectLst/>
                <a:latin typeface="Calibri" panose="020F0502020204030204" pitchFamily="34" charset="0"/>
              </a:rPr>
              <a:t>kumar</a:t>
            </a:r>
            <a:endParaRPr lang="en-IN" sz="2000" b="0" i="0" dirty="0">
              <a:solidFill>
                <a:schemeClr val="bg1"/>
              </a:solidFill>
              <a:effectLst/>
              <a:latin typeface="Calibri" panose="020F0502020204030204" pitchFamily="34" charset="0"/>
            </a:endParaRPr>
          </a:p>
          <a:p>
            <a:pPr marL="285750" indent="-285750">
              <a:buFont typeface="Arial" panose="020B0604020202020204" pitchFamily="34" charset="0"/>
              <a:buChar char="•"/>
            </a:pPr>
            <a:r>
              <a:rPr lang="en-IN" sz="2000" b="0" i="0" dirty="0">
                <a:solidFill>
                  <a:schemeClr val="bg1"/>
                </a:solidFill>
                <a:effectLst/>
                <a:latin typeface="Calibri" panose="020F0502020204030204" pitchFamily="34" charset="0"/>
              </a:rPr>
              <a:t>Jully Kumari</a:t>
            </a:r>
            <a:endParaRPr lang="en-IN" sz="2400" dirty="0">
              <a:solidFill>
                <a:schemeClr val="bg1"/>
              </a:solidFill>
            </a:endParaRPr>
          </a:p>
        </p:txBody>
      </p:sp>
      <p:sp>
        <p:nvSpPr>
          <p:cNvPr id="10" name="TextBox 9">
            <a:extLst>
              <a:ext uri="{FF2B5EF4-FFF2-40B4-BE49-F238E27FC236}">
                <a16:creationId xmlns:a16="http://schemas.microsoft.com/office/drawing/2014/main" id="{C8830D67-538D-AB32-7FFD-688A85B0429A}"/>
              </a:ext>
            </a:extLst>
          </p:cNvPr>
          <p:cNvSpPr txBox="1"/>
          <p:nvPr/>
        </p:nvSpPr>
        <p:spPr>
          <a:xfrm>
            <a:off x="790053" y="2330029"/>
            <a:ext cx="4189444" cy="400110"/>
          </a:xfrm>
          <a:prstGeom prst="rect">
            <a:avLst/>
          </a:prstGeom>
          <a:noFill/>
        </p:spPr>
        <p:txBody>
          <a:bodyPr wrap="square" rtlCol="0">
            <a:spAutoFit/>
          </a:bodyPr>
          <a:lstStyle/>
          <a:p>
            <a:r>
              <a:rPr lang="en-IN" sz="2000" b="1" dirty="0">
                <a:solidFill>
                  <a:schemeClr val="bg1"/>
                </a:solidFill>
              </a:rPr>
              <a:t>PROJECT MEMBERS : </a:t>
            </a:r>
          </a:p>
        </p:txBody>
      </p:sp>
    </p:spTree>
    <p:extLst>
      <p:ext uri="{BB962C8B-B14F-4D97-AF65-F5344CB8AC3E}">
        <p14:creationId xmlns:p14="http://schemas.microsoft.com/office/powerpoint/2010/main" val="153910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BA215F-53C4-42A3-19A0-F54A28E35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38007"/>
          </a:xfrm>
          <a:prstGeom prst="rect">
            <a:avLst/>
          </a:prstGeom>
        </p:spPr>
      </p:pic>
    </p:spTree>
    <p:extLst>
      <p:ext uri="{BB962C8B-B14F-4D97-AF65-F5344CB8AC3E}">
        <p14:creationId xmlns:p14="http://schemas.microsoft.com/office/powerpoint/2010/main" val="822914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C63F95-28F9-FA9F-59F2-C400BF32E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90C589D6-355E-C1D8-8176-F946127777F8}"/>
              </a:ext>
            </a:extLst>
          </p:cNvPr>
          <p:cNvSpPr txBox="1"/>
          <p:nvPr/>
        </p:nvSpPr>
        <p:spPr>
          <a:xfrm>
            <a:off x="473528" y="361005"/>
            <a:ext cx="6172200" cy="461665"/>
          </a:xfrm>
          <a:prstGeom prst="rect">
            <a:avLst/>
          </a:prstGeom>
          <a:noFill/>
        </p:spPr>
        <p:txBody>
          <a:bodyPr wrap="square">
            <a:spAutoFit/>
          </a:bodyPr>
          <a:lstStyle/>
          <a:p>
            <a:r>
              <a:rPr lang="en-IN" sz="2400" kern="1200" dirty="0">
                <a:solidFill>
                  <a:schemeClr val="accent6"/>
                </a:solidFill>
                <a:latin typeface="Amasis MT Pro Medium" panose="02040604050005020304" pitchFamily="18" charset="0"/>
                <a:ea typeface="+mj-ea"/>
                <a:cs typeface="+mj-cs"/>
              </a:rPr>
              <a:t>Conclusion :</a:t>
            </a:r>
            <a:endParaRPr lang="en-IN" sz="2400" dirty="0">
              <a:solidFill>
                <a:schemeClr val="accent6"/>
              </a:solidFill>
            </a:endParaRPr>
          </a:p>
        </p:txBody>
      </p:sp>
      <p:sp>
        <p:nvSpPr>
          <p:cNvPr id="6" name="Rectangle 5" descr="Workflow">
            <a:extLst>
              <a:ext uri="{FF2B5EF4-FFF2-40B4-BE49-F238E27FC236}">
                <a16:creationId xmlns:a16="http://schemas.microsoft.com/office/drawing/2014/main" id="{360D2E64-9712-D90B-6EF0-574364533E23}"/>
              </a:ext>
            </a:extLst>
          </p:cNvPr>
          <p:cNvSpPr/>
          <p:nvPr/>
        </p:nvSpPr>
        <p:spPr>
          <a:xfrm>
            <a:off x="538843" y="1171501"/>
            <a:ext cx="371553" cy="37119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ectangle: Rounded Corners 9">
            <a:extLst>
              <a:ext uri="{FF2B5EF4-FFF2-40B4-BE49-F238E27FC236}">
                <a16:creationId xmlns:a16="http://schemas.microsoft.com/office/drawing/2014/main" id="{C798217F-AC37-2FAD-5751-BB66AD18948C}"/>
              </a:ext>
            </a:extLst>
          </p:cNvPr>
          <p:cNvSpPr/>
          <p:nvPr/>
        </p:nvSpPr>
        <p:spPr>
          <a:xfrm>
            <a:off x="1129003" y="960545"/>
            <a:ext cx="10524154" cy="79310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lnSpc>
                <a:spcPct val="100000"/>
              </a:lnSpc>
            </a:pPr>
            <a:r>
              <a:rPr lang="en-US" sz="1800" b="0" i="0" dirty="0"/>
              <a:t>Conduct stay interviews: Instead of exit interviews, conduct stay interviews with employees to gather feedback about the job.</a:t>
            </a:r>
            <a:endParaRPr lang="en-US" sz="1800" dirty="0"/>
          </a:p>
        </p:txBody>
      </p:sp>
      <p:sp>
        <p:nvSpPr>
          <p:cNvPr id="11" name="Rectangle 10" descr="Group of People">
            <a:extLst>
              <a:ext uri="{FF2B5EF4-FFF2-40B4-BE49-F238E27FC236}">
                <a16:creationId xmlns:a16="http://schemas.microsoft.com/office/drawing/2014/main" id="{879CD8B0-1742-CE50-4AF2-92887230684C}"/>
              </a:ext>
            </a:extLst>
          </p:cNvPr>
          <p:cNvSpPr/>
          <p:nvPr/>
        </p:nvSpPr>
        <p:spPr>
          <a:xfrm>
            <a:off x="526342" y="2208127"/>
            <a:ext cx="371553" cy="37119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Rounded Corners 12">
            <a:extLst>
              <a:ext uri="{FF2B5EF4-FFF2-40B4-BE49-F238E27FC236}">
                <a16:creationId xmlns:a16="http://schemas.microsoft.com/office/drawing/2014/main" id="{F2178BDE-2B2C-0EB0-4053-B2B2DB7AD1FA}"/>
              </a:ext>
            </a:extLst>
          </p:cNvPr>
          <p:cNvSpPr/>
          <p:nvPr/>
        </p:nvSpPr>
        <p:spPr>
          <a:xfrm>
            <a:off x="1129004" y="1989644"/>
            <a:ext cx="10524153" cy="79310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7B8A20BA-8705-BA78-2360-B5A175526417}"/>
              </a:ext>
            </a:extLst>
          </p:cNvPr>
          <p:cNvSpPr txBox="1"/>
          <p:nvPr/>
        </p:nvSpPr>
        <p:spPr>
          <a:xfrm>
            <a:off x="904952" y="2070557"/>
            <a:ext cx="10608905" cy="646331"/>
          </a:xfrm>
          <a:prstGeom prst="rect">
            <a:avLst/>
          </a:prstGeom>
          <a:noFill/>
        </p:spPr>
        <p:txBody>
          <a:bodyPr wrap="square">
            <a:spAutoFit/>
          </a:bodyPr>
          <a:lstStyle/>
          <a:p>
            <a:pPr lvl="0" algn="ctr">
              <a:lnSpc>
                <a:spcPct val="100000"/>
              </a:lnSpc>
            </a:pPr>
            <a:r>
              <a:rPr lang="en-US" sz="1800" b="0" i="0" dirty="0"/>
              <a:t>Improve employee engagement: Implement initiatives to improve employee engagement, such as regular feedback, recognition and rewards programs, and opportunities for career growth</a:t>
            </a:r>
            <a:r>
              <a:rPr lang="en-US" sz="1800" dirty="0"/>
              <a:t>.</a:t>
            </a:r>
          </a:p>
        </p:txBody>
      </p:sp>
      <p:sp>
        <p:nvSpPr>
          <p:cNvPr id="16" name="Rectangle 15" descr="Business Growth">
            <a:extLst>
              <a:ext uri="{FF2B5EF4-FFF2-40B4-BE49-F238E27FC236}">
                <a16:creationId xmlns:a16="http://schemas.microsoft.com/office/drawing/2014/main" id="{BDAEDD6E-29C8-4179-C77C-37C6B1C2152D}"/>
              </a:ext>
            </a:extLst>
          </p:cNvPr>
          <p:cNvSpPr/>
          <p:nvPr/>
        </p:nvSpPr>
        <p:spPr>
          <a:xfrm>
            <a:off x="538842" y="3227773"/>
            <a:ext cx="371553" cy="371190"/>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Rounded Corners 16">
            <a:extLst>
              <a:ext uri="{FF2B5EF4-FFF2-40B4-BE49-F238E27FC236}">
                <a16:creationId xmlns:a16="http://schemas.microsoft.com/office/drawing/2014/main" id="{8540E826-9C8A-2D47-53C7-3547146F0D3F}"/>
              </a:ext>
            </a:extLst>
          </p:cNvPr>
          <p:cNvSpPr/>
          <p:nvPr/>
        </p:nvSpPr>
        <p:spPr>
          <a:xfrm>
            <a:off x="1166326" y="3034781"/>
            <a:ext cx="10449508" cy="7884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00" b="0" i="0"/>
              <a:t>Address workload issues: Ensure employees have manageable workloads by regularly monitoring and adjusting workloads to prevent burnout and overwhelm</a:t>
            </a:r>
            <a:endParaRPr lang="en-IN"/>
          </a:p>
        </p:txBody>
      </p:sp>
      <p:sp>
        <p:nvSpPr>
          <p:cNvPr id="18" name="Rectangle: Rounded Corners 17">
            <a:extLst>
              <a:ext uri="{FF2B5EF4-FFF2-40B4-BE49-F238E27FC236}">
                <a16:creationId xmlns:a16="http://schemas.microsoft.com/office/drawing/2014/main" id="{BDED6CC9-19BE-4390-ED01-82239BA51ECA}"/>
              </a:ext>
            </a:extLst>
          </p:cNvPr>
          <p:cNvSpPr/>
          <p:nvPr/>
        </p:nvSpPr>
        <p:spPr>
          <a:xfrm>
            <a:off x="1166327" y="4040155"/>
            <a:ext cx="10449508" cy="86774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lnSpc>
                <a:spcPct val="100000"/>
              </a:lnSpc>
            </a:pPr>
            <a:r>
              <a:rPr lang="en-US" sz="1800" b="0" i="0" dirty="0"/>
              <a:t>Create a positive work environment: Foster a positive work environment by promoting a culture of respect, inclusivity, and teamwork. Encourage open communication and collaboration among employees.</a:t>
            </a:r>
            <a:endParaRPr lang="en-US" sz="1800" dirty="0"/>
          </a:p>
        </p:txBody>
      </p:sp>
      <p:sp>
        <p:nvSpPr>
          <p:cNvPr id="19" name="Rectangle 18" descr="Connections">
            <a:extLst>
              <a:ext uri="{FF2B5EF4-FFF2-40B4-BE49-F238E27FC236}">
                <a16:creationId xmlns:a16="http://schemas.microsoft.com/office/drawing/2014/main" id="{F4D6FC56-57EC-54F4-ED26-7304E2359B86}"/>
              </a:ext>
            </a:extLst>
          </p:cNvPr>
          <p:cNvSpPr/>
          <p:nvPr/>
        </p:nvSpPr>
        <p:spPr>
          <a:xfrm>
            <a:off x="538842" y="4230659"/>
            <a:ext cx="371553" cy="371190"/>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19" descr="Upward trend">
            <a:extLst>
              <a:ext uri="{FF2B5EF4-FFF2-40B4-BE49-F238E27FC236}">
                <a16:creationId xmlns:a16="http://schemas.microsoft.com/office/drawing/2014/main" id="{E7181299-1E85-5421-5013-061DDCEB81EA}"/>
              </a:ext>
            </a:extLst>
          </p:cNvPr>
          <p:cNvSpPr/>
          <p:nvPr/>
        </p:nvSpPr>
        <p:spPr>
          <a:xfrm>
            <a:off x="538842" y="5233545"/>
            <a:ext cx="371553" cy="371190"/>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Rectangle: Rounded Corners 20">
            <a:extLst>
              <a:ext uri="{FF2B5EF4-FFF2-40B4-BE49-F238E27FC236}">
                <a16:creationId xmlns:a16="http://schemas.microsoft.com/office/drawing/2014/main" id="{252EAF21-C60B-51FF-38C4-6B1F8E5E86BB}"/>
              </a:ext>
            </a:extLst>
          </p:cNvPr>
          <p:cNvSpPr/>
          <p:nvPr/>
        </p:nvSpPr>
        <p:spPr>
          <a:xfrm>
            <a:off x="1166326" y="5122506"/>
            <a:ext cx="10449508" cy="86774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lnSpc>
                <a:spcPct val="100000"/>
              </a:lnSpc>
            </a:pPr>
            <a:r>
              <a:rPr lang="en-US" sz="1800" b="0" i="0"/>
              <a:t>Address pay and compensation issues: Ensure that employees receive fair pay and compensation for their work and t</a:t>
            </a:r>
            <a:r>
              <a:rPr lang="en-US" sz="1800"/>
              <a:t>o find out what motivates an employee to continue to work in an organization.</a:t>
            </a:r>
            <a:endParaRPr lang="en-US" sz="1800" dirty="0"/>
          </a:p>
        </p:txBody>
      </p:sp>
    </p:spTree>
    <p:extLst>
      <p:ext uri="{BB962C8B-B14F-4D97-AF65-F5344CB8AC3E}">
        <p14:creationId xmlns:p14="http://schemas.microsoft.com/office/powerpoint/2010/main" val="43194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0F0DD70-3D3C-C45D-AC37-8893F80E6AD4}"/>
              </a:ext>
            </a:extLst>
          </p:cNvPr>
          <p:cNvSpPr>
            <a:spLocks noGrp="1"/>
          </p:cNvSpPr>
          <p:nvPr>
            <p:ph type="body" idx="1"/>
          </p:nvPr>
        </p:nvSpPr>
        <p:spPr>
          <a:xfrm>
            <a:off x="1527048" y="4599432"/>
            <a:ext cx="9144000" cy="1536192"/>
          </a:xfrm>
        </p:spPr>
        <p:txBody>
          <a:bodyPr vert="horz" lIns="91440" tIns="45720" rIns="91440" bIns="45720" rtlCol="0">
            <a:normAutofit/>
          </a:bodyPr>
          <a:lstStyle/>
          <a:p>
            <a:pPr algn="ctr"/>
            <a:endParaRPr lang="en-US" sz="9600" b="1" dirty="0">
              <a:solidFill>
                <a:srgbClr val="FFFFFF"/>
              </a:solidFill>
            </a:endParaRPr>
          </a:p>
        </p:txBody>
      </p:sp>
      <p:sp>
        <p:nvSpPr>
          <p:cNvPr id="2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4B75D25D-3D2B-AB01-8390-4D4435D042B7}"/>
              </a:ext>
            </a:extLst>
          </p:cNvPr>
          <p:cNvSpPr txBox="1"/>
          <p:nvPr/>
        </p:nvSpPr>
        <p:spPr>
          <a:xfrm>
            <a:off x="645409" y="148129"/>
            <a:ext cx="6172200" cy="369332"/>
          </a:xfrm>
          <a:prstGeom prst="rect">
            <a:avLst/>
          </a:prstGeom>
          <a:noFill/>
        </p:spPr>
        <p:txBody>
          <a:bodyPr wrap="square">
            <a:spAutoFit/>
          </a:bodyPr>
          <a:lstStyle/>
          <a:p>
            <a:pPr lvl="0" algn="just"/>
            <a:r>
              <a:rPr lang="en-IN" sz="1800" dirty="0"/>
              <a:t> </a:t>
            </a:r>
            <a:endParaRPr lang="en-IN" dirty="0"/>
          </a:p>
        </p:txBody>
      </p:sp>
      <p:sp>
        <p:nvSpPr>
          <p:cNvPr id="81" name="TextBox 80">
            <a:extLst>
              <a:ext uri="{FF2B5EF4-FFF2-40B4-BE49-F238E27FC236}">
                <a16:creationId xmlns:a16="http://schemas.microsoft.com/office/drawing/2014/main" id="{77791CB7-A5CA-84AC-3010-D50C6E722216}"/>
              </a:ext>
            </a:extLst>
          </p:cNvPr>
          <p:cNvSpPr txBox="1"/>
          <p:nvPr/>
        </p:nvSpPr>
        <p:spPr>
          <a:xfrm>
            <a:off x="342901" y="1065910"/>
            <a:ext cx="6097554" cy="353943"/>
          </a:xfrm>
          <a:prstGeom prst="rect">
            <a:avLst/>
          </a:prstGeom>
          <a:noFill/>
        </p:spPr>
        <p:txBody>
          <a:bodyPr wrap="square">
            <a:spAutoFit/>
          </a:bodyPr>
          <a:lstStyle/>
          <a:p>
            <a:pPr lvl="0"/>
            <a:r>
              <a:rPr lang="en-IN" sz="1700" dirty="0"/>
              <a:t> </a:t>
            </a:r>
            <a:endParaRPr lang="en-IN" dirty="0"/>
          </a:p>
        </p:txBody>
      </p:sp>
      <p:sp>
        <p:nvSpPr>
          <p:cNvPr id="103" name="TextBox 102">
            <a:extLst>
              <a:ext uri="{FF2B5EF4-FFF2-40B4-BE49-F238E27FC236}">
                <a16:creationId xmlns:a16="http://schemas.microsoft.com/office/drawing/2014/main" id="{AAA40530-20DC-3F1B-4D3C-9C126F978821}"/>
              </a:ext>
            </a:extLst>
          </p:cNvPr>
          <p:cNvSpPr txBox="1"/>
          <p:nvPr/>
        </p:nvSpPr>
        <p:spPr>
          <a:xfrm>
            <a:off x="1247970" y="2364912"/>
            <a:ext cx="9687508" cy="369332"/>
          </a:xfrm>
          <a:prstGeom prst="rect">
            <a:avLst/>
          </a:prstGeom>
          <a:noFill/>
        </p:spPr>
        <p:txBody>
          <a:bodyPr wrap="square">
            <a:spAutoFit/>
          </a:bodyPr>
          <a:lstStyle/>
          <a:p>
            <a:pPr lvl="0" algn="ctr">
              <a:lnSpc>
                <a:spcPct val="100000"/>
              </a:lnSpc>
            </a:pPr>
            <a:r>
              <a:rPr lang="en-US" sz="1800" dirty="0"/>
              <a:t>\</a:t>
            </a:r>
          </a:p>
        </p:txBody>
      </p:sp>
      <p:pic>
        <p:nvPicPr>
          <p:cNvPr id="113" name="Picture 112">
            <a:extLst>
              <a:ext uri="{FF2B5EF4-FFF2-40B4-BE49-F238E27FC236}">
                <a16:creationId xmlns:a16="http://schemas.microsoft.com/office/drawing/2014/main" id="{D2BFC34E-F60F-D5DF-AF52-2E3F854B2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5" name="TextBox 114">
            <a:extLst>
              <a:ext uri="{FF2B5EF4-FFF2-40B4-BE49-F238E27FC236}">
                <a16:creationId xmlns:a16="http://schemas.microsoft.com/office/drawing/2014/main" id="{494966AC-2EF8-D150-3FC8-6930968EC39E}"/>
              </a:ext>
            </a:extLst>
          </p:cNvPr>
          <p:cNvSpPr txBox="1"/>
          <p:nvPr/>
        </p:nvSpPr>
        <p:spPr>
          <a:xfrm>
            <a:off x="1845129" y="2800318"/>
            <a:ext cx="7903027" cy="1323439"/>
          </a:xfrm>
          <a:prstGeom prst="rect">
            <a:avLst/>
          </a:prstGeom>
          <a:noFill/>
        </p:spPr>
        <p:txBody>
          <a:bodyPr wrap="square">
            <a:spAutoFit/>
          </a:bodyPr>
          <a:lstStyle/>
          <a:p>
            <a:pPr algn="ctr"/>
            <a:r>
              <a:rPr lang="en-US" sz="8000" b="1" dirty="0">
                <a:solidFill>
                  <a:srgbClr val="FFFFFF"/>
                </a:solidFill>
                <a:latin typeface="Algerian" panose="04020705040A02060702" pitchFamily="82" charset="0"/>
              </a:rPr>
              <a:t>Thank you</a:t>
            </a:r>
          </a:p>
        </p:txBody>
      </p:sp>
      <p:sp>
        <p:nvSpPr>
          <p:cNvPr id="116" name="Ribbon: Curved and Tilted Down 115">
            <a:extLst>
              <a:ext uri="{FF2B5EF4-FFF2-40B4-BE49-F238E27FC236}">
                <a16:creationId xmlns:a16="http://schemas.microsoft.com/office/drawing/2014/main" id="{478D8525-3305-E571-A6AD-8B865BF4D8A5}"/>
              </a:ext>
            </a:extLst>
          </p:cNvPr>
          <p:cNvSpPr/>
          <p:nvPr/>
        </p:nvSpPr>
        <p:spPr>
          <a:xfrm>
            <a:off x="3009121" y="3873813"/>
            <a:ext cx="5575041" cy="1222264"/>
          </a:xfrm>
          <a:prstGeom prst="ellipseRibbon">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chemeClr val="accent2">
                  <a:lumMod val="60000"/>
                  <a:lumOff val="40000"/>
                </a:schemeClr>
              </a:solidFill>
            </a:endParaRPr>
          </a:p>
        </p:txBody>
      </p:sp>
    </p:spTree>
    <p:extLst>
      <p:ext uri="{BB962C8B-B14F-4D97-AF65-F5344CB8AC3E}">
        <p14:creationId xmlns:p14="http://schemas.microsoft.com/office/powerpoint/2010/main" val="20483936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ackground pattern&#10;&#10;Description automatically generated">
            <a:extLst>
              <a:ext uri="{FF2B5EF4-FFF2-40B4-BE49-F238E27FC236}">
                <a16:creationId xmlns:a16="http://schemas.microsoft.com/office/drawing/2014/main" id="{196882C2-B754-76AE-746A-DF27F8DBEA32}"/>
              </a:ext>
            </a:extLst>
          </p:cNvPr>
          <p:cNvPicPr>
            <a:picLocks noChangeAspect="1"/>
          </p:cNvPicPr>
          <p:nvPr/>
        </p:nvPicPr>
        <p:blipFill rotWithShape="1">
          <a:blip r:embed="rId2">
            <a:alphaModFix amt="35000"/>
          </a:blip>
          <a:srcRect l="2667"/>
          <a:stretch/>
        </p:blipFill>
        <p:spPr>
          <a:xfrm>
            <a:off x="-1" y="10"/>
            <a:ext cx="12192001" cy="6857990"/>
          </a:xfrm>
          <a:prstGeom prst="rect">
            <a:avLst/>
          </a:prstGeom>
        </p:spPr>
      </p:pic>
      <p:sp>
        <p:nvSpPr>
          <p:cNvPr id="2" name="Title 1">
            <a:extLst>
              <a:ext uri="{FF2B5EF4-FFF2-40B4-BE49-F238E27FC236}">
                <a16:creationId xmlns:a16="http://schemas.microsoft.com/office/drawing/2014/main" id="{AB19CF30-F064-0CEB-5D90-6672E49FF94F}"/>
              </a:ext>
            </a:extLst>
          </p:cNvPr>
          <p:cNvSpPr>
            <a:spLocks noGrp="1"/>
          </p:cNvSpPr>
          <p:nvPr>
            <p:ph type="title"/>
          </p:nvPr>
        </p:nvSpPr>
        <p:spPr>
          <a:xfrm>
            <a:off x="619125" y="2766219"/>
            <a:ext cx="2892732" cy="1202100"/>
          </a:xfrm>
        </p:spPr>
        <p:txBody>
          <a:bodyPr>
            <a:normAutofit/>
          </a:bodyPr>
          <a:lstStyle/>
          <a:p>
            <a:endParaRPr lang="en-IN" sz="4800" b="1" dirty="0">
              <a:solidFill>
                <a:srgbClr val="FFFFFF"/>
              </a:solidFill>
              <a:latin typeface="Amasis MT Pro Medium" panose="02040604050005020304" pitchFamily="18" charset="0"/>
            </a:endParaRPr>
          </a:p>
        </p:txBody>
      </p:sp>
      <p:pic>
        <p:nvPicPr>
          <p:cNvPr id="10" name="Content Placeholder 9">
            <a:extLst>
              <a:ext uri="{FF2B5EF4-FFF2-40B4-BE49-F238E27FC236}">
                <a16:creationId xmlns:a16="http://schemas.microsoft.com/office/drawing/2014/main" id="{C5499A46-0C66-A25B-C9C9-51DB812F83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
            <a:ext cx="12192000" cy="6857989"/>
          </a:xfrm>
        </p:spPr>
      </p:pic>
      <p:graphicFrame>
        <p:nvGraphicFramePr>
          <p:cNvPr id="11" name="Content Placeholder 2">
            <a:extLst>
              <a:ext uri="{FF2B5EF4-FFF2-40B4-BE49-F238E27FC236}">
                <a16:creationId xmlns:a16="http://schemas.microsoft.com/office/drawing/2014/main" id="{4DE8A433-3FC1-C573-AA88-A21ECEDAEA3D}"/>
              </a:ext>
            </a:extLst>
          </p:cNvPr>
          <p:cNvGraphicFramePr>
            <a:graphicFrameLocks/>
          </p:cNvGraphicFramePr>
          <p:nvPr>
            <p:extLst>
              <p:ext uri="{D42A27DB-BD31-4B8C-83A1-F6EECF244321}">
                <p14:modId xmlns:p14="http://schemas.microsoft.com/office/powerpoint/2010/main" val="2015212268"/>
              </p:ext>
            </p:extLst>
          </p:nvPr>
        </p:nvGraphicFramePr>
        <p:xfrm>
          <a:off x="4350058" y="800100"/>
          <a:ext cx="7003741" cy="53768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a:extLst>
              <a:ext uri="{FF2B5EF4-FFF2-40B4-BE49-F238E27FC236}">
                <a16:creationId xmlns:a16="http://schemas.microsoft.com/office/drawing/2014/main" id="{CFA92BDD-F0D7-9F7D-F7A2-BE87AF096B58}"/>
              </a:ext>
            </a:extLst>
          </p:cNvPr>
          <p:cNvSpPr txBox="1"/>
          <p:nvPr/>
        </p:nvSpPr>
        <p:spPr>
          <a:xfrm>
            <a:off x="1129053" y="2723900"/>
            <a:ext cx="2724490" cy="707886"/>
          </a:xfrm>
          <a:prstGeom prst="rect">
            <a:avLst/>
          </a:prstGeom>
          <a:noFill/>
        </p:spPr>
        <p:txBody>
          <a:bodyPr wrap="square">
            <a:spAutoFit/>
          </a:bodyPr>
          <a:lstStyle/>
          <a:p>
            <a:r>
              <a:rPr lang="en-IN" sz="4000" b="1" dirty="0">
                <a:solidFill>
                  <a:srgbClr val="FFFFFF"/>
                </a:solidFill>
                <a:latin typeface="Amasis MT Pro Medium" panose="02040604050005020304" pitchFamily="18" charset="0"/>
              </a:rPr>
              <a:t>AGENDA :</a:t>
            </a:r>
            <a:endParaRPr lang="en-IN" sz="4000" dirty="0"/>
          </a:p>
        </p:txBody>
      </p:sp>
    </p:spTree>
    <p:extLst>
      <p:ext uri="{BB962C8B-B14F-4D97-AF65-F5344CB8AC3E}">
        <p14:creationId xmlns:p14="http://schemas.microsoft.com/office/powerpoint/2010/main" val="417656896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B6D49-5DB0-F289-380A-0C8DD0D64D7A}"/>
              </a:ext>
            </a:extLst>
          </p:cNvPr>
          <p:cNvSpPr>
            <a:spLocks noGrp="1"/>
          </p:cNvSpPr>
          <p:nvPr>
            <p:ph type="title"/>
          </p:nvPr>
        </p:nvSpPr>
        <p:spPr>
          <a:xfrm>
            <a:off x="269583" y="780970"/>
            <a:ext cx="3200400" cy="5206361"/>
          </a:xfrm>
        </p:spPr>
        <p:txBody>
          <a:bodyPr>
            <a:normAutofit/>
          </a:bodyPr>
          <a:lstStyle/>
          <a:p>
            <a:endParaRPr lang="en-IN" sz="2200" dirty="0">
              <a:solidFill>
                <a:schemeClr val="bg1"/>
              </a:solidFill>
              <a:latin typeface="+mn-lt"/>
            </a:endParaRPr>
          </a:p>
        </p:txBody>
      </p:sp>
      <p:sp>
        <p:nvSpPr>
          <p:cNvPr id="24"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095C176-DB70-BD65-A39E-7A8EA13B625E}"/>
              </a:ext>
            </a:extLst>
          </p:cNvPr>
          <p:cNvSpPr>
            <a:spLocks noGrp="1"/>
          </p:cNvSpPr>
          <p:nvPr>
            <p:ph idx="1"/>
          </p:nvPr>
        </p:nvSpPr>
        <p:spPr>
          <a:xfrm>
            <a:off x="4442685" y="591342"/>
            <a:ext cx="6906491" cy="5585619"/>
          </a:xfrm>
        </p:spPr>
        <p:txBody>
          <a:bodyPr anchor="ctr">
            <a:normAutofit/>
          </a:bodyPr>
          <a:lstStyle/>
          <a:p>
            <a:pPr marL="0" indent="0">
              <a:buNone/>
            </a:pPr>
            <a:r>
              <a:rPr lang="en-IN" dirty="0"/>
              <a:t>  </a:t>
            </a:r>
          </a:p>
        </p:txBody>
      </p:sp>
      <p:pic>
        <p:nvPicPr>
          <p:cNvPr id="5" name="Picture 4">
            <a:extLst>
              <a:ext uri="{FF2B5EF4-FFF2-40B4-BE49-F238E27FC236}">
                <a16:creationId xmlns:a16="http://schemas.microsoft.com/office/drawing/2014/main" id="{F88176EB-CC6D-A8AB-6E52-483A38992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0043B2C4-F637-07AE-DAA3-1B0A12AD880D}"/>
              </a:ext>
            </a:extLst>
          </p:cNvPr>
          <p:cNvSpPr txBox="1"/>
          <p:nvPr/>
        </p:nvSpPr>
        <p:spPr>
          <a:xfrm>
            <a:off x="255055" y="302093"/>
            <a:ext cx="11378780" cy="1908215"/>
          </a:xfrm>
          <a:prstGeom prst="rect">
            <a:avLst/>
          </a:prstGeom>
          <a:noFill/>
        </p:spPr>
        <p:txBody>
          <a:bodyPr wrap="square">
            <a:spAutoFit/>
          </a:bodyPr>
          <a:lstStyle/>
          <a:p>
            <a:r>
              <a:rPr lang="en-IN" sz="2800" b="1" dirty="0">
                <a:solidFill>
                  <a:srgbClr val="FFFFFF"/>
                </a:solidFill>
                <a:latin typeface="Amasis MT Pro Medium" panose="02040604050005020304" pitchFamily="18" charset="0"/>
              </a:rPr>
              <a:t>Introduction:</a:t>
            </a:r>
            <a:br>
              <a:rPr lang="en-IN" sz="2400" b="1" dirty="0">
                <a:solidFill>
                  <a:srgbClr val="FFFFFF"/>
                </a:solidFill>
              </a:rPr>
            </a:br>
            <a:br>
              <a:rPr lang="en-IN" sz="1800" dirty="0">
                <a:solidFill>
                  <a:schemeClr val="bg1"/>
                </a:solidFill>
                <a:latin typeface="+mn-lt"/>
              </a:rPr>
            </a:br>
            <a:r>
              <a:rPr lang="en-US" sz="1800" b="0" i="0" dirty="0">
                <a:solidFill>
                  <a:schemeClr val="bg1"/>
                </a:solidFill>
                <a:effectLst/>
                <a:latin typeface="+mn-lt"/>
              </a:rPr>
              <a:t>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a:t>
            </a:r>
            <a:endParaRPr lang="en-IN" dirty="0"/>
          </a:p>
        </p:txBody>
      </p:sp>
      <p:sp>
        <p:nvSpPr>
          <p:cNvPr id="9" name="TextBox 8">
            <a:extLst>
              <a:ext uri="{FF2B5EF4-FFF2-40B4-BE49-F238E27FC236}">
                <a16:creationId xmlns:a16="http://schemas.microsoft.com/office/drawing/2014/main" id="{B696A195-EDF3-A4EC-2C9A-3014349EC195}"/>
              </a:ext>
            </a:extLst>
          </p:cNvPr>
          <p:cNvSpPr txBox="1"/>
          <p:nvPr/>
        </p:nvSpPr>
        <p:spPr>
          <a:xfrm>
            <a:off x="1934624" y="3131805"/>
            <a:ext cx="7141789" cy="2123658"/>
          </a:xfrm>
          <a:prstGeom prst="rect">
            <a:avLst/>
          </a:prstGeom>
          <a:noFill/>
        </p:spPr>
        <p:txBody>
          <a:bodyPr wrap="square">
            <a:spAutoFit/>
          </a:bodyPr>
          <a:lstStyle/>
          <a:p>
            <a:pPr marL="0" indent="0">
              <a:buNone/>
            </a:pPr>
            <a:r>
              <a:rPr lang="en-IN" sz="2400" dirty="0">
                <a:solidFill>
                  <a:schemeClr val="accent6"/>
                </a:solidFill>
                <a:latin typeface="Amasis MT Pro Medium" panose="02040604050005020304" pitchFamily="18" charset="0"/>
              </a:rPr>
              <a:t>Problem Statement:</a:t>
            </a:r>
          </a:p>
          <a:p>
            <a:pPr>
              <a:buFont typeface="Wingdings" panose="05000000000000000000" pitchFamily="2" charset="2"/>
              <a:buChar char="Ø"/>
            </a:pPr>
            <a:r>
              <a:rPr lang="en-IN" dirty="0">
                <a:solidFill>
                  <a:schemeClr val="bg1"/>
                </a:solidFill>
              </a:rPr>
              <a:t>Average attrition rate for all Departments</a:t>
            </a:r>
          </a:p>
          <a:p>
            <a:pPr>
              <a:buFont typeface="Wingdings" panose="05000000000000000000" pitchFamily="2" charset="2"/>
              <a:buChar char="Ø"/>
            </a:pPr>
            <a:r>
              <a:rPr lang="en-IN" dirty="0">
                <a:solidFill>
                  <a:schemeClr val="bg1"/>
                </a:solidFill>
              </a:rPr>
              <a:t>Average hourly rate of Male Research Scientist </a:t>
            </a:r>
          </a:p>
          <a:p>
            <a:pPr>
              <a:buFont typeface="Wingdings" panose="05000000000000000000" pitchFamily="2" charset="2"/>
              <a:buChar char="Ø"/>
            </a:pPr>
            <a:r>
              <a:rPr lang="en-IN" dirty="0">
                <a:solidFill>
                  <a:schemeClr val="bg1"/>
                </a:solidFill>
              </a:rPr>
              <a:t>Attrition rate Vs Monthly Income stats </a:t>
            </a:r>
          </a:p>
          <a:p>
            <a:pPr>
              <a:buFont typeface="Wingdings" panose="05000000000000000000" pitchFamily="2" charset="2"/>
              <a:buChar char="Ø"/>
            </a:pPr>
            <a:r>
              <a:rPr lang="en-IN" dirty="0">
                <a:solidFill>
                  <a:schemeClr val="bg1"/>
                </a:solidFill>
              </a:rPr>
              <a:t>Average working years for each Department</a:t>
            </a:r>
          </a:p>
          <a:p>
            <a:pPr>
              <a:buFont typeface="Wingdings" panose="05000000000000000000" pitchFamily="2" charset="2"/>
              <a:buChar char="Ø"/>
            </a:pPr>
            <a:r>
              <a:rPr lang="en-IN" dirty="0">
                <a:solidFill>
                  <a:schemeClr val="bg1"/>
                </a:solidFill>
              </a:rPr>
              <a:t>Job role Vs Work life balance</a:t>
            </a:r>
          </a:p>
          <a:p>
            <a:pPr>
              <a:buFont typeface="Wingdings" panose="05000000000000000000" pitchFamily="2" charset="2"/>
              <a:buChar char="Ø"/>
            </a:pPr>
            <a:r>
              <a:rPr lang="en-IN" dirty="0">
                <a:solidFill>
                  <a:schemeClr val="bg1"/>
                </a:solidFill>
              </a:rPr>
              <a:t>Attrition rate Vs Years Since last promotion</a:t>
            </a:r>
          </a:p>
        </p:txBody>
      </p:sp>
    </p:spTree>
    <p:extLst>
      <p:ext uri="{BB962C8B-B14F-4D97-AF65-F5344CB8AC3E}">
        <p14:creationId xmlns:p14="http://schemas.microsoft.com/office/powerpoint/2010/main" val="45634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0419B-CB6F-4EBC-1721-EC380D5602FF}"/>
              </a:ext>
            </a:extLst>
          </p:cNvPr>
          <p:cNvSpPr>
            <a:spLocks noGrp="1"/>
          </p:cNvSpPr>
          <p:nvPr>
            <p:ph type="title"/>
          </p:nvPr>
        </p:nvSpPr>
        <p:spPr>
          <a:xfrm>
            <a:off x="838200" y="365125"/>
            <a:ext cx="5558489" cy="1325563"/>
          </a:xfrm>
        </p:spPr>
        <p:txBody>
          <a:bodyPr>
            <a:normAutofit/>
          </a:bodyPr>
          <a:lstStyle/>
          <a:p>
            <a:endParaRPr lang="en-IN" b="1" dirty="0">
              <a:solidFill>
                <a:schemeClr val="accent2"/>
              </a:solidFill>
              <a:latin typeface="Amasis MT Pro Medium" panose="02040604050005020304" pitchFamily="18" charset="0"/>
            </a:endParaRPr>
          </a:p>
        </p:txBody>
      </p:sp>
      <p:sp>
        <p:nvSpPr>
          <p:cNvPr id="34" name="Freeform: Shape 33">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D6B8C4F-7D2D-8B14-282C-38161EFEAD52}"/>
              </a:ext>
            </a:extLst>
          </p:cNvPr>
          <p:cNvSpPr>
            <a:spLocks noGrp="1"/>
          </p:cNvSpPr>
          <p:nvPr>
            <p:ph idx="1"/>
          </p:nvPr>
        </p:nvSpPr>
        <p:spPr>
          <a:xfrm>
            <a:off x="838200" y="1825625"/>
            <a:ext cx="5558489" cy="4351338"/>
          </a:xfrm>
        </p:spPr>
        <p:txBody>
          <a:bodyPr>
            <a:noAutofit/>
          </a:bodyPr>
          <a:lstStyle/>
          <a:p>
            <a:pPr marL="0" indent="0" algn="just">
              <a:buNone/>
            </a:pPr>
            <a:r>
              <a:rPr lang="en-US" sz="2000" b="0" i="0" dirty="0">
                <a:effectLst/>
              </a:rPr>
              <a:t>.</a:t>
            </a:r>
          </a:p>
        </p:txBody>
      </p:sp>
      <p:sp>
        <p:nvSpPr>
          <p:cNvPr id="36" name="Oval 35">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Block Arc 37">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reeform: Shape 39">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42" name="Straight Connector 41">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4" name="Freeform: Shape 43">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6" name="Arc 45">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E47277-9ADC-E825-23AE-DB0028678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6857999"/>
          </a:xfrm>
          <a:prstGeom prst="rect">
            <a:avLst/>
          </a:prstGeom>
        </p:spPr>
      </p:pic>
      <p:sp>
        <p:nvSpPr>
          <p:cNvPr id="7" name="TextBox 6">
            <a:extLst>
              <a:ext uri="{FF2B5EF4-FFF2-40B4-BE49-F238E27FC236}">
                <a16:creationId xmlns:a16="http://schemas.microsoft.com/office/drawing/2014/main" id="{FE50F73F-F197-7FE9-6FE1-C5BD41CB6784}"/>
              </a:ext>
            </a:extLst>
          </p:cNvPr>
          <p:cNvSpPr txBox="1"/>
          <p:nvPr/>
        </p:nvSpPr>
        <p:spPr>
          <a:xfrm>
            <a:off x="891983" y="1810407"/>
            <a:ext cx="8652601" cy="2862322"/>
          </a:xfrm>
          <a:prstGeom prst="rect">
            <a:avLst/>
          </a:prstGeom>
          <a:noFill/>
        </p:spPr>
        <p:txBody>
          <a:bodyPr wrap="square">
            <a:spAutoFit/>
          </a:bodyPr>
          <a:lstStyle/>
          <a:p>
            <a:pPr marL="0" indent="0" algn="just">
              <a:buNone/>
            </a:pPr>
            <a:r>
              <a:rPr lang="en-US" sz="2000" b="0" i="0" dirty="0">
                <a:solidFill>
                  <a:schemeClr val="bg1"/>
                </a:solidFill>
                <a:effectLst/>
              </a:rPr>
              <a:t>The aim of this project is to analyze employee retention and attrition rates with the organization and provide insights to the HR team for developing effective retention strategies. Through data analysis and visualizations, we will identify factors that contribute to :</a:t>
            </a:r>
          </a:p>
          <a:p>
            <a:pPr marL="0" indent="0" algn="just">
              <a:buNone/>
            </a:pPr>
            <a:endParaRPr lang="en-US" sz="2000" b="0" i="0" dirty="0">
              <a:solidFill>
                <a:schemeClr val="bg1"/>
              </a:solidFill>
              <a:effectLst/>
            </a:endParaRPr>
          </a:p>
          <a:p>
            <a:pPr algn="just">
              <a:buFont typeface="Wingdings" panose="05000000000000000000" pitchFamily="2" charset="2"/>
              <a:buChar char="ü"/>
            </a:pPr>
            <a:r>
              <a:rPr lang="en-US" sz="2000" dirty="0">
                <a:solidFill>
                  <a:schemeClr val="bg1"/>
                </a:solidFill>
              </a:rPr>
              <a:t>E</a:t>
            </a:r>
            <a:r>
              <a:rPr lang="en-US" sz="2000" b="0" i="0" dirty="0">
                <a:solidFill>
                  <a:schemeClr val="bg1"/>
                </a:solidFill>
                <a:effectLst/>
              </a:rPr>
              <a:t>mployee turnover and attrition.</a:t>
            </a:r>
          </a:p>
          <a:p>
            <a:pPr algn="just">
              <a:buFont typeface="Wingdings" panose="05000000000000000000" pitchFamily="2" charset="2"/>
              <a:buChar char="ü"/>
            </a:pPr>
            <a:r>
              <a:rPr lang="en-US" sz="2000" dirty="0">
                <a:solidFill>
                  <a:schemeClr val="bg1"/>
                </a:solidFill>
              </a:rPr>
              <a:t>E</a:t>
            </a:r>
            <a:r>
              <a:rPr lang="en-US" sz="2000" b="0" i="0" dirty="0">
                <a:solidFill>
                  <a:schemeClr val="bg1"/>
                </a:solidFill>
                <a:effectLst/>
              </a:rPr>
              <a:t>valuate the effectiveness of existing retention strategies. </a:t>
            </a:r>
          </a:p>
          <a:p>
            <a:pPr algn="just">
              <a:buFont typeface="Wingdings" panose="05000000000000000000" pitchFamily="2" charset="2"/>
              <a:buChar char="ü"/>
            </a:pPr>
            <a:r>
              <a:rPr lang="en-US" sz="2000" b="0" i="0" dirty="0">
                <a:solidFill>
                  <a:schemeClr val="bg1"/>
                </a:solidFill>
                <a:effectLst/>
              </a:rPr>
              <a:t>To verify the satisfaction level of employee in the organization.</a:t>
            </a:r>
          </a:p>
          <a:p>
            <a:pPr algn="just">
              <a:buFont typeface="Wingdings" panose="05000000000000000000" pitchFamily="2" charset="2"/>
              <a:buChar char="ü"/>
            </a:pPr>
            <a:r>
              <a:rPr lang="en-US" sz="2000" dirty="0">
                <a:solidFill>
                  <a:schemeClr val="bg1"/>
                </a:solidFill>
              </a:rPr>
              <a:t>P</a:t>
            </a:r>
            <a:r>
              <a:rPr lang="en-US" sz="2000" b="0" i="0" dirty="0">
                <a:solidFill>
                  <a:schemeClr val="bg1"/>
                </a:solidFill>
                <a:effectLst/>
              </a:rPr>
              <a:t>rovide recommendations to improve employee retention.</a:t>
            </a:r>
          </a:p>
        </p:txBody>
      </p:sp>
      <p:sp>
        <p:nvSpPr>
          <p:cNvPr id="9" name="TextBox 8">
            <a:extLst>
              <a:ext uri="{FF2B5EF4-FFF2-40B4-BE49-F238E27FC236}">
                <a16:creationId xmlns:a16="http://schemas.microsoft.com/office/drawing/2014/main" id="{5675970F-CD28-971F-B7A8-721311FB599C}"/>
              </a:ext>
            </a:extLst>
          </p:cNvPr>
          <p:cNvSpPr txBox="1"/>
          <p:nvPr/>
        </p:nvSpPr>
        <p:spPr>
          <a:xfrm>
            <a:off x="891983" y="1136691"/>
            <a:ext cx="6172200" cy="461665"/>
          </a:xfrm>
          <a:prstGeom prst="rect">
            <a:avLst/>
          </a:prstGeom>
          <a:noFill/>
        </p:spPr>
        <p:txBody>
          <a:bodyPr wrap="square">
            <a:spAutoFit/>
          </a:bodyPr>
          <a:lstStyle/>
          <a:p>
            <a:r>
              <a:rPr lang="en-IN" sz="2400" b="1" dirty="0">
                <a:solidFill>
                  <a:schemeClr val="accent6"/>
                </a:solidFill>
                <a:latin typeface="Amasis MT Pro Medium" panose="02040604050005020304" pitchFamily="18" charset="0"/>
              </a:rPr>
              <a:t>Business Objective:</a:t>
            </a:r>
            <a:endParaRPr lang="en-IN" sz="2400" dirty="0">
              <a:solidFill>
                <a:schemeClr val="accent6"/>
              </a:solidFill>
            </a:endParaRPr>
          </a:p>
        </p:txBody>
      </p:sp>
    </p:spTree>
    <p:extLst>
      <p:ext uri="{BB962C8B-B14F-4D97-AF65-F5344CB8AC3E}">
        <p14:creationId xmlns:p14="http://schemas.microsoft.com/office/powerpoint/2010/main" val="262364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lowchart: Document 3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554199" y="216777"/>
            <a:ext cx="3248025" cy="2371148"/>
          </a:xfrm>
          <a:prstGeom prst="ellipse">
            <a:avLst/>
          </a:prstGeom>
        </p:spPr>
        <p:txBody>
          <a:bodyPr vert="horz" lIns="91440" tIns="45720" rIns="91440" bIns="45720" rtlCol="0" anchor="ctr">
            <a:noAutofit/>
          </a:bodyPr>
          <a:lstStyle/>
          <a:p>
            <a:pPr algn="ctr"/>
            <a:endParaRPr lang="en-US" sz="2800" b="1" kern="1200" dirty="0">
              <a:solidFill>
                <a:srgbClr val="FFFFFF"/>
              </a:solidFill>
              <a:latin typeface="Amasis MT Pro Medium" panose="02040604050005020304" pitchFamily="18" charset="0"/>
            </a:endParaRPr>
          </a:p>
        </p:txBody>
      </p:sp>
      <p:pic>
        <p:nvPicPr>
          <p:cNvPr id="4" name="Picture 3">
            <a:extLst>
              <a:ext uri="{FF2B5EF4-FFF2-40B4-BE49-F238E27FC236}">
                <a16:creationId xmlns:a16="http://schemas.microsoft.com/office/drawing/2014/main" id="{78AC152C-4200-3451-8A01-5A5D3CE80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31"/>
            <a:ext cx="12192000" cy="6858000"/>
          </a:xfrm>
          <a:prstGeom prst="rect">
            <a:avLst/>
          </a:prstGeom>
        </p:spPr>
      </p:pic>
      <p:pic>
        <p:nvPicPr>
          <p:cNvPr id="5" name="Picture 4">
            <a:extLst>
              <a:ext uri="{FF2B5EF4-FFF2-40B4-BE49-F238E27FC236}">
                <a16:creationId xmlns:a16="http://schemas.microsoft.com/office/drawing/2014/main" id="{B40F6670-289C-1667-224B-E94C183CAF5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897" y="521461"/>
            <a:ext cx="6862665" cy="5143275"/>
          </a:xfrm>
          <a:prstGeom prst="rect">
            <a:avLst/>
          </a:prstGeom>
        </p:spPr>
      </p:pic>
      <p:sp>
        <p:nvSpPr>
          <p:cNvPr id="7" name="TextBox 6">
            <a:extLst>
              <a:ext uri="{FF2B5EF4-FFF2-40B4-BE49-F238E27FC236}">
                <a16:creationId xmlns:a16="http://schemas.microsoft.com/office/drawing/2014/main" id="{C8F21996-4756-3331-AE2D-A680F027FCD7}"/>
              </a:ext>
            </a:extLst>
          </p:cNvPr>
          <p:cNvSpPr txBox="1"/>
          <p:nvPr/>
        </p:nvSpPr>
        <p:spPr>
          <a:xfrm>
            <a:off x="1057276" y="3083891"/>
            <a:ext cx="3467099" cy="2031325"/>
          </a:xfrm>
          <a:prstGeom prst="rect">
            <a:avLst/>
          </a:prstGeom>
          <a:noFill/>
        </p:spPr>
        <p:txBody>
          <a:bodyPr wrap="square">
            <a:spAutoFit/>
          </a:bodyPr>
          <a:lstStyle/>
          <a:p>
            <a:r>
              <a:rPr lang="en-IN" sz="1800" dirty="0">
                <a:solidFill>
                  <a:schemeClr val="bg1"/>
                </a:solidFill>
              </a:rPr>
              <a:t>This KPI is to find out the</a:t>
            </a:r>
          </a:p>
          <a:p>
            <a:r>
              <a:rPr lang="en-IN" sz="1800" dirty="0">
                <a:solidFill>
                  <a:schemeClr val="bg1"/>
                </a:solidFill>
              </a:rPr>
              <a:t>relationship between each</a:t>
            </a:r>
          </a:p>
          <a:p>
            <a:r>
              <a:rPr lang="en-IN" sz="1800" dirty="0">
                <a:solidFill>
                  <a:schemeClr val="bg1"/>
                </a:solidFill>
              </a:rPr>
              <a:t>department and its attrition rate and here attrition rate is highest for Research &amp; Development Department whereas lowest is for Hardware Department</a:t>
            </a:r>
            <a:endParaRPr lang="en-IN" dirty="0">
              <a:solidFill>
                <a:schemeClr val="bg1"/>
              </a:solidFill>
            </a:endParaRPr>
          </a:p>
        </p:txBody>
      </p:sp>
      <p:sp>
        <p:nvSpPr>
          <p:cNvPr id="11" name="Flowchart: Off-page Connector 10">
            <a:extLst>
              <a:ext uri="{FF2B5EF4-FFF2-40B4-BE49-F238E27FC236}">
                <a16:creationId xmlns:a16="http://schemas.microsoft.com/office/drawing/2014/main" id="{C393058B-AB90-15C1-3995-B8A50B6B2552}"/>
              </a:ext>
            </a:extLst>
          </p:cNvPr>
          <p:cNvSpPr/>
          <p:nvPr/>
        </p:nvSpPr>
        <p:spPr>
          <a:xfrm>
            <a:off x="1110343" y="1"/>
            <a:ext cx="2481944" cy="2901819"/>
          </a:xfrm>
          <a:prstGeom prst="flowChartOffpageConnector">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b="1" kern="1200" dirty="0">
                <a:solidFill>
                  <a:schemeClr val="tx1"/>
                </a:solidFill>
                <a:latin typeface="Amasis MT Pro Medium" panose="02040604050005020304" pitchFamily="18" charset="0"/>
              </a:rPr>
              <a:t>KPI 1 : </a:t>
            </a:r>
            <a:br>
              <a:rPr lang="en-US" sz="2000" b="1" kern="1200" dirty="0">
                <a:solidFill>
                  <a:schemeClr val="tx1"/>
                </a:solidFill>
                <a:latin typeface="Amasis MT Pro Medium" panose="02040604050005020304" pitchFamily="18" charset="0"/>
              </a:rPr>
            </a:br>
            <a:r>
              <a:rPr lang="en-US" sz="2000" b="1" kern="1200" dirty="0">
                <a:solidFill>
                  <a:schemeClr val="tx1"/>
                </a:solidFill>
                <a:latin typeface="Amasis MT Pro Medium" panose="02040604050005020304" pitchFamily="18" charset="0"/>
              </a:rPr>
              <a:t>Average Attrition rate for all Departments</a:t>
            </a:r>
            <a:endParaRPr lang="en-IN" sz="2000" dirty="0">
              <a:solidFill>
                <a:schemeClr val="tx1"/>
              </a:solidFill>
            </a:endParaRPr>
          </a:p>
        </p:txBody>
      </p:sp>
    </p:spTree>
    <p:extLst>
      <p:ext uri="{BB962C8B-B14F-4D97-AF65-F5344CB8AC3E}">
        <p14:creationId xmlns:p14="http://schemas.microsoft.com/office/powerpoint/2010/main" val="367468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89833" y="1188637"/>
            <a:ext cx="4218138" cy="1597228"/>
          </a:xfrm>
        </p:spPr>
        <p:txBody>
          <a:bodyPr>
            <a:normAutofit/>
          </a:bodyPr>
          <a:lstStyle/>
          <a:p>
            <a:endParaRPr lang="en-IN" sz="5400" b="1" dirty="0">
              <a:latin typeface="Amasis MT Pro Medium" panose="02040604050005020304" pitchFamily="18" charset="0"/>
            </a:endParaRPr>
          </a:p>
        </p:txBody>
      </p:sp>
      <p:pic>
        <p:nvPicPr>
          <p:cNvPr id="9" name="Content Placeholder 8">
            <a:extLst>
              <a:ext uri="{FF2B5EF4-FFF2-40B4-BE49-F238E27FC236}">
                <a16:creationId xmlns:a16="http://schemas.microsoft.com/office/drawing/2014/main" id="{3CF32692-966C-FAAB-A237-D827ABFBB2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331"/>
            <a:ext cx="12192000" cy="6858000"/>
          </a:xfrm>
        </p:spPr>
      </p:pic>
      <p:pic>
        <p:nvPicPr>
          <p:cNvPr id="10" name="Picture 9" descr="Graphical user interface, text, application, table&#10;&#10;Description automatically generated">
            <a:extLst>
              <a:ext uri="{FF2B5EF4-FFF2-40B4-BE49-F238E27FC236}">
                <a16:creationId xmlns:a16="http://schemas.microsoft.com/office/drawing/2014/main" id="{890DB84E-B060-E685-EB14-C4A5B9BDA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762" y="3817399"/>
            <a:ext cx="4001065" cy="2413758"/>
          </a:xfrm>
          <a:prstGeom prst="rect">
            <a:avLst/>
          </a:prstGeom>
        </p:spPr>
      </p:pic>
      <p:sp>
        <p:nvSpPr>
          <p:cNvPr id="13" name="TextBox 12">
            <a:extLst>
              <a:ext uri="{FF2B5EF4-FFF2-40B4-BE49-F238E27FC236}">
                <a16:creationId xmlns:a16="http://schemas.microsoft.com/office/drawing/2014/main" id="{CEE0D86D-DDA3-19B6-5395-49E190786530}"/>
              </a:ext>
            </a:extLst>
          </p:cNvPr>
          <p:cNvSpPr txBox="1"/>
          <p:nvPr/>
        </p:nvSpPr>
        <p:spPr>
          <a:xfrm>
            <a:off x="264367" y="475323"/>
            <a:ext cx="3151449" cy="461665"/>
          </a:xfrm>
          <a:prstGeom prst="rect">
            <a:avLst/>
          </a:prstGeom>
          <a:noFill/>
        </p:spPr>
        <p:txBody>
          <a:bodyPr wrap="square">
            <a:spAutoFit/>
          </a:bodyPr>
          <a:lstStyle/>
          <a:p>
            <a:r>
              <a:rPr lang="en-IN" sz="2400" b="1" dirty="0">
                <a:solidFill>
                  <a:schemeClr val="accent6"/>
                </a:solidFill>
                <a:latin typeface="Amasis MT Pro Medium" panose="02040604050005020304" pitchFamily="18" charset="0"/>
              </a:rPr>
              <a:t>Insights from KPI 1:</a:t>
            </a:r>
            <a:endParaRPr lang="en-IN" sz="2400" dirty="0">
              <a:solidFill>
                <a:schemeClr val="accent6"/>
              </a:solidFill>
            </a:endParaRPr>
          </a:p>
        </p:txBody>
      </p:sp>
      <p:sp>
        <p:nvSpPr>
          <p:cNvPr id="19" name="TextBox 18">
            <a:extLst>
              <a:ext uri="{FF2B5EF4-FFF2-40B4-BE49-F238E27FC236}">
                <a16:creationId xmlns:a16="http://schemas.microsoft.com/office/drawing/2014/main" id="{1C73F214-1ED9-3B11-2EA8-D835DEE93288}"/>
              </a:ext>
            </a:extLst>
          </p:cNvPr>
          <p:cNvSpPr txBox="1"/>
          <p:nvPr/>
        </p:nvSpPr>
        <p:spPr>
          <a:xfrm>
            <a:off x="228552" y="1101145"/>
            <a:ext cx="6172200" cy="1477328"/>
          </a:xfrm>
          <a:prstGeom prst="rect">
            <a:avLst/>
          </a:prstGeom>
          <a:noFill/>
        </p:spPr>
        <p:txBody>
          <a:bodyPr wrap="square">
            <a:spAutoFit/>
          </a:bodyPr>
          <a:lstStyle/>
          <a:p>
            <a:pPr marL="285750" lvl="0" indent="-285750" algn="just">
              <a:buFont typeface="Arial" panose="020B0604020202020204" pitchFamily="34" charset="0"/>
              <a:buChar char="•"/>
            </a:pPr>
            <a:r>
              <a:rPr lang="en-US" sz="1800" dirty="0">
                <a:solidFill>
                  <a:schemeClr val="bg1"/>
                </a:solidFill>
              </a:rPr>
              <a:t>We can clearly say that attrition rate of employees for every department is almost 50% which indicates that attrition rate of employees does not depends on department. So, irrespective of the department almost 50% of employees are leaving the company.</a:t>
            </a:r>
          </a:p>
        </p:txBody>
      </p:sp>
      <p:sp>
        <p:nvSpPr>
          <p:cNvPr id="24" name="TextBox 23">
            <a:extLst>
              <a:ext uri="{FF2B5EF4-FFF2-40B4-BE49-F238E27FC236}">
                <a16:creationId xmlns:a16="http://schemas.microsoft.com/office/drawing/2014/main" id="{058DBE3D-2AE8-F718-4867-14424209F8C1}"/>
              </a:ext>
            </a:extLst>
          </p:cNvPr>
          <p:cNvSpPr txBox="1"/>
          <p:nvPr/>
        </p:nvSpPr>
        <p:spPr>
          <a:xfrm>
            <a:off x="228552" y="2735702"/>
            <a:ext cx="6097554" cy="1200329"/>
          </a:xfrm>
          <a:prstGeom prst="rect">
            <a:avLst/>
          </a:prstGeom>
          <a:noFill/>
        </p:spPr>
        <p:txBody>
          <a:bodyPr wrap="square">
            <a:spAutoFit/>
          </a:bodyPr>
          <a:lstStyle/>
          <a:p>
            <a:pPr marL="285750" lvl="0" indent="-285750" algn="just">
              <a:buFont typeface="Arial" panose="020B0604020202020204" pitchFamily="34" charset="0"/>
              <a:buChar char="•"/>
            </a:pPr>
            <a:r>
              <a:rPr lang="en-US" dirty="0">
                <a:solidFill>
                  <a:schemeClr val="bg1"/>
                </a:solidFill>
              </a:rPr>
              <a:t>From this calculation and visualization we concluded that we must make strong strategies to minimize attrition rate and improve our company’s Employee retention so that we can balance the company’s growth and right talent.</a:t>
            </a:r>
          </a:p>
        </p:txBody>
      </p:sp>
    </p:spTree>
    <p:extLst>
      <p:ext uri="{BB962C8B-B14F-4D97-AF65-F5344CB8AC3E}">
        <p14:creationId xmlns:p14="http://schemas.microsoft.com/office/powerpoint/2010/main" val="989145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3C50C309-B7C2-380E-6696-4ADB2FA16E68}"/>
              </a:ext>
            </a:extLst>
          </p:cNvPr>
          <p:cNvSpPr>
            <a:spLocks noGrp="1"/>
          </p:cNvSpPr>
          <p:nvPr>
            <p:ph type="title"/>
          </p:nvPr>
        </p:nvSpPr>
        <p:spPr/>
        <p:txBody>
          <a:bodyPr/>
          <a:lstStyle/>
          <a:p>
            <a:endParaRPr lang="en-IN"/>
          </a:p>
        </p:txBody>
      </p:sp>
      <p:pic>
        <p:nvPicPr>
          <p:cNvPr id="8" name="Picture 7">
            <a:extLst>
              <a:ext uri="{FF2B5EF4-FFF2-40B4-BE49-F238E27FC236}">
                <a16:creationId xmlns:a16="http://schemas.microsoft.com/office/drawing/2014/main" id="{5D0078AB-878F-6E50-3A02-979039EE1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62"/>
            <a:ext cx="12192000" cy="6858000"/>
          </a:xfrm>
          <a:prstGeom prst="rect">
            <a:avLst/>
          </a:prstGeom>
        </p:spPr>
      </p:pic>
      <p:sp>
        <p:nvSpPr>
          <p:cNvPr id="9" name="Flowchart: Off-page Connector 8">
            <a:extLst>
              <a:ext uri="{FF2B5EF4-FFF2-40B4-BE49-F238E27FC236}">
                <a16:creationId xmlns:a16="http://schemas.microsoft.com/office/drawing/2014/main" id="{F997F3A2-C10A-B40C-A72A-B8AAA7BB1E5E}"/>
              </a:ext>
            </a:extLst>
          </p:cNvPr>
          <p:cNvSpPr/>
          <p:nvPr/>
        </p:nvSpPr>
        <p:spPr>
          <a:xfrm>
            <a:off x="839789" y="0"/>
            <a:ext cx="2425926" cy="2929812"/>
          </a:xfrm>
          <a:prstGeom prst="flowChartOffpage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35222DA6-0C4C-BA22-674A-1A8E4EBACA65}"/>
              </a:ext>
            </a:extLst>
          </p:cNvPr>
          <p:cNvSpPr txBox="1"/>
          <p:nvPr/>
        </p:nvSpPr>
        <p:spPr>
          <a:xfrm>
            <a:off x="1005224" y="457200"/>
            <a:ext cx="2260490" cy="1631216"/>
          </a:xfrm>
          <a:prstGeom prst="rect">
            <a:avLst/>
          </a:prstGeom>
          <a:noFill/>
        </p:spPr>
        <p:txBody>
          <a:bodyPr wrap="square">
            <a:spAutoFit/>
          </a:bodyPr>
          <a:lstStyle/>
          <a:p>
            <a:r>
              <a:rPr lang="en-US" sz="2000" b="1" kern="1200" dirty="0">
                <a:latin typeface="Amasis MT Pro Medium" panose="02040604050005020304" pitchFamily="18" charset="0"/>
              </a:rPr>
              <a:t>KPI 2 : </a:t>
            </a:r>
            <a:br>
              <a:rPr lang="en-US" sz="2000" b="1" kern="1200" dirty="0">
                <a:latin typeface="Amasis MT Pro Medium" panose="02040604050005020304" pitchFamily="18" charset="0"/>
              </a:rPr>
            </a:br>
            <a:r>
              <a:rPr lang="en-US" sz="2000" b="1" kern="1200" dirty="0">
                <a:latin typeface="Amasis MT Pro Medium" panose="02040604050005020304" pitchFamily="18" charset="0"/>
              </a:rPr>
              <a:t>Average Hourly rate of Male Research Scientist</a:t>
            </a:r>
            <a:endParaRPr lang="en-IN" sz="2000" dirty="0"/>
          </a:p>
        </p:txBody>
      </p:sp>
      <p:sp>
        <p:nvSpPr>
          <p:cNvPr id="13" name="TextBox 12">
            <a:extLst>
              <a:ext uri="{FF2B5EF4-FFF2-40B4-BE49-F238E27FC236}">
                <a16:creationId xmlns:a16="http://schemas.microsoft.com/office/drawing/2014/main" id="{CA9AE5A7-224C-847E-AD0A-774EF7DC4056}"/>
              </a:ext>
            </a:extLst>
          </p:cNvPr>
          <p:cNvSpPr txBox="1"/>
          <p:nvPr/>
        </p:nvSpPr>
        <p:spPr>
          <a:xfrm>
            <a:off x="728970" y="3174136"/>
            <a:ext cx="2936810" cy="1815882"/>
          </a:xfrm>
          <a:prstGeom prst="rect">
            <a:avLst/>
          </a:prstGeom>
          <a:noFill/>
        </p:spPr>
        <p:txBody>
          <a:bodyPr wrap="square">
            <a:spAutoFit/>
          </a:bodyPr>
          <a:lstStyle/>
          <a:p>
            <a:pPr algn="ctr"/>
            <a:r>
              <a:rPr lang="en-IN" sz="2000" dirty="0">
                <a:solidFill>
                  <a:schemeClr val="accent6"/>
                </a:solidFill>
                <a:latin typeface="Amasis MT Pro Medium" panose="02040604050005020304" pitchFamily="18" charset="0"/>
                <a:cs typeface="Aldhabi" panose="020B0604020202020204" pitchFamily="2" charset="-78"/>
              </a:rPr>
              <a:t>Insights from KPI 2 :</a:t>
            </a:r>
          </a:p>
          <a:p>
            <a:pPr algn="ctr"/>
            <a:endParaRPr lang="en-IN" sz="2000" dirty="0">
              <a:solidFill>
                <a:schemeClr val="accent6"/>
              </a:solidFill>
              <a:latin typeface="Amasis MT Pro Medium" panose="02040604050005020304" pitchFamily="18" charset="0"/>
              <a:cs typeface="Aldhabi" panose="020B0604020202020204" pitchFamily="2" charset="-78"/>
            </a:endParaRPr>
          </a:p>
          <a:p>
            <a:pPr marL="285750" indent="-285750" algn="ctr">
              <a:buFont typeface="Arial" panose="020B0604020202020204" pitchFamily="34" charset="0"/>
              <a:buChar char="•"/>
            </a:pPr>
            <a:r>
              <a:rPr lang="en-IN" sz="1800" dirty="0">
                <a:solidFill>
                  <a:schemeClr val="bg1"/>
                </a:solidFill>
              </a:rPr>
              <a:t>This KPI is to find out the average hourly rate of male research scientists which is 114.45.</a:t>
            </a:r>
          </a:p>
        </p:txBody>
      </p:sp>
      <p:pic>
        <p:nvPicPr>
          <p:cNvPr id="14" name="Picture 13" descr="Chart&#10;&#10;Description automatically generated">
            <a:extLst>
              <a:ext uri="{FF2B5EF4-FFF2-40B4-BE49-F238E27FC236}">
                <a16:creationId xmlns:a16="http://schemas.microsoft.com/office/drawing/2014/main" id="{55EAB87D-D78B-F176-66A7-A1110027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7331" y="523089"/>
            <a:ext cx="6804880" cy="5653776"/>
          </a:xfrm>
          <a:prstGeom prst="rect">
            <a:avLst/>
          </a:prstGeom>
          <a:solidFill>
            <a:schemeClr val="tx2"/>
          </a:solidFill>
        </p:spPr>
      </p:pic>
    </p:spTree>
    <p:extLst>
      <p:ext uri="{BB962C8B-B14F-4D97-AF65-F5344CB8AC3E}">
        <p14:creationId xmlns:p14="http://schemas.microsoft.com/office/powerpoint/2010/main" val="95157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BD8A1-7F41-0C43-9ADB-31A061D78301}"/>
              </a:ext>
            </a:extLst>
          </p:cNvPr>
          <p:cNvSpPr>
            <a:spLocks noGrp="1"/>
          </p:cNvSpPr>
          <p:nvPr>
            <p:ph type="title"/>
          </p:nvPr>
        </p:nvSpPr>
        <p:spPr>
          <a:xfrm>
            <a:off x="638882" y="986049"/>
            <a:ext cx="3255095" cy="2755706"/>
          </a:xfrm>
        </p:spPr>
        <p:txBody>
          <a:bodyPr vert="horz" lIns="91440" tIns="45720" rIns="91440" bIns="45720" rtlCol="0" anchor="b">
            <a:normAutofit/>
          </a:bodyPr>
          <a:lstStyle/>
          <a:p>
            <a:pPr algn="ctr"/>
            <a:endParaRPr lang="en-US" sz="3600" b="1" kern="1200" dirty="0">
              <a:solidFill>
                <a:schemeClr val="tx1"/>
              </a:solidFill>
              <a:latin typeface="Amasis MT Pro Medium" panose="02040604050005020304" pitchFamily="18" charset="0"/>
            </a:endParaRPr>
          </a:p>
        </p:txBody>
      </p:sp>
      <p:sp>
        <p:nvSpPr>
          <p:cNvPr id="4" name="Text Placeholder 3">
            <a:extLst>
              <a:ext uri="{FF2B5EF4-FFF2-40B4-BE49-F238E27FC236}">
                <a16:creationId xmlns:a16="http://schemas.microsoft.com/office/drawing/2014/main" id="{354D619A-C5C2-07A6-107E-EB24DBAB4B3D}"/>
              </a:ext>
            </a:extLst>
          </p:cNvPr>
          <p:cNvSpPr>
            <a:spLocks noGrp="1"/>
          </p:cNvSpPr>
          <p:nvPr>
            <p:ph type="body" sz="half" idx="2"/>
          </p:nvPr>
        </p:nvSpPr>
        <p:spPr>
          <a:xfrm>
            <a:off x="638882" y="4852765"/>
            <a:ext cx="3255095" cy="1559327"/>
          </a:xfrm>
        </p:spPr>
        <p:txBody>
          <a:bodyPr vert="horz" lIns="91440" tIns="45720" rIns="91440" bIns="45720" rtlCol="0">
            <a:normAutofit/>
          </a:bodyPr>
          <a:lstStyle/>
          <a:p>
            <a:pPr algn="just"/>
            <a:endParaRPr lang="en-US" sz="2400" kern="1200" dirty="0">
              <a:solidFill>
                <a:schemeClr val="tx1"/>
              </a:solidFill>
              <a:latin typeface="+mn-lt"/>
              <a:ea typeface="+mn-ea"/>
              <a:cs typeface="+mn-cs"/>
            </a:endParaRPr>
          </a:p>
        </p:txBody>
      </p:sp>
      <p:sp>
        <p:nvSpPr>
          <p:cNvPr id="5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9122CD4-4061-61A4-A237-E21C55236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6" name="Flowchart: Off-page Connector 5">
            <a:extLst>
              <a:ext uri="{FF2B5EF4-FFF2-40B4-BE49-F238E27FC236}">
                <a16:creationId xmlns:a16="http://schemas.microsoft.com/office/drawing/2014/main" id="{E809AF4E-57DC-56DF-9562-4E2CA99C5DB5}"/>
              </a:ext>
            </a:extLst>
          </p:cNvPr>
          <p:cNvSpPr/>
          <p:nvPr/>
        </p:nvSpPr>
        <p:spPr>
          <a:xfrm>
            <a:off x="743846" y="13516"/>
            <a:ext cx="2687215" cy="2755706"/>
          </a:xfrm>
          <a:prstGeom prst="flowChartOffpageConnector">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b="1" kern="1200" dirty="0">
                <a:solidFill>
                  <a:schemeClr val="tx1"/>
                </a:solidFill>
                <a:latin typeface="Amasis MT Pro Medium" panose="02040604050005020304" pitchFamily="18" charset="0"/>
              </a:rPr>
              <a:t>KPI 3 : </a:t>
            </a:r>
            <a:br>
              <a:rPr lang="en-US" sz="2000" b="1" kern="1200" dirty="0">
                <a:solidFill>
                  <a:schemeClr val="tx1"/>
                </a:solidFill>
                <a:latin typeface="Amasis MT Pro Medium" panose="02040604050005020304" pitchFamily="18" charset="0"/>
              </a:rPr>
            </a:br>
            <a:r>
              <a:rPr lang="en-US" sz="2000" b="1" kern="1200" dirty="0">
                <a:solidFill>
                  <a:schemeClr val="tx1"/>
                </a:solidFill>
                <a:latin typeface="Amasis MT Pro Medium" panose="02040604050005020304" pitchFamily="18" charset="0"/>
              </a:rPr>
              <a:t>Attrition Rate</a:t>
            </a:r>
            <a:br>
              <a:rPr lang="en-US" sz="2000" b="1" kern="1200" dirty="0">
                <a:solidFill>
                  <a:schemeClr val="tx1"/>
                </a:solidFill>
                <a:latin typeface="Amasis MT Pro Medium" panose="02040604050005020304" pitchFamily="18" charset="0"/>
              </a:rPr>
            </a:br>
            <a:r>
              <a:rPr lang="en-US" sz="2000" b="1" kern="1200" dirty="0">
                <a:solidFill>
                  <a:schemeClr val="tx1"/>
                </a:solidFill>
                <a:latin typeface="Amasis MT Pro Medium" panose="02040604050005020304" pitchFamily="18" charset="0"/>
              </a:rPr>
              <a:t>Vs</a:t>
            </a:r>
            <a:br>
              <a:rPr lang="en-US" sz="2000" b="1" kern="1200" dirty="0">
                <a:solidFill>
                  <a:schemeClr val="tx1"/>
                </a:solidFill>
                <a:latin typeface="Amasis MT Pro Medium" panose="02040604050005020304" pitchFamily="18" charset="0"/>
              </a:rPr>
            </a:br>
            <a:r>
              <a:rPr lang="en-US" sz="2000" b="1" kern="1200" dirty="0">
                <a:solidFill>
                  <a:schemeClr val="tx1"/>
                </a:solidFill>
                <a:latin typeface="Amasis MT Pro Medium" panose="02040604050005020304" pitchFamily="18" charset="0"/>
              </a:rPr>
              <a:t>Monthly Income Stats</a:t>
            </a:r>
            <a:endParaRPr lang="en-IN" sz="2000" dirty="0"/>
          </a:p>
        </p:txBody>
      </p:sp>
      <p:sp>
        <p:nvSpPr>
          <p:cNvPr id="8" name="TextBox 7">
            <a:extLst>
              <a:ext uri="{FF2B5EF4-FFF2-40B4-BE49-F238E27FC236}">
                <a16:creationId xmlns:a16="http://schemas.microsoft.com/office/drawing/2014/main" id="{D111F3E4-0D90-F4FA-F881-D5F31B922E02}"/>
              </a:ext>
            </a:extLst>
          </p:cNvPr>
          <p:cNvSpPr txBox="1"/>
          <p:nvPr/>
        </p:nvSpPr>
        <p:spPr>
          <a:xfrm>
            <a:off x="936551" y="2961553"/>
            <a:ext cx="3084943" cy="923330"/>
          </a:xfrm>
          <a:prstGeom prst="rect">
            <a:avLst/>
          </a:prstGeom>
          <a:noFill/>
        </p:spPr>
        <p:txBody>
          <a:bodyPr wrap="square">
            <a:spAutoFit/>
          </a:bodyPr>
          <a:lstStyle/>
          <a:p>
            <a:pPr algn="just"/>
            <a:r>
              <a:rPr lang="en-US" sz="1800" kern="1200" dirty="0">
                <a:solidFill>
                  <a:schemeClr val="bg1"/>
                </a:solidFill>
                <a:latin typeface="+mn-lt"/>
                <a:ea typeface="+mn-ea"/>
                <a:cs typeface="+mn-cs"/>
              </a:rPr>
              <a:t>This KPI is to find out the relation </a:t>
            </a:r>
            <a:r>
              <a:rPr lang="en-US" sz="1800" dirty="0">
                <a:solidFill>
                  <a:schemeClr val="bg1"/>
                </a:solidFill>
              </a:rPr>
              <a:t>the </a:t>
            </a:r>
            <a:r>
              <a:rPr lang="en-US" sz="1800" kern="1200" dirty="0">
                <a:solidFill>
                  <a:schemeClr val="bg1"/>
                </a:solidFill>
                <a:latin typeface="+mn-lt"/>
                <a:ea typeface="+mn-ea"/>
                <a:cs typeface="+mn-cs"/>
              </a:rPr>
              <a:t>between monthly income and Attrition rate. </a:t>
            </a:r>
          </a:p>
        </p:txBody>
      </p:sp>
      <p:pic>
        <p:nvPicPr>
          <p:cNvPr id="9" name="Picture 8" descr="Chart, line chart&#10;&#10;Description automatically generated">
            <a:extLst>
              <a:ext uri="{FF2B5EF4-FFF2-40B4-BE49-F238E27FC236}">
                <a16:creationId xmlns:a16="http://schemas.microsoft.com/office/drawing/2014/main" id="{5883E459-226E-40CC-D585-E783CC6DA2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5986" y="812707"/>
            <a:ext cx="5603580" cy="5036488"/>
          </a:xfrm>
          <a:prstGeom prst="rect">
            <a:avLst/>
          </a:prstGeom>
        </p:spPr>
      </p:pic>
    </p:spTree>
    <p:extLst>
      <p:ext uri="{BB962C8B-B14F-4D97-AF65-F5344CB8AC3E}">
        <p14:creationId xmlns:p14="http://schemas.microsoft.com/office/powerpoint/2010/main" val="712022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2122</TotalTime>
  <Words>1013</Words>
  <Application>Microsoft Office PowerPoint</Application>
  <PresentationFormat>Widescreen</PresentationFormat>
  <Paragraphs>90</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Algerian</vt:lpstr>
      <vt:lpstr>Amasis MT Pro Black</vt:lpstr>
      <vt:lpstr>Amasis MT Pro Medium</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Vikhil Thuremella</dc:creator>
  <cp:lastModifiedBy>pranali ingle</cp:lastModifiedBy>
  <cp:revision>29</cp:revision>
  <dcterms:created xsi:type="dcterms:W3CDTF">2023-04-01T09:25:26Z</dcterms:created>
  <dcterms:modified xsi:type="dcterms:W3CDTF">2024-11-20T09:36:30Z</dcterms:modified>
</cp:coreProperties>
</file>