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85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6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4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5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0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D58D-EA6A-47E5-83A7-829A44C7D9C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558002-1A86-43F7-9C22-2E154102C1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31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07E1-B2D4-90A3-2FA8-5CD17346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511" y="1801540"/>
            <a:ext cx="8637073" cy="254143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oper Black" panose="0208090404030B020404" pitchFamily="18" charset="0"/>
              </a:rPr>
              <a:t>SALESFORCE ANALYTICS - LEAD</a:t>
            </a:r>
            <a:r>
              <a:rPr lang="en-IN" sz="2400" b="1" baseline="0" dirty="0">
                <a:solidFill>
                  <a:schemeClr val="tx1"/>
                </a:solidFill>
                <a:latin typeface="Cooper Black" panose="0208090404030B020404" pitchFamily="18" charset="0"/>
              </a:rPr>
              <a:t> DASHBOARD</a:t>
            </a:r>
            <a:r>
              <a:rPr lang="en-IN" sz="2400" b="1" dirty="0">
                <a:latin typeface="Cooper Black" panose="0208090404030B020404" pitchFamily="18" charset="0"/>
              </a:rPr>
              <a:t>CE</a:t>
            </a:r>
            <a:br>
              <a:rPr lang="en-IN" sz="5400" b="1" dirty="0">
                <a:latin typeface="Cooper Black" panose="0208090404030B0204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D972-6BE9-972E-D175-55A1FCEB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512" y="2701645"/>
            <a:ext cx="8637072" cy="97762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32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4C646-712F-6CAE-0080-4535B8D62393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 of the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dashboard provides insights into the </a:t>
            </a:r>
            <a:r>
              <a:rPr lang="en-US" b="1" dirty="0"/>
              <a:t>lead generation, conversion, and sales process</a:t>
            </a:r>
            <a:r>
              <a:rPr lang="en-US" dirty="0"/>
              <a:t> for a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</a:t>
            </a:r>
            <a:r>
              <a:rPr lang="en-US" b="1" dirty="0"/>
              <a:t>sales teams and management</a:t>
            </a:r>
            <a:r>
              <a:rPr lang="en-US" dirty="0"/>
              <a:t> track lead performance, identify successful lead sources, and improve conversion rates.</a:t>
            </a:r>
          </a:p>
          <a:p>
            <a:r>
              <a:rPr lang="en-US" dirty="0"/>
              <a:t>By analyzing different </a:t>
            </a:r>
            <a:r>
              <a:rPr lang="en-US" b="1" dirty="0"/>
              <a:t>stages, industries, and sources</a:t>
            </a:r>
            <a:r>
              <a:rPr lang="en-US" dirty="0"/>
              <a:t>, the company can optimize its sales strategy and boost revenue.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Total Leads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Total number of leads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Value</a:t>
            </a:r>
            <a:r>
              <a:rPr lang="en-US" dirty="0"/>
              <a:t>: </a:t>
            </a:r>
            <a:r>
              <a:rPr lang="en-US" b="1" dirty="0"/>
              <a:t>10,000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the overall lead generation capability.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higher number of leads means a strong pipeline for potential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Need to assess the </a:t>
            </a:r>
            <a:r>
              <a:rPr lang="en-US" b="1" dirty="0"/>
              <a:t>quality of leads</a:t>
            </a:r>
            <a:r>
              <a:rPr lang="en-US" dirty="0"/>
              <a:t> to ensure better conversions.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09EB0F-9386-3F86-45BD-D836138F21B9}"/>
              </a:ext>
            </a:extLst>
          </p:cNvPr>
          <p:cNvSpPr txBox="1"/>
          <p:nvPr/>
        </p:nvSpPr>
        <p:spPr>
          <a:xfrm>
            <a:off x="103695" y="84840"/>
            <a:ext cx="1176465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Conversion Rate (%)</a:t>
            </a:r>
            <a:br>
              <a:rPr lang="en-US" sz="1600" b="1" dirty="0"/>
            </a:br>
            <a:r>
              <a:rPr lang="en-US" sz="1600" b="1" dirty="0"/>
              <a:t>Current Value</a:t>
            </a:r>
            <a:r>
              <a:rPr lang="en-US" sz="1600" dirty="0"/>
              <a:t>: </a:t>
            </a:r>
            <a:r>
              <a:rPr lang="en-US" sz="1600" b="1" dirty="0"/>
              <a:t>10.33%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Interpretation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Shows how effectively leads are converting into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low rate may indicate a need for </a:t>
            </a:r>
            <a:r>
              <a:rPr lang="en-US" sz="1600" b="1" dirty="0"/>
              <a:t>better lead nurturing, follow-ups, or qualification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Improvement Areas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an </a:t>
            </a:r>
            <a:r>
              <a:rPr lang="en-US" sz="1600" b="1" dirty="0"/>
              <a:t>automated follow-up process</a:t>
            </a:r>
            <a:r>
              <a:rPr lang="en-US" sz="1600" dirty="0"/>
              <a:t> for leads.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the quality of leads generated by </a:t>
            </a:r>
            <a:r>
              <a:rPr lang="en-US" sz="1600" b="1" dirty="0"/>
              <a:t>focusing on high-performing sources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🔸 Converted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</a:t>
            </a:r>
            <a:r>
              <a:rPr lang="en-US" sz="1600" dirty="0"/>
              <a:t>: Number of leads that successfully converted into </a:t>
            </a:r>
            <a:r>
              <a:rPr lang="en-US" sz="1600" b="1" dirty="0"/>
              <a:t>customer accounts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 Value</a:t>
            </a:r>
            <a:r>
              <a:rPr lang="en-US" sz="1600" dirty="0"/>
              <a:t>: </a:t>
            </a:r>
            <a:r>
              <a:rPr lang="en-US" sz="1600" b="1" dirty="0"/>
              <a:t>699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Importance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Represents the number of new </a:t>
            </a:r>
            <a:r>
              <a:rPr lang="en-US" sz="1600" b="1" dirty="0"/>
              <a:t>potential long-term customers</a:t>
            </a:r>
            <a:r>
              <a:rPr lang="en-US" sz="1600" dirty="0"/>
              <a:t>.</a:t>
            </a:r>
          </a:p>
          <a:p>
            <a:r>
              <a:rPr lang="en-US" sz="1600" dirty="0"/>
              <a:t>Important for </a:t>
            </a:r>
            <a:r>
              <a:rPr lang="en-US" sz="1600" b="1" dirty="0"/>
              <a:t>customer retention and recurring revenue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Converted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Definition</a:t>
            </a:r>
            <a:r>
              <a:rPr lang="en-US" sz="1600" dirty="0"/>
              <a:t>: Number of leads converted into </a:t>
            </a:r>
            <a:r>
              <a:rPr lang="en-US" sz="1600" b="1" dirty="0"/>
              <a:t>sales opportunities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 Value</a:t>
            </a:r>
            <a:r>
              <a:rPr lang="en-US" sz="1600" dirty="0"/>
              <a:t>: </a:t>
            </a:r>
            <a:r>
              <a:rPr lang="en-US" sz="1600" b="1" dirty="0"/>
              <a:t>375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Significance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Converted opportunities represent leads that are moving forward in the sales funnel.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lower number of converted opportunities might indicate </a:t>
            </a:r>
            <a:r>
              <a:rPr lang="en-US" sz="1600" b="1" dirty="0"/>
              <a:t>issues with lead nurturing or sales follow-ups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17F7A-52B4-04D3-D94C-80E9772FE784}"/>
              </a:ext>
            </a:extLst>
          </p:cNvPr>
          <p:cNvSpPr txBox="1"/>
          <p:nvPr/>
        </p:nvSpPr>
        <p:spPr>
          <a:xfrm>
            <a:off x="131975" y="1"/>
            <a:ext cx="902380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Expected Amount from Converted Leads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Current Value</a:t>
            </a:r>
            <a:r>
              <a:rPr lang="en-US" sz="1600" dirty="0"/>
              <a:t>: </a:t>
            </a:r>
            <a:r>
              <a:rPr lang="en-US" sz="1600" b="1" dirty="0"/>
              <a:t>$39.15M</a:t>
            </a:r>
            <a:br>
              <a:rPr lang="en-US" sz="1600" b="1" dirty="0"/>
            </a:br>
            <a:r>
              <a:rPr lang="en-US" sz="1600" b="1" dirty="0" err="1"/>
              <a:t>Significance</a:t>
            </a:r>
            <a:r>
              <a:rPr lang="en-US" sz="1600" dirty="0" err="1"/>
              <a:t>:This</a:t>
            </a:r>
            <a:r>
              <a:rPr lang="en-US" sz="1600" dirty="0"/>
              <a:t> metric helps forecast potential revenue from converted leads.</a:t>
            </a:r>
          </a:p>
          <a:p>
            <a:r>
              <a:rPr lang="en-US" sz="1600" dirty="0"/>
              <a:t>If the expected revenue is lower than anticipated, we need to </a:t>
            </a:r>
            <a:r>
              <a:rPr lang="en-US" sz="1600" b="1" dirty="0"/>
              <a:t>reassess lead quality or improve sales strategies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b="1" dirty="0"/>
              <a:t>Lead by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Identifies which sources generate the most leads.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Top Sources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Inside Sales (2,781)</a:t>
            </a:r>
            <a:r>
              <a:rPr lang="en-US" sz="1600" dirty="0"/>
              <a:t> – Most effective source.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Website (2,195)</a:t>
            </a:r>
            <a:r>
              <a:rPr lang="en-US" sz="1600" dirty="0"/>
              <a:t> – Strong online presence.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Trade Show (1,610)</a:t>
            </a:r>
            <a:r>
              <a:rPr lang="en-US" sz="1600" dirty="0"/>
              <a:t> – High-performing offline event.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Actionable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Invest more in high-performing channels</a:t>
            </a:r>
            <a:r>
              <a:rPr lang="en-US" sz="1600" dirty="0"/>
              <a:t> like Inside Sales &amp;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 source has </a:t>
            </a:r>
            <a:r>
              <a:rPr lang="en-US" sz="1600" b="1" dirty="0"/>
              <a:t>low lead conversion</a:t>
            </a:r>
            <a:r>
              <a:rPr lang="en-US" sz="1600" dirty="0"/>
              <a:t>, reconsider the investment in that channel.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📊 Lead by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Understand which industries generate the most leads.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Top Performing Industries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Safety &amp; Security (5,357)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Life Sciences (4,120)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Distributor (98)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Actionable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Focus marketing efforts on </a:t>
            </a:r>
            <a:r>
              <a:rPr lang="en-US" sz="1600" b="1" dirty="0"/>
              <a:t>high-converting industries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</a:t>
            </a:r>
            <a:r>
              <a:rPr lang="en-US" sz="1600" b="1" dirty="0"/>
              <a:t>low-performing industries</a:t>
            </a:r>
            <a:r>
              <a:rPr lang="en-US" sz="1600" dirty="0"/>
              <a:t> and either improve targeting or shift focus.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E9CE6-CCB5-59E4-E913-C1B4FC0EB5A6}"/>
              </a:ext>
            </a:extLst>
          </p:cNvPr>
          <p:cNvSpPr txBox="1"/>
          <p:nvPr/>
        </p:nvSpPr>
        <p:spPr>
          <a:xfrm>
            <a:off x="75414" y="94268"/>
            <a:ext cx="908036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Lead by Status &amp;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  <a:r>
              <a:rPr lang="en-US" sz="1600" dirty="0"/>
              <a:t>: Tracks how leads progress through different sales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114 leads in the Funnel stage</a:t>
            </a:r>
            <a:r>
              <a:rPr lang="en-US" sz="1600" dirty="0"/>
              <a:t> → Many leads need further nurturing.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97 leads in Closed Lost</a:t>
            </a:r>
            <a:r>
              <a:rPr lang="en-US" sz="1600" dirty="0"/>
              <a:t> → High drop-off, need to analyze why.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49 in Quoted Final</a:t>
            </a:r>
            <a:r>
              <a:rPr lang="en-US" sz="1600" dirty="0"/>
              <a:t> → Potential revenue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Actionable Steps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</a:t>
            </a:r>
            <a:r>
              <a:rPr lang="en-US" sz="1600" b="1" dirty="0"/>
              <a:t>lead follow-ups &amp; engagement</a:t>
            </a:r>
            <a:r>
              <a:rPr lang="en-US" sz="1600" dirty="0"/>
              <a:t> for those in early stages.</a:t>
            </a:r>
          </a:p>
          <a:p>
            <a:r>
              <a:rPr lang="en-US" sz="1600" dirty="0"/>
              <a:t>Analyze why leads are being lost and optimize </a:t>
            </a:r>
            <a:r>
              <a:rPr lang="en-US" sz="1600" b="1" dirty="0"/>
              <a:t>sales strategies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sz="16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b="1" dirty="0"/>
              <a:t>Salesforce CRM Analytics Lead Dashboard</a:t>
            </a:r>
            <a:r>
              <a:rPr lang="en-US" sz="1600" dirty="0"/>
              <a:t> provides a </a:t>
            </a:r>
            <a:r>
              <a:rPr lang="en-US" sz="1600" b="1" dirty="0"/>
              <a:t>clear view of lead performance, sources, and conversion rates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By </a:t>
            </a:r>
            <a:r>
              <a:rPr lang="en-US" sz="1600" b="1" dirty="0"/>
              <a:t>optimizing lead generation, improving follow-ups, and analyzing drop-offs</a:t>
            </a:r>
            <a:r>
              <a:rPr lang="en-US" sz="1600" dirty="0"/>
              <a:t>, we can </a:t>
            </a:r>
            <a:r>
              <a:rPr lang="en-US" sz="1600" b="1" dirty="0"/>
              <a:t>increase revenue and improve sales efficiency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next steps involve </a:t>
            </a:r>
            <a:r>
              <a:rPr lang="en-US" sz="1600" b="1" dirty="0"/>
              <a:t>refining strategies based on data trends</a:t>
            </a:r>
            <a:r>
              <a:rPr lang="en-US" sz="1600" dirty="0"/>
              <a:t> and </a:t>
            </a:r>
            <a:r>
              <a:rPr lang="en-US" sz="1600" b="1" dirty="0"/>
              <a:t>continuously monitoring performance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954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583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Cooper Black</vt:lpstr>
      <vt:lpstr>Gill Sans MT</vt:lpstr>
      <vt:lpstr>Gallery</vt:lpstr>
      <vt:lpstr>SALESFORCE ANALYTICS - LEAD DASHBOARDCE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Venky D</dc:creator>
  <cp:lastModifiedBy>Venky D</cp:lastModifiedBy>
  <cp:revision>1</cp:revision>
  <dcterms:created xsi:type="dcterms:W3CDTF">2025-03-08T18:13:37Z</dcterms:created>
  <dcterms:modified xsi:type="dcterms:W3CDTF">2025-03-08T18:55:05Z</dcterms:modified>
</cp:coreProperties>
</file>