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oTtbxVg7Zu1EYCKJorxfahZJO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06d65c995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06d65c995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g306d65c995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306cb1f181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306cb1f181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g306cb1f1811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06cb1f1811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06cb1f1811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g306cb1f1811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06cb1f181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06cb1f1811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g306cb1f1811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06d65c9952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06d65c9952_1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306d65c9952_1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06cb1f1811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06cb1f1811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g306cb1f1811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06cb1f1811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06cb1f1811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306cb1f1811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8"/>
          <p:cNvSpPr txBox="1"/>
          <p:nvPr/>
        </p:nvSpPr>
        <p:spPr>
          <a:xfrm>
            <a:off x="777239" y="6634573"/>
            <a:ext cx="5781822" cy="220979"/>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3" name="Google Shape;13;p8"/>
          <p:cNvSpPr txBox="1"/>
          <p:nvPr/>
        </p:nvSpPr>
        <p:spPr>
          <a:xfrm>
            <a:off x="6559062" y="6634573"/>
            <a:ext cx="5195133" cy="22097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4" name="Google Shape;14;p8"/>
          <p:cNvSpPr txBox="1"/>
          <p:nvPr/>
        </p:nvSpPr>
        <p:spPr>
          <a:xfrm>
            <a:off x="11754196" y="6637020"/>
            <a:ext cx="437803" cy="2209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0" u="none" strike="noStrike" cap="none">
              <a:solidFill>
                <a:srgbClr val="002060"/>
              </a:solidFill>
              <a:latin typeface="Times New Roman"/>
              <a:ea typeface="Times New Roman"/>
              <a:cs typeface="Times New Roman"/>
              <a:sym typeface="Times New Roman"/>
            </a:endParaRPr>
          </a:p>
        </p:txBody>
      </p:sp>
      <p:sp>
        <p:nvSpPr>
          <p:cNvPr id="15" name="Google Shape;15;p8"/>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1" i="1" u="none" strike="noStrike" cap="none">
              <a:solidFill>
                <a:schemeClr val="lt1"/>
              </a:solidFill>
              <a:latin typeface="Times New Roman"/>
              <a:ea typeface="Times New Roman"/>
              <a:cs typeface="Times New Roman"/>
              <a:sym typeface="Times New Roman"/>
            </a:endParaRPr>
          </a:p>
        </p:txBody>
      </p:sp>
      <p:sp>
        <p:nvSpPr>
          <p:cNvPr id="16" name="Google Shape;16;p8"/>
          <p:cNvSpPr txBox="1"/>
          <p:nvPr/>
        </p:nvSpPr>
        <p:spPr>
          <a:xfrm>
            <a:off x="0" y="6634573"/>
            <a:ext cx="777239" cy="22152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400"/>
              <a:buFont typeface="Times New Roman"/>
              <a:buNone/>
              <a:defRPr sz="4400" b="0" i="0" u="none" strike="noStrike" cap="none">
                <a:solidFill>
                  <a:schemeClr val="l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9"/>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lvl1pPr marL="457200" lvl="0" indent="-406400" algn="just">
              <a:lnSpc>
                <a:spcPct val="90000"/>
              </a:lnSpc>
              <a:spcBef>
                <a:spcPts val="1000"/>
              </a:spcBef>
              <a:spcAft>
                <a:spcPts val="0"/>
              </a:spcAft>
              <a:buClr>
                <a:schemeClr val="dk1"/>
              </a:buClr>
              <a:buSzPts val="2800"/>
              <a:buFont typeface="Noto Sans Symbols"/>
              <a:buChar char="⮚"/>
              <a:defRPr/>
            </a:lvl1pPr>
            <a:lvl2pPr marL="914400" lvl="1" indent="-381000" algn="just">
              <a:lnSpc>
                <a:spcPct val="90000"/>
              </a:lnSpc>
              <a:spcBef>
                <a:spcPts val="500"/>
              </a:spcBef>
              <a:spcAft>
                <a:spcPts val="0"/>
              </a:spcAft>
              <a:buClr>
                <a:schemeClr val="dk1"/>
              </a:buClr>
              <a:buSzPts val="2400"/>
              <a:buFont typeface="Noto Sans Symbols"/>
              <a:buChar char="❑"/>
              <a:defRPr/>
            </a:lvl2pPr>
            <a:lvl3pPr marL="1371600" lvl="2" indent="-355600" algn="just">
              <a:lnSpc>
                <a:spcPct val="90000"/>
              </a:lnSpc>
              <a:spcBef>
                <a:spcPts val="500"/>
              </a:spcBef>
              <a:spcAft>
                <a:spcPts val="0"/>
              </a:spcAft>
              <a:buClr>
                <a:schemeClr val="dk1"/>
              </a:buClr>
              <a:buSzPts val="2000"/>
              <a:buFont typeface="Courier New"/>
              <a:buChar char="o"/>
              <a:defRPr/>
            </a:lvl3pPr>
            <a:lvl4pPr marL="1828800" lvl="3" indent="-342900" algn="just">
              <a:lnSpc>
                <a:spcPct val="90000"/>
              </a:lnSpc>
              <a:spcBef>
                <a:spcPts val="500"/>
              </a:spcBef>
              <a:spcAft>
                <a:spcPts val="0"/>
              </a:spcAft>
              <a:buClr>
                <a:schemeClr val="dk1"/>
              </a:buClr>
              <a:buSzPts val="1800"/>
              <a:buFont typeface="Noto Sans Symbols"/>
              <a:buChar char="▪"/>
              <a:defRPr/>
            </a:lvl4pPr>
            <a:lvl5pPr marL="2286000" lvl="4" indent="-342900" algn="just">
              <a:lnSpc>
                <a:spcPct val="90000"/>
              </a:lnSpc>
              <a:spcBef>
                <a:spcPts val="500"/>
              </a:spcBef>
              <a:spcAft>
                <a:spcPts val="0"/>
              </a:spcAft>
              <a:buClr>
                <a:schemeClr val="dk1"/>
              </a:buClr>
              <a:buSzPts val="180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p:nvPr/>
        </p:nvSpPr>
        <p:spPr>
          <a:xfrm>
            <a:off x="1554477" y="6625241"/>
            <a:ext cx="5654039" cy="242596"/>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a:solidFill>
                  <a:schemeClr val="lt1"/>
                </a:solidFill>
                <a:latin typeface="Times New Roman"/>
                <a:ea typeface="Times New Roman"/>
                <a:cs typeface="Times New Roman"/>
                <a:sym typeface="Times New Roman"/>
              </a:rPr>
              <a:t>Dept. of Computer Science and Engineering (</a:t>
            </a:r>
            <a:r>
              <a:rPr lang="en-US" sz="1600" cap="small">
                <a:solidFill>
                  <a:schemeClr val="lt1"/>
                </a:solidFill>
                <a:latin typeface="Times New Roman"/>
                <a:ea typeface="Times New Roman"/>
                <a:cs typeface="Times New Roman"/>
                <a:sym typeface="Times New Roman"/>
              </a:rPr>
              <a:t>AI&amp;ML</a:t>
            </a:r>
            <a:r>
              <a:rPr lang="en-US" sz="1600" b="0" i="0" u="none" strike="noStrike" cap="small">
                <a:solidFill>
                  <a:schemeClr val="lt1"/>
                </a:solidFill>
                <a:latin typeface="Times New Roman"/>
                <a:ea typeface="Times New Roman"/>
                <a:cs typeface="Times New Roman"/>
                <a:sym typeface="Times New Roman"/>
              </a:rPr>
              <a:t>)</a:t>
            </a:r>
            <a:endParaRPr sz="1600" b="0" i="0" u="none" strike="noStrike" cap="small">
              <a:solidFill>
                <a:schemeClr val="lt1"/>
              </a:solidFill>
              <a:latin typeface="Times New Roman"/>
              <a:ea typeface="Times New Roman"/>
              <a:cs typeface="Times New Roman"/>
              <a:sym typeface="Times New Roman"/>
            </a:endParaRPr>
          </a:p>
        </p:txBody>
      </p:sp>
      <p:sp>
        <p:nvSpPr>
          <p:cNvPr id="21" name="Google Shape;21;p9"/>
          <p:cNvSpPr txBox="1"/>
          <p:nvPr/>
        </p:nvSpPr>
        <p:spPr>
          <a:xfrm>
            <a:off x="7208517" y="6625241"/>
            <a:ext cx="4545678" cy="23275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a:solidFill>
                  <a:schemeClr val="lt1"/>
                </a:solidFill>
                <a:latin typeface="Times New Roman"/>
                <a:ea typeface="Times New Roman"/>
                <a:cs typeface="Times New Roman"/>
                <a:sym typeface="Times New Roman"/>
              </a:rPr>
              <a:t>Srinivasa Ramanujan Institute of Technology</a:t>
            </a:r>
            <a:endParaRPr sz="1600" b="0" i="0" u="none" strike="noStrike" cap="small">
              <a:solidFill>
                <a:schemeClr val="lt1"/>
              </a:solidFill>
              <a:latin typeface="Times New Roman"/>
              <a:ea typeface="Times New Roman"/>
              <a:cs typeface="Times New Roman"/>
              <a:sym typeface="Times New Roman"/>
            </a:endParaRPr>
          </a:p>
        </p:txBody>
      </p:sp>
      <p:sp>
        <p:nvSpPr>
          <p:cNvPr id="22" name="Google Shape;22;p9"/>
          <p:cNvSpPr txBox="1"/>
          <p:nvPr/>
        </p:nvSpPr>
        <p:spPr>
          <a:xfrm>
            <a:off x="11754196" y="6641865"/>
            <a:ext cx="437803" cy="21613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i="0" u="none" strike="noStrike" cap="none">
                <a:solidFill>
                  <a:srgbClr val="002060"/>
                </a:solidFill>
                <a:latin typeface="Times New Roman"/>
                <a:ea typeface="Times New Roman"/>
                <a:cs typeface="Times New Roman"/>
                <a:sym typeface="Times New Roman"/>
              </a:rPr>
              <a:t>‹#›</a:t>
            </a:fld>
            <a:endParaRPr sz="1600" b="1" i="0" u="none" strike="noStrike" cap="none">
              <a:solidFill>
                <a:srgbClr val="002060"/>
              </a:solidFill>
              <a:latin typeface="Times New Roman"/>
              <a:ea typeface="Times New Roman"/>
              <a:cs typeface="Times New Roman"/>
              <a:sym typeface="Times New Roman"/>
            </a:endParaRPr>
          </a:p>
        </p:txBody>
      </p:sp>
      <p:sp>
        <p:nvSpPr>
          <p:cNvPr id="23" name="Google Shape;23;p9"/>
          <p:cNvSpPr txBox="1"/>
          <p:nvPr/>
        </p:nvSpPr>
        <p:spPr>
          <a:xfrm>
            <a:off x="-1" y="0"/>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i="1">
                <a:solidFill>
                  <a:schemeClr val="lt1"/>
                </a:solidFill>
                <a:latin typeface="Times New Roman"/>
                <a:ea typeface="Times New Roman"/>
                <a:cs typeface="Times New Roman"/>
                <a:sym typeface="Times New Roman"/>
              </a:rPr>
              <a:t>Android Developer Virtual Internship</a:t>
            </a:r>
            <a:endParaRPr sz="1500" b="1" i="1" u="none" strike="noStrike" cap="none">
              <a:solidFill>
                <a:schemeClr val="lt1"/>
              </a:solidFill>
              <a:latin typeface="Times New Roman"/>
              <a:ea typeface="Times New Roman"/>
              <a:cs typeface="Times New Roman"/>
              <a:sym typeface="Times New Roman"/>
            </a:endParaRPr>
          </a:p>
        </p:txBody>
      </p:sp>
      <p:pic>
        <p:nvPicPr>
          <p:cNvPr id="24" name="Google Shape;24;p9"/>
          <p:cNvPicPr preferRelativeResize="0"/>
          <p:nvPr/>
        </p:nvPicPr>
        <p:blipFill rotWithShape="1">
          <a:blip r:embed="rId2">
            <a:alphaModFix/>
          </a:blip>
          <a:srcRect/>
          <a:stretch/>
        </p:blipFill>
        <p:spPr>
          <a:xfrm>
            <a:off x="11506200" y="5956065"/>
            <a:ext cx="685800" cy="685800"/>
          </a:xfrm>
          <a:prstGeom prst="rect">
            <a:avLst/>
          </a:prstGeom>
          <a:noFill/>
          <a:ln>
            <a:noFill/>
          </a:ln>
        </p:spPr>
      </p:pic>
      <p:sp>
        <p:nvSpPr>
          <p:cNvPr id="25" name="Google Shape;25;p9"/>
          <p:cNvSpPr txBox="1"/>
          <p:nvPr/>
        </p:nvSpPr>
        <p:spPr>
          <a:xfrm>
            <a:off x="0" y="6625241"/>
            <a:ext cx="1554476" cy="232759"/>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small">
                <a:solidFill>
                  <a:schemeClr val="lt1"/>
                </a:solidFill>
                <a:latin typeface="Times New Roman"/>
                <a:ea typeface="Times New Roman"/>
                <a:cs typeface="Times New Roman"/>
                <a:sym typeface="Times New Roman"/>
              </a:rPr>
              <a:t> </a:t>
            </a:r>
            <a:r>
              <a:rPr lang="en-US" sz="1600" cap="small">
                <a:solidFill>
                  <a:schemeClr val="lt1"/>
                </a:solidFill>
                <a:latin typeface="Times New Roman"/>
                <a:ea typeface="Times New Roman"/>
                <a:cs typeface="Times New Roman"/>
                <a:sym typeface="Times New Roman"/>
              </a:rPr>
              <a:t>224G1A3361</a:t>
            </a: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just"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just" rtl="0">
              <a:lnSpc>
                <a:spcPct val="90000"/>
              </a:lnSpc>
              <a:spcBef>
                <a:spcPts val="500"/>
              </a:spcBef>
              <a:spcAft>
                <a:spcPts val="0"/>
              </a:spcAft>
              <a:buClr>
                <a:schemeClr val="dk1"/>
              </a:buClr>
              <a:buSzPts val="2000"/>
              <a:buFont typeface="Courier New"/>
              <a:buChar char="o"/>
              <a:defRPr sz="2000" b="0" i="0" u="none" strike="noStrike" cap="none">
                <a:solidFill>
                  <a:schemeClr val="dk1"/>
                </a:solidFill>
                <a:latin typeface="Times New Roman"/>
                <a:ea typeface="Times New Roman"/>
                <a:cs typeface="Times New Roman"/>
                <a:sym typeface="Times New Roman"/>
              </a:defRPr>
            </a:lvl3pPr>
            <a:lvl4pPr marL="1828800" marR="0" lvl="3" indent="-342900" algn="just"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just"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txBox="1"/>
          <p:nvPr/>
        </p:nvSpPr>
        <p:spPr>
          <a:xfrm>
            <a:off x="4282751" y="1795319"/>
            <a:ext cx="3340359" cy="957211"/>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600"/>
              <a:buFont typeface="Arial"/>
              <a:buNone/>
            </a:pPr>
            <a:r>
              <a:rPr lang="en-US" sz="2600">
                <a:solidFill>
                  <a:schemeClr val="dk1"/>
                </a:solidFill>
                <a:latin typeface="Times New Roman"/>
                <a:ea typeface="Times New Roman"/>
                <a:cs typeface="Times New Roman"/>
                <a:sym typeface="Times New Roman"/>
              </a:rPr>
              <a:t>Nasreen S</a:t>
            </a:r>
            <a:endParaRPr/>
          </a:p>
          <a:p>
            <a:pPr marL="0" marR="0" lvl="0" indent="0" algn="ctr" rtl="0">
              <a:lnSpc>
                <a:spcPct val="90000"/>
              </a:lnSpc>
              <a:spcBef>
                <a:spcPts val="300"/>
              </a:spcBef>
              <a:spcAft>
                <a:spcPts val="0"/>
              </a:spcAft>
              <a:buClr>
                <a:schemeClr val="dk1"/>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Roll No. 2</a:t>
            </a:r>
            <a:r>
              <a:rPr lang="en-US" sz="1200">
                <a:solidFill>
                  <a:schemeClr val="dk1"/>
                </a:solidFill>
                <a:latin typeface="Times New Roman"/>
                <a:ea typeface="Times New Roman"/>
                <a:cs typeface="Times New Roman"/>
                <a:sym typeface="Times New Roman"/>
              </a:rPr>
              <a:t>24G1A3361</a:t>
            </a:r>
            <a:endParaRPr/>
          </a:p>
        </p:txBody>
      </p:sp>
      <p:sp>
        <p:nvSpPr>
          <p:cNvPr id="31" name="Google Shape;31;p1"/>
          <p:cNvSpPr txBox="1"/>
          <p:nvPr/>
        </p:nvSpPr>
        <p:spPr>
          <a:xfrm>
            <a:off x="1514475" y="4776303"/>
            <a:ext cx="9163049" cy="1427181"/>
          </a:xfrm>
          <a:prstGeom prst="rect">
            <a:avLst/>
          </a:prstGeom>
          <a:noFill/>
          <a:ln>
            <a:noFill/>
          </a:ln>
        </p:spPr>
        <p:txBody>
          <a:bodyPr spcFirstLastPara="1" wrap="square" lIns="91425" tIns="45700" rIns="91425" bIns="45700" anchor="t" anchorCtr="0">
            <a:normAutofit fontScale="40000" lnSpcReduction="20000"/>
          </a:bodyPr>
          <a:lstStyle/>
          <a:p>
            <a:pPr marL="0" marR="0" lvl="0" indent="0" algn="ctr" rtl="0">
              <a:lnSpc>
                <a:spcPct val="90000"/>
              </a:lnSpc>
              <a:spcBef>
                <a:spcPts val="0"/>
              </a:spcBef>
              <a:spcAft>
                <a:spcPts val="0"/>
              </a:spcAft>
              <a:buClr>
                <a:schemeClr val="dk1"/>
              </a:buClr>
              <a:buSzPct val="100000"/>
              <a:buFont typeface="Arial"/>
              <a:buNone/>
            </a:pPr>
            <a:r>
              <a:rPr lang="en-US" sz="4200" b="0" i="0" u="none" strike="noStrike" cap="none">
                <a:solidFill>
                  <a:schemeClr val="dk1"/>
                </a:solidFill>
                <a:latin typeface="Times New Roman"/>
                <a:ea typeface="Times New Roman"/>
                <a:cs typeface="Times New Roman"/>
                <a:sym typeface="Times New Roman"/>
              </a:rPr>
              <a:t>Department of Computer Science and Engineering (</a:t>
            </a:r>
            <a:r>
              <a:rPr lang="en-US" sz="4200">
                <a:solidFill>
                  <a:schemeClr val="dk1"/>
                </a:solidFill>
                <a:latin typeface="Times New Roman"/>
                <a:ea typeface="Times New Roman"/>
                <a:cs typeface="Times New Roman"/>
                <a:sym typeface="Times New Roman"/>
              </a:rPr>
              <a:t>AI&amp;ML</a:t>
            </a:r>
            <a:r>
              <a:rPr lang="en-US" sz="4200" b="0" i="0" u="none" strike="noStrike" cap="none">
                <a:solidFill>
                  <a:schemeClr val="dk1"/>
                </a:solidFill>
                <a:latin typeface="Times New Roman"/>
                <a:ea typeface="Times New Roman"/>
                <a:cs typeface="Times New Roman"/>
                <a:sym typeface="Times New Roman"/>
              </a:rPr>
              <a:t>)      </a:t>
            </a:r>
            <a:endParaRPr/>
          </a:p>
          <a:p>
            <a:pPr marL="0" marR="0" lvl="0" indent="0" algn="ctr" rtl="0">
              <a:lnSpc>
                <a:spcPct val="90000"/>
              </a:lnSpc>
              <a:spcBef>
                <a:spcPts val="500"/>
              </a:spcBef>
              <a:spcAft>
                <a:spcPts val="0"/>
              </a:spcAft>
              <a:buClr>
                <a:srgbClr val="FF0000"/>
              </a:buClr>
              <a:buSzPct val="100000"/>
              <a:buFont typeface="Arial"/>
              <a:buNone/>
            </a:pPr>
            <a:r>
              <a:rPr lang="en-US" sz="6500" b="0" i="0" u="none" strike="noStrike" cap="none">
                <a:solidFill>
                  <a:srgbClr val="FF0000"/>
                </a:solidFill>
                <a:latin typeface="Times New Roman"/>
                <a:ea typeface="Times New Roman"/>
                <a:cs typeface="Times New Roman"/>
                <a:sym typeface="Times New Roman"/>
              </a:rPr>
              <a:t>Srinivasa Ramanujan Institute of Technology</a:t>
            </a:r>
            <a:endParaRPr/>
          </a:p>
          <a:p>
            <a:pPr marL="0" marR="0" lvl="0" indent="0" algn="ctr" rtl="0">
              <a:lnSpc>
                <a:spcPct val="90000"/>
              </a:lnSpc>
              <a:spcBef>
                <a:spcPts val="300"/>
              </a:spcBef>
              <a:spcAft>
                <a:spcPts val="0"/>
              </a:spcAft>
              <a:buClr>
                <a:schemeClr val="dk1"/>
              </a:buClr>
              <a:buSzPct val="100000"/>
              <a:buFont typeface="Arial"/>
              <a:buNone/>
            </a:pPr>
            <a:r>
              <a:rPr lang="en-US" sz="2100" b="1" i="0" u="none" strike="noStrike" cap="none">
                <a:solidFill>
                  <a:schemeClr val="dk1"/>
                </a:solidFill>
                <a:latin typeface="Times New Roman"/>
                <a:ea typeface="Times New Roman"/>
                <a:cs typeface="Times New Roman"/>
                <a:sym typeface="Times New Roman"/>
              </a:rPr>
              <a:t>(Affiliated to JNTUA &amp; Approved by AICTE) (Accredited by NAAC with ‘A’ Grade &amp; Accredited by NBA (EEE, ECE &amp; CSE)</a:t>
            </a:r>
            <a:endParaRPr sz="21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2300" b="1" i="0" u="none" strike="noStrike" cap="none">
                <a:solidFill>
                  <a:schemeClr val="dk1"/>
                </a:solidFill>
                <a:latin typeface="Times New Roman"/>
                <a:ea typeface="Times New Roman"/>
                <a:cs typeface="Times New Roman"/>
                <a:sym typeface="Times New Roman"/>
              </a:rPr>
              <a:t>Rotarypuram Village, B K Samudram Mandal, Ananthapuramu – 515701.</a:t>
            </a:r>
            <a:endParaRPr/>
          </a:p>
          <a:p>
            <a:pPr marL="0" marR="0" lvl="0" indent="0" algn="ctr" rtl="0">
              <a:lnSpc>
                <a:spcPct val="90000"/>
              </a:lnSpc>
              <a:spcBef>
                <a:spcPts val="1000"/>
              </a:spcBef>
              <a:spcAft>
                <a:spcPts val="0"/>
              </a:spcAft>
              <a:buClr>
                <a:srgbClr val="1E4E79"/>
              </a:buClr>
              <a:buSzPct val="100000"/>
              <a:buFont typeface="Arial"/>
              <a:buNone/>
            </a:pPr>
            <a:r>
              <a:rPr lang="en-US" sz="2500" b="1" i="0" u="none" strike="noStrike" cap="none">
                <a:solidFill>
                  <a:srgbClr val="1E4E79"/>
                </a:solidFill>
                <a:latin typeface="Times New Roman"/>
                <a:ea typeface="Times New Roman"/>
                <a:cs typeface="Times New Roman"/>
                <a:sym typeface="Times New Roman"/>
              </a:rPr>
              <a:t>202</a:t>
            </a:r>
            <a:r>
              <a:rPr lang="en-US" sz="2500" b="1">
                <a:solidFill>
                  <a:srgbClr val="1E4E79"/>
                </a:solidFill>
                <a:latin typeface="Times New Roman"/>
                <a:ea typeface="Times New Roman"/>
                <a:cs typeface="Times New Roman"/>
                <a:sym typeface="Times New Roman"/>
              </a:rPr>
              <a:t>4</a:t>
            </a:r>
            <a:r>
              <a:rPr lang="en-US" sz="2500" b="1" i="0" u="none" strike="noStrike" cap="none">
                <a:solidFill>
                  <a:srgbClr val="1E4E79"/>
                </a:solidFill>
                <a:latin typeface="Times New Roman"/>
                <a:ea typeface="Times New Roman"/>
                <a:cs typeface="Times New Roman"/>
                <a:sym typeface="Times New Roman"/>
              </a:rPr>
              <a:t> - 202</a:t>
            </a:r>
            <a:r>
              <a:rPr lang="en-US" sz="2500" b="1">
                <a:solidFill>
                  <a:srgbClr val="1E4E79"/>
                </a:solidFill>
                <a:latin typeface="Times New Roman"/>
                <a:ea typeface="Times New Roman"/>
                <a:cs typeface="Times New Roman"/>
                <a:sym typeface="Times New Roman"/>
              </a:rPr>
              <a:t>5</a:t>
            </a:r>
            <a:endParaRPr sz="2500" b="0" i="0" u="none" strike="noStrike" cap="none">
              <a:solidFill>
                <a:schemeClr val="dk1"/>
              </a:solidFill>
              <a:latin typeface="Times New Roman"/>
              <a:ea typeface="Times New Roman"/>
              <a:cs typeface="Times New Roman"/>
              <a:sym typeface="Times New Roman"/>
            </a:endParaRPr>
          </a:p>
          <a:p>
            <a:pPr marL="0" marR="0" lvl="0" indent="0" algn="ctr" rtl="0">
              <a:lnSpc>
                <a:spcPct val="90000"/>
              </a:lnSpc>
              <a:spcBef>
                <a:spcPts val="1100"/>
              </a:spcBef>
              <a:spcAft>
                <a:spcPts val="0"/>
              </a:spcAft>
              <a:buClr>
                <a:schemeClr val="dk1"/>
              </a:buClr>
              <a:buSzPct val="1000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32" name="Google Shape;32;p1"/>
          <p:cNvSpPr/>
          <p:nvPr/>
        </p:nvSpPr>
        <p:spPr>
          <a:xfrm>
            <a:off x="755009" y="335271"/>
            <a:ext cx="10528183" cy="857864"/>
          </a:xfrm>
          <a:prstGeom prst="roundRect">
            <a:avLst>
              <a:gd name="adj" fmla="val 16667"/>
            </a:avLst>
          </a:prstGeom>
          <a:solidFill>
            <a:srgbClr val="FF6600"/>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Times New Roman"/>
                <a:ea typeface="Times New Roman"/>
                <a:cs typeface="Times New Roman"/>
                <a:sym typeface="Times New Roman"/>
              </a:rPr>
              <a:t>Android Developer Virtual Internship</a:t>
            </a:r>
            <a:endParaRPr sz="3200" b="0" i="0" u="none" strike="noStrike" cap="none">
              <a:solidFill>
                <a:schemeClr val="lt1"/>
              </a:solidFill>
              <a:latin typeface="Times New Roman"/>
              <a:ea typeface="Times New Roman"/>
              <a:cs typeface="Times New Roman"/>
              <a:sym typeface="Times New Roman"/>
            </a:endParaRPr>
          </a:p>
        </p:txBody>
      </p:sp>
      <p:sp>
        <p:nvSpPr>
          <p:cNvPr id="33" name="Google Shape;33;p1"/>
          <p:cNvSpPr/>
          <p:nvPr/>
        </p:nvSpPr>
        <p:spPr>
          <a:xfrm>
            <a:off x="2714840" y="1261696"/>
            <a:ext cx="6762303" cy="33804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a:p>
        </p:txBody>
      </p:sp>
      <p:pic>
        <p:nvPicPr>
          <p:cNvPr id="34" name="Google Shape;34;p1"/>
          <p:cNvPicPr preferRelativeResize="0"/>
          <p:nvPr/>
        </p:nvPicPr>
        <p:blipFill rotWithShape="1">
          <a:blip r:embed="rId3">
            <a:alphaModFix/>
          </a:blip>
          <a:srcRect/>
          <a:stretch/>
        </p:blipFill>
        <p:spPr>
          <a:xfrm>
            <a:off x="5174154" y="2674613"/>
            <a:ext cx="1843673" cy="18134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272148" y="1654934"/>
            <a:ext cx="12192000" cy="714900"/>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FFFFF"/>
              </a:buClr>
              <a:buSzPts val="4400"/>
              <a:buFont typeface="Times New Roman"/>
              <a:buNone/>
            </a:pPr>
            <a:r>
              <a:rPr lang="en-US" sz="4400" b="0" strike="noStrike">
                <a:solidFill>
                  <a:srgbClr val="FFFFFF"/>
                </a:solidFill>
                <a:latin typeface="Times New Roman"/>
                <a:ea typeface="Times New Roman"/>
                <a:cs typeface="Times New Roman"/>
                <a:sym typeface="Times New Roman"/>
              </a:rPr>
              <a:t>Git Hub Dashboard</a:t>
            </a:r>
            <a:endParaRPr/>
          </a:p>
        </p:txBody>
      </p:sp>
      <p:pic>
        <p:nvPicPr>
          <p:cNvPr id="99" name="Google Shape;99;p4"/>
          <p:cNvPicPr preferRelativeResize="0">
            <a:picLocks noGrp="1"/>
          </p:cNvPicPr>
          <p:nvPr>
            <p:ph type="body" idx="1"/>
          </p:nvPr>
        </p:nvPicPr>
        <p:blipFill rotWithShape="1">
          <a:blip r:embed="rId3">
            <a:alphaModFix/>
          </a:blip>
          <a:srcRect/>
          <a:stretch/>
        </p:blipFill>
        <p:spPr>
          <a:xfrm>
            <a:off x="1140884" y="1107038"/>
            <a:ext cx="9592732" cy="4128180"/>
          </a:xfrm>
          <a:prstGeom prst="rect">
            <a:avLst/>
          </a:prstGeom>
          <a:noFill/>
          <a:ln>
            <a:noFill/>
          </a:ln>
        </p:spPr>
      </p:pic>
      <p:sp>
        <p:nvSpPr>
          <p:cNvPr id="100" name="Google Shape;100;p4"/>
          <p:cNvSpPr txBox="1"/>
          <p:nvPr/>
        </p:nvSpPr>
        <p:spPr>
          <a:xfrm>
            <a:off x="-154270" y="4694460"/>
            <a:ext cx="11779200" cy="995100"/>
          </a:xfrm>
          <a:prstGeom prst="rect">
            <a:avLst/>
          </a:prstGeom>
          <a:noFill/>
          <a:ln>
            <a:noFill/>
          </a:ln>
        </p:spPr>
        <p:txBody>
          <a:bodyPr spcFirstLastPara="1" wrap="square" lIns="91425" tIns="45700" rIns="91425" bIns="45700" anchor="t" anchorCtr="0">
            <a:normAutofit/>
          </a:bodyPr>
          <a:lstStyle/>
          <a:p>
            <a:pPr marL="457200" marR="0" lvl="0" indent="-457200" algn="just" rtl="0">
              <a:lnSpc>
                <a:spcPct val="9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Repository Name Like: Summer Internship - I</a:t>
            </a:r>
            <a:endParaRPr/>
          </a:p>
          <a:p>
            <a:pPr marL="457200" marR="0" lvl="0" indent="-457200" algn="just" rtl="0">
              <a:lnSpc>
                <a:spcPct val="90000"/>
              </a:lnSpc>
              <a:spcBef>
                <a:spcPts val="1000"/>
              </a:spcBef>
              <a:spcAft>
                <a:spcPts val="0"/>
              </a:spcAft>
              <a:buClr>
                <a:schemeClr val="dk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Under that include document, presentation and Certificate(Pdf).</a:t>
            </a:r>
            <a:endParaRPr/>
          </a:p>
        </p:txBody>
      </p:sp>
      <p:pic>
        <p:nvPicPr>
          <p:cNvPr id="101" name="Google Shape;101;p4"/>
          <p:cNvPicPr preferRelativeResize="0"/>
          <p:nvPr/>
        </p:nvPicPr>
        <p:blipFill rotWithShape="1">
          <a:blip r:embed="rId4">
            <a:alphaModFix/>
          </a:blip>
          <a:srcRect l="1625" t="24605" r="78751" b="18256"/>
          <a:stretch/>
        </p:blipFill>
        <p:spPr>
          <a:xfrm>
            <a:off x="2198915" y="4125685"/>
            <a:ext cx="468086" cy="195943"/>
          </a:xfrm>
          <a:prstGeom prst="rect">
            <a:avLst/>
          </a:prstGeom>
          <a:noFill/>
          <a:ln>
            <a:noFill/>
          </a:ln>
        </p:spPr>
      </p:pic>
      <p:pic>
        <p:nvPicPr>
          <p:cNvPr id="102" name="Google Shape;102;p4"/>
          <p:cNvPicPr preferRelativeResize="0"/>
          <p:nvPr/>
        </p:nvPicPr>
        <p:blipFill rotWithShape="1">
          <a:blip r:embed="rId4">
            <a:alphaModFix/>
          </a:blip>
          <a:srcRect l="1625" t="24605" r="78751" b="18256"/>
          <a:stretch/>
        </p:blipFill>
        <p:spPr>
          <a:xfrm>
            <a:off x="2057401" y="2166256"/>
            <a:ext cx="468086" cy="217716"/>
          </a:xfrm>
          <a:prstGeom prst="rect">
            <a:avLst/>
          </a:prstGeom>
          <a:noFill/>
          <a:ln>
            <a:noFill/>
          </a:ln>
        </p:spPr>
      </p:pic>
      <p:pic>
        <p:nvPicPr>
          <p:cNvPr id="103" name="Google Shape;103;p4"/>
          <p:cNvPicPr preferRelativeResize="0"/>
          <p:nvPr/>
        </p:nvPicPr>
        <p:blipFill rotWithShape="1">
          <a:blip r:embed="rId4">
            <a:alphaModFix/>
          </a:blip>
          <a:srcRect l="1625" t="24605" r="78751" b="18256"/>
          <a:stretch/>
        </p:blipFill>
        <p:spPr>
          <a:xfrm>
            <a:off x="2302331" y="1654925"/>
            <a:ext cx="468086" cy="195943"/>
          </a:xfrm>
          <a:prstGeom prst="rect">
            <a:avLst/>
          </a:prstGeom>
          <a:noFill/>
          <a:ln>
            <a:noFill/>
          </a:ln>
        </p:spPr>
      </p:pic>
      <p:pic>
        <p:nvPicPr>
          <p:cNvPr id="104" name="Google Shape;104;p4"/>
          <p:cNvPicPr preferRelativeResize="0"/>
          <p:nvPr/>
        </p:nvPicPr>
        <p:blipFill rotWithShape="1">
          <a:blip r:embed="rId5">
            <a:alphaModFix/>
          </a:blip>
          <a:srcRect l="3909" t="-2350" r="-3909" b="2349"/>
          <a:stretch/>
        </p:blipFill>
        <p:spPr>
          <a:xfrm>
            <a:off x="-158750" y="385872"/>
            <a:ext cx="12191999" cy="57868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p:nvPr/>
        </p:nvSpPr>
        <p:spPr>
          <a:xfrm>
            <a:off x="2753613" y="2375670"/>
            <a:ext cx="6920484" cy="159511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9600" b="0" i="1" u="none" strike="noStrike" cap="none">
                <a:solidFill>
                  <a:srgbClr val="FF6600"/>
                </a:solidFill>
                <a:latin typeface="Times New Roman"/>
                <a:ea typeface="Times New Roman"/>
                <a:cs typeface="Times New Roman"/>
                <a:sym typeface="Times New Roman"/>
              </a:rPr>
              <a:t>Any Queries?</a:t>
            </a:r>
            <a:endParaRPr sz="9600" b="0" i="0" u="none" strike="noStrike" cap="none">
              <a:solidFill>
                <a:srgbClr val="FF66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2753613" y="2375670"/>
            <a:ext cx="6603859" cy="159511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9600" b="0" i="1" u="none" strike="noStrike" cap="none">
                <a:solidFill>
                  <a:srgbClr val="FF6600"/>
                </a:solidFill>
                <a:latin typeface="Times New Roman"/>
                <a:ea typeface="Times New Roman"/>
                <a:cs typeface="Times New Roman"/>
                <a:sym typeface="Times New Roman"/>
              </a:rPr>
              <a:t>Thank You!!!</a:t>
            </a:r>
            <a:endParaRPr sz="9600" b="0" i="0" u="none" strike="noStrike" cap="none">
              <a:solidFill>
                <a:srgbClr val="FF66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764"/>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a:buNone/>
            </a:pPr>
            <a:r>
              <a:rPr lang="en-US"/>
              <a:t>Contents</a:t>
            </a:r>
            <a:endParaRPr/>
          </a:p>
        </p:txBody>
      </p:sp>
      <p:sp>
        <p:nvSpPr>
          <p:cNvPr id="40" name="Google Shape;40;p2"/>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fontScale="85000" lnSpcReduction="20000"/>
          </a:bodyPr>
          <a:lstStyle/>
          <a:p>
            <a:pPr marL="461963" lvl="0" indent="-461963" algn="just" rtl="0">
              <a:lnSpc>
                <a:spcPct val="150000"/>
              </a:lnSpc>
              <a:spcBef>
                <a:spcPts val="0"/>
              </a:spcBef>
              <a:spcAft>
                <a:spcPts val="0"/>
              </a:spcAft>
              <a:buClr>
                <a:schemeClr val="dk1"/>
              </a:buClr>
              <a:buSzPct val="100000"/>
              <a:buChar char="•"/>
            </a:pPr>
            <a:r>
              <a:rPr lang="en-US"/>
              <a:t>Course Objective</a:t>
            </a:r>
            <a:endParaRPr/>
          </a:p>
          <a:p>
            <a:pPr marL="461963" lvl="0" indent="-461963" algn="just" rtl="0">
              <a:lnSpc>
                <a:spcPct val="150000"/>
              </a:lnSpc>
              <a:spcBef>
                <a:spcPts val="1000"/>
              </a:spcBef>
              <a:spcAft>
                <a:spcPts val="0"/>
              </a:spcAft>
              <a:buClr>
                <a:schemeClr val="dk1"/>
              </a:buClr>
              <a:buSzPct val="100000"/>
              <a:buChar char="•"/>
            </a:pPr>
            <a:r>
              <a:rPr lang="en-US"/>
              <a:t>Introduction</a:t>
            </a:r>
            <a:endParaRPr/>
          </a:p>
          <a:p>
            <a:pPr marL="461963" lvl="0" indent="-461963" algn="just" rtl="0">
              <a:lnSpc>
                <a:spcPct val="150000"/>
              </a:lnSpc>
              <a:spcBef>
                <a:spcPts val="1000"/>
              </a:spcBef>
              <a:spcAft>
                <a:spcPts val="0"/>
              </a:spcAft>
              <a:buClr>
                <a:schemeClr val="dk1"/>
              </a:buClr>
              <a:buSzPct val="100000"/>
              <a:buChar char="•"/>
            </a:pPr>
            <a:r>
              <a:rPr lang="en-US"/>
              <a:t>Technology</a:t>
            </a:r>
            <a:endParaRPr/>
          </a:p>
          <a:p>
            <a:pPr marL="461963" lvl="0" indent="-461963" algn="just" rtl="0">
              <a:lnSpc>
                <a:spcPct val="150000"/>
              </a:lnSpc>
              <a:spcBef>
                <a:spcPts val="1000"/>
              </a:spcBef>
              <a:spcAft>
                <a:spcPts val="0"/>
              </a:spcAft>
              <a:buClr>
                <a:schemeClr val="dk1"/>
              </a:buClr>
              <a:buSzPct val="100000"/>
              <a:buChar char="•"/>
            </a:pPr>
            <a:r>
              <a:rPr lang="en-US"/>
              <a:t>Applications</a:t>
            </a:r>
            <a:endParaRPr/>
          </a:p>
          <a:p>
            <a:pPr marL="461963" lvl="0" indent="-461963" algn="just" rtl="0">
              <a:lnSpc>
                <a:spcPct val="150000"/>
              </a:lnSpc>
              <a:spcBef>
                <a:spcPts val="1000"/>
              </a:spcBef>
              <a:spcAft>
                <a:spcPts val="0"/>
              </a:spcAft>
              <a:buClr>
                <a:schemeClr val="dk1"/>
              </a:buClr>
              <a:buSzPct val="100000"/>
              <a:buChar char="•"/>
            </a:pPr>
            <a:r>
              <a:rPr lang="en-US"/>
              <a:t>Modules</a:t>
            </a:r>
            <a:endParaRPr/>
          </a:p>
          <a:p>
            <a:pPr marL="461963" lvl="0" indent="-461963" algn="just" rtl="0">
              <a:lnSpc>
                <a:spcPct val="150000"/>
              </a:lnSpc>
              <a:spcBef>
                <a:spcPts val="1000"/>
              </a:spcBef>
              <a:spcAft>
                <a:spcPts val="0"/>
              </a:spcAft>
              <a:buClr>
                <a:schemeClr val="dk1"/>
              </a:buClr>
              <a:buSzPct val="100000"/>
              <a:buChar char="•"/>
            </a:pPr>
            <a:r>
              <a:rPr lang="en-US"/>
              <a:t>Real Time applications</a:t>
            </a:r>
            <a:endParaRPr/>
          </a:p>
          <a:p>
            <a:pPr marL="461963" lvl="0" indent="-461963" algn="just" rtl="0">
              <a:lnSpc>
                <a:spcPct val="150000"/>
              </a:lnSpc>
              <a:spcBef>
                <a:spcPts val="1000"/>
              </a:spcBef>
              <a:spcAft>
                <a:spcPts val="0"/>
              </a:spcAft>
              <a:buClr>
                <a:schemeClr val="dk1"/>
              </a:buClr>
              <a:buSzPct val="100000"/>
              <a:buChar char="•"/>
            </a:pPr>
            <a:r>
              <a:rPr lang="en-US"/>
              <a:t>Learning outcomes</a:t>
            </a:r>
            <a:endParaRPr/>
          </a:p>
          <a:p>
            <a:pPr marL="461963" lvl="0" indent="-461963" algn="just" rtl="0">
              <a:lnSpc>
                <a:spcPct val="150000"/>
              </a:lnSpc>
              <a:spcBef>
                <a:spcPts val="1000"/>
              </a:spcBef>
              <a:spcAft>
                <a:spcPts val="0"/>
              </a:spcAft>
              <a:buClr>
                <a:schemeClr val="dk1"/>
              </a:buClr>
              <a:buSzPct val="100000"/>
              <a:buChar char="•"/>
            </a:pPr>
            <a:r>
              <a:rPr lang="en-US"/>
              <a:t>GitHub Link</a:t>
            </a:r>
            <a:endParaRPr/>
          </a:p>
          <a:p>
            <a:pPr marL="461963" lvl="0" indent="-461963" algn="just" rtl="0">
              <a:lnSpc>
                <a:spcPct val="150000"/>
              </a:lnSpc>
              <a:spcBef>
                <a:spcPts val="1000"/>
              </a:spcBef>
              <a:spcAft>
                <a:spcPts val="0"/>
              </a:spcAft>
              <a:buClr>
                <a:schemeClr val="dk1"/>
              </a:buClr>
              <a:buSzPct val="100000"/>
              <a:buChar char="•"/>
            </a:pPr>
            <a:r>
              <a:rPr lang="en-US"/>
              <a:t>Queries</a:t>
            </a:r>
            <a:endParaRPr/>
          </a:p>
        </p:txBody>
      </p:sp>
      <p:sp>
        <p:nvSpPr>
          <p:cNvPr id="41" name="Google Shape;41;p2"/>
          <p:cNvSpPr txBox="1"/>
          <p:nvPr/>
        </p:nvSpPr>
        <p:spPr>
          <a:xfrm>
            <a:off x="6043225" y="107275"/>
            <a:ext cx="6178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42" name="Google Shape;42;p2"/>
          <p:cNvSpPr txBox="1"/>
          <p:nvPr/>
        </p:nvSpPr>
        <p:spPr>
          <a:xfrm>
            <a:off x="5672850" y="6735400"/>
            <a:ext cx="1226100" cy="12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43" name="Google Shape;43;p2"/>
          <p:cNvSpPr txBox="1"/>
          <p:nvPr/>
        </p:nvSpPr>
        <p:spPr>
          <a:xfrm>
            <a:off x="5583450" y="6735400"/>
            <a:ext cx="1200600" cy="2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44" name="Google Shape;44;p2"/>
          <p:cNvSpPr txBox="1"/>
          <p:nvPr/>
        </p:nvSpPr>
        <p:spPr>
          <a:xfrm>
            <a:off x="832675" y="1443125"/>
            <a:ext cx="7356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306d65c9952_0_0"/>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Course objective</a:t>
            </a:r>
            <a:endParaRPr/>
          </a:p>
        </p:txBody>
      </p:sp>
      <p:sp>
        <p:nvSpPr>
          <p:cNvPr id="51" name="Google Shape;51;g306d65c9952_0_0"/>
          <p:cNvSpPr txBox="1">
            <a:spLocks noGrp="1"/>
          </p:cNvSpPr>
          <p:nvPr>
            <p:ph type="body" idx="1"/>
          </p:nvPr>
        </p:nvSpPr>
        <p:spPr>
          <a:xfrm>
            <a:off x="59030" y="947654"/>
            <a:ext cx="11779200" cy="5394900"/>
          </a:xfrm>
          <a:prstGeom prst="rect">
            <a:avLst/>
          </a:prstGeom>
        </p:spPr>
        <p:txBody>
          <a:bodyPr spcFirstLastPara="1" wrap="square" lIns="91425" tIns="45700" rIns="91425" bIns="45700" anchor="t" anchorCtr="0">
            <a:noAutofit/>
          </a:bodyPr>
          <a:lstStyle/>
          <a:p>
            <a:pPr marL="457200" lvl="0" indent="-381000" algn="just" rtl="0">
              <a:spcBef>
                <a:spcPts val="1000"/>
              </a:spcBef>
              <a:spcAft>
                <a:spcPts val="0"/>
              </a:spcAft>
              <a:buSzPts val="2400"/>
              <a:buChar char="➢"/>
            </a:pPr>
            <a:r>
              <a:rPr lang="en-US" sz="2400" b="1">
                <a:latin typeface="Arial"/>
                <a:ea typeface="Arial"/>
                <a:cs typeface="Arial"/>
                <a:sym typeface="Arial"/>
              </a:rPr>
              <a:t>Deep Dive into Android Architecture Components</a:t>
            </a:r>
            <a:r>
              <a:rPr lang="en-US" sz="2400">
                <a:latin typeface="Arial"/>
                <a:ea typeface="Arial"/>
                <a:cs typeface="Arial"/>
                <a:sym typeface="Arial"/>
              </a:rPr>
              <a:t>: Explore essential Android architecture components, including LiveData, ViewModel, and Room, to build robust and maintainable applications</a:t>
            </a:r>
            <a:endParaRPr sz="2400">
              <a:latin typeface="Arial"/>
              <a:ea typeface="Arial"/>
              <a:cs typeface="Arial"/>
              <a:sym typeface="Arial"/>
            </a:endParaRPr>
          </a:p>
          <a:p>
            <a:pPr marL="457200" lvl="0" indent="-381000" algn="just" rtl="0">
              <a:spcBef>
                <a:spcPts val="0"/>
              </a:spcBef>
              <a:spcAft>
                <a:spcPts val="0"/>
              </a:spcAft>
              <a:buSzPts val="2400"/>
              <a:buFont typeface="Arial"/>
              <a:buChar char="➢"/>
            </a:pPr>
            <a:r>
              <a:rPr lang="en-US" sz="2400" b="1">
                <a:latin typeface="Arial"/>
                <a:ea typeface="Arial"/>
                <a:cs typeface="Arial"/>
                <a:sym typeface="Arial"/>
              </a:rPr>
              <a:t>Enhance Debugging and Testing Skills</a:t>
            </a:r>
            <a:r>
              <a:rPr lang="en-US" sz="2400">
                <a:latin typeface="Arial"/>
                <a:ea typeface="Arial"/>
                <a:cs typeface="Arial"/>
                <a:sym typeface="Arial"/>
              </a:rPr>
              <a:t>: Learn advanced debugging techniques and implement unit tests and UI tests using tools like JUnit and Espresso, ensuring code reliability and performance.</a:t>
            </a:r>
            <a:endParaRPr sz="2100">
              <a:latin typeface="Arial"/>
              <a:ea typeface="Arial"/>
              <a:cs typeface="Arial"/>
              <a:sym typeface="Arial"/>
            </a:endParaRPr>
          </a:p>
          <a:p>
            <a:pPr marL="457200" lvl="0" indent="-381000" algn="just" rtl="0">
              <a:spcBef>
                <a:spcPts val="0"/>
              </a:spcBef>
              <a:spcAft>
                <a:spcPts val="0"/>
              </a:spcAft>
              <a:buSzPts val="2400"/>
              <a:buFont typeface="Arial"/>
              <a:buChar char="➢"/>
            </a:pPr>
            <a:r>
              <a:rPr lang="en-US" sz="2400" b="1">
                <a:latin typeface="Arial"/>
                <a:ea typeface="Arial"/>
                <a:cs typeface="Arial"/>
                <a:sym typeface="Arial"/>
              </a:rPr>
              <a:t>Implement Responsive Design</a:t>
            </a:r>
            <a:r>
              <a:rPr lang="en-US" sz="2400">
                <a:latin typeface="Arial"/>
                <a:ea typeface="Arial"/>
                <a:cs typeface="Arial"/>
                <a:sym typeface="Arial"/>
              </a:rPr>
              <a:t>: Understand and apply principles of responsive design and adaptive layouts to create applications that function seamlessly across a variety of devices and screen sizes.</a:t>
            </a:r>
            <a:endParaRPr sz="2400">
              <a:latin typeface="Arial"/>
              <a:ea typeface="Arial"/>
              <a:cs typeface="Arial"/>
              <a:sym typeface="Arial"/>
            </a:endParaRPr>
          </a:p>
          <a:p>
            <a:pPr marL="457200" lvl="0" indent="-381000" algn="just" rtl="0">
              <a:spcBef>
                <a:spcPts val="0"/>
              </a:spcBef>
              <a:spcAft>
                <a:spcPts val="0"/>
              </a:spcAft>
              <a:buSzPts val="2400"/>
              <a:buFont typeface="Arial"/>
              <a:buChar char="➢"/>
            </a:pPr>
            <a:r>
              <a:rPr lang="en-US" sz="2400" b="1">
                <a:latin typeface="Arial"/>
                <a:ea typeface="Arial"/>
                <a:cs typeface="Arial"/>
                <a:sym typeface="Arial"/>
              </a:rPr>
              <a:t>Access APIs and Data Management</a:t>
            </a:r>
            <a:r>
              <a:rPr lang="en-US" sz="2400">
                <a:latin typeface="Arial"/>
                <a:ea typeface="Arial"/>
                <a:cs typeface="Arial"/>
                <a:sym typeface="Arial"/>
              </a:rPr>
              <a:t>: Gain hands-on experience in integrating RESTful APIs and handling data management using libraries like Retrofit and Glide for effective network operations.</a:t>
            </a:r>
            <a:endParaRPr sz="2400">
              <a:latin typeface="Arial"/>
              <a:ea typeface="Arial"/>
              <a:cs typeface="Arial"/>
              <a:sym typeface="Arial"/>
            </a:endParaRPr>
          </a:p>
          <a:p>
            <a:pPr marL="457200" lvl="0" indent="-381000" algn="just" rtl="0">
              <a:spcBef>
                <a:spcPts val="0"/>
              </a:spcBef>
              <a:spcAft>
                <a:spcPts val="0"/>
              </a:spcAft>
              <a:buSzPts val="2400"/>
              <a:buFont typeface="Arial"/>
              <a:buChar char="➢"/>
            </a:pPr>
            <a:r>
              <a:rPr lang="en-US" sz="2400" b="1">
                <a:latin typeface="Arial"/>
                <a:ea typeface="Arial"/>
                <a:cs typeface="Arial"/>
                <a:sym typeface="Arial"/>
              </a:rPr>
              <a:t>Familiarize with Version Control Systems</a:t>
            </a:r>
            <a:r>
              <a:rPr lang="en-US" sz="2400">
                <a:latin typeface="Arial"/>
                <a:ea typeface="Arial"/>
                <a:cs typeface="Arial"/>
                <a:sym typeface="Arial"/>
              </a:rPr>
              <a:t>: Use Git for version control, enhancing collaborative development practices and understanding how to manage code changes effectively.</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g306cb1f1811_0_0"/>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Introduction</a:t>
            </a:r>
            <a:endParaRPr/>
          </a:p>
        </p:txBody>
      </p:sp>
      <p:sp>
        <p:nvSpPr>
          <p:cNvPr id="58" name="Google Shape;58;g306cb1f1811_0_0"/>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a:bodyPr>
          <a:lstStyle/>
          <a:p>
            <a:pPr marL="457200" lvl="0" indent="-419100" algn="just" rtl="0">
              <a:spcBef>
                <a:spcPts val="1000"/>
              </a:spcBef>
              <a:spcAft>
                <a:spcPts val="0"/>
              </a:spcAft>
              <a:buSzPts val="3000"/>
              <a:buChar char="➢"/>
            </a:pPr>
            <a:r>
              <a:rPr lang="en-US" sz="3000"/>
              <a:t>Google Central to Android's development is Google, offering core software, services, and updates. The Google Play Store serves as the official app distribution platform, granting users access to millions of applications. The user interface of Android is tailored for touch gestures, featuring a customizable home screen and support for widgets, ensuring an interactive and intuitive experience.</a:t>
            </a:r>
            <a:endParaRPr sz="3000"/>
          </a:p>
          <a:p>
            <a:pPr marL="457200" lvl="0" indent="-419100" algn="just" rtl="0">
              <a:spcBef>
                <a:spcPts val="0"/>
              </a:spcBef>
              <a:spcAft>
                <a:spcPts val="0"/>
              </a:spcAft>
              <a:buSzPts val="3000"/>
              <a:buChar char="➢"/>
            </a:pPr>
            <a:r>
              <a:rPr lang="en-US" sz="3000"/>
              <a:t>From Eduskills Foundation, AICTE launches a Virtual Internship on Google Android Virtual Internship.</a:t>
            </a:r>
            <a:endParaRPr sz="3000"/>
          </a:p>
          <a:p>
            <a:pPr marL="457200" lvl="0" indent="-419100" algn="just" rtl="0">
              <a:spcBef>
                <a:spcPts val="0"/>
              </a:spcBef>
              <a:spcAft>
                <a:spcPts val="0"/>
              </a:spcAft>
              <a:buSzPts val="3000"/>
              <a:buChar char="➢"/>
            </a:pPr>
            <a:r>
              <a:rPr lang="en-US" sz="3000"/>
              <a:t>The main aim of this is to gain insights on Android applications</a:t>
            </a:r>
            <a:endParaRPr sz="3000"/>
          </a:p>
          <a:p>
            <a:pPr marL="457200" lvl="0" indent="0" algn="just" rtl="0">
              <a:spcBef>
                <a:spcPts val="10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306cb1f1811_0_6"/>
          <p:cNvSpPr txBox="1">
            <a:spLocks noGrp="1"/>
          </p:cNvSpPr>
          <p:nvPr>
            <p:ph type="title"/>
          </p:nvPr>
        </p:nvSpPr>
        <p:spPr>
          <a:xfrm>
            <a:off x="-2" y="245534"/>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Technology</a:t>
            </a:r>
            <a:endParaRPr/>
          </a:p>
        </p:txBody>
      </p:sp>
      <p:sp>
        <p:nvSpPr>
          <p:cNvPr id="65" name="Google Shape;65;g306cb1f1811_0_6"/>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Autofit/>
          </a:bodyPr>
          <a:lstStyle/>
          <a:p>
            <a:pPr marL="0" lvl="0" indent="0" algn="just" rtl="0">
              <a:lnSpc>
                <a:spcPct val="70000"/>
              </a:lnSpc>
              <a:spcBef>
                <a:spcPts val="1000"/>
              </a:spcBef>
              <a:spcAft>
                <a:spcPts val="0"/>
              </a:spcAft>
              <a:buClr>
                <a:schemeClr val="dk1"/>
              </a:buClr>
              <a:buSzPts val="523"/>
              <a:buFont typeface="Arial"/>
              <a:buNone/>
            </a:pPr>
            <a:r>
              <a:rPr lang="en-US" sz="2538" b="1"/>
              <a:t>1.Android Studio</a:t>
            </a:r>
            <a:r>
              <a:rPr lang="en-US" sz="2538"/>
              <a:t>: The official integrated development environment (IDE) for Android development.</a:t>
            </a:r>
            <a:endParaRPr sz="2538"/>
          </a:p>
          <a:p>
            <a:pPr marL="0" lvl="0" indent="0" algn="just" rtl="0">
              <a:lnSpc>
                <a:spcPct val="70000"/>
              </a:lnSpc>
              <a:spcBef>
                <a:spcPts val="1000"/>
              </a:spcBef>
              <a:spcAft>
                <a:spcPts val="0"/>
              </a:spcAft>
              <a:buSzPts val="523"/>
              <a:buNone/>
            </a:pPr>
            <a:endParaRPr sz="2538"/>
          </a:p>
          <a:p>
            <a:pPr marL="0" lvl="0" indent="0" algn="just" rtl="0">
              <a:lnSpc>
                <a:spcPct val="70000"/>
              </a:lnSpc>
              <a:spcBef>
                <a:spcPts val="1000"/>
              </a:spcBef>
              <a:spcAft>
                <a:spcPts val="0"/>
              </a:spcAft>
              <a:buClr>
                <a:schemeClr val="dk1"/>
              </a:buClr>
              <a:buSzPts val="523"/>
              <a:buFont typeface="Arial"/>
              <a:buNone/>
            </a:pPr>
            <a:r>
              <a:rPr lang="en-US" sz="2538" b="1"/>
              <a:t>2.Java/Kotlin</a:t>
            </a:r>
            <a:r>
              <a:rPr lang="en-US" sz="2538"/>
              <a:t>: The primary programming languages for Android development.</a:t>
            </a:r>
            <a:endParaRPr sz="2538"/>
          </a:p>
          <a:p>
            <a:pPr marL="0" lvl="0" indent="0" algn="just" rtl="0">
              <a:lnSpc>
                <a:spcPct val="70000"/>
              </a:lnSpc>
              <a:spcBef>
                <a:spcPts val="1000"/>
              </a:spcBef>
              <a:spcAft>
                <a:spcPts val="0"/>
              </a:spcAft>
              <a:buClr>
                <a:schemeClr val="dk1"/>
              </a:buClr>
              <a:buSzPts val="523"/>
              <a:buFont typeface="Arial"/>
              <a:buNone/>
            </a:pPr>
            <a:endParaRPr sz="2538"/>
          </a:p>
          <a:p>
            <a:pPr marL="0" lvl="0" indent="0" algn="just" rtl="0">
              <a:lnSpc>
                <a:spcPct val="70000"/>
              </a:lnSpc>
              <a:spcBef>
                <a:spcPts val="1000"/>
              </a:spcBef>
              <a:spcAft>
                <a:spcPts val="0"/>
              </a:spcAft>
              <a:buClr>
                <a:schemeClr val="dk1"/>
              </a:buClr>
              <a:buSzPts val="523"/>
              <a:buFont typeface="Arial"/>
              <a:buNone/>
            </a:pPr>
            <a:r>
              <a:rPr lang="en-US" sz="2538" b="1"/>
              <a:t>3.XML</a:t>
            </a:r>
            <a:r>
              <a:rPr lang="en-US" sz="2538"/>
              <a:t>: Used for designing layouts and UI components.</a:t>
            </a:r>
            <a:endParaRPr sz="2538"/>
          </a:p>
          <a:p>
            <a:pPr marL="0" lvl="0" indent="0" algn="just" rtl="0">
              <a:lnSpc>
                <a:spcPct val="70000"/>
              </a:lnSpc>
              <a:spcBef>
                <a:spcPts val="1000"/>
              </a:spcBef>
              <a:spcAft>
                <a:spcPts val="0"/>
              </a:spcAft>
              <a:buClr>
                <a:schemeClr val="dk1"/>
              </a:buClr>
              <a:buSzPts val="523"/>
              <a:buFont typeface="Arial"/>
              <a:buNone/>
            </a:pPr>
            <a:endParaRPr sz="2538"/>
          </a:p>
          <a:p>
            <a:pPr marL="0" lvl="0" indent="0" algn="just" rtl="0">
              <a:lnSpc>
                <a:spcPct val="70000"/>
              </a:lnSpc>
              <a:spcBef>
                <a:spcPts val="1000"/>
              </a:spcBef>
              <a:spcAft>
                <a:spcPts val="0"/>
              </a:spcAft>
              <a:buClr>
                <a:schemeClr val="dk1"/>
              </a:buClr>
              <a:buSzPts val="523"/>
              <a:buFont typeface="Arial"/>
              <a:buNone/>
            </a:pPr>
            <a:r>
              <a:rPr lang="en-US" sz="2538" b="1"/>
              <a:t>4.Firebase</a:t>
            </a:r>
            <a:r>
              <a:rPr lang="en-US" sz="2538"/>
              <a:t>: Google's mobile development platform for back-end services like authentication, cloud storage, and database management.</a:t>
            </a:r>
            <a:endParaRPr sz="2538"/>
          </a:p>
          <a:p>
            <a:pPr marL="0" lvl="0" indent="0" algn="just" rtl="0">
              <a:lnSpc>
                <a:spcPct val="70000"/>
              </a:lnSpc>
              <a:spcBef>
                <a:spcPts val="1000"/>
              </a:spcBef>
              <a:spcAft>
                <a:spcPts val="0"/>
              </a:spcAft>
              <a:buClr>
                <a:schemeClr val="dk1"/>
              </a:buClr>
              <a:buSzPts val="523"/>
              <a:buFont typeface="Arial"/>
              <a:buNone/>
            </a:pPr>
            <a:endParaRPr sz="2538"/>
          </a:p>
          <a:p>
            <a:pPr marL="0" lvl="0" indent="0" algn="just" rtl="0">
              <a:lnSpc>
                <a:spcPct val="70000"/>
              </a:lnSpc>
              <a:spcBef>
                <a:spcPts val="1000"/>
              </a:spcBef>
              <a:spcAft>
                <a:spcPts val="0"/>
              </a:spcAft>
              <a:buClr>
                <a:schemeClr val="dk1"/>
              </a:buClr>
              <a:buSzPts val="523"/>
              <a:buFont typeface="Arial"/>
              <a:buNone/>
            </a:pPr>
            <a:r>
              <a:rPr lang="en-US" sz="2538" b="1"/>
              <a:t>5.APIs &amp; Libraries:</a:t>
            </a:r>
            <a:r>
              <a:rPr lang="en-US" sz="2538"/>
              <a:t> Tools like Retrofit, Glide, Picasso, and others for networking, image loading, and more.</a:t>
            </a:r>
            <a:endParaRPr sz="2538"/>
          </a:p>
          <a:p>
            <a:pPr marL="0" lvl="0" indent="0" algn="just" rtl="0">
              <a:lnSpc>
                <a:spcPct val="70000"/>
              </a:lnSpc>
              <a:spcBef>
                <a:spcPts val="1000"/>
              </a:spcBef>
              <a:spcAft>
                <a:spcPts val="0"/>
              </a:spcAft>
              <a:buClr>
                <a:schemeClr val="dk1"/>
              </a:buClr>
              <a:buSzPts val="523"/>
              <a:buFont typeface="Arial"/>
              <a:buNone/>
            </a:pPr>
            <a:endParaRPr sz="2538" b="1"/>
          </a:p>
          <a:p>
            <a:pPr marL="0" lvl="0" indent="0" algn="just" rtl="0">
              <a:lnSpc>
                <a:spcPct val="70000"/>
              </a:lnSpc>
              <a:spcBef>
                <a:spcPts val="1000"/>
              </a:spcBef>
              <a:spcAft>
                <a:spcPts val="0"/>
              </a:spcAft>
              <a:buClr>
                <a:schemeClr val="dk1"/>
              </a:buClr>
              <a:buSzPts val="523"/>
              <a:buFont typeface="Arial"/>
              <a:buNone/>
            </a:pPr>
            <a:r>
              <a:rPr lang="en-US" sz="2538" b="1"/>
              <a:t>6.Google Play Store:</a:t>
            </a:r>
            <a:r>
              <a:rPr lang="en-US" sz="2538"/>
              <a:t> Experience with the submission and publishing process.</a:t>
            </a:r>
            <a:endParaRPr sz="2538"/>
          </a:p>
          <a:p>
            <a:pPr marL="0" lvl="0" indent="0" algn="just" rtl="0">
              <a:lnSpc>
                <a:spcPct val="70000"/>
              </a:lnSpc>
              <a:spcBef>
                <a:spcPts val="1000"/>
              </a:spcBef>
              <a:spcAft>
                <a:spcPts val="0"/>
              </a:spcAft>
              <a:buSzPts val="523"/>
              <a:buNone/>
            </a:pPr>
            <a:endParaRPr sz="133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306cb1f1811_0_18"/>
          <p:cNvSpPr txBox="1">
            <a:spLocks noGrp="1"/>
          </p:cNvSpPr>
          <p:nvPr>
            <p:ph type="title"/>
          </p:nvPr>
        </p:nvSpPr>
        <p:spPr>
          <a:xfrm>
            <a:off x="-11852" y="219884"/>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Modules</a:t>
            </a:r>
            <a:endParaRPr/>
          </a:p>
        </p:txBody>
      </p:sp>
      <p:sp>
        <p:nvSpPr>
          <p:cNvPr id="72" name="Google Shape;72;g306cb1f1811_0_18"/>
          <p:cNvSpPr txBox="1">
            <a:spLocks noGrp="1"/>
          </p:cNvSpPr>
          <p:nvPr>
            <p:ph type="body" idx="1"/>
          </p:nvPr>
        </p:nvSpPr>
        <p:spPr>
          <a:xfrm>
            <a:off x="0" y="1084400"/>
            <a:ext cx="11967000" cy="5549700"/>
          </a:xfrm>
          <a:prstGeom prst="rect">
            <a:avLst/>
          </a:prstGeom>
        </p:spPr>
        <p:txBody>
          <a:bodyPr spcFirstLastPara="1" wrap="square" lIns="91425" tIns="45700" rIns="91425" bIns="45700" anchor="t" anchorCtr="0">
            <a:noAutofit/>
          </a:bodyPr>
          <a:lstStyle/>
          <a:p>
            <a:pPr marL="0" lvl="0" indent="0" algn="just" rtl="0">
              <a:lnSpc>
                <a:spcPct val="70000"/>
              </a:lnSpc>
              <a:spcBef>
                <a:spcPts val="1000"/>
              </a:spcBef>
              <a:spcAft>
                <a:spcPts val="0"/>
              </a:spcAft>
              <a:buClr>
                <a:schemeClr val="dk1"/>
              </a:buClr>
              <a:buSzPts val="275"/>
              <a:buFont typeface="Arial"/>
              <a:buNone/>
            </a:pPr>
            <a:r>
              <a:rPr lang="en-US" sz="2400" b="1"/>
              <a:t>Module 1</a:t>
            </a:r>
            <a:r>
              <a:rPr lang="en-US" sz="2400"/>
              <a:t>: Android Basics</a:t>
            </a:r>
            <a:endParaRPr sz="2400"/>
          </a:p>
          <a:p>
            <a:pPr marL="0" lvl="0" indent="0" algn="just" rtl="0">
              <a:lnSpc>
                <a:spcPct val="70000"/>
              </a:lnSpc>
              <a:spcBef>
                <a:spcPts val="1000"/>
              </a:spcBef>
              <a:spcAft>
                <a:spcPts val="0"/>
              </a:spcAft>
              <a:buClr>
                <a:schemeClr val="dk1"/>
              </a:buClr>
              <a:buSzPts val="275"/>
              <a:buFont typeface="Arial"/>
              <a:buNone/>
            </a:pPr>
            <a:r>
              <a:rPr lang="en-US" sz="2400"/>
              <a:t>1. Understand Android fundamentals (components, lifecycle, permissions).</a:t>
            </a:r>
            <a:endParaRPr sz="2400"/>
          </a:p>
          <a:p>
            <a:pPr marL="0" lvl="0" indent="0" algn="just" rtl="0">
              <a:lnSpc>
                <a:spcPct val="70000"/>
              </a:lnSpc>
              <a:spcBef>
                <a:spcPts val="1000"/>
              </a:spcBef>
              <a:spcAft>
                <a:spcPts val="0"/>
              </a:spcAft>
              <a:buClr>
                <a:schemeClr val="dk1"/>
              </a:buClr>
              <a:buSzPts val="275"/>
              <a:buFont typeface="Arial"/>
              <a:buNone/>
            </a:pPr>
            <a:r>
              <a:rPr lang="en-US" sz="2400"/>
              <a:t>2. Set up Android Studio and development environment.</a:t>
            </a:r>
            <a:endParaRPr sz="2400"/>
          </a:p>
          <a:p>
            <a:pPr marL="0" lvl="0" indent="0" algn="just" rtl="0">
              <a:lnSpc>
                <a:spcPct val="70000"/>
              </a:lnSpc>
              <a:spcBef>
                <a:spcPts val="1000"/>
              </a:spcBef>
              <a:spcAft>
                <a:spcPts val="0"/>
              </a:spcAft>
              <a:buSzPts val="275"/>
              <a:buNone/>
            </a:pPr>
            <a:r>
              <a:rPr lang="en-US" sz="2400"/>
              <a:t>3. Build and run first Android app.</a:t>
            </a:r>
            <a:endParaRPr sz="2400"/>
          </a:p>
          <a:p>
            <a:pPr marL="0" lvl="0" indent="0" algn="just" rtl="0">
              <a:lnSpc>
                <a:spcPct val="70000"/>
              </a:lnSpc>
              <a:spcBef>
                <a:spcPts val="1000"/>
              </a:spcBef>
              <a:spcAft>
                <a:spcPts val="0"/>
              </a:spcAft>
              <a:buClr>
                <a:schemeClr val="dk1"/>
              </a:buClr>
              <a:buSzPts val="275"/>
              <a:buFont typeface="Arial"/>
              <a:buNone/>
            </a:pPr>
            <a:endParaRPr sz="2400"/>
          </a:p>
          <a:p>
            <a:pPr marL="0" lvl="0" indent="0" algn="just" rtl="0">
              <a:lnSpc>
                <a:spcPct val="70000"/>
              </a:lnSpc>
              <a:spcBef>
                <a:spcPts val="1000"/>
              </a:spcBef>
              <a:spcAft>
                <a:spcPts val="0"/>
              </a:spcAft>
              <a:buClr>
                <a:schemeClr val="dk1"/>
              </a:buClr>
              <a:buSzPts val="275"/>
              <a:buFont typeface="Arial"/>
              <a:buNone/>
            </a:pPr>
            <a:r>
              <a:rPr lang="en-US" sz="2400" b="1"/>
              <a:t>Module 2</a:t>
            </a:r>
            <a:r>
              <a:rPr lang="en-US" sz="2400"/>
              <a:t>: User Interface and User Experience</a:t>
            </a:r>
            <a:endParaRPr sz="2400"/>
          </a:p>
          <a:p>
            <a:pPr marL="0" lvl="0" indent="0" algn="just" rtl="0">
              <a:lnSpc>
                <a:spcPct val="70000"/>
              </a:lnSpc>
              <a:spcBef>
                <a:spcPts val="1000"/>
              </a:spcBef>
              <a:spcAft>
                <a:spcPts val="0"/>
              </a:spcAft>
              <a:buClr>
                <a:schemeClr val="dk1"/>
              </a:buClr>
              <a:buSzPts val="275"/>
              <a:buFont typeface="Arial"/>
              <a:buNone/>
            </a:pPr>
            <a:r>
              <a:rPr lang="en-US" sz="2400"/>
              <a:t>1. Design intuitive user interfaces.</a:t>
            </a:r>
            <a:endParaRPr sz="2400"/>
          </a:p>
          <a:p>
            <a:pPr marL="0" lvl="0" indent="0" algn="just" rtl="0">
              <a:lnSpc>
                <a:spcPct val="70000"/>
              </a:lnSpc>
              <a:spcBef>
                <a:spcPts val="1000"/>
              </a:spcBef>
              <a:spcAft>
                <a:spcPts val="0"/>
              </a:spcAft>
              <a:buClr>
                <a:schemeClr val="dk1"/>
              </a:buClr>
              <a:buSzPts val="275"/>
              <a:buFont typeface="Arial"/>
              <a:buNone/>
            </a:pPr>
            <a:r>
              <a:rPr lang="en-US" sz="2400"/>
              <a:t>2. Implement UI components (layouts, views, widgets).</a:t>
            </a:r>
            <a:endParaRPr sz="2400"/>
          </a:p>
          <a:p>
            <a:pPr marL="0" lvl="0" indent="0" algn="just" rtl="0">
              <a:lnSpc>
                <a:spcPct val="70000"/>
              </a:lnSpc>
              <a:spcBef>
                <a:spcPts val="1000"/>
              </a:spcBef>
              <a:spcAft>
                <a:spcPts val="0"/>
              </a:spcAft>
              <a:buSzPts val="275"/>
              <a:buNone/>
            </a:pPr>
            <a:r>
              <a:rPr lang="en-US" sz="2400"/>
              <a:t>3. Handle user input and events.</a:t>
            </a:r>
            <a:endParaRPr sz="2400"/>
          </a:p>
          <a:p>
            <a:pPr marL="0" lvl="0" indent="0" algn="just" rtl="0">
              <a:spcBef>
                <a:spcPts val="1000"/>
              </a:spcBef>
              <a:spcAft>
                <a:spcPts val="0"/>
              </a:spcAft>
              <a:buClr>
                <a:schemeClr val="dk1"/>
              </a:buClr>
              <a:buSzPts val="1100"/>
              <a:buFont typeface="Arial"/>
              <a:buNone/>
            </a:pPr>
            <a:endParaRPr sz="2400"/>
          </a:p>
          <a:p>
            <a:pPr marL="0" lvl="0" indent="0" algn="just" rtl="0">
              <a:spcBef>
                <a:spcPts val="1000"/>
              </a:spcBef>
              <a:spcAft>
                <a:spcPts val="0"/>
              </a:spcAft>
              <a:buClr>
                <a:schemeClr val="dk1"/>
              </a:buClr>
              <a:buSzPts val="1100"/>
              <a:buFont typeface="Arial"/>
              <a:buNone/>
            </a:pPr>
            <a:r>
              <a:rPr lang="en-US" sz="2400" b="1"/>
              <a:t>Module 3</a:t>
            </a:r>
            <a:r>
              <a:rPr lang="en-US" sz="2400"/>
              <a:t>: Data Storage and Management</a:t>
            </a:r>
            <a:endParaRPr sz="2400"/>
          </a:p>
          <a:p>
            <a:pPr marL="0" lvl="0" indent="0" algn="just" rtl="0">
              <a:spcBef>
                <a:spcPts val="1000"/>
              </a:spcBef>
              <a:spcAft>
                <a:spcPts val="0"/>
              </a:spcAft>
              <a:buClr>
                <a:schemeClr val="dk1"/>
              </a:buClr>
              <a:buSzPts val="1100"/>
              <a:buFont typeface="Arial"/>
              <a:buNone/>
            </a:pPr>
            <a:r>
              <a:rPr lang="en-US" sz="2400"/>
              <a:t>1. Understand data storage options (SQLite, Room, SharedPreferences).</a:t>
            </a:r>
            <a:endParaRPr sz="2400"/>
          </a:p>
          <a:p>
            <a:pPr marL="0" lvl="0" indent="0" algn="just" rtl="0">
              <a:spcBef>
                <a:spcPts val="1000"/>
              </a:spcBef>
              <a:spcAft>
                <a:spcPts val="0"/>
              </a:spcAft>
              <a:buClr>
                <a:schemeClr val="dk1"/>
              </a:buClr>
              <a:buSzPts val="1100"/>
              <a:buFont typeface="Arial"/>
              <a:buNone/>
            </a:pPr>
            <a:r>
              <a:rPr lang="en-US" sz="2400"/>
              <a:t>2. Implement data storage and retrieval.</a:t>
            </a:r>
            <a:endParaRPr sz="2400"/>
          </a:p>
          <a:p>
            <a:pPr marL="0" lvl="0" indent="0" algn="just" rtl="0">
              <a:lnSpc>
                <a:spcPct val="70000"/>
              </a:lnSpc>
              <a:spcBef>
                <a:spcPts val="1000"/>
              </a:spcBef>
              <a:spcAft>
                <a:spcPts val="0"/>
              </a:spcAft>
              <a:buClr>
                <a:schemeClr val="dk1"/>
              </a:buClr>
              <a:buSzPts val="275"/>
              <a:buFont typeface="Arial"/>
              <a:buNone/>
            </a:pPr>
            <a:endParaRPr sz="2400"/>
          </a:p>
          <a:p>
            <a:pPr marL="0" lvl="0" indent="0" algn="just" rtl="0">
              <a:lnSpc>
                <a:spcPct val="70000"/>
              </a:lnSpc>
              <a:spcBef>
                <a:spcPts val="1000"/>
              </a:spcBef>
              <a:spcAft>
                <a:spcPts val="0"/>
              </a:spcAft>
              <a:buClr>
                <a:schemeClr val="dk1"/>
              </a:buClr>
              <a:buSzPts val="275"/>
              <a:buFont typeface="Arial"/>
              <a:buNone/>
            </a:pPr>
            <a:endParaRPr sz="1900"/>
          </a:p>
          <a:p>
            <a:pPr marL="0" lvl="0" indent="0" algn="just" rtl="0">
              <a:lnSpc>
                <a:spcPct val="70000"/>
              </a:lnSpc>
              <a:spcBef>
                <a:spcPts val="1000"/>
              </a:spcBef>
              <a:spcAft>
                <a:spcPts val="0"/>
              </a:spcAft>
              <a:buClr>
                <a:schemeClr val="dk1"/>
              </a:buClr>
              <a:buSzPts val="275"/>
              <a:buFont typeface="Arial"/>
              <a:buNone/>
            </a:pPr>
            <a:endParaRPr sz="1900"/>
          </a:p>
          <a:p>
            <a:pPr marL="0" lvl="0" indent="0" algn="just" rtl="0">
              <a:lnSpc>
                <a:spcPct val="70000"/>
              </a:lnSpc>
              <a:spcBef>
                <a:spcPts val="1000"/>
              </a:spcBef>
              <a:spcAft>
                <a:spcPts val="0"/>
              </a:spcAft>
              <a:buClr>
                <a:schemeClr val="dk1"/>
              </a:buClr>
              <a:buSzPts val="275"/>
              <a:buFont typeface="Arial"/>
              <a:buNone/>
            </a:pPr>
            <a:endParaRPr sz="1800"/>
          </a:p>
          <a:p>
            <a:pPr marL="0" lvl="0" indent="0" algn="just" rtl="0">
              <a:lnSpc>
                <a:spcPct val="70000"/>
              </a:lnSpc>
              <a:spcBef>
                <a:spcPts val="1000"/>
              </a:spcBef>
              <a:spcAft>
                <a:spcPts val="0"/>
              </a:spcAft>
              <a:buSzPts val="275"/>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306d65c9952_1_20"/>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Modules</a:t>
            </a:r>
            <a:endParaRPr/>
          </a:p>
        </p:txBody>
      </p:sp>
      <p:sp>
        <p:nvSpPr>
          <p:cNvPr id="79" name="Google Shape;79;g306d65c9952_1_20"/>
          <p:cNvSpPr txBox="1">
            <a:spLocks noGrp="1"/>
          </p:cNvSpPr>
          <p:nvPr>
            <p:ph type="body" idx="1"/>
          </p:nvPr>
        </p:nvSpPr>
        <p:spPr>
          <a:xfrm>
            <a:off x="0" y="947650"/>
            <a:ext cx="12192000" cy="5725500"/>
          </a:xfrm>
          <a:prstGeom prst="rect">
            <a:avLst/>
          </a:prstGeom>
        </p:spPr>
        <p:txBody>
          <a:bodyPr spcFirstLastPara="1" wrap="square" lIns="91425" tIns="45700" rIns="91425" bIns="45700" anchor="t" anchorCtr="0">
            <a:normAutofit lnSpcReduction="20000"/>
          </a:bodyPr>
          <a:lstStyle/>
          <a:p>
            <a:pPr marL="0" lvl="0" indent="0" algn="just" rtl="0">
              <a:spcBef>
                <a:spcPts val="1000"/>
              </a:spcBef>
              <a:spcAft>
                <a:spcPts val="0"/>
              </a:spcAft>
              <a:buClr>
                <a:schemeClr val="dk1"/>
              </a:buClr>
              <a:buSzPts val="1100"/>
              <a:buFont typeface="Arial"/>
              <a:buNone/>
            </a:pPr>
            <a:r>
              <a:rPr lang="en-US" sz="2500" b="1"/>
              <a:t>Module 4</a:t>
            </a:r>
            <a:r>
              <a:rPr lang="en-US" sz="2500"/>
              <a:t>: Networking and APIs</a:t>
            </a:r>
            <a:endParaRPr sz="2500"/>
          </a:p>
          <a:p>
            <a:pPr marL="0" lvl="0" indent="0" algn="just" rtl="0">
              <a:spcBef>
                <a:spcPts val="1000"/>
              </a:spcBef>
              <a:spcAft>
                <a:spcPts val="0"/>
              </a:spcAft>
              <a:buClr>
                <a:schemeClr val="dk1"/>
              </a:buClr>
              <a:buSzPts val="1100"/>
              <a:buFont typeface="Arial"/>
              <a:buNone/>
            </a:pPr>
            <a:r>
              <a:rPr lang="en-US" sz="2500"/>
              <a:t>1. Understand HTTP networking and APIs.</a:t>
            </a:r>
            <a:endParaRPr sz="2500"/>
          </a:p>
          <a:p>
            <a:pPr marL="0" lvl="0" indent="0" algn="just" rtl="0">
              <a:spcBef>
                <a:spcPts val="1000"/>
              </a:spcBef>
              <a:spcAft>
                <a:spcPts val="0"/>
              </a:spcAft>
              <a:buClr>
                <a:schemeClr val="dk1"/>
              </a:buClr>
              <a:buSzPts val="1100"/>
              <a:buFont typeface="Arial"/>
              <a:buNone/>
            </a:pPr>
            <a:r>
              <a:rPr lang="en-US" sz="2500"/>
              <a:t>2. Implement API calls using Retrofit or OkHttp.</a:t>
            </a:r>
            <a:endParaRPr sz="2500"/>
          </a:p>
          <a:p>
            <a:pPr marL="0" lvl="0" indent="0" algn="just" rtl="0">
              <a:spcBef>
                <a:spcPts val="1000"/>
              </a:spcBef>
              <a:spcAft>
                <a:spcPts val="0"/>
              </a:spcAft>
              <a:buClr>
                <a:schemeClr val="dk1"/>
              </a:buClr>
              <a:buSzPts val="1100"/>
              <a:buFont typeface="Arial"/>
              <a:buNone/>
            </a:pPr>
            <a:endParaRPr sz="2500"/>
          </a:p>
          <a:p>
            <a:pPr marL="0" lvl="0" indent="0" algn="just" rtl="0">
              <a:spcBef>
                <a:spcPts val="1000"/>
              </a:spcBef>
              <a:spcAft>
                <a:spcPts val="0"/>
              </a:spcAft>
              <a:buClr>
                <a:schemeClr val="dk1"/>
              </a:buClr>
              <a:buSzPts val="1100"/>
              <a:buFont typeface="Arial"/>
              <a:buNone/>
            </a:pPr>
            <a:r>
              <a:rPr lang="en-US" sz="2500" b="1"/>
              <a:t>Module 5</a:t>
            </a:r>
            <a:r>
              <a:rPr lang="en-US" sz="2500"/>
              <a:t>: Advanced Topics</a:t>
            </a:r>
            <a:endParaRPr sz="2500"/>
          </a:p>
          <a:p>
            <a:pPr marL="0" lvl="0" indent="0" algn="just" rtl="0">
              <a:spcBef>
                <a:spcPts val="1000"/>
              </a:spcBef>
              <a:spcAft>
                <a:spcPts val="0"/>
              </a:spcAft>
              <a:buClr>
                <a:schemeClr val="dk1"/>
              </a:buClr>
              <a:buSzPts val="1100"/>
              <a:buFont typeface="Arial"/>
              <a:buNone/>
            </a:pPr>
            <a:r>
              <a:rPr lang="en-US" sz="2500"/>
              <a:t>1. Implement location-based services (Google Maps).</a:t>
            </a:r>
            <a:endParaRPr sz="2500"/>
          </a:p>
          <a:p>
            <a:pPr marL="0" lvl="0" indent="0" algn="just" rtl="0">
              <a:spcBef>
                <a:spcPts val="1000"/>
              </a:spcBef>
              <a:spcAft>
                <a:spcPts val="0"/>
              </a:spcAft>
              <a:buNone/>
            </a:pPr>
            <a:r>
              <a:rPr lang="en-US" sz="2500"/>
              <a:t>2. Use Firebase services (Authentication, Realtime Database).</a:t>
            </a:r>
            <a:endParaRPr sz="2500"/>
          </a:p>
          <a:p>
            <a:pPr marL="0" lvl="0" indent="0" algn="just" rtl="0">
              <a:spcBef>
                <a:spcPts val="1000"/>
              </a:spcBef>
              <a:spcAft>
                <a:spcPts val="0"/>
              </a:spcAft>
              <a:buNone/>
            </a:pPr>
            <a:endParaRPr sz="2500"/>
          </a:p>
          <a:p>
            <a:pPr marL="0" lvl="0" indent="0" algn="just" rtl="0">
              <a:spcBef>
                <a:spcPts val="1000"/>
              </a:spcBef>
              <a:spcAft>
                <a:spcPts val="0"/>
              </a:spcAft>
              <a:buNone/>
            </a:pPr>
            <a:r>
              <a:rPr lang="en-US" sz="2500" b="1"/>
              <a:t>Module 6</a:t>
            </a:r>
            <a:r>
              <a:rPr lang="en-US" sz="2500"/>
              <a:t>: Testing and Debugging</a:t>
            </a:r>
            <a:endParaRPr sz="2500"/>
          </a:p>
          <a:p>
            <a:pPr marL="0" lvl="0" indent="0" algn="just" rtl="0">
              <a:spcBef>
                <a:spcPts val="1000"/>
              </a:spcBef>
              <a:spcAft>
                <a:spcPts val="0"/>
              </a:spcAft>
              <a:buNone/>
            </a:pPr>
            <a:r>
              <a:rPr lang="en-US" sz="2500"/>
              <a:t>1. Write unit tests and UI tests.</a:t>
            </a:r>
            <a:endParaRPr sz="2500"/>
          </a:p>
          <a:p>
            <a:pPr marL="0" lvl="0" indent="0" algn="just" rtl="0">
              <a:spcBef>
                <a:spcPts val="1000"/>
              </a:spcBef>
              <a:spcAft>
                <a:spcPts val="0"/>
              </a:spcAft>
              <a:buNone/>
            </a:pPr>
            <a:r>
              <a:rPr lang="en-US" sz="2500"/>
              <a:t>2. Use Android Debug Bridge (ADB).</a:t>
            </a:r>
            <a:endParaRPr sz="2500"/>
          </a:p>
          <a:p>
            <a:pPr marL="0" lvl="0" indent="0" algn="just" rtl="0">
              <a:spcBef>
                <a:spcPts val="1000"/>
              </a:spcBef>
              <a:spcAft>
                <a:spcPts val="0"/>
              </a:spcAft>
              <a:buNone/>
            </a:pPr>
            <a:r>
              <a:rPr lang="en-US" sz="2500"/>
              <a:t>3. Debug and troubleshoot apps</a:t>
            </a:r>
            <a:r>
              <a:rPr lang="en-US"/>
              <a:t>.</a:t>
            </a:r>
            <a:endParaRPr/>
          </a:p>
          <a:p>
            <a:pPr marL="0" lvl="0" indent="0" algn="just" rtl="0">
              <a:spcBef>
                <a:spcPts val="1000"/>
              </a:spcBef>
              <a:spcAft>
                <a:spcPts val="0"/>
              </a:spcAft>
              <a:buClr>
                <a:schemeClr val="dk1"/>
              </a:buClr>
              <a:buSzPts val="1100"/>
              <a:buFont typeface="Arial"/>
              <a:buNone/>
            </a:pPr>
            <a:endParaRPr sz="3050"/>
          </a:p>
          <a:p>
            <a:pPr marL="0" lvl="0" indent="0" algn="just" rtl="0">
              <a:spcBef>
                <a:spcPts val="1000"/>
              </a:spcBef>
              <a:spcAft>
                <a:spcPts val="0"/>
              </a:spcAft>
              <a:buClr>
                <a:schemeClr val="dk1"/>
              </a:buClr>
              <a:buSzPts val="1100"/>
              <a:buFont typeface="Arial"/>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306cb1f1811_0_24"/>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Real time applications</a:t>
            </a:r>
            <a:endParaRPr/>
          </a:p>
        </p:txBody>
      </p:sp>
      <p:sp>
        <p:nvSpPr>
          <p:cNvPr id="86" name="Google Shape;86;g306cb1f1811_0_24"/>
          <p:cNvSpPr txBox="1">
            <a:spLocks noGrp="1"/>
          </p:cNvSpPr>
          <p:nvPr>
            <p:ph type="body" idx="1"/>
          </p:nvPr>
        </p:nvSpPr>
        <p:spPr>
          <a:xfrm>
            <a:off x="5" y="1200254"/>
            <a:ext cx="11779200" cy="53949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2500"/>
              <a:t>1.Ride-Sharing Apps(e.g.,Uber,Lyft)</a:t>
            </a:r>
            <a:endParaRPr sz="2500"/>
          </a:p>
          <a:p>
            <a:pPr marL="0" lvl="0" indent="0" algn="just" rtl="0">
              <a:spcBef>
                <a:spcPts val="1000"/>
              </a:spcBef>
              <a:spcAft>
                <a:spcPts val="0"/>
              </a:spcAft>
              <a:buClr>
                <a:schemeClr val="dk1"/>
              </a:buClr>
              <a:buSzPts val="1100"/>
              <a:buFont typeface="Arial"/>
              <a:buNone/>
            </a:pPr>
            <a:r>
              <a:rPr lang="en-US" sz="2500"/>
              <a:t>2.Food Delivery Apps(e.g.,DoorDash,Grubhub)</a:t>
            </a:r>
            <a:endParaRPr sz="2500"/>
          </a:p>
          <a:p>
            <a:pPr marL="0" lvl="0" indent="0" algn="just" rtl="0">
              <a:spcBef>
                <a:spcPts val="1000"/>
              </a:spcBef>
              <a:spcAft>
                <a:spcPts val="0"/>
              </a:spcAft>
              <a:buClr>
                <a:schemeClr val="dk1"/>
              </a:buClr>
              <a:buSzPts val="1100"/>
              <a:buFont typeface="Arial"/>
              <a:buNone/>
            </a:pPr>
            <a:r>
              <a:rPr lang="en-US" sz="2500"/>
              <a:t>3.Weather Apps with Real-Time updates(e.g.,Accu Weather)</a:t>
            </a:r>
            <a:endParaRPr sz="2500"/>
          </a:p>
          <a:p>
            <a:pPr marL="0" lvl="0" indent="0" algn="just" rtl="0">
              <a:spcBef>
                <a:spcPts val="1000"/>
              </a:spcBef>
              <a:spcAft>
                <a:spcPts val="0"/>
              </a:spcAft>
              <a:buClr>
                <a:schemeClr val="dk1"/>
              </a:buClr>
              <a:buSzPts val="1100"/>
              <a:buFont typeface="Arial"/>
              <a:buNone/>
            </a:pPr>
            <a:r>
              <a:rPr lang="en-US" sz="2500"/>
              <a:t>4.Home Security Apps with Live Camera Feeds(e.g.,Nest,Ring)</a:t>
            </a:r>
            <a:endParaRPr sz="2500"/>
          </a:p>
          <a:p>
            <a:pPr marL="0" lvl="0" indent="0" algn="just" rtl="0">
              <a:spcBef>
                <a:spcPts val="1000"/>
              </a:spcBef>
              <a:spcAft>
                <a:spcPts val="0"/>
              </a:spcAft>
              <a:buClr>
                <a:schemeClr val="dk1"/>
              </a:buClr>
              <a:buSzPts val="1100"/>
              <a:buFont typeface="Arial"/>
              <a:buNone/>
            </a:pPr>
            <a:r>
              <a:rPr lang="en-US" sz="2500"/>
              <a:t>5.Emergency Services Apps(e.g.,SOS Apps)</a:t>
            </a:r>
            <a:endParaRPr sz="2500"/>
          </a:p>
          <a:p>
            <a:pPr marL="0" lvl="0" indent="0" algn="just" rtl="0">
              <a:spcBef>
                <a:spcPts val="1000"/>
              </a:spcBef>
              <a:spcAft>
                <a:spcPts val="0"/>
              </a:spcAft>
              <a:buClr>
                <a:schemeClr val="dk1"/>
              </a:buClr>
              <a:buSzPts val="1100"/>
              <a:buFont typeface="Arial"/>
              <a:buNone/>
            </a:pPr>
            <a:r>
              <a:rPr lang="en-US" sz="2500"/>
              <a:t>6.Health and Fitness Apps with GPS(e.g.,Strava,Runkeeper)</a:t>
            </a:r>
            <a:endParaRPr sz="2500"/>
          </a:p>
          <a:p>
            <a:pPr marL="0" lvl="0" indent="0" algn="just" rtl="0">
              <a:spcBef>
                <a:spcPts val="1000"/>
              </a:spcBef>
              <a:spcAft>
                <a:spcPts val="0"/>
              </a:spcAft>
              <a:buNone/>
            </a:pPr>
            <a:r>
              <a:rPr lang="en-US" sz="2500"/>
              <a:t>7.E-Commerce application(e.g.,Amazon,Flipkart)</a:t>
            </a:r>
            <a:endParaRPr sz="2500"/>
          </a:p>
          <a:p>
            <a:pPr marL="0" lvl="0" indent="0" algn="just" rtl="0">
              <a:spcBef>
                <a:spcPts val="1000"/>
              </a:spcBef>
              <a:spcAft>
                <a:spcPts val="0"/>
              </a:spcAft>
              <a:buNone/>
            </a:pPr>
            <a:r>
              <a:rPr lang="en-US" sz="2500"/>
              <a:t>8.Social Media(e.g.,Instagram)</a:t>
            </a:r>
            <a:endParaRPr sz="2500"/>
          </a:p>
          <a:p>
            <a:pPr marL="0" lvl="0" indent="0" algn="just"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306cb1f1811_0_30"/>
          <p:cNvSpPr txBox="1">
            <a:spLocks noGrp="1"/>
          </p:cNvSpPr>
          <p:nvPr>
            <p:ph type="title"/>
          </p:nvPr>
        </p:nvSpPr>
        <p:spPr>
          <a:xfrm>
            <a:off x="-2" y="232759"/>
            <a:ext cx="12192000" cy="714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Learning outcomes</a:t>
            </a:r>
            <a:endParaRPr/>
          </a:p>
        </p:txBody>
      </p:sp>
      <p:sp>
        <p:nvSpPr>
          <p:cNvPr id="93" name="Google Shape;93;g306cb1f1811_0_30"/>
          <p:cNvSpPr txBox="1">
            <a:spLocks noGrp="1"/>
          </p:cNvSpPr>
          <p:nvPr>
            <p:ph type="body" idx="1"/>
          </p:nvPr>
        </p:nvSpPr>
        <p:spPr>
          <a:xfrm>
            <a:off x="199505" y="1097279"/>
            <a:ext cx="11779200" cy="53949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2500"/>
              <a:t>1. Develop a comprehensive understanding of Android development.</a:t>
            </a:r>
            <a:endParaRPr sz="2500"/>
          </a:p>
          <a:p>
            <a:pPr marL="0" lvl="0" indent="0" algn="just" rtl="0">
              <a:spcBef>
                <a:spcPts val="1000"/>
              </a:spcBef>
              <a:spcAft>
                <a:spcPts val="0"/>
              </a:spcAft>
              <a:buClr>
                <a:schemeClr val="dk1"/>
              </a:buClr>
              <a:buSzPts val="1100"/>
              <a:buFont typeface="Arial"/>
              <a:buNone/>
            </a:pPr>
            <a:r>
              <a:rPr lang="en-US" sz="2500"/>
              <a:t>2. Build multiple Android apps.</a:t>
            </a:r>
            <a:endParaRPr sz="2500"/>
          </a:p>
          <a:p>
            <a:pPr marL="0" lvl="0" indent="0" algn="just" rtl="0">
              <a:spcBef>
                <a:spcPts val="1000"/>
              </a:spcBef>
              <a:spcAft>
                <a:spcPts val="0"/>
              </a:spcAft>
              <a:buClr>
                <a:schemeClr val="dk1"/>
              </a:buClr>
              <a:buSzPts val="1100"/>
              <a:buFont typeface="Arial"/>
              <a:buNone/>
            </a:pPr>
            <a:r>
              <a:rPr lang="en-US" sz="2500"/>
              <a:t>3. Prepare for Google Android Developer Certification.</a:t>
            </a:r>
            <a:endParaRPr sz="2500"/>
          </a:p>
          <a:p>
            <a:pPr marL="0" lvl="0" indent="0" algn="just" rtl="0">
              <a:spcBef>
                <a:spcPts val="1000"/>
              </a:spcBef>
              <a:spcAft>
                <a:spcPts val="0"/>
              </a:spcAft>
              <a:buClr>
                <a:schemeClr val="dk1"/>
              </a:buClr>
              <a:buSzPts val="1100"/>
              <a:buFont typeface="Arial"/>
              <a:buNone/>
            </a:pPr>
            <a:r>
              <a:rPr lang="en-US" sz="2500"/>
              <a:t>4. Enhance career prospects in Android development.</a:t>
            </a:r>
            <a:endParaRPr sz="2500"/>
          </a:p>
          <a:p>
            <a:pPr marL="0" lvl="0" indent="0" algn="just" rtl="0">
              <a:spcBef>
                <a:spcPts val="1000"/>
              </a:spcBef>
              <a:spcAft>
                <a:spcPts val="0"/>
              </a:spcAft>
              <a:buNone/>
            </a:pPr>
            <a:r>
              <a:rPr lang="en-US" sz="2500"/>
              <a:t>5. Stay updated with latest Android trends and technology</a:t>
            </a:r>
            <a:endParaRPr sz="2500"/>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804</Words>
  <Application>Microsoft Office PowerPoint</Application>
  <PresentationFormat>Widescreen</PresentationFormat>
  <Paragraphs>98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Noto Sans Symbols</vt:lpstr>
      <vt:lpstr>Times New Roman</vt:lpstr>
      <vt:lpstr>Custom Design</vt:lpstr>
      <vt:lpstr>PowerPoint Presentation</vt:lpstr>
      <vt:lpstr>Contents</vt:lpstr>
      <vt:lpstr>Course objective</vt:lpstr>
      <vt:lpstr>Introduction</vt:lpstr>
      <vt:lpstr>Technology</vt:lpstr>
      <vt:lpstr>Modules</vt:lpstr>
      <vt:lpstr>Modules</vt:lpstr>
      <vt:lpstr>Real time applications</vt:lpstr>
      <vt:lpstr>Learning outcomes</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venkatesh k</dc:creator>
  <cp:lastModifiedBy>Nasreen Shaik</cp:lastModifiedBy>
  <cp:revision>1</cp:revision>
  <dcterms:created xsi:type="dcterms:W3CDTF">2019-06-11T05:35:51Z</dcterms:created>
  <dcterms:modified xsi:type="dcterms:W3CDTF">2024-09-30T16:58:35Z</dcterms:modified>
</cp:coreProperties>
</file>