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0" r:id="rId1"/>
  </p:sldMasterIdLst>
  <p:notesMasterIdLst>
    <p:notesMasterId r:id="rId23"/>
  </p:notesMasterIdLst>
  <p:sldIdLst>
    <p:sldId id="256" r:id="rId2"/>
    <p:sldId id="257" r:id="rId3"/>
    <p:sldId id="259" r:id="rId4"/>
    <p:sldId id="272" r:id="rId5"/>
    <p:sldId id="264" r:id="rId6"/>
    <p:sldId id="269" r:id="rId7"/>
    <p:sldId id="274" r:id="rId8"/>
    <p:sldId id="258" r:id="rId9"/>
    <p:sldId id="275" r:id="rId10"/>
    <p:sldId id="265" r:id="rId11"/>
    <p:sldId id="260" r:id="rId12"/>
    <p:sldId id="268" r:id="rId13"/>
    <p:sldId id="270" r:id="rId14"/>
    <p:sldId id="277" r:id="rId15"/>
    <p:sldId id="262" r:id="rId16"/>
    <p:sldId id="276" r:id="rId17"/>
    <p:sldId id="273" r:id="rId18"/>
    <p:sldId id="278" r:id="rId19"/>
    <p:sldId id="267" r:id="rId20"/>
    <p:sldId id="261"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DF7"/>
    <a:srgbClr val="E7F3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65293" autoAdjust="0"/>
  </p:normalViewPr>
  <p:slideViewPr>
    <p:cSldViewPr snapToGrid="0">
      <p:cViewPr varScale="1">
        <p:scale>
          <a:sx n="56" d="100"/>
          <a:sy n="56" d="100"/>
        </p:scale>
        <p:origin x="13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C6925-8D3F-43BA-BFC2-3461F84B31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F66A91E-198A-47AC-A090-7AC383D036C3}">
      <dgm:prSet/>
      <dgm:spPr/>
      <dgm:t>
        <a:bodyPr/>
        <a:lstStyle/>
        <a:p>
          <a:r>
            <a:rPr lang="en-US" b="0" i="0" baseline="0"/>
            <a:t>SemEval-2020 Task 6 (DeftEval)</a:t>
          </a:r>
          <a:endParaRPr lang="en-US"/>
        </a:p>
      </dgm:t>
    </dgm:pt>
    <dgm:pt modelId="{6F23F6A0-0A8D-4493-8E8C-2FFDA9F5D547}" type="parTrans" cxnId="{B9696192-C18B-4296-9E6C-68DAB1F39A16}">
      <dgm:prSet/>
      <dgm:spPr/>
      <dgm:t>
        <a:bodyPr/>
        <a:lstStyle/>
        <a:p>
          <a:endParaRPr lang="en-US"/>
        </a:p>
      </dgm:t>
    </dgm:pt>
    <dgm:pt modelId="{722E485D-45F8-44E9-84AA-6631F1DDAAC8}" type="sibTrans" cxnId="{B9696192-C18B-4296-9E6C-68DAB1F39A16}">
      <dgm:prSet/>
      <dgm:spPr/>
      <dgm:t>
        <a:bodyPr/>
        <a:lstStyle/>
        <a:p>
          <a:endParaRPr lang="en-US"/>
        </a:p>
      </dgm:t>
    </dgm:pt>
    <dgm:pt modelId="{5B87EC2C-1506-46E5-AB5C-1BF11F812931}">
      <dgm:prSet/>
      <dgm:spPr/>
      <dgm:t>
        <a:bodyPr/>
        <a:lstStyle/>
        <a:p>
          <a:r>
            <a:rPr lang="en-US" dirty="0"/>
            <a:t>Direct-defines, indirect-defines, refers to, supplements, etc.</a:t>
          </a:r>
        </a:p>
      </dgm:t>
    </dgm:pt>
    <dgm:pt modelId="{768E6DFE-9235-4EBA-BEA2-3B58B684AE68}" type="parTrans" cxnId="{5D4E0B58-51D3-491E-94B2-4C2973A59276}">
      <dgm:prSet/>
      <dgm:spPr/>
      <dgm:t>
        <a:bodyPr/>
        <a:lstStyle/>
        <a:p>
          <a:endParaRPr lang="en-US"/>
        </a:p>
      </dgm:t>
    </dgm:pt>
    <dgm:pt modelId="{A2298C0A-789D-4839-B30D-8E117E7A6D98}" type="sibTrans" cxnId="{5D4E0B58-51D3-491E-94B2-4C2973A59276}">
      <dgm:prSet/>
      <dgm:spPr/>
      <dgm:t>
        <a:bodyPr/>
        <a:lstStyle/>
        <a:p>
          <a:endParaRPr lang="en-US"/>
        </a:p>
      </dgm:t>
    </dgm:pt>
    <dgm:pt modelId="{7BB9E56A-2EC9-4DF1-830F-AA6B7C7E4576}">
      <dgm:prSet/>
      <dgm:spPr/>
      <dgm:t>
        <a:bodyPr/>
        <a:lstStyle/>
        <a:p>
          <a:r>
            <a:rPr lang="en-US" b="0" i="0" baseline="0"/>
            <a:t>SemEval-2018 task 7</a:t>
          </a:r>
          <a:endParaRPr lang="en-US"/>
        </a:p>
      </dgm:t>
    </dgm:pt>
    <dgm:pt modelId="{81D2C977-190C-4D48-A436-8F1CB1F29FDD}" type="parTrans" cxnId="{A869FF69-95F2-4AAD-929A-DE92C1877AE6}">
      <dgm:prSet/>
      <dgm:spPr/>
      <dgm:t>
        <a:bodyPr/>
        <a:lstStyle/>
        <a:p>
          <a:endParaRPr lang="en-US"/>
        </a:p>
      </dgm:t>
    </dgm:pt>
    <dgm:pt modelId="{E3B8EBB0-8349-4FF3-BD09-2A0BA949AD26}" type="sibTrans" cxnId="{A869FF69-95F2-4AAD-929A-DE92C1877AE6}">
      <dgm:prSet/>
      <dgm:spPr/>
      <dgm:t>
        <a:bodyPr/>
        <a:lstStyle/>
        <a:p>
          <a:endParaRPr lang="en-US"/>
        </a:p>
      </dgm:t>
    </dgm:pt>
    <dgm:pt modelId="{E29EEA91-48D5-4B47-829F-CF65E2F54D1A}">
      <dgm:prSet/>
      <dgm:spPr/>
      <dgm:t>
        <a:bodyPr/>
        <a:lstStyle/>
        <a:p>
          <a:r>
            <a:rPr lang="en-US" b="0" i="0" baseline="0"/>
            <a:t>scientific relations: u</a:t>
          </a:r>
          <a:r>
            <a:rPr lang="en-US"/>
            <a:t>sage, result, model, part-whole, topic, comparison</a:t>
          </a:r>
        </a:p>
      </dgm:t>
    </dgm:pt>
    <dgm:pt modelId="{1F0D6399-1FA0-491F-A510-C8226A5BF663}" type="parTrans" cxnId="{AA39F8BC-63C5-4DAE-B798-DFC1612A9B7A}">
      <dgm:prSet/>
      <dgm:spPr/>
      <dgm:t>
        <a:bodyPr/>
        <a:lstStyle/>
        <a:p>
          <a:endParaRPr lang="en-US"/>
        </a:p>
      </dgm:t>
    </dgm:pt>
    <dgm:pt modelId="{9A5EB804-412D-4A81-9F9E-2265A71755F4}" type="sibTrans" cxnId="{AA39F8BC-63C5-4DAE-B798-DFC1612A9B7A}">
      <dgm:prSet/>
      <dgm:spPr/>
      <dgm:t>
        <a:bodyPr/>
        <a:lstStyle/>
        <a:p>
          <a:endParaRPr lang="en-US"/>
        </a:p>
      </dgm:t>
    </dgm:pt>
    <dgm:pt modelId="{F935BD94-3697-406C-8B8C-13E8394C056F}">
      <dgm:prSet/>
      <dgm:spPr/>
      <dgm:t>
        <a:bodyPr/>
        <a:lstStyle/>
        <a:p>
          <a:r>
            <a:rPr lang="en-US"/>
            <a:t>SemEval-2018 task 10</a:t>
          </a:r>
        </a:p>
      </dgm:t>
    </dgm:pt>
    <dgm:pt modelId="{6EE69B9F-B022-423F-8871-748CFDB42158}" type="parTrans" cxnId="{6E2C27ED-9B1C-4581-9125-0FAC8B0F99F1}">
      <dgm:prSet/>
      <dgm:spPr/>
      <dgm:t>
        <a:bodyPr/>
        <a:lstStyle/>
        <a:p>
          <a:endParaRPr lang="en-US"/>
        </a:p>
      </dgm:t>
    </dgm:pt>
    <dgm:pt modelId="{CA48AC00-BD61-48C3-8C87-869811A3D98C}" type="sibTrans" cxnId="{6E2C27ED-9B1C-4581-9125-0FAC8B0F99F1}">
      <dgm:prSet/>
      <dgm:spPr/>
      <dgm:t>
        <a:bodyPr/>
        <a:lstStyle/>
        <a:p>
          <a:endParaRPr lang="en-US"/>
        </a:p>
      </dgm:t>
    </dgm:pt>
    <dgm:pt modelId="{C343B5B8-CDC6-4AAE-8495-1528A08DD503}">
      <dgm:prSet/>
      <dgm:spPr/>
      <dgm:t>
        <a:bodyPr/>
        <a:lstStyle/>
        <a:p>
          <a:r>
            <a:rPr lang="en-US"/>
            <a:t>capturing discriminative attributes</a:t>
          </a:r>
        </a:p>
      </dgm:t>
    </dgm:pt>
    <dgm:pt modelId="{A8B23273-F543-4F9A-85C2-ECA69A0C2DE8}" type="parTrans" cxnId="{2285EBEE-CBD9-4515-A9E3-3307C67D4753}">
      <dgm:prSet/>
      <dgm:spPr/>
      <dgm:t>
        <a:bodyPr/>
        <a:lstStyle/>
        <a:p>
          <a:endParaRPr lang="en-US"/>
        </a:p>
      </dgm:t>
    </dgm:pt>
    <dgm:pt modelId="{A201D4BE-AD08-42E2-9D4A-0B15030B15E7}" type="sibTrans" cxnId="{2285EBEE-CBD9-4515-A9E3-3307C67D4753}">
      <dgm:prSet/>
      <dgm:spPr/>
      <dgm:t>
        <a:bodyPr/>
        <a:lstStyle/>
        <a:p>
          <a:endParaRPr lang="en-US"/>
        </a:p>
      </dgm:t>
    </dgm:pt>
    <dgm:pt modelId="{8530B403-6A82-411E-8B7C-CC563E2E0E1C}">
      <dgm:prSet/>
      <dgm:spPr/>
      <dgm:t>
        <a:bodyPr/>
        <a:lstStyle/>
        <a:p>
          <a:r>
            <a:rPr lang="en-US"/>
            <a:t>SemEval-2010 Task 8</a:t>
          </a:r>
        </a:p>
      </dgm:t>
    </dgm:pt>
    <dgm:pt modelId="{3D00D543-DB4E-408C-9CEC-B009307DB33B}" type="parTrans" cxnId="{484F01C5-0D1F-429B-B44E-BD85F4536633}">
      <dgm:prSet/>
      <dgm:spPr/>
      <dgm:t>
        <a:bodyPr/>
        <a:lstStyle/>
        <a:p>
          <a:endParaRPr lang="en-US"/>
        </a:p>
      </dgm:t>
    </dgm:pt>
    <dgm:pt modelId="{185D7586-4C90-4158-B05F-DDA83C3599E5}" type="sibTrans" cxnId="{484F01C5-0D1F-429B-B44E-BD85F4536633}">
      <dgm:prSet/>
      <dgm:spPr/>
      <dgm:t>
        <a:bodyPr/>
        <a:lstStyle/>
        <a:p>
          <a:endParaRPr lang="en-US"/>
        </a:p>
      </dgm:t>
    </dgm:pt>
    <dgm:pt modelId="{2B7A9621-6B9D-4847-A610-36C8FB3AB592}">
      <dgm:prSet/>
      <dgm:spPr/>
      <dgm:t>
        <a:bodyPr/>
        <a:lstStyle/>
        <a:p>
          <a:r>
            <a:rPr lang="en-US"/>
            <a:t>nine relation types</a:t>
          </a:r>
        </a:p>
      </dgm:t>
    </dgm:pt>
    <dgm:pt modelId="{1ADF401F-26B2-410E-8E75-F765B514D5C6}" type="parTrans" cxnId="{132F0D44-4BA5-4BC3-B992-EFF194BB05E0}">
      <dgm:prSet/>
      <dgm:spPr/>
      <dgm:t>
        <a:bodyPr/>
        <a:lstStyle/>
        <a:p>
          <a:endParaRPr lang="en-US"/>
        </a:p>
      </dgm:t>
    </dgm:pt>
    <dgm:pt modelId="{F762E0B6-D940-4334-8C88-CCE3B89C42CB}" type="sibTrans" cxnId="{132F0D44-4BA5-4BC3-B992-EFF194BB05E0}">
      <dgm:prSet/>
      <dgm:spPr/>
      <dgm:t>
        <a:bodyPr/>
        <a:lstStyle/>
        <a:p>
          <a:endParaRPr lang="en-US"/>
        </a:p>
      </dgm:t>
    </dgm:pt>
    <dgm:pt modelId="{A9777808-1C66-4016-8ABB-3BA539429C02}" type="pres">
      <dgm:prSet presAssocID="{AA7C6925-8D3F-43BA-BFC2-3461F84B31B8}" presName="Name0" presStyleCnt="0">
        <dgm:presLayoutVars>
          <dgm:dir/>
          <dgm:animLvl val="lvl"/>
          <dgm:resizeHandles val="exact"/>
        </dgm:presLayoutVars>
      </dgm:prSet>
      <dgm:spPr/>
    </dgm:pt>
    <dgm:pt modelId="{D77041F9-33FA-4F72-94A9-D04F8FBE69A1}" type="pres">
      <dgm:prSet presAssocID="{FF66A91E-198A-47AC-A090-7AC383D036C3}" presName="linNode" presStyleCnt="0"/>
      <dgm:spPr/>
    </dgm:pt>
    <dgm:pt modelId="{8052642D-CD4F-4E85-9EFB-BDD0A61F61BA}" type="pres">
      <dgm:prSet presAssocID="{FF66A91E-198A-47AC-A090-7AC383D036C3}" presName="parentText" presStyleLbl="node1" presStyleIdx="0" presStyleCnt="4">
        <dgm:presLayoutVars>
          <dgm:chMax val="1"/>
          <dgm:bulletEnabled val="1"/>
        </dgm:presLayoutVars>
      </dgm:prSet>
      <dgm:spPr/>
    </dgm:pt>
    <dgm:pt modelId="{97FE02F3-90E5-4CCE-BDDB-ABAD1B69C55D}" type="pres">
      <dgm:prSet presAssocID="{FF66A91E-198A-47AC-A090-7AC383D036C3}" presName="descendantText" presStyleLbl="alignAccFollowNode1" presStyleIdx="0" presStyleCnt="4">
        <dgm:presLayoutVars>
          <dgm:bulletEnabled val="1"/>
        </dgm:presLayoutVars>
      </dgm:prSet>
      <dgm:spPr/>
    </dgm:pt>
    <dgm:pt modelId="{6E0AE470-768A-4CB8-A203-B3B708C5BD3B}" type="pres">
      <dgm:prSet presAssocID="{722E485D-45F8-44E9-84AA-6631F1DDAAC8}" presName="sp" presStyleCnt="0"/>
      <dgm:spPr/>
    </dgm:pt>
    <dgm:pt modelId="{EFE5A94C-CD16-46FB-961B-FDF7C373216D}" type="pres">
      <dgm:prSet presAssocID="{7BB9E56A-2EC9-4DF1-830F-AA6B7C7E4576}" presName="linNode" presStyleCnt="0"/>
      <dgm:spPr/>
    </dgm:pt>
    <dgm:pt modelId="{2110E509-9502-45E0-9B2A-9C1878575B56}" type="pres">
      <dgm:prSet presAssocID="{7BB9E56A-2EC9-4DF1-830F-AA6B7C7E4576}" presName="parentText" presStyleLbl="node1" presStyleIdx="1" presStyleCnt="4">
        <dgm:presLayoutVars>
          <dgm:chMax val="1"/>
          <dgm:bulletEnabled val="1"/>
        </dgm:presLayoutVars>
      </dgm:prSet>
      <dgm:spPr/>
    </dgm:pt>
    <dgm:pt modelId="{2C73DBC3-0AAC-4250-AFE8-692E32443040}" type="pres">
      <dgm:prSet presAssocID="{7BB9E56A-2EC9-4DF1-830F-AA6B7C7E4576}" presName="descendantText" presStyleLbl="alignAccFollowNode1" presStyleIdx="1" presStyleCnt="4">
        <dgm:presLayoutVars>
          <dgm:bulletEnabled val="1"/>
        </dgm:presLayoutVars>
      </dgm:prSet>
      <dgm:spPr/>
    </dgm:pt>
    <dgm:pt modelId="{ABDA6A32-42C7-400D-9636-A77FBBF74B3F}" type="pres">
      <dgm:prSet presAssocID="{E3B8EBB0-8349-4FF3-BD09-2A0BA949AD26}" presName="sp" presStyleCnt="0"/>
      <dgm:spPr/>
    </dgm:pt>
    <dgm:pt modelId="{5B653BB6-1BAF-4232-91DA-EF4547452C6C}" type="pres">
      <dgm:prSet presAssocID="{F935BD94-3697-406C-8B8C-13E8394C056F}" presName="linNode" presStyleCnt="0"/>
      <dgm:spPr/>
    </dgm:pt>
    <dgm:pt modelId="{02B8965B-6B02-4463-B4F2-EE5C20262003}" type="pres">
      <dgm:prSet presAssocID="{F935BD94-3697-406C-8B8C-13E8394C056F}" presName="parentText" presStyleLbl="node1" presStyleIdx="2" presStyleCnt="4">
        <dgm:presLayoutVars>
          <dgm:chMax val="1"/>
          <dgm:bulletEnabled val="1"/>
        </dgm:presLayoutVars>
      </dgm:prSet>
      <dgm:spPr/>
    </dgm:pt>
    <dgm:pt modelId="{EAF3AA3D-2ED1-451E-B069-2A8C182BCBD9}" type="pres">
      <dgm:prSet presAssocID="{F935BD94-3697-406C-8B8C-13E8394C056F}" presName="descendantText" presStyleLbl="alignAccFollowNode1" presStyleIdx="2" presStyleCnt="4">
        <dgm:presLayoutVars>
          <dgm:bulletEnabled val="1"/>
        </dgm:presLayoutVars>
      </dgm:prSet>
      <dgm:spPr/>
    </dgm:pt>
    <dgm:pt modelId="{68EEE435-777A-4EA5-A7A2-4F819B1DD203}" type="pres">
      <dgm:prSet presAssocID="{CA48AC00-BD61-48C3-8C87-869811A3D98C}" presName="sp" presStyleCnt="0"/>
      <dgm:spPr/>
    </dgm:pt>
    <dgm:pt modelId="{1ED2016A-DB7D-43C0-85C8-E9578FC75258}" type="pres">
      <dgm:prSet presAssocID="{8530B403-6A82-411E-8B7C-CC563E2E0E1C}" presName="linNode" presStyleCnt="0"/>
      <dgm:spPr/>
    </dgm:pt>
    <dgm:pt modelId="{F20674FB-D62C-4297-A233-251B00A00F0A}" type="pres">
      <dgm:prSet presAssocID="{8530B403-6A82-411E-8B7C-CC563E2E0E1C}" presName="parentText" presStyleLbl="node1" presStyleIdx="3" presStyleCnt="4">
        <dgm:presLayoutVars>
          <dgm:chMax val="1"/>
          <dgm:bulletEnabled val="1"/>
        </dgm:presLayoutVars>
      </dgm:prSet>
      <dgm:spPr/>
    </dgm:pt>
    <dgm:pt modelId="{7F629923-D779-4B8A-A587-21679C4508EB}" type="pres">
      <dgm:prSet presAssocID="{8530B403-6A82-411E-8B7C-CC563E2E0E1C}" presName="descendantText" presStyleLbl="alignAccFollowNode1" presStyleIdx="3" presStyleCnt="4">
        <dgm:presLayoutVars>
          <dgm:bulletEnabled val="1"/>
        </dgm:presLayoutVars>
      </dgm:prSet>
      <dgm:spPr/>
    </dgm:pt>
  </dgm:ptLst>
  <dgm:cxnLst>
    <dgm:cxn modelId="{2E61813C-5E97-4C9A-B5FB-D9D56947DCBB}" type="presOf" srcId="{5B87EC2C-1506-46E5-AB5C-1BF11F812931}" destId="{97FE02F3-90E5-4CCE-BDDB-ABAD1B69C55D}" srcOrd="0" destOrd="0" presId="urn:microsoft.com/office/officeart/2005/8/layout/vList5"/>
    <dgm:cxn modelId="{132F0D44-4BA5-4BC3-B992-EFF194BB05E0}" srcId="{8530B403-6A82-411E-8B7C-CC563E2E0E1C}" destId="{2B7A9621-6B9D-4847-A610-36C8FB3AB592}" srcOrd="0" destOrd="0" parTransId="{1ADF401F-26B2-410E-8E75-F765B514D5C6}" sibTransId="{F762E0B6-D940-4334-8C88-CCE3B89C42CB}"/>
    <dgm:cxn modelId="{E4006F46-D5C6-4C7C-92E9-0ADF87DA517D}" type="presOf" srcId="{8530B403-6A82-411E-8B7C-CC563E2E0E1C}" destId="{F20674FB-D62C-4297-A233-251B00A00F0A}" srcOrd="0" destOrd="0" presId="urn:microsoft.com/office/officeart/2005/8/layout/vList5"/>
    <dgm:cxn modelId="{A869FF69-95F2-4AAD-929A-DE92C1877AE6}" srcId="{AA7C6925-8D3F-43BA-BFC2-3461F84B31B8}" destId="{7BB9E56A-2EC9-4DF1-830F-AA6B7C7E4576}" srcOrd="1" destOrd="0" parTransId="{81D2C977-190C-4D48-A436-8F1CB1F29FDD}" sibTransId="{E3B8EBB0-8349-4FF3-BD09-2A0BA949AD26}"/>
    <dgm:cxn modelId="{A779AF6A-B3D3-4885-9624-2AAF9888DB52}" type="presOf" srcId="{F935BD94-3697-406C-8B8C-13E8394C056F}" destId="{02B8965B-6B02-4463-B4F2-EE5C20262003}" srcOrd="0" destOrd="0" presId="urn:microsoft.com/office/officeart/2005/8/layout/vList5"/>
    <dgm:cxn modelId="{EFF4674C-3454-4A1C-84A8-F6E60B4BB2D8}" type="presOf" srcId="{7BB9E56A-2EC9-4DF1-830F-AA6B7C7E4576}" destId="{2110E509-9502-45E0-9B2A-9C1878575B56}" srcOrd="0" destOrd="0" presId="urn:microsoft.com/office/officeart/2005/8/layout/vList5"/>
    <dgm:cxn modelId="{6B2EF252-CE8D-410A-AC41-328C54B7B663}" type="presOf" srcId="{E29EEA91-48D5-4B47-829F-CF65E2F54D1A}" destId="{2C73DBC3-0AAC-4250-AFE8-692E32443040}" srcOrd="0" destOrd="0" presId="urn:microsoft.com/office/officeart/2005/8/layout/vList5"/>
    <dgm:cxn modelId="{E804BB75-162A-4171-AEF4-E3FD4925172D}" type="presOf" srcId="{AA7C6925-8D3F-43BA-BFC2-3461F84B31B8}" destId="{A9777808-1C66-4016-8ABB-3BA539429C02}" srcOrd="0" destOrd="0" presId="urn:microsoft.com/office/officeart/2005/8/layout/vList5"/>
    <dgm:cxn modelId="{5D4E0B58-51D3-491E-94B2-4C2973A59276}" srcId="{FF66A91E-198A-47AC-A090-7AC383D036C3}" destId="{5B87EC2C-1506-46E5-AB5C-1BF11F812931}" srcOrd="0" destOrd="0" parTransId="{768E6DFE-9235-4EBA-BEA2-3B58B684AE68}" sibTransId="{A2298C0A-789D-4839-B30D-8E117E7A6D98}"/>
    <dgm:cxn modelId="{B9696192-C18B-4296-9E6C-68DAB1F39A16}" srcId="{AA7C6925-8D3F-43BA-BFC2-3461F84B31B8}" destId="{FF66A91E-198A-47AC-A090-7AC383D036C3}" srcOrd="0" destOrd="0" parTransId="{6F23F6A0-0A8D-4493-8E8C-2FFDA9F5D547}" sibTransId="{722E485D-45F8-44E9-84AA-6631F1DDAAC8}"/>
    <dgm:cxn modelId="{AA39F8BC-63C5-4DAE-B798-DFC1612A9B7A}" srcId="{7BB9E56A-2EC9-4DF1-830F-AA6B7C7E4576}" destId="{E29EEA91-48D5-4B47-829F-CF65E2F54D1A}" srcOrd="0" destOrd="0" parTransId="{1F0D6399-1FA0-491F-A510-C8226A5BF663}" sibTransId="{9A5EB804-412D-4A81-9F9E-2265A71755F4}"/>
    <dgm:cxn modelId="{484F01C5-0D1F-429B-B44E-BD85F4536633}" srcId="{AA7C6925-8D3F-43BA-BFC2-3461F84B31B8}" destId="{8530B403-6A82-411E-8B7C-CC563E2E0E1C}" srcOrd="3" destOrd="0" parTransId="{3D00D543-DB4E-408C-9CEC-B009307DB33B}" sibTransId="{185D7586-4C90-4158-B05F-DDA83C3599E5}"/>
    <dgm:cxn modelId="{81CC69D6-A367-4479-AF26-002E72EE61D7}" type="presOf" srcId="{2B7A9621-6B9D-4847-A610-36C8FB3AB592}" destId="{7F629923-D779-4B8A-A587-21679C4508EB}" srcOrd="0" destOrd="0" presId="urn:microsoft.com/office/officeart/2005/8/layout/vList5"/>
    <dgm:cxn modelId="{80E1F3DE-B7BE-47DC-93CC-87180904DF62}" type="presOf" srcId="{C343B5B8-CDC6-4AAE-8495-1528A08DD503}" destId="{EAF3AA3D-2ED1-451E-B069-2A8C182BCBD9}" srcOrd="0" destOrd="0" presId="urn:microsoft.com/office/officeart/2005/8/layout/vList5"/>
    <dgm:cxn modelId="{E2643DE9-F1D0-4940-942F-13B5A32C1273}" type="presOf" srcId="{FF66A91E-198A-47AC-A090-7AC383D036C3}" destId="{8052642D-CD4F-4E85-9EFB-BDD0A61F61BA}" srcOrd="0" destOrd="0" presId="urn:microsoft.com/office/officeart/2005/8/layout/vList5"/>
    <dgm:cxn modelId="{6E2C27ED-9B1C-4581-9125-0FAC8B0F99F1}" srcId="{AA7C6925-8D3F-43BA-BFC2-3461F84B31B8}" destId="{F935BD94-3697-406C-8B8C-13E8394C056F}" srcOrd="2" destOrd="0" parTransId="{6EE69B9F-B022-423F-8871-748CFDB42158}" sibTransId="{CA48AC00-BD61-48C3-8C87-869811A3D98C}"/>
    <dgm:cxn modelId="{2285EBEE-CBD9-4515-A9E3-3307C67D4753}" srcId="{F935BD94-3697-406C-8B8C-13E8394C056F}" destId="{C343B5B8-CDC6-4AAE-8495-1528A08DD503}" srcOrd="0" destOrd="0" parTransId="{A8B23273-F543-4F9A-85C2-ECA69A0C2DE8}" sibTransId="{A201D4BE-AD08-42E2-9D4A-0B15030B15E7}"/>
    <dgm:cxn modelId="{B0509B19-BC08-4463-A39C-6049C3558F04}" type="presParOf" srcId="{A9777808-1C66-4016-8ABB-3BA539429C02}" destId="{D77041F9-33FA-4F72-94A9-D04F8FBE69A1}" srcOrd="0" destOrd="0" presId="urn:microsoft.com/office/officeart/2005/8/layout/vList5"/>
    <dgm:cxn modelId="{02289A25-7809-42E8-BF53-633383BABECC}" type="presParOf" srcId="{D77041F9-33FA-4F72-94A9-D04F8FBE69A1}" destId="{8052642D-CD4F-4E85-9EFB-BDD0A61F61BA}" srcOrd="0" destOrd="0" presId="urn:microsoft.com/office/officeart/2005/8/layout/vList5"/>
    <dgm:cxn modelId="{46DCB5C5-CA9E-4BFF-9A22-173AC0627DB8}" type="presParOf" srcId="{D77041F9-33FA-4F72-94A9-D04F8FBE69A1}" destId="{97FE02F3-90E5-4CCE-BDDB-ABAD1B69C55D}" srcOrd="1" destOrd="0" presId="urn:microsoft.com/office/officeart/2005/8/layout/vList5"/>
    <dgm:cxn modelId="{0A76273F-2784-4C67-85AE-E6A16EDD6CAD}" type="presParOf" srcId="{A9777808-1C66-4016-8ABB-3BA539429C02}" destId="{6E0AE470-768A-4CB8-A203-B3B708C5BD3B}" srcOrd="1" destOrd="0" presId="urn:microsoft.com/office/officeart/2005/8/layout/vList5"/>
    <dgm:cxn modelId="{0D032BA3-C470-426B-B179-AE276DE01B90}" type="presParOf" srcId="{A9777808-1C66-4016-8ABB-3BA539429C02}" destId="{EFE5A94C-CD16-46FB-961B-FDF7C373216D}" srcOrd="2" destOrd="0" presId="urn:microsoft.com/office/officeart/2005/8/layout/vList5"/>
    <dgm:cxn modelId="{CE6C935B-5989-4988-85AB-5DB1C526E667}" type="presParOf" srcId="{EFE5A94C-CD16-46FB-961B-FDF7C373216D}" destId="{2110E509-9502-45E0-9B2A-9C1878575B56}" srcOrd="0" destOrd="0" presId="urn:microsoft.com/office/officeart/2005/8/layout/vList5"/>
    <dgm:cxn modelId="{8216776F-4847-46C5-99C8-D7D14B50137B}" type="presParOf" srcId="{EFE5A94C-CD16-46FB-961B-FDF7C373216D}" destId="{2C73DBC3-0AAC-4250-AFE8-692E32443040}" srcOrd="1" destOrd="0" presId="urn:microsoft.com/office/officeart/2005/8/layout/vList5"/>
    <dgm:cxn modelId="{1A9F1FA4-F988-462D-B44B-CC4AA603E560}" type="presParOf" srcId="{A9777808-1C66-4016-8ABB-3BA539429C02}" destId="{ABDA6A32-42C7-400D-9636-A77FBBF74B3F}" srcOrd="3" destOrd="0" presId="urn:microsoft.com/office/officeart/2005/8/layout/vList5"/>
    <dgm:cxn modelId="{C688AC97-C059-42C0-829C-870BBA8BBDCE}" type="presParOf" srcId="{A9777808-1C66-4016-8ABB-3BA539429C02}" destId="{5B653BB6-1BAF-4232-91DA-EF4547452C6C}" srcOrd="4" destOrd="0" presId="urn:microsoft.com/office/officeart/2005/8/layout/vList5"/>
    <dgm:cxn modelId="{1821A130-9198-4042-922E-FECDEE2CABE5}" type="presParOf" srcId="{5B653BB6-1BAF-4232-91DA-EF4547452C6C}" destId="{02B8965B-6B02-4463-B4F2-EE5C20262003}" srcOrd="0" destOrd="0" presId="urn:microsoft.com/office/officeart/2005/8/layout/vList5"/>
    <dgm:cxn modelId="{84FAB7BF-9755-498B-A7B3-5E1B3547FC82}" type="presParOf" srcId="{5B653BB6-1BAF-4232-91DA-EF4547452C6C}" destId="{EAF3AA3D-2ED1-451E-B069-2A8C182BCBD9}" srcOrd="1" destOrd="0" presId="urn:microsoft.com/office/officeart/2005/8/layout/vList5"/>
    <dgm:cxn modelId="{C9643935-2166-4DD6-9F87-E81F7A838A13}" type="presParOf" srcId="{A9777808-1C66-4016-8ABB-3BA539429C02}" destId="{68EEE435-777A-4EA5-A7A2-4F819B1DD203}" srcOrd="5" destOrd="0" presId="urn:microsoft.com/office/officeart/2005/8/layout/vList5"/>
    <dgm:cxn modelId="{A3C1BDCD-8B25-414E-9CEA-2DDAA745C0AB}" type="presParOf" srcId="{A9777808-1C66-4016-8ABB-3BA539429C02}" destId="{1ED2016A-DB7D-43C0-85C8-E9578FC75258}" srcOrd="6" destOrd="0" presId="urn:microsoft.com/office/officeart/2005/8/layout/vList5"/>
    <dgm:cxn modelId="{05E992BE-7FF9-4D64-BAEB-DBACD210B29F}" type="presParOf" srcId="{1ED2016A-DB7D-43C0-85C8-E9578FC75258}" destId="{F20674FB-D62C-4297-A233-251B00A00F0A}" srcOrd="0" destOrd="0" presId="urn:microsoft.com/office/officeart/2005/8/layout/vList5"/>
    <dgm:cxn modelId="{732DA7F7-4693-4850-B05B-3A665F199B76}" type="presParOf" srcId="{1ED2016A-DB7D-43C0-85C8-E9578FC75258}" destId="{7F629923-D779-4B8A-A587-21679C4508E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17BE12-AD87-4AFF-A202-F1F5BED2274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B601D92E-3B85-4797-AB6B-6730ED1583BD}">
      <dgm:prSet/>
      <dgm:spPr/>
      <dgm:t>
        <a:bodyPr/>
        <a:lstStyle/>
        <a:p>
          <a:r>
            <a:rPr lang="en-US"/>
            <a:t>Supervised Approaches</a:t>
          </a:r>
        </a:p>
      </dgm:t>
    </dgm:pt>
    <dgm:pt modelId="{8E3A3F5C-79FC-4697-A262-8A5FD4E2F2FC}" type="parTrans" cxnId="{58ADF2A6-0776-4F32-A657-A97D3CB7684F}">
      <dgm:prSet/>
      <dgm:spPr/>
      <dgm:t>
        <a:bodyPr/>
        <a:lstStyle/>
        <a:p>
          <a:endParaRPr lang="en-US"/>
        </a:p>
      </dgm:t>
    </dgm:pt>
    <dgm:pt modelId="{81A15BF1-A58E-412E-8EBF-F003B67EBE08}" type="sibTrans" cxnId="{58ADF2A6-0776-4F32-A657-A97D3CB7684F}">
      <dgm:prSet/>
      <dgm:spPr/>
      <dgm:t>
        <a:bodyPr/>
        <a:lstStyle/>
        <a:p>
          <a:endParaRPr lang="en-US"/>
        </a:p>
      </dgm:t>
    </dgm:pt>
    <dgm:pt modelId="{021B080C-0D16-4F65-A2A6-49CFFFEDB72B}">
      <dgm:prSet/>
      <dgm:spPr/>
      <dgm:t>
        <a:bodyPr/>
        <a:lstStyle/>
        <a:p>
          <a:r>
            <a:rPr lang="en-US"/>
            <a:t>CNN-based models (Li et al. 2017)</a:t>
          </a:r>
        </a:p>
      </dgm:t>
    </dgm:pt>
    <dgm:pt modelId="{0BCAB52F-2051-4CED-B24E-826FEB772D6A}" type="parTrans" cxnId="{9E42DDDE-8560-4747-9C19-B107EF69F173}">
      <dgm:prSet/>
      <dgm:spPr/>
      <dgm:t>
        <a:bodyPr/>
        <a:lstStyle/>
        <a:p>
          <a:endParaRPr lang="en-US"/>
        </a:p>
      </dgm:t>
    </dgm:pt>
    <dgm:pt modelId="{85C32738-0F65-482E-A011-98202852819B}" type="sibTrans" cxnId="{9E42DDDE-8560-4747-9C19-B107EF69F173}">
      <dgm:prSet/>
      <dgm:spPr/>
      <dgm:t>
        <a:bodyPr/>
        <a:lstStyle/>
        <a:p>
          <a:endParaRPr lang="en-US"/>
        </a:p>
      </dgm:t>
    </dgm:pt>
    <dgm:pt modelId="{BD19DF47-5C93-42BE-90CF-4D930C56707B}">
      <dgm:prSet/>
      <dgm:spPr/>
      <dgm:t>
        <a:bodyPr/>
        <a:lstStyle/>
        <a:p>
          <a:r>
            <a:rPr lang="en-US"/>
            <a:t>RNN-based models (Lee et al. 2019)</a:t>
          </a:r>
        </a:p>
      </dgm:t>
    </dgm:pt>
    <dgm:pt modelId="{512EF282-192A-43D8-9B4F-89F220FA74FD}" type="parTrans" cxnId="{C6185435-DB89-4F0D-8183-40F327E3A3E2}">
      <dgm:prSet/>
      <dgm:spPr/>
      <dgm:t>
        <a:bodyPr/>
        <a:lstStyle/>
        <a:p>
          <a:endParaRPr lang="en-US"/>
        </a:p>
      </dgm:t>
    </dgm:pt>
    <dgm:pt modelId="{B30309D9-0D67-4DC9-AB68-04DDD972AC17}" type="sibTrans" cxnId="{C6185435-DB89-4F0D-8183-40F327E3A3E2}">
      <dgm:prSet/>
      <dgm:spPr/>
      <dgm:t>
        <a:bodyPr/>
        <a:lstStyle/>
        <a:p>
          <a:endParaRPr lang="en-US"/>
        </a:p>
      </dgm:t>
    </dgm:pt>
    <dgm:pt modelId="{53ECC9D3-EABB-4FCC-A0B1-00C40DDBE47D}">
      <dgm:prSet/>
      <dgm:spPr/>
      <dgm:t>
        <a:bodyPr/>
        <a:lstStyle/>
        <a:p>
          <a:r>
            <a:rPr lang="en-US"/>
            <a:t>Dependency-based models (Liu et al. 2018)</a:t>
          </a:r>
        </a:p>
      </dgm:t>
    </dgm:pt>
    <dgm:pt modelId="{049C76FD-8497-46BA-8DFB-8E8B59F74B0F}" type="parTrans" cxnId="{DA68FE1A-C9F2-44AB-A732-9E79B935FEEF}">
      <dgm:prSet/>
      <dgm:spPr/>
      <dgm:t>
        <a:bodyPr/>
        <a:lstStyle/>
        <a:p>
          <a:endParaRPr lang="en-US"/>
        </a:p>
      </dgm:t>
    </dgm:pt>
    <dgm:pt modelId="{2CA590F9-53B4-47E3-A9AE-AC875F3CB197}" type="sibTrans" cxnId="{DA68FE1A-C9F2-44AB-A732-9E79B935FEEF}">
      <dgm:prSet/>
      <dgm:spPr/>
      <dgm:t>
        <a:bodyPr/>
        <a:lstStyle/>
        <a:p>
          <a:endParaRPr lang="en-US"/>
        </a:p>
      </dgm:t>
    </dgm:pt>
    <dgm:pt modelId="{6554BD18-9D80-41BA-BF41-26B0D328384D}">
      <dgm:prSet/>
      <dgm:spPr/>
      <dgm:t>
        <a:bodyPr/>
        <a:lstStyle/>
        <a:p>
          <a:r>
            <a:rPr lang="en-US"/>
            <a:t>GNN-based models (Baldini et al. 2019)</a:t>
          </a:r>
        </a:p>
      </dgm:t>
    </dgm:pt>
    <dgm:pt modelId="{FD6FCA4F-55A7-4D5D-A4D5-0A609929752F}" type="parTrans" cxnId="{F63EC454-262D-4689-91DE-E525FC769252}">
      <dgm:prSet/>
      <dgm:spPr/>
      <dgm:t>
        <a:bodyPr/>
        <a:lstStyle/>
        <a:p>
          <a:endParaRPr lang="en-US"/>
        </a:p>
      </dgm:t>
    </dgm:pt>
    <dgm:pt modelId="{B97DD4CE-71AD-4DCA-86F5-0BFEAAA432E9}" type="sibTrans" cxnId="{F63EC454-262D-4689-91DE-E525FC769252}">
      <dgm:prSet/>
      <dgm:spPr/>
      <dgm:t>
        <a:bodyPr/>
        <a:lstStyle/>
        <a:p>
          <a:endParaRPr lang="en-US"/>
        </a:p>
      </dgm:t>
    </dgm:pt>
    <dgm:pt modelId="{134249D7-A20E-4FAE-A8B1-7B89462259FB}">
      <dgm:prSet/>
      <dgm:spPr/>
      <dgm:t>
        <a:bodyPr/>
        <a:lstStyle/>
        <a:p>
          <a:r>
            <a:rPr lang="en-US"/>
            <a:t>Distant supervision </a:t>
          </a:r>
        </a:p>
      </dgm:t>
    </dgm:pt>
    <dgm:pt modelId="{913D59C4-578B-4637-8FDF-9888B5D81862}" type="parTrans" cxnId="{BC92A151-4D8A-4197-B93C-BFADE868EA75}">
      <dgm:prSet/>
      <dgm:spPr/>
      <dgm:t>
        <a:bodyPr/>
        <a:lstStyle/>
        <a:p>
          <a:endParaRPr lang="en-US"/>
        </a:p>
      </dgm:t>
    </dgm:pt>
    <dgm:pt modelId="{15E76827-44EF-4262-B8F8-F66EE58E6770}" type="sibTrans" cxnId="{BC92A151-4D8A-4197-B93C-BFADE868EA75}">
      <dgm:prSet/>
      <dgm:spPr/>
      <dgm:t>
        <a:bodyPr/>
        <a:lstStyle/>
        <a:p>
          <a:endParaRPr lang="en-US"/>
        </a:p>
      </dgm:t>
    </dgm:pt>
    <dgm:pt modelId="{EE5A4C54-424C-48B6-AE67-BD6BF3AAA0BC}">
      <dgm:prSet/>
      <dgm:spPr/>
      <dgm:t>
        <a:bodyPr/>
        <a:lstStyle/>
        <a:p>
          <a:r>
            <a:rPr lang="en-US"/>
            <a:t>Intra-Bag and Inter-Bag Attentions (Ye and Ling, 2019)</a:t>
          </a:r>
        </a:p>
      </dgm:t>
    </dgm:pt>
    <dgm:pt modelId="{80396437-FAE8-4021-953C-7779AD76C8E7}" type="parTrans" cxnId="{AF7526D4-46F4-4AD3-9EA6-4AF72D844211}">
      <dgm:prSet/>
      <dgm:spPr/>
      <dgm:t>
        <a:bodyPr/>
        <a:lstStyle/>
        <a:p>
          <a:endParaRPr lang="en-US"/>
        </a:p>
      </dgm:t>
    </dgm:pt>
    <dgm:pt modelId="{06A5FBFB-C604-4B4C-A200-4BE45081ADE2}" type="sibTrans" cxnId="{AF7526D4-46F4-4AD3-9EA6-4AF72D844211}">
      <dgm:prSet/>
      <dgm:spPr/>
      <dgm:t>
        <a:bodyPr/>
        <a:lstStyle/>
        <a:p>
          <a:endParaRPr lang="en-US"/>
        </a:p>
      </dgm:t>
    </dgm:pt>
    <dgm:pt modelId="{CFAC83D7-DED4-4C18-8005-48B2D7F9C0E6}">
      <dgm:prSet/>
      <dgm:spPr/>
      <dgm:t>
        <a:bodyPr/>
        <a:lstStyle/>
        <a:p>
          <a:r>
            <a:rPr lang="en-US"/>
            <a:t>Weak supervision</a:t>
          </a:r>
        </a:p>
      </dgm:t>
    </dgm:pt>
    <dgm:pt modelId="{20FBFC3D-58C5-45D8-9D57-7F13801638B8}" type="parTrans" cxnId="{FDB1A0C7-D962-4A61-9B57-3DF65EEFFA09}">
      <dgm:prSet/>
      <dgm:spPr/>
      <dgm:t>
        <a:bodyPr/>
        <a:lstStyle/>
        <a:p>
          <a:endParaRPr lang="en-US"/>
        </a:p>
      </dgm:t>
    </dgm:pt>
    <dgm:pt modelId="{391911EA-5574-4641-8904-57596BFB1AEA}" type="sibTrans" cxnId="{FDB1A0C7-D962-4A61-9B57-3DF65EEFFA09}">
      <dgm:prSet/>
      <dgm:spPr/>
      <dgm:t>
        <a:bodyPr/>
        <a:lstStyle/>
        <a:p>
          <a:endParaRPr lang="en-US"/>
        </a:p>
      </dgm:t>
    </dgm:pt>
    <dgm:pt modelId="{DB66B3E3-48D5-43CD-94C1-E7B3393C7CB7}">
      <dgm:prSet/>
      <dgm:spPr/>
      <dgm:t>
        <a:bodyPr/>
        <a:lstStyle/>
        <a:p>
          <a:r>
            <a:rPr lang="en-US"/>
            <a:t>Bootstrapping (Agichtein and Snowball, 2000)</a:t>
          </a:r>
        </a:p>
      </dgm:t>
    </dgm:pt>
    <dgm:pt modelId="{99C0A2CA-2A48-47AB-A859-A85648E4C1E2}" type="parTrans" cxnId="{9C47CB2A-B119-449E-BF5A-D5C85B99AA27}">
      <dgm:prSet/>
      <dgm:spPr/>
      <dgm:t>
        <a:bodyPr/>
        <a:lstStyle/>
        <a:p>
          <a:endParaRPr lang="en-US"/>
        </a:p>
      </dgm:t>
    </dgm:pt>
    <dgm:pt modelId="{C2F0E474-C4C0-401D-8B49-02201324730F}" type="sibTrans" cxnId="{9C47CB2A-B119-449E-BF5A-D5C85B99AA27}">
      <dgm:prSet/>
      <dgm:spPr/>
      <dgm:t>
        <a:bodyPr/>
        <a:lstStyle/>
        <a:p>
          <a:endParaRPr lang="en-US"/>
        </a:p>
      </dgm:t>
    </dgm:pt>
    <dgm:pt modelId="{D4481E20-8BA3-49D8-8AF5-498D1C199271}">
      <dgm:prSet/>
      <dgm:spPr/>
      <dgm:t>
        <a:bodyPr/>
        <a:lstStyle/>
        <a:p>
          <a:r>
            <a:rPr lang="en-US"/>
            <a:t>Co-training framework (Qu et al. 2017)</a:t>
          </a:r>
        </a:p>
      </dgm:t>
    </dgm:pt>
    <dgm:pt modelId="{6B97738E-C543-4CA8-A694-86943D404EC5}" type="parTrans" cxnId="{69164DEF-DD0A-454E-B7E3-4C6D09136419}">
      <dgm:prSet/>
      <dgm:spPr/>
      <dgm:t>
        <a:bodyPr/>
        <a:lstStyle/>
        <a:p>
          <a:endParaRPr lang="en-US"/>
        </a:p>
      </dgm:t>
    </dgm:pt>
    <dgm:pt modelId="{7D410C41-0D62-4B8A-BB8E-826B332E0A92}" type="sibTrans" cxnId="{69164DEF-DD0A-454E-B7E3-4C6D09136419}">
      <dgm:prSet/>
      <dgm:spPr/>
      <dgm:t>
        <a:bodyPr/>
        <a:lstStyle/>
        <a:p>
          <a:endParaRPr lang="en-US"/>
        </a:p>
      </dgm:t>
    </dgm:pt>
    <dgm:pt modelId="{37FC61DB-434C-4E27-97ED-DB62E0CB6C60}" type="pres">
      <dgm:prSet presAssocID="{0917BE12-AD87-4AFF-A202-F1F5BED22742}" presName="Name0" presStyleCnt="0">
        <dgm:presLayoutVars>
          <dgm:dir/>
          <dgm:animLvl val="lvl"/>
          <dgm:resizeHandles val="exact"/>
        </dgm:presLayoutVars>
      </dgm:prSet>
      <dgm:spPr/>
    </dgm:pt>
    <dgm:pt modelId="{195D4EEE-FE2E-45E8-9C63-ED9E896C6D35}" type="pres">
      <dgm:prSet presAssocID="{B601D92E-3B85-4797-AB6B-6730ED1583BD}" presName="composite" presStyleCnt="0"/>
      <dgm:spPr/>
    </dgm:pt>
    <dgm:pt modelId="{7C0BEDB6-6B14-44FF-B656-A711083284BB}" type="pres">
      <dgm:prSet presAssocID="{B601D92E-3B85-4797-AB6B-6730ED1583BD}" presName="parTx" presStyleLbl="alignNode1" presStyleIdx="0" presStyleCnt="3">
        <dgm:presLayoutVars>
          <dgm:chMax val="0"/>
          <dgm:chPref val="0"/>
          <dgm:bulletEnabled val="1"/>
        </dgm:presLayoutVars>
      </dgm:prSet>
      <dgm:spPr/>
    </dgm:pt>
    <dgm:pt modelId="{E2A442E3-352E-4D61-BCC6-71C48128E7F4}" type="pres">
      <dgm:prSet presAssocID="{B601D92E-3B85-4797-AB6B-6730ED1583BD}" presName="desTx" presStyleLbl="alignAccFollowNode1" presStyleIdx="0" presStyleCnt="3">
        <dgm:presLayoutVars>
          <dgm:bulletEnabled val="1"/>
        </dgm:presLayoutVars>
      </dgm:prSet>
      <dgm:spPr/>
    </dgm:pt>
    <dgm:pt modelId="{FC148217-13AF-4A4C-8865-FB563CE88601}" type="pres">
      <dgm:prSet presAssocID="{81A15BF1-A58E-412E-8EBF-F003B67EBE08}" presName="space" presStyleCnt="0"/>
      <dgm:spPr/>
    </dgm:pt>
    <dgm:pt modelId="{4E15BD85-3CF0-4132-9E25-A4886FD5791A}" type="pres">
      <dgm:prSet presAssocID="{134249D7-A20E-4FAE-A8B1-7B89462259FB}" presName="composite" presStyleCnt="0"/>
      <dgm:spPr/>
    </dgm:pt>
    <dgm:pt modelId="{5C2BF6D3-0A8A-4FF1-9A05-317B554CCA04}" type="pres">
      <dgm:prSet presAssocID="{134249D7-A20E-4FAE-A8B1-7B89462259FB}" presName="parTx" presStyleLbl="alignNode1" presStyleIdx="1" presStyleCnt="3">
        <dgm:presLayoutVars>
          <dgm:chMax val="0"/>
          <dgm:chPref val="0"/>
          <dgm:bulletEnabled val="1"/>
        </dgm:presLayoutVars>
      </dgm:prSet>
      <dgm:spPr/>
    </dgm:pt>
    <dgm:pt modelId="{21BE15F2-35A6-4BFE-84A2-F290E147C6D7}" type="pres">
      <dgm:prSet presAssocID="{134249D7-A20E-4FAE-A8B1-7B89462259FB}" presName="desTx" presStyleLbl="alignAccFollowNode1" presStyleIdx="1" presStyleCnt="3">
        <dgm:presLayoutVars>
          <dgm:bulletEnabled val="1"/>
        </dgm:presLayoutVars>
      </dgm:prSet>
      <dgm:spPr/>
    </dgm:pt>
    <dgm:pt modelId="{1CC3A2EA-4287-42C1-8673-029823151C94}" type="pres">
      <dgm:prSet presAssocID="{15E76827-44EF-4262-B8F8-F66EE58E6770}" presName="space" presStyleCnt="0"/>
      <dgm:spPr/>
    </dgm:pt>
    <dgm:pt modelId="{D3E98640-13C6-45E9-B400-2393B8D817C6}" type="pres">
      <dgm:prSet presAssocID="{CFAC83D7-DED4-4C18-8005-48B2D7F9C0E6}" presName="composite" presStyleCnt="0"/>
      <dgm:spPr/>
    </dgm:pt>
    <dgm:pt modelId="{E45618C3-E071-4EEB-9212-C1E19CEB2E69}" type="pres">
      <dgm:prSet presAssocID="{CFAC83D7-DED4-4C18-8005-48B2D7F9C0E6}" presName="parTx" presStyleLbl="alignNode1" presStyleIdx="2" presStyleCnt="3">
        <dgm:presLayoutVars>
          <dgm:chMax val="0"/>
          <dgm:chPref val="0"/>
          <dgm:bulletEnabled val="1"/>
        </dgm:presLayoutVars>
      </dgm:prSet>
      <dgm:spPr/>
    </dgm:pt>
    <dgm:pt modelId="{F5F858A5-EFCC-4605-962E-BD132962D69E}" type="pres">
      <dgm:prSet presAssocID="{CFAC83D7-DED4-4C18-8005-48B2D7F9C0E6}" presName="desTx" presStyleLbl="alignAccFollowNode1" presStyleIdx="2" presStyleCnt="3">
        <dgm:presLayoutVars>
          <dgm:bulletEnabled val="1"/>
        </dgm:presLayoutVars>
      </dgm:prSet>
      <dgm:spPr/>
    </dgm:pt>
  </dgm:ptLst>
  <dgm:cxnLst>
    <dgm:cxn modelId="{DA68FE1A-C9F2-44AB-A732-9E79B935FEEF}" srcId="{B601D92E-3B85-4797-AB6B-6730ED1583BD}" destId="{53ECC9D3-EABB-4FCC-A0B1-00C40DDBE47D}" srcOrd="2" destOrd="0" parTransId="{049C76FD-8497-46BA-8DFB-8E8B59F74B0F}" sibTransId="{2CA590F9-53B4-47E3-A9AE-AC875F3CB197}"/>
    <dgm:cxn modelId="{3351A72A-36FF-4A20-8370-0CB0EEB6373B}" type="presOf" srcId="{B601D92E-3B85-4797-AB6B-6730ED1583BD}" destId="{7C0BEDB6-6B14-44FF-B656-A711083284BB}" srcOrd="0" destOrd="0" presId="urn:microsoft.com/office/officeart/2005/8/layout/hList1"/>
    <dgm:cxn modelId="{9C47CB2A-B119-449E-BF5A-D5C85B99AA27}" srcId="{CFAC83D7-DED4-4C18-8005-48B2D7F9C0E6}" destId="{DB66B3E3-48D5-43CD-94C1-E7B3393C7CB7}" srcOrd="0" destOrd="0" parTransId="{99C0A2CA-2A48-47AB-A859-A85648E4C1E2}" sibTransId="{C2F0E474-C4C0-401D-8B49-02201324730F}"/>
    <dgm:cxn modelId="{C6185435-DB89-4F0D-8183-40F327E3A3E2}" srcId="{B601D92E-3B85-4797-AB6B-6730ED1583BD}" destId="{BD19DF47-5C93-42BE-90CF-4D930C56707B}" srcOrd="1" destOrd="0" parTransId="{512EF282-192A-43D8-9B4F-89F220FA74FD}" sibTransId="{B30309D9-0D67-4DC9-AB68-04DDD972AC17}"/>
    <dgm:cxn modelId="{66667F43-968F-448B-B0CA-F84AB14CBA56}" type="presOf" srcId="{BD19DF47-5C93-42BE-90CF-4D930C56707B}" destId="{E2A442E3-352E-4D61-BCC6-71C48128E7F4}" srcOrd="0" destOrd="1" presId="urn:microsoft.com/office/officeart/2005/8/layout/hList1"/>
    <dgm:cxn modelId="{8FCF9A67-D8C9-48F3-AF78-7A9A77021ABA}" type="presOf" srcId="{0917BE12-AD87-4AFF-A202-F1F5BED22742}" destId="{37FC61DB-434C-4E27-97ED-DB62E0CB6C60}" srcOrd="0" destOrd="0" presId="urn:microsoft.com/office/officeart/2005/8/layout/hList1"/>
    <dgm:cxn modelId="{C0EC5551-06BA-4BF5-BE6A-6A66BD4D54FE}" type="presOf" srcId="{CFAC83D7-DED4-4C18-8005-48B2D7F9C0E6}" destId="{E45618C3-E071-4EEB-9212-C1E19CEB2E69}" srcOrd="0" destOrd="0" presId="urn:microsoft.com/office/officeart/2005/8/layout/hList1"/>
    <dgm:cxn modelId="{BC92A151-4D8A-4197-B93C-BFADE868EA75}" srcId="{0917BE12-AD87-4AFF-A202-F1F5BED22742}" destId="{134249D7-A20E-4FAE-A8B1-7B89462259FB}" srcOrd="1" destOrd="0" parTransId="{913D59C4-578B-4637-8FDF-9888B5D81862}" sibTransId="{15E76827-44EF-4262-B8F8-F66EE58E6770}"/>
    <dgm:cxn modelId="{F63EC454-262D-4689-91DE-E525FC769252}" srcId="{B601D92E-3B85-4797-AB6B-6730ED1583BD}" destId="{6554BD18-9D80-41BA-BF41-26B0D328384D}" srcOrd="3" destOrd="0" parTransId="{FD6FCA4F-55A7-4D5D-A4D5-0A609929752F}" sibTransId="{B97DD4CE-71AD-4DCA-86F5-0BFEAAA432E9}"/>
    <dgm:cxn modelId="{0D234B9E-EF4D-47A5-BD1C-619C4A06BAC4}" type="presOf" srcId="{DB66B3E3-48D5-43CD-94C1-E7B3393C7CB7}" destId="{F5F858A5-EFCC-4605-962E-BD132962D69E}" srcOrd="0" destOrd="0" presId="urn:microsoft.com/office/officeart/2005/8/layout/hList1"/>
    <dgm:cxn modelId="{58ADF2A6-0776-4F32-A657-A97D3CB7684F}" srcId="{0917BE12-AD87-4AFF-A202-F1F5BED22742}" destId="{B601D92E-3B85-4797-AB6B-6730ED1583BD}" srcOrd="0" destOrd="0" parTransId="{8E3A3F5C-79FC-4697-A262-8A5FD4E2F2FC}" sibTransId="{81A15BF1-A58E-412E-8EBF-F003B67EBE08}"/>
    <dgm:cxn modelId="{40ECDDC0-0BD7-4415-A4F3-B85D71E00F4E}" type="presOf" srcId="{D4481E20-8BA3-49D8-8AF5-498D1C199271}" destId="{F5F858A5-EFCC-4605-962E-BD132962D69E}" srcOrd="0" destOrd="1" presId="urn:microsoft.com/office/officeart/2005/8/layout/hList1"/>
    <dgm:cxn modelId="{CE75C5C3-D4C0-46F7-96B4-2AB93612B8AB}" type="presOf" srcId="{6554BD18-9D80-41BA-BF41-26B0D328384D}" destId="{E2A442E3-352E-4D61-BCC6-71C48128E7F4}" srcOrd="0" destOrd="3" presId="urn:microsoft.com/office/officeart/2005/8/layout/hList1"/>
    <dgm:cxn modelId="{FDB1A0C7-D962-4A61-9B57-3DF65EEFFA09}" srcId="{0917BE12-AD87-4AFF-A202-F1F5BED22742}" destId="{CFAC83D7-DED4-4C18-8005-48B2D7F9C0E6}" srcOrd="2" destOrd="0" parTransId="{20FBFC3D-58C5-45D8-9D57-7F13801638B8}" sibTransId="{391911EA-5574-4641-8904-57596BFB1AEA}"/>
    <dgm:cxn modelId="{D24974CE-F609-4084-8ABE-688AD81726E6}" type="presOf" srcId="{134249D7-A20E-4FAE-A8B1-7B89462259FB}" destId="{5C2BF6D3-0A8A-4FF1-9A05-317B554CCA04}" srcOrd="0" destOrd="0" presId="urn:microsoft.com/office/officeart/2005/8/layout/hList1"/>
    <dgm:cxn modelId="{AF7526D4-46F4-4AD3-9EA6-4AF72D844211}" srcId="{134249D7-A20E-4FAE-A8B1-7B89462259FB}" destId="{EE5A4C54-424C-48B6-AE67-BD6BF3AAA0BC}" srcOrd="0" destOrd="0" parTransId="{80396437-FAE8-4021-953C-7779AD76C8E7}" sibTransId="{06A5FBFB-C604-4B4C-A200-4BE45081ADE2}"/>
    <dgm:cxn modelId="{0BC611D9-094B-4DAA-B98F-79F0D87D20E1}" type="presOf" srcId="{021B080C-0D16-4F65-A2A6-49CFFFEDB72B}" destId="{E2A442E3-352E-4D61-BCC6-71C48128E7F4}" srcOrd="0" destOrd="0" presId="urn:microsoft.com/office/officeart/2005/8/layout/hList1"/>
    <dgm:cxn modelId="{9E42DDDE-8560-4747-9C19-B107EF69F173}" srcId="{B601D92E-3B85-4797-AB6B-6730ED1583BD}" destId="{021B080C-0D16-4F65-A2A6-49CFFFEDB72B}" srcOrd="0" destOrd="0" parTransId="{0BCAB52F-2051-4CED-B24E-826FEB772D6A}" sibTransId="{85C32738-0F65-482E-A011-98202852819B}"/>
    <dgm:cxn modelId="{3B4A97E0-169F-49C8-8B33-1CD94BB869B4}" type="presOf" srcId="{EE5A4C54-424C-48B6-AE67-BD6BF3AAA0BC}" destId="{21BE15F2-35A6-4BFE-84A2-F290E147C6D7}" srcOrd="0" destOrd="0" presId="urn:microsoft.com/office/officeart/2005/8/layout/hList1"/>
    <dgm:cxn modelId="{69164DEF-DD0A-454E-B7E3-4C6D09136419}" srcId="{CFAC83D7-DED4-4C18-8005-48B2D7F9C0E6}" destId="{D4481E20-8BA3-49D8-8AF5-498D1C199271}" srcOrd="1" destOrd="0" parTransId="{6B97738E-C543-4CA8-A694-86943D404EC5}" sibTransId="{7D410C41-0D62-4B8A-BB8E-826B332E0A92}"/>
    <dgm:cxn modelId="{0E402CFA-76D7-4289-BBC9-3CCB93F18FFE}" type="presOf" srcId="{53ECC9D3-EABB-4FCC-A0B1-00C40DDBE47D}" destId="{E2A442E3-352E-4D61-BCC6-71C48128E7F4}" srcOrd="0" destOrd="2" presId="urn:microsoft.com/office/officeart/2005/8/layout/hList1"/>
    <dgm:cxn modelId="{2B361C3B-8AE6-4179-8212-255DC461F86E}" type="presParOf" srcId="{37FC61DB-434C-4E27-97ED-DB62E0CB6C60}" destId="{195D4EEE-FE2E-45E8-9C63-ED9E896C6D35}" srcOrd="0" destOrd="0" presId="urn:microsoft.com/office/officeart/2005/8/layout/hList1"/>
    <dgm:cxn modelId="{7A36A6CF-EF4E-46B1-9A66-93F2979B7B75}" type="presParOf" srcId="{195D4EEE-FE2E-45E8-9C63-ED9E896C6D35}" destId="{7C0BEDB6-6B14-44FF-B656-A711083284BB}" srcOrd="0" destOrd="0" presId="urn:microsoft.com/office/officeart/2005/8/layout/hList1"/>
    <dgm:cxn modelId="{89B8B15A-2874-40A9-B48F-1038FFB27D86}" type="presParOf" srcId="{195D4EEE-FE2E-45E8-9C63-ED9E896C6D35}" destId="{E2A442E3-352E-4D61-BCC6-71C48128E7F4}" srcOrd="1" destOrd="0" presId="urn:microsoft.com/office/officeart/2005/8/layout/hList1"/>
    <dgm:cxn modelId="{4A840253-085C-42EA-9295-BE928FF1925B}" type="presParOf" srcId="{37FC61DB-434C-4E27-97ED-DB62E0CB6C60}" destId="{FC148217-13AF-4A4C-8865-FB563CE88601}" srcOrd="1" destOrd="0" presId="urn:microsoft.com/office/officeart/2005/8/layout/hList1"/>
    <dgm:cxn modelId="{EB035C98-3D3B-4712-AFB9-643EF8D0B2C5}" type="presParOf" srcId="{37FC61DB-434C-4E27-97ED-DB62E0CB6C60}" destId="{4E15BD85-3CF0-4132-9E25-A4886FD5791A}" srcOrd="2" destOrd="0" presId="urn:microsoft.com/office/officeart/2005/8/layout/hList1"/>
    <dgm:cxn modelId="{BF9C6310-3F19-4807-BCEA-C5831A894A30}" type="presParOf" srcId="{4E15BD85-3CF0-4132-9E25-A4886FD5791A}" destId="{5C2BF6D3-0A8A-4FF1-9A05-317B554CCA04}" srcOrd="0" destOrd="0" presId="urn:microsoft.com/office/officeart/2005/8/layout/hList1"/>
    <dgm:cxn modelId="{C9F15ED1-3C2F-47C3-A106-377B5BB048E9}" type="presParOf" srcId="{4E15BD85-3CF0-4132-9E25-A4886FD5791A}" destId="{21BE15F2-35A6-4BFE-84A2-F290E147C6D7}" srcOrd="1" destOrd="0" presId="urn:microsoft.com/office/officeart/2005/8/layout/hList1"/>
    <dgm:cxn modelId="{9BF0AE23-1B3C-4A6F-9F05-895AC01D03C0}" type="presParOf" srcId="{37FC61DB-434C-4E27-97ED-DB62E0CB6C60}" destId="{1CC3A2EA-4287-42C1-8673-029823151C94}" srcOrd="3" destOrd="0" presId="urn:microsoft.com/office/officeart/2005/8/layout/hList1"/>
    <dgm:cxn modelId="{3D5DE297-B7A0-45A5-8712-D92B0DE4956E}" type="presParOf" srcId="{37FC61DB-434C-4E27-97ED-DB62E0CB6C60}" destId="{D3E98640-13C6-45E9-B400-2393B8D817C6}" srcOrd="4" destOrd="0" presId="urn:microsoft.com/office/officeart/2005/8/layout/hList1"/>
    <dgm:cxn modelId="{ADD6F3B8-2803-4134-BA54-392655F0700C}" type="presParOf" srcId="{D3E98640-13C6-45E9-B400-2393B8D817C6}" destId="{E45618C3-E071-4EEB-9212-C1E19CEB2E69}" srcOrd="0" destOrd="0" presId="urn:microsoft.com/office/officeart/2005/8/layout/hList1"/>
    <dgm:cxn modelId="{BC37F542-A18E-490D-9E62-355007AF6F5A}" type="presParOf" srcId="{D3E98640-13C6-45E9-B400-2393B8D817C6}" destId="{F5F858A5-EFCC-4605-962E-BD132962D69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E02F3-90E5-4CCE-BDDB-ABAD1B69C55D}">
      <dsp:nvSpPr>
        <dsp:cNvPr id="0" name=""/>
        <dsp:cNvSpPr/>
      </dsp:nvSpPr>
      <dsp:spPr>
        <a:xfrm rot="5400000">
          <a:off x="6731621" y="-2839081"/>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Direct-defines, indirect-defines, refers to, supplements, etc.</a:t>
          </a:r>
        </a:p>
      </dsp:txBody>
      <dsp:txXfrm rot="-5400000">
        <a:off x="3785615" y="147831"/>
        <a:ext cx="6689078" cy="756160"/>
      </dsp:txXfrm>
    </dsp:sp>
    <dsp:sp modelId="{8052642D-CD4F-4E85-9EFB-BDD0A61F61BA}">
      <dsp:nvSpPr>
        <dsp:cNvPr id="0" name=""/>
        <dsp:cNvSpPr/>
      </dsp:nvSpPr>
      <dsp:spPr>
        <a:xfrm>
          <a:off x="0" y="2177"/>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baseline="0"/>
            <a:t>SemEval-2020 Task 6 (DeftEval)</a:t>
          </a:r>
          <a:endParaRPr lang="en-US" sz="2900" kern="1200"/>
        </a:p>
      </dsp:txBody>
      <dsp:txXfrm>
        <a:off x="51133" y="53310"/>
        <a:ext cx="3683350" cy="945199"/>
      </dsp:txXfrm>
    </dsp:sp>
    <dsp:sp modelId="{2C73DBC3-0AAC-4250-AFE8-692E32443040}">
      <dsp:nvSpPr>
        <dsp:cNvPr id="0" name=""/>
        <dsp:cNvSpPr/>
      </dsp:nvSpPr>
      <dsp:spPr>
        <a:xfrm rot="5400000">
          <a:off x="6731621" y="-1739242"/>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baseline="0"/>
            <a:t>scientific relations: u</a:t>
          </a:r>
          <a:r>
            <a:rPr lang="en-US" sz="2300" kern="1200"/>
            <a:t>sage, result, model, part-whole, topic, comparison</a:t>
          </a:r>
        </a:p>
      </dsp:txBody>
      <dsp:txXfrm rot="-5400000">
        <a:off x="3785615" y="1247670"/>
        <a:ext cx="6689078" cy="756160"/>
      </dsp:txXfrm>
    </dsp:sp>
    <dsp:sp modelId="{2110E509-9502-45E0-9B2A-9C1878575B56}">
      <dsp:nvSpPr>
        <dsp:cNvPr id="0" name=""/>
        <dsp:cNvSpPr/>
      </dsp:nvSpPr>
      <dsp:spPr>
        <a:xfrm>
          <a:off x="0" y="1102016"/>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baseline="0"/>
            <a:t>SemEval-2018 task 7</a:t>
          </a:r>
          <a:endParaRPr lang="en-US" sz="2900" kern="1200"/>
        </a:p>
      </dsp:txBody>
      <dsp:txXfrm>
        <a:off x="51133" y="1153149"/>
        <a:ext cx="3683350" cy="945199"/>
      </dsp:txXfrm>
    </dsp:sp>
    <dsp:sp modelId="{EAF3AA3D-2ED1-451E-B069-2A8C182BCBD9}">
      <dsp:nvSpPr>
        <dsp:cNvPr id="0" name=""/>
        <dsp:cNvSpPr/>
      </dsp:nvSpPr>
      <dsp:spPr>
        <a:xfrm rot="5400000">
          <a:off x="6731621" y="-639403"/>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capturing discriminative attributes</a:t>
          </a:r>
        </a:p>
      </dsp:txBody>
      <dsp:txXfrm rot="-5400000">
        <a:off x="3785615" y="2347509"/>
        <a:ext cx="6689078" cy="756160"/>
      </dsp:txXfrm>
    </dsp:sp>
    <dsp:sp modelId="{02B8965B-6B02-4463-B4F2-EE5C20262003}">
      <dsp:nvSpPr>
        <dsp:cNvPr id="0" name=""/>
        <dsp:cNvSpPr/>
      </dsp:nvSpPr>
      <dsp:spPr>
        <a:xfrm>
          <a:off x="0" y="2201855"/>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SemEval-2018 task 10</a:t>
          </a:r>
        </a:p>
      </dsp:txBody>
      <dsp:txXfrm>
        <a:off x="51133" y="2252988"/>
        <a:ext cx="3683350" cy="945199"/>
      </dsp:txXfrm>
    </dsp:sp>
    <dsp:sp modelId="{7F629923-D779-4B8A-A587-21679C4508EB}">
      <dsp:nvSpPr>
        <dsp:cNvPr id="0" name=""/>
        <dsp:cNvSpPr/>
      </dsp:nvSpPr>
      <dsp:spPr>
        <a:xfrm rot="5400000">
          <a:off x="6731621" y="460435"/>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nine relation types</a:t>
          </a:r>
        </a:p>
      </dsp:txBody>
      <dsp:txXfrm rot="-5400000">
        <a:off x="3785615" y="3447347"/>
        <a:ext cx="6689078" cy="756160"/>
      </dsp:txXfrm>
    </dsp:sp>
    <dsp:sp modelId="{F20674FB-D62C-4297-A233-251B00A00F0A}">
      <dsp:nvSpPr>
        <dsp:cNvPr id="0" name=""/>
        <dsp:cNvSpPr/>
      </dsp:nvSpPr>
      <dsp:spPr>
        <a:xfrm>
          <a:off x="0" y="3301694"/>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SemEval-2010 Task 8</a:t>
          </a:r>
        </a:p>
      </dsp:txBody>
      <dsp:txXfrm>
        <a:off x="51133" y="3352827"/>
        <a:ext cx="3683350" cy="94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BEDB6-6B14-44FF-B656-A711083284BB}">
      <dsp:nvSpPr>
        <dsp:cNvPr id="0" name=""/>
        <dsp:cNvSpPr/>
      </dsp:nvSpPr>
      <dsp:spPr>
        <a:xfrm>
          <a:off x="3286" y="139824"/>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Supervised Approaches</a:t>
          </a:r>
        </a:p>
      </dsp:txBody>
      <dsp:txXfrm>
        <a:off x="3286" y="139824"/>
        <a:ext cx="3203971" cy="662400"/>
      </dsp:txXfrm>
    </dsp:sp>
    <dsp:sp modelId="{E2A442E3-352E-4D61-BCC6-71C48128E7F4}">
      <dsp:nvSpPr>
        <dsp:cNvPr id="0" name=""/>
        <dsp:cNvSpPr/>
      </dsp:nvSpPr>
      <dsp:spPr>
        <a:xfrm>
          <a:off x="3286" y="802224"/>
          <a:ext cx="3203971" cy="34092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CNN-based models (Li et al. 2017)</a:t>
          </a:r>
        </a:p>
        <a:p>
          <a:pPr marL="228600" lvl="1" indent="-228600" algn="l" defTabSz="1022350">
            <a:lnSpc>
              <a:spcPct val="90000"/>
            </a:lnSpc>
            <a:spcBef>
              <a:spcPct val="0"/>
            </a:spcBef>
            <a:spcAft>
              <a:spcPct val="15000"/>
            </a:spcAft>
            <a:buChar char="•"/>
          </a:pPr>
          <a:r>
            <a:rPr lang="en-US" sz="2300" kern="1200"/>
            <a:t>RNN-based models (Lee et al. 2019)</a:t>
          </a:r>
        </a:p>
        <a:p>
          <a:pPr marL="228600" lvl="1" indent="-228600" algn="l" defTabSz="1022350">
            <a:lnSpc>
              <a:spcPct val="90000"/>
            </a:lnSpc>
            <a:spcBef>
              <a:spcPct val="0"/>
            </a:spcBef>
            <a:spcAft>
              <a:spcPct val="15000"/>
            </a:spcAft>
            <a:buChar char="•"/>
          </a:pPr>
          <a:r>
            <a:rPr lang="en-US" sz="2300" kern="1200"/>
            <a:t>Dependency-based models (Liu et al. 2018)</a:t>
          </a:r>
        </a:p>
        <a:p>
          <a:pPr marL="228600" lvl="1" indent="-228600" algn="l" defTabSz="1022350">
            <a:lnSpc>
              <a:spcPct val="90000"/>
            </a:lnSpc>
            <a:spcBef>
              <a:spcPct val="0"/>
            </a:spcBef>
            <a:spcAft>
              <a:spcPct val="15000"/>
            </a:spcAft>
            <a:buChar char="•"/>
          </a:pPr>
          <a:r>
            <a:rPr lang="en-US" sz="2300" kern="1200"/>
            <a:t>GNN-based models (Baldini et al. 2019)</a:t>
          </a:r>
        </a:p>
      </dsp:txBody>
      <dsp:txXfrm>
        <a:off x="3286" y="802224"/>
        <a:ext cx="3203971" cy="3409289"/>
      </dsp:txXfrm>
    </dsp:sp>
    <dsp:sp modelId="{5C2BF6D3-0A8A-4FF1-9A05-317B554CCA04}">
      <dsp:nvSpPr>
        <dsp:cNvPr id="0" name=""/>
        <dsp:cNvSpPr/>
      </dsp:nvSpPr>
      <dsp:spPr>
        <a:xfrm>
          <a:off x="3655814" y="139824"/>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Distant supervision </a:t>
          </a:r>
        </a:p>
      </dsp:txBody>
      <dsp:txXfrm>
        <a:off x="3655814" y="139824"/>
        <a:ext cx="3203971" cy="662400"/>
      </dsp:txXfrm>
    </dsp:sp>
    <dsp:sp modelId="{21BE15F2-35A6-4BFE-84A2-F290E147C6D7}">
      <dsp:nvSpPr>
        <dsp:cNvPr id="0" name=""/>
        <dsp:cNvSpPr/>
      </dsp:nvSpPr>
      <dsp:spPr>
        <a:xfrm>
          <a:off x="3655814" y="802224"/>
          <a:ext cx="3203971" cy="34092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Intra-Bag and Inter-Bag Attentions (Ye and Ling, 2019)</a:t>
          </a:r>
        </a:p>
      </dsp:txBody>
      <dsp:txXfrm>
        <a:off x="3655814" y="802224"/>
        <a:ext cx="3203971" cy="3409289"/>
      </dsp:txXfrm>
    </dsp:sp>
    <dsp:sp modelId="{E45618C3-E071-4EEB-9212-C1E19CEB2E69}">
      <dsp:nvSpPr>
        <dsp:cNvPr id="0" name=""/>
        <dsp:cNvSpPr/>
      </dsp:nvSpPr>
      <dsp:spPr>
        <a:xfrm>
          <a:off x="7308342" y="139824"/>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Weak supervision</a:t>
          </a:r>
        </a:p>
      </dsp:txBody>
      <dsp:txXfrm>
        <a:off x="7308342" y="139824"/>
        <a:ext cx="3203971" cy="662400"/>
      </dsp:txXfrm>
    </dsp:sp>
    <dsp:sp modelId="{F5F858A5-EFCC-4605-962E-BD132962D69E}">
      <dsp:nvSpPr>
        <dsp:cNvPr id="0" name=""/>
        <dsp:cNvSpPr/>
      </dsp:nvSpPr>
      <dsp:spPr>
        <a:xfrm>
          <a:off x="7308342" y="802224"/>
          <a:ext cx="3203971" cy="34092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Bootstrapping (Agichtein and Snowball, 2000)</a:t>
          </a:r>
        </a:p>
        <a:p>
          <a:pPr marL="228600" lvl="1" indent="-228600" algn="l" defTabSz="1022350">
            <a:lnSpc>
              <a:spcPct val="90000"/>
            </a:lnSpc>
            <a:spcBef>
              <a:spcPct val="0"/>
            </a:spcBef>
            <a:spcAft>
              <a:spcPct val="15000"/>
            </a:spcAft>
            <a:buChar char="•"/>
          </a:pPr>
          <a:r>
            <a:rPr lang="en-US" sz="2300" kern="1200"/>
            <a:t>Co-training framework (Qu et al. 2017)</a:t>
          </a:r>
        </a:p>
      </dsp:txBody>
      <dsp:txXfrm>
        <a:off x="7308342" y="802224"/>
        <a:ext cx="3203971" cy="34092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10146-A21F-493E-9CBD-E360C5537387}"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EDB68-A48B-4150-85E3-DC0DABAFD0BD}" type="slidenum">
              <a:rPr lang="en-US" smtClean="0"/>
              <a:t>‹#›</a:t>
            </a:fld>
            <a:endParaRPr lang="en-US"/>
          </a:p>
        </p:txBody>
      </p:sp>
    </p:spTree>
    <p:extLst>
      <p:ext uri="{BB962C8B-B14F-4D97-AF65-F5344CB8AC3E}">
        <p14:creationId xmlns:p14="http://schemas.microsoft.com/office/powerpoint/2010/main" val="203770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a:t>
            </a:fld>
            <a:endParaRPr lang="en-US"/>
          </a:p>
        </p:txBody>
      </p:sp>
    </p:spTree>
    <p:extLst>
      <p:ext uri="{BB962C8B-B14F-4D97-AF65-F5344CB8AC3E}">
        <p14:creationId xmlns:p14="http://schemas.microsoft.com/office/powerpoint/2010/main" val="397594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guideline of SemEval-2010 data set, entities are usually base Noun Phrase (NP). Base noun phrase is a simple noun phrase whose head is a common noun and no phrase is attached to it. </a:t>
            </a:r>
          </a:p>
          <a:p>
            <a:endParaRPr lang="en-US" dirty="0"/>
          </a:p>
          <a:p>
            <a:r>
              <a:rPr lang="en-US" dirty="0"/>
              <a:t>However, we take into account complex NPs, for example, int the sentence “even …”, those is complex NP.</a:t>
            </a:r>
          </a:p>
          <a:p>
            <a:r>
              <a:rPr lang="en-US" dirty="0"/>
              <a:t>also, those nouns within verbal phrases are our potential entities. For example, “Sometimes”. In the equivalent Persian sentence, “make scared” a compound verb and “scared” is the noun part of a that verb.</a:t>
            </a:r>
          </a:p>
          <a:p>
            <a:r>
              <a:rPr lang="en-US" dirty="0"/>
              <a:t>We also considered named entities, whose behavior differs considerably from common nouns. For example, in the sentence “Nazanin …”, Nazanin is a proper noun.</a:t>
            </a:r>
          </a:p>
          <a:p>
            <a:endParaRPr lang="en-US" dirty="0"/>
          </a:p>
          <a:p>
            <a:pPr marL="0" indent="0">
              <a:buNone/>
            </a:pPr>
            <a:r>
              <a:rPr lang="en-US" dirty="0"/>
              <a:t>Moreover, in some instances, two entities are relatively far away. They are not in one sentence, but in two consecutive sentences.</a:t>
            </a:r>
          </a:p>
          <a:p>
            <a:pPr marL="0" indent="0">
              <a:buNone/>
            </a:pPr>
            <a:endParaRPr lang="en-US" dirty="0"/>
          </a:p>
          <a:p>
            <a:pPr marL="0" indent="0">
              <a:buNone/>
            </a:pPr>
            <a:r>
              <a:rPr lang="en-US" dirty="0"/>
              <a:t>our data set also contains informal words.  </a:t>
            </a:r>
          </a:p>
          <a:p>
            <a:endParaRPr lang="en-US" dirty="0"/>
          </a:p>
          <a:p>
            <a:r>
              <a:rPr lang="en-US" dirty="0"/>
              <a:t>Similar to the </a:t>
            </a:r>
            <a:r>
              <a:rPr lang="en-US" dirty="0" err="1"/>
              <a:t>SemEval</a:t>
            </a:r>
            <a:r>
              <a:rPr lang="en-US" dirty="0"/>
              <a:t> data set, we excluded examples whose interpretation relies on the discourse knowledge, and sentences with negation such as no and not.</a:t>
            </a:r>
          </a:p>
        </p:txBody>
      </p:sp>
      <p:sp>
        <p:nvSpPr>
          <p:cNvPr id="4" name="Slide Number Placeholder 3"/>
          <p:cNvSpPr>
            <a:spLocks noGrp="1"/>
          </p:cNvSpPr>
          <p:nvPr>
            <p:ph type="sldNum" sz="quarter" idx="5"/>
          </p:nvPr>
        </p:nvSpPr>
        <p:spPr/>
        <p:txBody>
          <a:bodyPr/>
          <a:lstStyle/>
          <a:p>
            <a:fld id="{703EDB68-A48B-4150-85E3-DC0DABAFD0BD}" type="slidenum">
              <a:rPr lang="en-US" smtClean="0"/>
              <a:t>10</a:t>
            </a:fld>
            <a:endParaRPr lang="en-US"/>
          </a:p>
        </p:txBody>
      </p:sp>
    </p:spTree>
    <p:extLst>
      <p:ext uri="{BB962C8B-B14F-4D97-AF65-F5344CB8AC3E}">
        <p14:creationId xmlns:p14="http://schemas.microsoft.com/office/powerpoint/2010/main" val="2784589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shared task was managed using the </a:t>
            </a:r>
            <a:r>
              <a:rPr lang="en-US" dirty="0" err="1"/>
              <a:t>CodaLab</a:t>
            </a:r>
            <a:r>
              <a:rPr lang="en-US" dirty="0"/>
              <a:t> competition platform for result submission. A total of 4 systems has been submitted for mono-lingual subtask.</a:t>
            </a:r>
          </a:p>
          <a:p>
            <a:r>
              <a:rPr lang="en-US" dirty="0"/>
              <a:t>The competition website is still open if somebody want to look at the website.</a:t>
            </a:r>
          </a:p>
          <a:p>
            <a:endParaRPr lang="en-US" dirty="0"/>
          </a:p>
          <a:p>
            <a:r>
              <a:rPr lang="en-US" dirty="0"/>
              <a:t>These 4 systems were implemented by three different teams. Here, I give a brief introduction to their systems. Because after my talk, they will present their works in more details.</a:t>
            </a:r>
          </a:p>
          <a:p>
            <a:endParaRPr lang="en-US" dirty="0"/>
          </a:p>
          <a:p>
            <a:pPr algn="l"/>
            <a:r>
              <a:rPr lang="en-US" sz="1800" b="0" i="0" u="none" strike="noStrike" baseline="0" dirty="0">
                <a:latin typeface="NimbusRomNo9L-Regu"/>
              </a:rPr>
              <a:t>The first team is </a:t>
            </a:r>
            <a:r>
              <a:rPr lang="en-US" sz="1800" b="0" i="0" u="none" strike="noStrike" baseline="0" dirty="0" err="1">
                <a:latin typeface="NimbusRomNo9L-Regu"/>
              </a:rPr>
              <a:t>YooshYar</a:t>
            </a:r>
            <a:r>
              <a:rPr lang="en-US" sz="1800" b="0" i="0" u="none" strike="noStrike" baseline="0" dirty="0">
                <a:latin typeface="NimbusRomNo9L-Regu"/>
              </a:rPr>
              <a:t>. (it is a Persian word, that means intelligence assistant) </a:t>
            </a:r>
            <a:r>
              <a:rPr lang="en-US" sz="1800" b="0" i="0" u="none" strike="noStrike" baseline="0" dirty="0" err="1">
                <a:latin typeface="NimbusRomNo9L-Regu"/>
              </a:rPr>
              <a:t>HooshYar</a:t>
            </a:r>
            <a:r>
              <a:rPr lang="en-US" sz="1800" b="0" i="0" u="none" strike="noStrike" baseline="0" dirty="0">
                <a:latin typeface="NimbusRomNo9L-Regu"/>
              </a:rPr>
              <a:t> team presented two systems: U-BERT and T-BERT. The main idea is to focus on class imbalance of dataset. They tried to improve the accuracy of the model using oversampling of instances of smaller classes. In addition, they focused on the fact that ‘</a:t>
            </a:r>
            <a:r>
              <a:rPr lang="en-US" sz="1800" b="0" i="0" u="none" strike="noStrike" baseline="0" dirty="0">
                <a:latin typeface="NimbusMonL-Regu"/>
              </a:rPr>
              <a:t>Other’ </a:t>
            </a:r>
            <a:r>
              <a:rPr lang="en-US" sz="1800" b="0" i="0" u="none" strike="noStrike" baseline="0" dirty="0">
                <a:latin typeface="NimbusRomNo9L-Regu"/>
              </a:rPr>
              <a:t>class contains many samples with diverse relations from a mixture of classes beyond the nine classes of the task. So, they put some effort to tackle with this problem.</a:t>
            </a:r>
          </a:p>
          <a:p>
            <a:pPr algn="l"/>
            <a:endParaRPr lang="en-US" sz="1800" b="0" i="0" u="none" strike="noStrike" baseline="0" dirty="0">
              <a:latin typeface="NimbusRomNo9L-Regu"/>
            </a:endParaRPr>
          </a:p>
          <a:p>
            <a:pPr algn="l"/>
            <a:r>
              <a:rPr lang="en-US" sz="1800" b="0" i="0" u="none" strike="noStrike" baseline="0" dirty="0">
                <a:latin typeface="NimbusRomNo9L-Regu"/>
              </a:rPr>
              <a:t>In the second method, T-BERT, they focused on the syntactic features of the sentence.</a:t>
            </a:r>
          </a:p>
          <a:p>
            <a:pPr algn="l"/>
            <a:r>
              <a:rPr lang="en-US" sz="1800" b="0" i="0" u="none" strike="noStrike" baseline="0" dirty="0">
                <a:latin typeface="NimbusRomNo9L-Regu"/>
              </a:rPr>
              <a:t>We know that many researchers used the shortest dependency path between two entities in the dependency</a:t>
            </a:r>
          </a:p>
          <a:p>
            <a:pPr algn="l"/>
            <a:r>
              <a:rPr lang="en-US" sz="1800" b="0" i="0" u="none" strike="noStrike" baseline="0" dirty="0">
                <a:latin typeface="NimbusRomNo9L-Regu"/>
              </a:rPr>
              <a:t>tree of the sentence to recognize the relations between entities. </a:t>
            </a:r>
          </a:p>
          <a:p>
            <a:pPr algn="l"/>
            <a:r>
              <a:rPr lang="en-US" sz="1800" b="0" i="0" u="none" strike="noStrike" baseline="0" dirty="0">
                <a:latin typeface="NimbusRomNo9L-Regu"/>
              </a:rPr>
              <a:t>Therefore, syntactic features inspire the use of a new embedding layer at the input of the BERT network.</a:t>
            </a:r>
          </a:p>
          <a:p>
            <a:pPr algn="l"/>
            <a:endParaRPr lang="en-US" sz="1800" b="0" i="0" u="none" strike="noStrike" baseline="0" dirty="0">
              <a:latin typeface="NimbusRomNo9L-Regu"/>
            </a:endParaRPr>
          </a:p>
          <a:p>
            <a:pPr algn="l"/>
            <a:r>
              <a:rPr lang="en-US" sz="1800" b="0" i="0" u="none" strike="noStrike" baseline="0" dirty="0">
                <a:solidFill>
                  <a:srgbClr val="000000"/>
                </a:solidFill>
                <a:latin typeface="NimbusRomNo9L-Medi"/>
              </a:rPr>
              <a:t>SBU-NLP is the next team. </a:t>
            </a:r>
            <a:r>
              <a:rPr lang="en-US" sz="1800" b="0" i="0" u="none" strike="noStrike" baseline="0" dirty="0">
                <a:solidFill>
                  <a:srgbClr val="000000"/>
                </a:solidFill>
                <a:latin typeface="NimbusRomNo9L-Regu"/>
              </a:rPr>
              <a:t>This team performed some preprocessing steps on PERLEX. They used data augmentation techniques and backtranslation methods to increase size of the training data.</a:t>
            </a:r>
          </a:p>
          <a:p>
            <a:pPr algn="l"/>
            <a:r>
              <a:rPr lang="en-US" sz="1800" b="0" i="0" u="none" strike="noStrike" baseline="0" dirty="0">
                <a:solidFill>
                  <a:srgbClr val="000000"/>
                </a:solidFill>
                <a:latin typeface="NimbusRomNo9L-Regu"/>
              </a:rPr>
              <a:t>They inspired a state-of-the-art method, called R-BERT, and examined several changes in the architectures of this network to improve its accuracy.</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The third team (an anonymous team) also used the available implementation of R-BERT, without any modification in the architecture, and just set the hyperparameters to fit PERLEX data set. </a:t>
            </a:r>
          </a:p>
        </p:txBody>
      </p:sp>
      <p:sp>
        <p:nvSpPr>
          <p:cNvPr id="4" name="Slide Number Placeholder 3"/>
          <p:cNvSpPr>
            <a:spLocks noGrp="1"/>
          </p:cNvSpPr>
          <p:nvPr>
            <p:ph type="sldNum" sz="quarter" idx="5"/>
          </p:nvPr>
        </p:nvSpPr>
        <p:spPr/>
        <p:txBody>
          <a:bodyPr/>
          <a:lstStyle/>
          <a:p>
            <a:fld id="{703EDB68-A48B-4150-85E3-DC0DABAFD0BD}" type="slidenum">
              <a:rPr lang="en-US" smtClean="0"/>
              <a:t>11</a:t>
            </a:fld>
            <a:endParaRPr lang="en-US"/>
          </a:p>
        </p:txBody>
      </p:sp>
    </p:spTree>
    <p:extLst>
      <p:ext uri="{BB962C8B-B14F-4D97-AF65-F5344CB8AC3E}">
        <p14:creationId xmlns:p14="http://schemas.microsoft.com/office/powerpoint/2010/main" val="118627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Here is the R-BERT network. Its architecture is relatively simple.</a:t>
            </a:r>
          </a:p>
          <a:p>
            <a:pPr algn="l"/>
            <a:endParaRPr lang="en-US" sz="1800" b="0" i="0" u="none" strike="noStrike" baseline="0" dirty="0">
              <a:latin typeface="NimbusRomNo9L-Regu"/>
            </a:endParaRPr>
          </a:p>
          <a:p>
            <a:pPr algn="l"/>
            <a:r>
              <a:rPr lang="en-US" sz="1800" b="0" i="0" u="none" strike="noStrike" baseline="0" dirty="0">
                <a:latin typeface="NimbusRomNo9L-Regu"/>
              </a:rPr>
              <a:t>Given a sentence </a:t>
            </a:r>
            <a:r>
              <a:rPr lang="en-US" sz="1800" b="0" i="0" u="none" strike="noStrike" baseline="0" dirty="0">
                <a:latin typeface="CMMI10"/>
              </a:rPr>
              <a:t>s </a:t>
            </a:r>
            <a:r>
              <a:rPr lang="en-US" sz="1800" b="0" i="0" u="none" strike="noStrike" baseline="0" dirty="0">
                <a:latin typeface="NimbusRomNo9L-Regu"/>
              </a:rPr>
              <a:t>with entity </a:t>
            </a:r>
            <a:r>
              <a:rPr lang="en-US" sz="1800" b="0" i="0" u="none" strike="noStrike" baseline="0" dirty="0">
                <a:latin typeface="CMMI10"/>
              </a:rPr>
              <a:t>e</a:t>
            </a:r>
            <a:r>
              <a:rPr lang="en-US" sz="1800" b="0" i="0" u="none" strike="noStrike" baseline="0" dirty="0">
                <a:latin typeface="CMR8"/>
              </a:rPr>
              <a:t>1 </a:t>
            </a:r>
            <a:r>
              <a:rPr lang="en-US" sz="1800" b="0" i="0" u="none" strike="noStrike" baseline="0" dirty="0">
                <a:latin typeface="NimbusRomNo9L-Regu"/>
              </a:rPr>
              <a:t>and </a:t>
            </a:r>
            <a:r>
              <a:rPr lang="en-US" sz="1800" b="0" i="0" u="none" strike="noStrike" baseline="0" dirty="0">
                <a:latin typeface="CMMI10"/>
              </a:rPr>
              <a:t>e</a:t>
            </a:r>
            <a:r>
              <a:rPr lang="en-US" sz="1800" b="0" i="0" u="none" strike="noStrike" baseline="0" dirty="0">
                <a:latin typeface="CMR8"/>
              </a:rPr>
              <a:t>2</a:t>
            </a:r>
            <a:r>
              <a:rPr lang="en-US" sz="1800" b="0" i="0" u="none" strike="noStrike" baseline="0" dirty="0">
                <a:latin typeface="NimbusRomNo9L-Regu"/>
              </a:rPr>
              <a:t>, its final hidden state output from BERT module</a:t>
            </a:r>
          </a:p>
          <a:p>
            <a:pPr algn="l"/>
            <a:r>
              <a:rPr lang="en-US" sz="1800" b="0" i="0" u="none" strike="noStrike" baseline="0" dirty="0">
                <a:latin typeface="NimbusRomNo9L-Regu"/>
              </a:rPr>
              <a:t>is </a:t>
            </a:r>
            <a:r>
              <a:rPr lang="en-US" sz="1800" b="0" i="0" u="none" strike="noStrike" baseline="0" dirty="0">
                <a:latin typeface="CMMI10"/>
              </a:rPr>
              <a:t>H</a:t>
            </a:r>
            <a:r>
              <a:rPr lang="en-US" sz="1800" b="0" i="0" u="none" strike="noStrike" baseline="0" dirty="0">
                <a:latin typeface="NimbusRomNo9L-Regu"/>
              </a:rPr>
              <a:t>. The average operation is applied to get a vector representation for each of the two target entities. </a:t>
            </a:r>
          </a:p>
          <a:p>
            <a:pPr algn="l"/>
            <a:r>
              <a:rPr lang="en-US" sz="1800" b="0" i="0" u="none" strike="noStrike" baseline="0" dirty="0">
                <a:latin typeface="NimbusRomNo9L-Regu"/>
              </a:rPr>
              <a:t>Then vector of </a:t>
            </a:r>
            <a:r>
              <a:rPr lang="en-US" sz="1800" b="0" i="0" u="none" strike="noStrike" baseline="0" dirty="0" err="1">
                <a:latin typeface="NimbusRomNo9L-Regu"/>
              </a:rPr>
              <a:t>cls</a:t>
            </a:r>
            <a:r>
              <a:rPr lang="en-US" sz="1800" b="0" i="0" u="none" strike="noStrike" baseline="0" dirty="0">
                <a:latin typeface="NimbusRomNo9L-Regu"/>
              </a:rPr>
              <a:t> token and two entity representations are concatenated and is given to a fully connected layer. </a:t>
            </a:r>
          </a:p>
          <a:p>
            <a:pPr algn="l"/>
            <a:endParaRPr lang="en-US" sz="1800" b="0" i="0" u="none" strike="noStrike" baseline="0" dirty="0">
              <a:latin typeface="NimbusRomNo9L-Regu"/>
            </a:endParaRPr>
          </a:p>
          <a:p>
            <a:pPr algn="l"/>
            <a:r>
              <a:rPr lang="en-US" sz="1800" b="0" i="0" u="none" strike="noStrike" baseline="0" dirty="0">
                <a:latin typeface="NimbusRomNo9L-Regu"/>
              </a:rPr>
              <a:t>This architecture is simple and it seems that it can be improved. Therefore our participating teams chose it as the base architecture and tried to improve it in several ways.</a:t>
            </a:r>
          </a:p>
        </p:txBody>
      </p:sp>
      <p:sp>
        <p:nvSpPr>
          <p:cNvPr id="4" name="Slide Number Placeholder 3"/>
          <p:cNvSpPr>
            <a:spLocks noGrp="1"/>
          </p:cNvSpPr>
          <p:nvPr>
            <p:ph type="sldNum" sz="quarter" idx="5"/>
          </p:nvPr>
        </p:nvSpPr>
        <p:spPr/>
        <p:txBody>
          <a:bodyPr/>
          <a:lstStyle/>
          <a:p>
            <a:fld id="{703EDB68-A48B-4150-85E3-DC0DABAFD0BD}" type="slidenum">
              <a:rPr lang="en-US" smtClean="0"/>
              <a:t>12</a:t>
            </a:fld>
            <a:endParaRPr lang="en-US"/>
          </a:p>
        </p:txBody>
      </p:sp>
    </p:spTree>
    <p:extLst>
      <p:ext uri="{BB962C8B-B14F-4D97-AF65-F5344CB8AC3E}">
        <p14:creationId xmlns:p14="http://schemas.microsoft.com/office/powerpoint/2010/main" val="382761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going to the shared task results, I want to explain another state-of-the-art network, which is called RIFRE, the work of Zhao et al. </a:t>
            </a:r>
          </a:p>
          <a:p>
            <a:pPr algn="l"/>
            <a:r>
              <a:rPr lang="en-US" dirty="0"/>
              <a:t>Their aim was to jointly extract entity and relation. They proposed this network. You can see that representation of words come from BERT and representation of relation types are produced by a relation embedding layer. </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words and relations are nodes of a heterogeneous graph. To obtain nodes representation that is more suitable for relation extraction, an iterative message passing mechanism is used that fuse words and relation nodes of this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NimbusRomNo9L-Regu"/>
              </a:rPr>
              <a:t>This method obtained a top rank on the English data set of </a:t>
            </a:r>
            <a:r>
              <a:rPr lang="en-US" sz="1200" b="0" i="0" u="none" strike="noStrike" baseline="0" dirty="0" err="1">
                <a:solidFill>
                  <a:srgbClr val="000000"/>
                </a:solidFill>
                <a:latin typeface="NimbusRomNo9L-Regu"/>
              </a:rPr>
              <a:t>SemEval</a:t>
            </a:r>
            <a:r>
              <a:rPr lang="en-US" sz="1200" b="0" i="0" u="none" strike="noStrike" baseline="0" dirty="0">
                <a:solidFill>
                  <a:srgbClr val="000000"/>
                </a:solidFill>
                <a:latin typeface="NimbusRomNo9L-Regu"/>
              </a:rPr>
              <a:t> 2010-task 8.</a:t>
            </a:r>
            <a:endParaRPr lang="en-US" dirty="0"/>
          </a:p>
          <a:p>
            <a:pPr algn="l"/>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13</a:t>
            </a:fld>
            <a:endParaRPr lang="en-US"/>
          </a:p>
        </p:txBody>
      </p:sp>
    </p:spTree>
    <p:extLst>
      <p:ext uri="{BB962C8B-B14F-4D97-AF65-F5344CB8AC3E}">
        <p14:creationId xmlns:p14="http://schemas.microsoft.com/office/powerpoint/2010/main" val="2372822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NimbusRomNo9L-Regu"/>
              </a:rPr>
              <a:t>Here is a summary of results for the participating teams.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NimbusRomNo9L-Regu"/>
              </a:rPr>
              <a:t>Evaluation was performed on both official test set of the shared task and test set of PERLEX.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NimbusRomNo9L-Regu"/>
              </a:rPr>
              <a:t>We reported the macro-average F</a:t>
            </a:r>
            <a:r>
              <a:rPr lang="en-US" sz="1200" b="0" i="0" u="none" strike="noStrike" baseline="0" dirty="0">
                <a:solidFill>
                  <a:srgbClr val="000000"/>
                </a:solidFill>
                <a:latin typeface="CMR8"/>
              </a:rPr>
              <a:t>1 </a:t>
            </a:r>
            <a:r>
              <a:rPr lang="en-US" sz="1200" b="0" i="0" u="none" strike="noStrike" baseline="0" dirty="0">
                <a:solidFill>
                  <a:srgbClr val="000000"/>
                </a:solidFill>
                <a:latin typeface="NimbusRomNo9L-Regu"/>
              </a:rPr>
              <a:t>score considering the direction of the relations. </a:t>
            </a:r>
            <a:r>
              <a:rPr lang="en-US" dirty="0"/>
              <a:t>The details of scores, regarding different classes, are presented in our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latin typeface="NimbusRomNo9L-Regu"/>
            </a:endParaRPr>
          </a:p>
          <a:p>
            <a:pPr algn="l"/>
            <a:r>
              <a:rPr lang="en-US" sz="1200" b="0" i="0" u="none" strike="noStrike" baseline="0" dirty="0">
                <a:solidFill>
                  <a:srgbClr val="000000"/>
                </a:solidFill>
                <a:latin typeface="NimbusRomNo9L-Regu"/>
              </a:rPr>
              <a:t>In addition to four systems, we also reported the result of the RIFRE.  This network was fined tuned on PERLEX, We used </a:t>
            </a:r>
            <a:r>
              <a:rPr lang="en-US" sz="1200" b="0" i="0" u="none" strike="noStrike" baseline="0" dirty="0" err="1">
                <a:solidFill>
                  <a:srgbClr val="000000"/>
                </a:solidFill>
                <a:latin typeface="NimbusRomNo9L-Regu"/>
              </a:rPr>
              <a:t>parsBERT</a:t>
            </a:r>
            <a:r>
              <a:rPr lang="en-US" sz="1200" b="0" i="0" u="none" strike="noStrike" baseline="0" dirty="0">
                <a:solidFill>
                  <a:srgbClr val="000000"/>
                </a:solidFill>
                <a:latin typeface="NimbusRomNo9L-Regu"/>
              </a:rPr>
              <a:t> language model as the encoder layer.</a:t>
            </a:r>
          </a:p>
          <a:p>
            <a:pPr algn="l"/>
            <a:endParaRPr lang="en-US" sz="1200" b="0" i="0" u="none" strike="noStrike" baseline="0" dirty="0">
              <a:solidFill>
                <a:srgbClr val="000000"/>
              </a:solidFill>
              <a:latin typeface="NimbusRomNo9L-Regu"/>
            </a:endParaRPr>
          </a:p>
          <a:p>
            <a:pPr algn="l"/>
            <a:r>
              <a:rPr lang="en-US" sz="1200" b="0" i="0" u="none" strike="noStrike" baseline="0" dirty="0">
                <a:latin typeface="NimbusRomNo9L-Regu"/>
              </a:rPr>
              <a:t>Among five methods, the state-of-the art method of </a:t>
            </a:r>
            <a:r>
              <a:rPr lang="en-US" sz="1200" b="0" i="0" u="none" strike="noStrike" baseline="0" dirty="0" err="1">
                <a:latin typeface="NimbusRomNo9L-Regu"/>
              </a:rPr>
              <a:t>RIFRE+</a:t>
            </a:r>
            <a:r>
              <a:rPr lang="en-US" sz="1200" b="0" i="0" u="none" strike="noStrike" baseline="0" dirty="0" err="1">
                <a:latin typeface="NimbusMonL-Regu"/>
              </a:rPr>
              <a:t>ParsBERT</a:t>
            </a:r>
            <a:r>
              <a:rPr lang="en-US" sz="1200" b="0" i="0" u="none" strike="noStrike" baseline="0" dirty="0">
                <a:latin typeface="NimbusMonL-Regu"/>
              </a:rPr>
              <a:t> </a:t>
            </a:r>
            <a:r>
              <a:rPr lang="en-US" sz="1200" b="0" i="0" u="none" strike="noStrike" baseline="0" dirty="0">
                <a:latin typeface="NimbusRomNo9L-Regu"/>
              </a:rPr>
              <a:t>obtained the highest F</a:t>
            </a:r>
            <a:r>
              <a:rPr lang="en-US" sz="1200" b="0" i="0" u="none" strike="noStrike" baseline="0" dirty="0">
                <a:latin typeface="CMR8"/>
              </a:rPr>
              <a:t>1 </a:t>
            </a:r>
            <a:r>
              <a:rPr lang="en-US" sz="1200" b="0" i="0" u="none" strike="noStrike" baseline="0" dirty="0">
                <a:latin typeface="NimbusRomNo9L-Regu"/>
              </a:rPr>
              <a:t>scores on both test sets. </a:t>
            </a:r>
            <a:r>
              <a:rPr lang="en-US" sz="1200" b="0" i="0" u="none" strike="noStrike" baseline="0" dirty="0">
                <a:solidFill>
                  <a:srgbClr val="000000"/>
                </a:solidFill>
                <a:latin typeface="NimbusRomNo9L-Regu"/>
              </a:rPr>
              <a:t>Second best method is R-BERT. Next ranks belong to SBU-NLP, U-BERT and T-BERT. </a:t>
            </a:r>
          </a:p>
          <a:p>
            <a:pPr algn="l"/>
            <a:endParaRPr lang="en-US" sz="1200" b="0" i="0" u="none" strike="noStrike" baseline="0" dirty="0">
              <a:solidFill>
                <a:srgbClr val="000000"/>
              </a:solidFill>
              <a:latin typeface="NimbusRomNo9L-Regu"/>
            </a:endParaRPr>
          </a:p>
          <a:p>
            <a:pPr algn="l"/>
            <a:r>
              <a:rPr lang="en-US" sz="1200" b="0" i="0" u="none" strike="noStrike" baseline="0" dirty="0">
                <a:solidFill>
                  <a:srgbClr val="000000"/>
                </a:solidFill>
                <a:latin typeface="NimbusRomNo9L-Regu"/>
              </a:rPr>
              <a:t>Comparing R-BERT and SBU-NLP, we can see that SBU-NLP outperformed R-BERT on PERLEX test data, however, it obtained a lower F1 score on the official test set of the shared task.</a:t>
            </a:r>
          </a:p>
          <a:p>
            <a:pPr algn="l"/>
            <a:endParaRPr lang="en-US" sz="1200" b="0" i="0" u="none" strike="noStrike" baseline="0" dirty="0">
              <a:solidFill>
                <a:srgbClr val="000000"/>
              </a:solidFill>
              <a:latin typeface="NimbusRomNo9L-Regu"/>
            </a:endParaRPr>
          </a:p>
          <a:p>
            <a:pPr algn="l"/>
            <a:r>
              <a:rPr lang="en-US" sz="1200" b="0" i="0" u="none" strike="noStrike" baseline="0" dirty="0">
                <a:solidFill>
                  <a:srgbClr val="000000"/>
                </a:solidFill>
                <a:latin typeface="NimbusRomNo9L-Regu"/>
              </a:rPr>
              <a:t>T-BERT, which utilized dependency tree information obtained the lowest score among five systems. We guess that this is because of low accuracy of Persian dependency parser. I think their idea is very interesting and in future they can improve their proposed network and hopefully obtain better results.</a:t>
            </a:r>
          </a:p>
          <a:p>
            <a:pPr algn="l"/>
            <a:endParaRPr lang="en-US" sz="1200" b="0" i="0" u="none" strike="noStrike" baseline="0" dirty="0">
              <a:solidFill>
                <a:srgbClr val="000000"/>
              </a:solidFill>
              <a:latin typeface="NimbusRomNo9L-Regu"/>
            </a:endParaRPr>
          </a:p>
          <a:p>
            <a:pPr algn="l"/>
            <a:r>
              <a:rPr lang="en-US" sz="1200" b="0" i="0" u="none" strike="noStrike" baseline="0" dirty="0">
                <a:solidFill>
                  <a:srgbClr val="000000"/>
                </a:solidFill>
                <a:latin typeface="NimbusRomNo9L-Regu"/>
              </a:rPr>
              <a:t>We can conclude that it is very important for researchers to put more effort to develop preprocessing tools such as syntactic parsers in Persian.</a:t>
            </a:r>
          </a:p>
          <a:p>
            <a:pPr algn="l"/>
            <a:endParaRPr lang="en-US" sz="1200" b="0" i="0" u="none" strike="noStrike" baseline="0" dirty="0">
              <a:solidFill>
                <a:srgbClr val="000000"/>
              </a:solidFill>
              <a:latin typeface="NimbusRomNo9L-Regu"/>
            </a:endParaRPr>
          </a:p>
          <a:p>
            <a:pPr algn="l"/>
            <a:r>
              <a:rPr lang="en-US" sz="1200" b="0" i="0" u="none" strike="noStrike" baseline="0" dirty="0">
                <a:solidFill>
                  <a:srgbClr val="000000"/>
                </a:solidFill>
                <a:latin typeface="NimbusRomNo9L-Regu"/>
              </a:rPr>
              <a:t>Comparing two test data, results of </a:t>
            </a:r>
            <a:r>
              <a:rPr lang="en-US" sz="1200" b="0" i="0" u="none" strike="noStrike" baseline="0" dirty="0" err="1">
                <a:solidFill>
                  <a:srgbClr val="000000"/>
                </a:solidFill>
                <a:latin typeface="NimbusRomNo9L-Regu"/>
              </a:rPr>
              <a:t>Perlex</a:t>
            </a:r>
            <a:r>
              <a:rPr lang="en-US" sz="1200" b="0" i="0" u="none" strike="noStrike" baseline="0" dirty="0">
                <a:solidFill>
                  <a:srgbClr val="000000"/>
                </a:solidFill>
                <a:latin typeface="NimbusRomNo9L-Regu"/>
              </a:rPr>
              <a:t> test data are much higher than the shared task data. We discuss the reasons of this.</a:t>
            </a:r>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14</a:t>
            </a:fld>
            <a:endParaRPr lang="en-US"/>
          </a:p>
        </p:txBody>
      </p:sp>
    </p:spTree>
    <p:extLst>
      <p:ext uri="{BB962C8B-B14F-4D97-AF65-F5344CB8AC3E}">
        <p14:creationId xmlns:p14="http://schemas.microsoft.com/office/powerpoint/2010/main" val="362988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So, we investigated the impact of three factors on Persian results.</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Entities play a critical role in relation extraction. Our test data contains new entities that do not appear in PERLEX. Statistics show about 70% of entities of shared task test data are new, in the sense that they don’t exist in PERLEX. Moreover, our data include samples that disobey the guidelines of </a:t>
            </a:r>
            <a:r>
              <a:rPr lang="en-US" sz="1800" b="0" i="0" u="none" strike="noStrike" baseline="0" dirty="0" err="1">
                <a:solidFill>
                  <a:srgbClr val="000000"/>
                </a:solidFill>
                <a:latin typeface="NimbusRomNo9L-Regu"/>
              </a:rPr>
              <a:t>SemEval</a:t>
            </a:r>
            <a:r>
              <a:rPr lang="en-US" sz="1800" b="0" i="0" u="none" strike="noStrike" baseline="0" dirty="0">
                <a:solidFill>
                  <a:srgbClr val="000000"/>
                </a:solidFill>
                <a:latin typeface="NimbusRomNo9L-Regu"/>
              </a:rPr>
              <a:t> regarding the locality of entities, base noun phrases, etc., as I explained before.</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In addition there is a domain shift in our test data. PERLEX is a multi-domain corpus, it is the translation of </a:t>
            </a:r>
            <a:r>
              <a:rPr lang="en-US" sz="1800" b="0" i="0" u="none" strike="noStrike" baseline="0" dirty="0" err="1">
                <a:solidFill>
                  <a:srgbClr val="000000"/>
                </a:solidFill>
                <a:latin typeface="NimbusRomNo9L-Regu"/>
              </a:rPr>
              <a:t>SemEval</a:t>
            </a:r>
            <a:r>
              <a:rPr lang="en-US" sz="1800" b="0" i="0" u="none" strike="noStrike" baseline="0" dirty="0">
                <a:solidFill>
                  <a:srgbClr val="000000"/>
                </a:solidFill>
                <a:latin typeface="NimbusRomNo9L-Regu"/>
              </a:rPr>
              <a:t>, if you look at </a:t>
            </a:r>
            <a:r>
              <a:rPr lang="en-US" sz="1800" b="0" i="0" u="none" strike="noStrike" baseline="0" dirty="0" err="1">
                <a:solidFill>
                  <a:srgbClr val="000000"/>
                </a:solidFill>
                <a:latin typeface="NimbusRomNo9L-Regu"/>
              </a:rPr>
              <a:t>SemEval</a:t>
            </a:r>
            <a:r>
              <a:rPr lang="en-US" sz="1800" b="0" i="0" u="none" strike="noStrike" baseline="0" dirty="0">
                <a:solidFill>
                  <a:srgbClr val="000000"/>
                </a:solidFill>
                <a:latin typeface="NimbusRomNo9L-Regu"/>
              </a:rPr>
              <a:t> dataset, you can see sentences from very different domains, from literatures of different countries, scientific facts, news, from history books, etc. </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however, we collected our test data from a Persian social network, where people write and discuss their opinions about social, economic, and political issues. So, we can say that domain of these two corpora are somewhat different.</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Next factor is misleading keywords. </a:t>
            </a:r>
          </a:p>
          <a:p>
            <a:pPr algn="l"/>
            <a:endParaRPr lang="en-US" sz="1800" b="0" i="0" u="none" strike="noStrike" baseline="0" dirty="0">
              <a:solidFill>
                <a:srgbClr val="000000"/>
              </a:solidFill>
              <a:latin typeface="NimbusRomNo9L-Regu"/>
            </a:endParaRPr>
          </a:p>
          <a:p>
            <a:pPr algn="l"/>
            <a:r>
              <a:rPr lang="en-US" sz="1800" b="0" i="0" u="none" strike="noStrike" baseline="0" dirty="0">
                <a:latin typeface="NimbusRomNo9L-Regu"/>
              </a:rPr>
              <a:t>Have a deeper look at the performance of the models, several keywords specify each class. For example, </a:t>
            </a:r>
            <a:r>
              <a:rPr lang="en-US" sz="1800" b="0" i="0" u="none" strike="noStrike" baseline="0" dirty="0">
                <a:latin typeface="NimbusMonL-Regu"/>
              </a:rPr>
              <a:t>Cause-Effect </a:t>
            </a:r>
            <a:r>
              <a:rPr lang="en-US" sz="1800" b="0" i="0" u="none" strike="noStrike" baseline="0" dirty="0">
                <a:latin typeface="NimbusRomNo9L-Regu"/>
              </a:rPr>
              <a:t>is usually specified by words such as “cause/caused by/ result/ generate/ triggered/ due/ effect/”. However, some sentences have these keywords but lack the corresponding relation. For example, “The elderly …”</a:t>
            </a:r>
          </a:p>
          <a:p>
            <a:pPr algn="l"/>
            <a:endParaRPr lang="en-US" sz="1800" b="0" i="0" u="none" strike="noStrike" baseline="0" dirty="0">
              <a:solidFill>
                <a:srgbClr val="000000"/>
              </a:solidFill>
              <a:latin typeface="NimbusRomNo9L-Regu"/>
            </a:endParaRPr>
          </a:p>
          <a:p>
            <a:pPr algn="l"/>
            <a:r>
              <a:rPr lang="en-US" sz="1800" b="0" i="0" u="none" strike="noStrike" baseline="0" dirty="0">
                <a:latin typeface="NimbusRomNo9L-Regu"/>
              </a:rPr>
              <a:t>The relation of this example is </a:t>
            </a:r>
            <a:r>
              <a:rPr lang="en-US" sz="1800" b="0" i="0" u="none" strike="noStrike" baseline="0" dirty="0">
                <a:latin typeface="NimbusMonL-Regu"/>
              </a:rPr>
              <a:t>Other</a:t>
            </a:r>
            <a:r>
              <a:rPr lang="en-US" sz="1800" b="0" i="0" u="none" strike="noStrike" baseline="0" dirty="0">
                <a:latin typeface="NimbusRomNo9L-Regu"/>
              </a:rPr>
              <a:t>, not </a:t>
            </a:r>
            <a:r>
              <a:rPr lang="en-US" sz="1800" b="0" i="0" u="none" strike="noStrike" baseline="0" dirty="0">
                <a:latin typeface="NimbusMonL-Regu"/>
              </a:rPr>
              <a:t>Cause-Effect</a:t>
            </a:r>
            <a:r>
              <a:rPr lang="en-US" sz="1800" b="0" i="0" u="none" strike="noStrike" baseline="0" dirty="0">
                <a:latin typeface="NimbusRomNo9L-Regu"/>
              </a:rPr>
              <a:t>. We intentionally gathered such</a:t>
            </a:r>
          </a:p>
          <a:p>
            <a:pPr algn="l"/>
            <a:r>
              <a:rPr lang="en-US" sz="1800" b="0" i="0" u="none" strike="noStrike" baseline="0" dirty="0">
                <a:latin typeface="NimbusRomNo9L-Regu"/>
              </a:rPr>
              <a:t>examples in the test data of the shared task. Unfortunately, most of RE models fail to recognize the true relation of these</a:t>
            </a:r>
          </a:p>
          <a:p>
            <a:pPr algn="l"/>
            <a:r>
              <a:rPr lang="en-US" sz="1800" b="0" i="0" u="none" strike="noStrike" baseline="0" dirty="0">
                <a:latin typeface="NimbusRomNo9L-Regu"/>
              </a:rPr>
              <a:t>samples. Therefore I can say that these models mainly memorize the keywords surrounding the entities rather</a:t>
            </a:r>
          </a:p>
          <a:p>
            <a:pPr algn="l"/>
            <a:r>
              <a:rPr lang="en-US" sz="1800" b="0" i="0" u="none" strike="noStrike" baseline="0" dirty="0">
                <a:latin typeface="NimbusRomNo9L-Regu"/>
              </a:rPr>
              <a:t>than actually understanding the semantic relations between them.</a:t>
            </a:r>
          </a:p>
          <a:p>
            <a:pPr algn="l"/>
            <a:endParaRPr lang="en-US" sz="1800" b="0" i="0" u="none" strike="noStrike" baseline="0" dirty="0">
              <a:solidFill>
                <a:srgbClr val="000000"/>
              </a:solidFill>
              <a:latin typeface="NimbusRomNo9L-Regu"/>
            </a:endParaRPr>
          </a:p>
          <a:p>
            <a:pPr algn="l"/>
            <a:r>
              <a:rPr lang="en-US" sz="1800" b="0" i="0" u="none" strike="noStrike" baseline="0" dirty="0">
                <a:latin typeface="NimbusRomNo9L-Regu"/>
              </a:rPr>
              <a:t>On the other hand, some relation instances lack any keywords, such as the following example: “the only …”</a:t>
            </a:r>
          </a:p>
          <a:p>
            <a:pPr algn="l"/>
            <a:r>
              <a:rPr lang="en-US" sz="1800" b="0" i="0" u="none" strike="noStrike" baseline="0" dirty="0">
                <a:latin typeface="NimbusRomNo9L-Regu"/>
              </a:rPr>
              <a:t>here a </a:t>
            </a:r>
            <a:r>
              <a:rPr lang="en-US" sz="1800" b="0" i="0" u="none" strike="noStrike" baseline="0" dirty="0">
                <a:latin typeface="NimbusMonL-Regu"/>
              </a:rPr>
              <a:t>Cause-Effect </a:t>
            </a:r>
            <a:r>
              <a:rPr lang="en-US" sz="1800" b="0" i="0" u="none" strike="noStrike" baseline="0" dirty="0">
                <a:latin typeface="NimbusRomNo9L-Regu"/>
              </a:rPr>
              <a:t>relation is held.</a:t>
            </a:r>
            <a:endParaRPr lang="en-US" sz="1800" b="0" i="0" u="none" strike="noStrike" baseline="0" dirty="0">
              <a:solidFill>
                <a:srgbClr val="000000"/>
              </a:solidFill>
              <a:latin typeface="NimbusRomNo9L-Regu"/>
            </a:endParaRP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complex grammatical structures of Persian sentences is another reason for dropping the scores, especially informal sentences.</a:t>
            </a:r>
          </a:p>
          <a:p>
            <a:pPr algn="l"/>
            <a:endParaRPr lang="en-US" sz="1800" b="0" i="0" u="none" strike="noStrike" baseline="0" dirty="0">
              <a:solidFill>
                <a:srgbClr val="000000"/>
              </a:solidFill>
              <a:latin typeface="NimbusRomNo9L-Regu"/>
            </a:endParaRPr>
          </a:p>
        </p:txBody>
      </p:sp>
      <p:sp>
        <p:nvSpPr>
          <p:cNvPr id="4" name="Slide Number Placeholder 3"/>
          <p:cNvSpPr>
            <a:spLocks noGrp="1"/>
          </p:cNvSpPr>
          <p:nvPr>
            <p:ph type="sldNum" sz="quarter" idx="5"/>
          </p:nvPr>
        </p:nvSpPr>
        <p:spPr/>
        <p:txBody>
          <a:bodyPr/>
          <a:lstStyle/>
          <a:p>
            <a:fld id="{703EDB68-A48B-4150-85E3-DC0DABAFD0BD}" type="slidenum">
              <a:rPr lang="en-US" smtClean="0"/>
              <a:t>15</a:t>
            </a:fld>
            <a:endParaRPr lang="en-US"/>
          </a:p>
        </p:txBody>
      </p:sp>
    </p:spTree>
    <p:extLst>
      <p:ext uri="{BB962C8B-B14F-4D97-AF65-F5344CB8AC3E}">
        <p14:creationId xmlns:p14="http://schemas.microsoft.com/office/powerpoint/2010/main" val="387136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deeper understanding, we borrowed 10 top-ranked methods and their scores on English data set of SemEval-2010 task 8 from paperswithcode.com. </a:t>
            </a:r>
          </a:p>
          <a:p>
            <a:endParaRPr lang="en-US" dirty="0"/>
          </a:p>
          <a:p>
            <a:pPr algn="l"/>
            <a:r>
              <a:rPr lang="en-US" dirty="0"/>
              <a:t>It can be seen that these scores </a:t>
            </a:r>
            <a:r>
              <a:rPr lang="en-US" sz="1200" b="0" i="0" u="none" strike="noStrike" baseline="0" dirty="0">
                <a:latin typeface="NimbusRomNo9L-Regu"/>
              </a:rPr>
              <a:t>are much higher than those obtained on PERLEX.  I think the reason may be that PERLEX is a machine translated corpus and so some sentences have not been translated correctly, and they don’t convey the true meaning. Also Persian language model that we use is </a:t>
            </a:r>
            <a:r>
              <a:rPr lang="en-US" sz="1200" b="0" i="0" u="none" strike="noStrike" baseline="0" dirty="0" err="1">
                <a:latin typeface="NimbusRomNo9L-Regu"/>
              </a:rPr>
              <a:t>ParsBERT</a:t>
            </a:r>
            <a:r>
              <a:rPr lang="en-US" sz="1200" b="0" i="0" u="none" strike="noStrike" baseline="0" dirty="0">
                <a:latin typeface="NimbusRomNo9L-Regu"/>
              </a:rPr>
              <a:t>, which isn’t of course as much powerful as English BERT.</a:t>
            </a:r>
          </a:p>
          <a:p>
            <a:pPr algn="l"/>
            <a:endParaRPr lang="en-US" sz="12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NimbusRomNo9L-Regu"/>
              </a:rPr>
              <a:t>In conclusion I can say that Persian still needs to have more annotated data, more research and more shared tasks. </a:t>
            </a:r>
          </a:p>
          <a:p>
            <a:pPr algn="l"/>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16</a:t>
            </a:fld>
            <a:endParaRPr lang="en-US"/>
          </a:p>
        </p:txBody>
      </p:sp>
    </p:spTree>
    <p:extLst>
      <p:ext uri="{BB962C8B-B14F-4D97-AF65-F5344CB8AC3E}">
        <p14:creationId xmlns:p14="http://schemas.microsoft.com/office/powerpoint/2010/main" val="160171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main references are here.</a:t>
            </a:r>
          </a:p>
        </p:txBody>
      </p:sp>
      <p:sp>
        <p:nvSpPr>
          <p:cNvPr id="4" name="Slide Number Placeholder 3"/>
          <p:cNvSpPr>
            <a:spLocks noGrp="1"/>
          </p:cNvSpPr>
          <p:nvPr>
            <p:ph type="sldNum" sz="quarter" idx="5"/>
          </p:nvPr>
        </p:nvSpPr>
        <p:spPr/>
        <p:txBody>
          <a:bodyPr/>
          <a:lstStyle/>
          <a:p>
            <a:fld id="{703EDB68-A48B-4150-85E3-DC0DABAFD0BD}" type="slidenum">
              <a:rPr lang="en-US" smtClean="0"/>
              <a:t>17</a:t>
            </a:fld>
            <a:endParaRPr lang="en-US"/>
          </a:p>
        </p:txBody>
      </p:sp>
    </p:spTree>
    <p:extLst>
      <p:ext uri="{BB962C8B-B14F-4D97-AF65-F5344CB8AC3E}">
        <p14:creationId xmlns:p14="http://schemas.microsoft.com/office/powerpoint/2010/main" val="1259207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like to really acknowledge all committee members of the workshop, providing us this opportunity to organize this shared task, to improve low-resource language of Persian.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special thanks to everyone that participated in the competition. All data, codes, scripts and documents will be publicly available in my </a:t>
            </a:r>
            <a:r>
              <a:rPr lang="en-US" dirty="0" err="1"/>
              <a:t>github</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Hopefully, these resources are useful.</a:t>
            </a:r>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18</a:t>
            </a:fld>
            <a:endParaRPr lang="en-US"/>
          </a:p>
        </p:txBody>
      </p:sp>
    </p:spTree>
    <p:extLst>
      <p:ext uri="{BB962C8B-B14F-4D97-AF65-F5344CB8AC3E}">
        <p14:creationId xmlns:p14="http://schemas.microsoft.com/office/powerpoint/2010/main" val="1690332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your attention.</a:t>
            </a:r>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19</a:t>
            </a:fld>
            <a:endParaRPr lang="en-US"/>
          </a:p>
        </p:txBody>
      </p:sp>
    </p:spTree>
    <p:extLst>
      <p:ext uri="{BB962C8B-B14F-4D97-AF65-F5344CB8AC3E}">
        <p14:creationId xmlns:p14="http://schemas.microsoft.com/office/powerpoint/2010/main" val="132206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2</a:t>
            </a:fld>
            <a:endParaRPr lang="en-US"/>
          </a:p>
        </p:txBody>
      </p:sp>
    </p:spTree>
    <p:extLst>
      <p:ext uri="{BB962C8B-B14F-4D97-AF65-F5344CB8AC3E}">
        <p14:creationId xmlns:p14="http://schemas.microsoft.com/office/powerpoint/2010/main" val="430336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NimbusRomNo9L-Regu"/>
              </a:rPr>
              <a:t>Here is the details of scores regarding different classes</a:t>
            </a:r>
          </a:p>
        </p:txBody>
      </p:sp>
      <p:sp>
        <p:nvSpPr>
          <p:cNvPr id="4" name="Slide Number Placeholder 3"/>
          <p:cNvSpPr>
            <a:spLocks noGrp="1"/>
          </p:cNvSpPr>
          <p:nvPr>
            <p:ph type="sldNum" sz="quarter" idx="5"/>
          </p:nvPr>
        </p:nvSpPr>
        <p:spPr/>
        <p:txBody>
          <a:bodyPr/>
          <a:lstStyle/>
          <a:p>
            <a:fld id="{703EDB68-A48B-4150-85E3-DC0DABAFD0BD}" type="slidenum">
              <a:rPr lang="en-US" smtClean="0"/>
              <a:t>20</a:t>
            </a:fld>
            <a:endParaRPr lang="en-US"/>
          </a:p>
        </p:txBody>
      </p:sp>
    </p:spTree>
    <p:extLst>
      <p:ext uri="{BB962C8B-B14F-4D97-AF65-F5344CB8AC3E}">
        <p14:creationId xmlns:p14="http://schemas.microsoft.com/office/powerpoint/2010/main" val="2740871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21</a:t>
            </a:fld>
            <a:endParaRPr lang="en-US"/>
          </a:p>
        </p:txBody>
      </p:sp>
    </p:spTree>
    <p:extLst>
      <p:ext uri="{BB962C8B-B14F-4D97-AF65-F5344CB8AC3E}">
        <p14:creationId xmlns:p14="http://schemas.microsoft.com/office/powerpoint/2010/main" val="160866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The process of extracting structured information from unstructured text, is known as information extraction, and consists of three main steps: finding named entities, linking entities to knowledge graphs, and extracting relations between entities.</a:t>
            </a:r>
            <a:endParaRPr lang="en-US" sz="1800" b="0" i="0" u="none" strike="noStrike" baseline="0" dirty="0">
              <a:latin typeface="NimbusRomNo9L-Regu"/>
            </a:endParaRPr>
          </a:p>
          <a:p>
            <a:pPr algn="l"/>
            <a:endParaRPr lang="en-US" sz="1800" b="0" i="0" u="none" strike="noStrike" baseline="0" dirty="0">
              <a:latin typeface="NimbusRomNo9L-Regu"/>
            </a:endParaRPr>
          </a:p>
          <a:p>
            <a:pPr algn="l"/>
            <a:r>
              <a:rPr lang="en-US" sz="1800" b="0" i="0" u="none" strike="noStrike" baseline="0" dirty="0">
                <a:latin typeface="NimbusRomNo9L-Regu"/>
              </a:rPr>
              <a:t>Given two entities in a text, the aim of relation extraction is to predict the type of semantic relation which is held between two entities, given a pre-defined set of relation types. </a:t>
            </a:r>
          </a:p>
          <a:p>
            <a:pPr algn="l"/>
            <a:r>
              <a:rPr lang="en-US" sz="1800" b="0" i="0" u="none" strike="noStrike" baseline="0" dirty="0">
                <a:latin typeface="NimbusRomNo9L-Regu"/>
              </a:rPr>
              <a:t>Two entity mentions are tagged with </a:t>
            </a:r>
            <a:r>
              <a:rPr lang="en-US" sz="1800" b="0" i="0" u="none" strike="noStrike" baseline="0" dirty="0">
                <a:latin typeface="CMMI10"/>
              </a:rPr>
              <a:t>e</a:t>
            </a:r>
            <a:r>
              <a:rPr lang="en-US" sz="1800" b="0" i="0" u="none" strike="noStrike" baseline="0" dirty="0">
                <a:latin typeface="CMR8"/>
              </a:rPr>
              <a:t>1 </a:t>
            </a:r>
            <a:r>
              <a:rPr lang="en-US" sz="1800" b="0" i="0" u="none" strike="noStrike" baseline="0" dirty="0">
                <a:latin typeface="NimbusRomNo9L-Regu"/>
              </a:rPr>
              <a:t>and </a:t>
            </a:r>
            <a:r>
              <a:rPr lang="en-US" sz="1800" b="0" i="0" u="none" strike="noStrike" baseline="0" dirty="0">
                <a:latin typeface="CMMI10"/>
              </a:rPr>
              <a:t>e</a:t>
            </a:r>
            <a:r>
              <a:rPr lang="en-US" sz="1800" b="0" i="0" u="none" strike="noStrike" baseline="0" dirty="0">
                <a:latin typeface="CMR8"/>
              </a:rPr>
              <a:t>2 </a:t>
            </a:r>
            <a:r>
              <a:rPr lang="en-US" sz="1800" b="0" i="0" u="none" strike="noStrike" baseline="0" dirty="0">
                <a:latin typeface="NimbusRomNo9L-Regu"/>
              </a:rPr>
              <a:t>in the sentence. And the numbering simply shows the order of them in the sentence. </a:t>
            </a:r>
          </a:p>
          <a:p>
            <a:pPr algn="l"/>
            <a:r>
              <a:rPr lang="en-US" sz="1800" b="0" i="0" u="none" strike="noStrike" baseline="0" dirty="0">
                <a:latin typeface="NimbusRomNo9L-Regu"/>
              </a:rPr>
              <a:t>Entities may don’t have a specific type and each entity is a span over the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NimbusRomNo9L-Regu"/>
              </a:rPr>
              <a:t>Relation types vary from application to application.</a:t>
            </a:r>
          </a:p>
          <a:p>
            <a:pPr algn="l"/>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3</a:t>
            </a:fld>
            <a:endParaRPr lang="en-US"/>
          </a:p>
        </p:txBody>
      </p:sp>
    </p:spTree>
    <p:extLst>
      <p:ext uri="{BB962C8B-B14F-4D97-AF65-F5344CB8AC3E}">
        <p14:creationId xmlns:p14="http://schemas.microsoft.com/office/powerpoint/2010/main" val="127332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
              </a:rPr>
              <a:t>In this shared task, we defined two subtasks:</a:t>
            </a:r>
          </a:p>
          <a:p>
            <a:pPr algn="l"/>
            <a:r>
              <a:rPr lang="en-US" sz="1200" b="0" i="0" u="none" strike="noStrike" baseline="0" dirty="0">
                <a:latin typeface="NimbusRomNo9L-Regu"/>
              </a:rPr>
              <a:t>Mono-Lingual Relation Extraction is simply a classification problem, in which, both the training and test data are in Persian. </a:t>
            </a:r>
          </a:p>
          <a:p>
            <a:pPr algn="l"/>
            <a:endParaRPr lang="en-US" sz="1200" b="0" i="0" u="none" strike="noStrike" baseline="0" dirty="0">
              <a:latin typeface="NimbusRomNo9L-Regu"/>
            </a:endParaRPr>
          </a:p>
          <a:p>
            <a:pPr algn="l"/>
            <a:r>
              <a:rPr lang="en-US" sz="1200" b="0" i="0" u="none" strike="noStrike" baseline="0" dirty="0">
                <a:latin typeface="NimbusRomNo9L-Regu"/>
              </a:rPr>
              <a:t>In contrast, in Bi-Lingual English-Persian Relation Extraction, the training data is a parallel English-Persian dataset, and test data is in Persian. </a:t>
            </a:r>
          </a:p>
          <a:p>
            <a:pPr algn="l"/>
            <a:endParaRPr lang="en-US" sz="1200" b="0" i="0" u="none" strike="noStrike" baseline="0" dirty="0">
              <a:latin typeface="NimbusRomNo9L-Regu"/>
            </a:endParaRPr>
          </a:p>
          <a:p>
            <a:pPr algn="l"/>
            <a:r>
              <a:rPr lang="en-US" sz="1200" b="0" i="0" u="none" strike="noStrike" baseline="0" dirty="0">
                <a:latin typeface="NimbusRomNo9L-Regu"/>
              </a:rPr>
              <a:t>So, the goal of both subtasks is to create a system for predicting semantic relation in Persian, using either mono-lingual or bi-lingual training data. </a:t>
            </a:r>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4</a:t>
            </a:fld>
            <a:endParaRPr lang="en-US"/>
          </a:p>
        </p:txBody>
      </p:sp>
    </p:spTree>
    <p:extLst>
      <p:ext uri="{BB962C8B-B14F-4D97-AF65-F5344CB8AC3E}">
        <p14:creationId xmlns:p14="http://schemas.microsoft.com/office/powerpoint/2010/main" val="216423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Since the importance of the RE, several shared tasks were held in different languages. </a:t>
            </a:r>
          </a:p>
          <a:p>
            <a:pPr algn="l"/>
            <a:r>
              <a:rPr lang="en-US" sz="1800" b="0" i="0" u="none" strike="noStrike" baseline="0" dirty="0">
                <a:latin typeface="NimbusRomNo9L-Regu"/>
              </a:rPr>
              <a:t>Recently, </a:t>
            </a:r>
            <a:r>
              <a:rPr lang="en-US" u="sng" dirty="0">
                <a:solidFill>
                  <a:srgbClr val="000000"/>
                </a:solidFill>
                <a:effectLst/>
              </a:rPr>
              <a:t>SemEval</a:t>
            </a:r>
            <a:r>
              <a:rPr lang="en-US" dirty="0">
                <a:solidFill>
                  <a:srgbClr val="000000"/>
                </a:solidFill>
                <a:effectLst/>
              </a:rPr>
              <a:t>-2020 Task 6 considered the problem of definition extraction from text, their aim was to extract relation between terms and their definitions in the sentence. Some of the relation types they have defined are direct-defines, indirect-defines, refers to, etc.</a:t>
            </a:r>
          </a:p>
          <a:p>
            <a:pPr algn="l"/>
            <a:endParaRPr lang="en-US" u="sng" dirty="0">
              <a:solidFill>
                <a:srgbClr val="000000"/>
              </a:solidFill>
              <a:effectLst/>
            </a:endParaRPr>
          </a:p>
          <a:p>
            <a:pPr algn="l"/>
            <a:r>
              <a:rPr lang="en-US" u="sng" dirty="0">
                <a:solidFill>
                  <a:srgbClr val="000000"/>
                </a:solidFill>
                <a:effectLst/>
              </a:rPr>
              <a:t>SemEval</a:t>
            </a:r>
            <a:r>
              <a:rPr lang="en-US" dirty="0">
                <a:solidFill>
                  <a:srgbClr val="000000"/>
                </a:solidFill>
                <a:effectLst/>
              </a:rPr>
              <a:t>-2018 task 7 focused on relation extraction and classification in scientific paper abstracts, the aim was to extract specialized knowledge from domain corpora. They defined six relation types such as usage, result, model, topic, etc.</a:t>
            </a:r>
          </a:p>
          <a:p>
            <a:pPr algn="l"/>
            <a:endParaRPr lang="en-US" dirty="0">
              <a:solidFill>
                <a:srgbClr val="000000"/>
              </a:solidFill>
              <a:effectLst/>
            </a:endParaRPr>
          </a:p>
          <a:p>
            <a:pPr algn="l"/>
            <a:r>
              <a:rPr lang="en-US" dirty="0">
                <a:solidFill>
                  <a:srgbClr val="000000"/>
                </a:solidFill>
                <a:effectLst/>
              </a:rPr>
              <a:t>meanwhile, </a:t>
            </a:r>
            <a:r>
              <a:rPr lang="en-US" u="sng" dirty="0">
                <a:solidFill>
                  <a:srgbClr val="000000"/>
                </a:solidFill>
                <a:effectLst/>
              </a:rPr>
              <a:t>SemEval</a:t>
            </a:r>
            <a:r>
              <a:rPr lang="en-US" dirty="0">
                <a:solidFill>
                  <a:srgbClr val="000000"/>
                </a:solidFill>
                <a:effectLst/>
              </a:rPr>
              <a:t>-2018 task 10 examined the task of identifying semantic difference which is a ternary relation between two concepts and a </a:t>
            </a:r>
            <a:r>
              <a:rPr lang="en-US" u="sng" dirty="0">
                <a:solidFill>
                  <a:srgbClr val="000000"/>
                </a:solidFill>
                <a:effectLst/>
              </a:rPr>
              <a:t>discriminative</a:t>
            </a:r>
            <a:r>
              <a:rPr lang="en-US" dirty="0">
                <a:solidFill>
                  <a:srgbClr val="000000"/>
                </a:solidFill>
                <a:effectLst/>
              </a:rPr>
              <a:t> attribute that characterizes the first concept but not the second one. For example, apple and banana are two concepts and red is an attribute that characterizes apple but not banana.</a:t>
            </a:r>
          </a:p>
          <a:p>
            <a:pPr algn="l"/>
            <a:endParaRPr lang="en-US" u="sng" dirty="0">
              <a:solidFill>
                <a:srgbClr val="000000"/>
              </a:solidFill>
              <a:effectLst/>
            </a:endParaRPr>
          </a:p>
          <a:p>
            <a:pPr algn="l"/>
            <a:r>
              <a:rPr lang="en-US" dirty="0">
                <a:solidFill>
                  <a:srgbClr val="000000"/>
                </a:solidFill>
                <a:effectLst/>
              </a:rPr>
              <a:t>Perhaps SemEval-2010 Task 8 is the most famous shared task for relation extraction. They defined nine relation types including cause-effect, component-whole, </a:t>
            </a:r>
            <a:r>
              <a:rPr lang="en-US" dirty="0" err="1">
                <a:solidFill>
                  <a:srgbClr val="000000"/>
                </a:solidFill>
                <a:effectLst/>
              </a:rPr>
              <a:t>etc</a:t>
            </a:r>
            <a:r>
              <a:rPr lang="en-US" dirty="0">
                <a:solidFill>
                  <a:srgbClr val="000000"/>
                </a:solidFill>
                <a:effectLst/>
              </a:rPr>
              <a:t>, We describe the data set and relation types of this shared task few slides later.</a:t>
            </a:r>
          </a:p>
          <a:p>
            <a:pPr algn="l"/>
            <a:endParaRPr lang="en-US" dirty="0">
              <a:solidFill>
                <a:srgbClr val="000000"/>
              </a:solidFill>
              <a:effectLst/>
            </a:endParaRPr>
          </a:p>
        </p:txBody>
      </p:sp>
      <p:sp>
        <p:nvSpPr>
          <p:cNvPr id="4" name="Slide Number Placeholder 3"/>
          <p:cNvSpPr>
            <a:spLocks noGrp="1"/>
          </p:cNvSpPr>
          <p:nvPr>
            <p:ph type="sldNum" sz="quarter" idx="5"/>
          </p:nvPr>
        </p:nvSpPr>
        <p:spPr/>
        <p:txBody>
          <a:bodyPr/>
          <a:lstStyle/>
          <a:p>
            <a:fld id="{703EDB68-A48B-4150-85E3-DC0DABAFD0BD}" type="slidenum">
              <a:rPr lang="en-US" smtClean="0"/>
              <a:t>5</a:t>
            </a:fld>
            <a:endParaRPr lang="en-US"/>
          </a:p>
        </p:txBody>
      </p:sp>
    </p:spTree>
    <p:extLst>
      <p:ext uri="{BB962C8B-B14F-4D97-AF65-F5344CB8AC3E}">
        <p14:creationId xmlns:p14="http://schemas.microsoft.com/office/powerpoint/2010/main" val="383077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approaches to solve the relation extraction task.</a:t>
            </a:r>
          </a:p>
          <a:p>
            <a:endParaRPr lang="en-US" dirty="0"/>
          </a:p>
          <a:p>
            <a:r>
              <a:rPr lang="en-US" dirty="0"/>
              <a:t>we divide supervised approach into four groups: methods based on Convolutional neural networks, based on Recurrent neural networks, based dependency parsing, and recently, based on graph neural networks</a:t>
            </a:r>
          </a:p>
          <a:p>
            <a:endParaRPr lang="en-US" dirty="0"/>
          </a:p>
          <a:p>
            <a:r>
              <a:rPr lang="en-US" dirty="0"/>
              <a:t>distant supervision approach is another way for thinking about this task, here the training data is labeled automatically based on some heuristics. </a:t>
            </a:r>
          </a:p>
          <a:p>
            <a:endParaRPr lang="en-US" dirty="0"/>
          </a:p>
          <a:p>
            <a:r>
              <a:rPr lang="en-US" dirty="0"/>
              <a:t>Weak supervision approach uses both labeled and un-labeled data.</a:t>
            </a:r>
          </a:p>
          <a:p>
            <a:endParaRPr lang="en-US" dirty="0"/>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6</a:t>
            </a:fld>
            <a:endParaRPr lang="en-US"/>
          </a:p>
        </p:txBody>
      </p:sp>
    </p:spTree>
    <p:extLst>
      <p:ext uri="{BB962C8B-B14F-4D97-AF65-F5344CB8AC3E}">
        <p14:creationId xmlns:p14="http://schemas.microsoft.com/office/powerpoint/2010/main" val="2708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lack of public annotated corpora, there aren’t much works on relation extraction in Persian.</a:t>
            </a:r>
          </a:p>
          <a:p>
            <a:endParaRPr lang="en-US" dirty="0"/>
          </a:p>
          <a:p>
            <a:r>
              <a:rPr lang="en-US" dirty="0"/>
              <a:t>Recently a data set called PERLEX, has been published, which is the translation of SemEval-2010 task 8 dataset. We used this dataset in our shared task.</a:t>
            </a:r>
          </a:p>
          <a:p>
            <a:endParaRPr lang="en-US" dirty="0"/>
          </a:p>
          <a:p>
            <a:r>
              <a:rPr lang="en-US" dirty="0"/>
              <a:t>About the methods, </a:t>
            </a:r>
          </a:p>
          <a:p>
            <a:r>
              <a:rPr lang="en-US" dirty="0"/>
              <a:t>Some researchers tried to approach relation extraction in Persian by distant-supervision, open information extraction, and cross-lingual methods, etc.</a:t>
            </a:r>
          </a:p>
          <a:p>
            <a:endParaRPr lang="en-US" dirty="0"/>
          </a:p>
          <a:p>
            <a:r>
              <a:rPr lang="en-US" dirty="0"/>
              <a:t>However, We can say that this task in Persian is not matured and there is highly need for developing resources such as annotated data and related tools.</a:t>
            </a:r>
          </a:p>
          <a:p>
            <a:r>
              <a:rPr lang="en-US" dirty="0"/>
              <a:t>So, we were motivated to organize this shared task.</a:t>
            </a:r>
          </a:p>
          <a:p>
            <a:endParaRPr lang="en-US" dirty="0"/>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7</a:t>
            </a:fld>
            <a:endParaRPr lang="en-US"/>
          </a:p>
        </p:txBody>
      </p:sp>
    </p:spTree>
    <p:extLst>
      <p:ext uri="{BB962C8B-B14F-4D97-AF65-F5344CB8AC3E}">
        <p14:creationId xmlns:p14="http://schemas.microsoft.com/office/powerpoint/2010/main" val="101373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NimbusRomNo9L-Regu"/>
            </a:endParaRPr>
          </a:p>
          <a:p>
            <a:pPr algn="l"/>
            <a:r>
              <a:rPr lang="en-US" sz="1800" b="0" i="0" u="none" strike="noStrike" baseline="0" dirty="0">
                <a:latin typeface="NimbusRomNo9L-Regu"/>
              </a:rPr>
              <a:t>Our data set for shared task is PERLEX. Actually, PERLEX is a google-translated version of SemEval-2010 task 8 data set and it was post-edited by humans. </a:t>
            </a:r>
          </a:p>
          <a:p>
            <a:pPr algn="l"/>
            <a:r>
              <a:rPr lang="en-US" sz="1800" b="0" i="0" u="none" strike="noStrike" baseline="0" dirty="0">
                <a:latin typeface="NimbusRomNo9L-Regu"/>
              </a:rPr>
              <a:t>There are nine classes in these datasets in addition to the ‘Other’ class. ‘Other’ class means that sample doesn’t belong to any nine above classes. This data set has been already split into the training and test parts with 8000 and 2717 samples, respectively. </a:t>
            </a:r>
          </a:p>
          <a:p>
            <a:pPr algn="l"/>
            <a:endParaRPr lang="en-US" sz="1800" b="0" i="0" u="none" strike="noStrike" baseline="0" dirty="0">
              <a:latin typeface="NimbusRomNo9L-Regu"/>
            </a:endParaRPr>
          </a:p>
          <a:p>
            <a:pPr algn="l"/>
            <a:r>
              <a:rPr lang="en-US" sz="1800" b="0" i="0" u="none" strike="noStrike" baseline="0" dirty="0">
                <a:latin typeface="NimbusRomNo9L-Regu"/>
              </a:rPr>
              <a:t>For developing machine learning models, participating teams could use the whole dataset of PERLEX. So, they could use test part of PERLEX as the validation set, or combine both the training and test data and then divide them randomly into the training and validation sets.</a:t>
            </a:r>
          </a:p>
          <a:p>
            <a:pPr algn="l"/>
            <a:endParaRPr lang="en-US" sz="1800" b="0" i="0" u="none" strike="noStrike" baseline="0" dirty="0">
              <a:latin typeface="NimbusRomNo9L-Regu"/>
            </a:endParaRPr>
          </a:p>
          <a:p>
            <a:pPr algn="l"/>
            <a:r>
              <a:rPr lang="en-US" sz="1800" b="0" i="0" u="none" strike="noStrike" baseline="0" dirty="0">
                <a:latin typeface="NimbusRomNo9L-Regu"/>
              </a:rPr>
              <a:t>For the evaluation, we have developed a data set of 1500 sentences. We annotated these sentences with the same relation types following the guidelines of SemEval-2010 task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Distribution of different classes are shown in here.</a:t>
            </a:r>
          </a:p>
          <a:p>
            <a:pPr algn="l"/>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703EDB68-A48B-4150-85E3-DC0DABAFD0BD}" type="slidenum">
              <a:rPr lang="en-US" smtClean="0"/>
              <a:t>8</a:t>
            </a:fld>
            <a:endParaRPr lang="en-US"/>
          </a:p>
        </p:txBody>
      </p:sp>
    </p:spTree>
    <p:extLst>
      <p:ext uri="{BB962C8B-B14F-4D97-AF65-F5344CB8AC3E}">
        <p14:creationId xmlns:p14="http://schemas.microsoft.com/office/powerpoint/2010/main" val="22852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evaluation data, we followed a semi-automatic method.</a:t>
            </a:r>
          </a:p>
          <a:p>
            <a:r>
              <a:rPr lang="en-US" dirty="0"/>
              <a:t>So, we collected a corpus of fifty thousand sentences from the </a:t>
            </a:r>
            <a:r>
              <a:rPr lang="en-US" dirty="0" err="1"/>
              <a:t>Virgool</a:t>
            </a:r>
            <a:r>
              <a:rPr lang="en-US" dirty="0"/>
              <a:t> website. </a:t>
            </a:r>
            <a:r>
              <a:rPr lang="en-US" dirty="0" err="1"/>
              <a:t>Virgool</a:t>
            </a:r>
            <a:r>
              <a:rPr lang="en-US" dirty="0"/>
              <a:t> is a social network</a:t>
            </a:r>
          </a:p>
          <a:p>
            <a:r>
              <a:rPr lang="en-US" dirty="0"/>
              <a:t>for sharing Persian articles. This corpus was pre-processed and tokenized and then Part Of Speech (POS) tags were found. All noun groups were considered as the potential entities. Next, we trained a relation extraction model using a simple CNN and PERLEX data set. Using this model, we found the relation between every pair of entities in this corpus. </a:t>
            </a:r>
          </a:p>
          <a:p>
            <a:r>
              <a:rPr lang="en-US" dirty="0"/>
              <a:t>At the next step, two human annotators revised the automatic labels based on the annotation guideline of </a:t>
            </a:r>
            <a:r>
              <a:rPr lang="en-US" dirty="0" err="1"/>
              <a:t>SemEval</a:t>
            </a:r>
            <a:r>
              <a:rPr lang="en-US" dirty="0"/>
              <a:t> 2010- task 8. Finally, after several rounds of revisions, 1500 samples were selected as the evaluation data of the shared task.</a:t>
            </a:r>
          </a:p>
          <a:p>
            <a:endParaRPr lang="en-US" dirty="0"/>
          </a:p>
        </p:txBody>
      </p:sp>
      <p:sp>
        <p:nvSpPr>
          <p:cNvPr id="4" name="Slide Number Placeholder 3"/>
          <p:cNvSpPr>
            <a:spLocks noGrp="1"/>
          </p:cNvSpPr>
          <p:nvPr>
            <p:ph type="sldNum" sz="quarter" idx="5"/>
          </p:nvPr>
        </p:nvSpPr>
        <p:spPr/>
        <p:txBody>
          <a:bodyPr/>
          <a:lstStyle/>
          <a:p>
            <a:fld id="{703EDB68-A48B-4150-85E3-DC0DABAFD0BD}" type="slidenum">
              <a:rPr lang="en-US" smtClean="0"/>
              <a:t>9</a:t>
            </a:fld>
            <a:endParaRPr lang="en-US"/>
          </a:p>
        </p:txBody>
      </p:sp>
    </p:spTree>
    <p:extLst>
      <p:ext uri="{BB962C8B-B14F-4D97-AF65-F5344CB8AC3E}">
        <p14:creationId xmlns:p14="http://schemas.microsoft.com/office/powerpoint/2010/main" val="93142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F5E3-177D-46BE-9F8A-1ADF533A6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ED793-0B05-47E0-8932-717D804E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8DEA26-2016-48E9-A05D-6D047AC0BC88}"/>
              </a:ext>
            </a:extLst>
          </p:cNvPr>
          <p:cNvSpPr>
            <a:spLocks noGrp="1"/>
          </p:cNvSpPr>
          <p:nvPr>
            <p:ph type="dt" sz="half" idx="10"/>
          </p:nvPr>
        </p:nvSpPr>
        <p:spPr/>
        <p:txBody>
          <a:bodyPr/>
          <a:lstStyle/>
          <a:p>
            <a:fld id="{E33B1C36-A23E-4DA1-B478-84A79402329E}" type="datetime1">
              <a:rPr lang="en-US" smtClean="0"/>
              <a:t>11/15/2021</a:t>
            </a:fld>
            <a:endParaRPr lang="en-US"/>
          </a:p>
        </p:txBody>
      </p:sp>
      <p:sp>
        <p:nvSpPr>
          <p:cNvPr id="5" name="Footer Placeholder 4">
            <a:extLst>
              <a:ext uri="{FF2B5EF4-FFF2-40B4-BE49-F238E27FC236}">
                <a16:creationId xmlns:a16="http://schemas.microsoft.com/office/drawing/2014/main" id="{2996ADD9-7058-4FCF-A5C0-CBDF4D1BE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B65C7-4129-4B15-83F8-BA830127FAAB}"/>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40218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AD58-8174-495A-A534-FF58097F1E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01BF7-3F47-40FA-AE63-E38CB11E8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9ED72-8D55-4DDB-A945-F92A33126406}"/>
              </a:ext>
            </a:extLst>
          </p:cNvPr>
          <p:cNvSpPr>
            <a:spLocks noGrp="1"/>
          </p:cNvSpPr>
          <p:nvPr>
            <p:ph type="dt" sz="half" idx="10"/>
          </p:nvPr>
        </p:nvSpPr>
        <p:spPr/>
        <p:txBody>
          <a:bodyPr/>
          <a:lstStyle/>
          <a:p>
            <a:fld id="{4A69A8B2-6D24-4B87-A095-D77FB9082843}" type="datetime1">
              <a:rPr lang="en-US" smtClean="0"/>
              <a:t>11/15/2021</a:t>
            </a:fld>
            <a:endParaRPr lang="en-US"/>
          </a:p>
        </p:txBody>
      </p:sp>
      <p:sp>
        <p:nvSpPr>
          <p:cNvPr id="5" name="Footer Placeholder 4">
            <a:extLst>
              <a:ext uri="{FF2B5EF4-FFF2-40B4-BE49-F238E27FC236}">
                <a16:creationId xmlns:a16="http://schemas.microsoft.com/office/drawing/2014/main" id="{F7925503-0ADC-4F6E-897C-9770A7550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ABA6B-D2C5-449A-AE9D-AA57752C0FD4}"/>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333488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1F44D-8878-4E2B-A2CD-42FC77E104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52FB3-0927-4E7B-A983-AB1511761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D3627-3454-4DA3-AA14-6CB3EF950B5F}"/>
              </a:ext>
            </a:extLst>
          </p:cNvPr>
          <p:cNvSpPr>
            <a:spLocks noGrp="1"/>
          </p:cNvSpPr>
          <p:nvPr>
            <p:ph type="dt" sz="half" idx="10"/>
          </p:nvPr>
        </p:nvSpPr>
        <p:spPr/>
        <p:txBody>
          <a:bodyPr/>
          <a:lstStyle/>
          <a:p>
            <a:fld id="{0FA326F8-5B0F-4B30-A859-57AD62E9B4EE}" type="datetime1">
              <a:rPr lang="en-US" smtClean="0"/>
              <a:t>11/15/2021</a:t>
            </a:fld>
            <a:endParaRPr lang="en-US"/>
          </a:p>
        </p:txBody>
      </p:sp>
      <p:sp>
        <p:nvSpPr>
          <p:cNvPr id="5" name="Footer Placeholder 4">
            <a:extLst>
              <a:ext uri="{FF2B5EF4-FFF2-40B4-BE49-F238E27FC236}">
                <a16:creationId xmlns:a16="http://schemas.microsoft.com/office/drawing/2014/main" id="{35AEF7BE-8DC6-48FD-A5BA-1CF9249F9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0E25C-EAE3-4C42-9B22-FDBFBBD370A2}"/>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383885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7985F9-3AC8-45B6-BAC2-7A716234D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2853104"/>
          </a:xfrm>
          <a:prstGeom prst="rect">
            <a:avLst/>
          </a:prstGeom>
        </p:spPr>
      </p:pic>
      <p:sp>
        <p:nvSpPr>
          <p:cNvPr id="2" name="Title 1">
            <a:extLst>
              <a:ext uri="{FF2B5EF4-FFF2-40B4-BE49-F238E27FC236}">
                <a16:creationId xmlns:a16="http://schemas.microsoft.com/office/drawing/2014/main" id="{A40CE89C-FDF1-4911-80BB-8F538EB6D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21C2E-E868-400F-B98D-5438C2D9AAD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4EF657-DF36-4CAF-8782-B1963D4E5046}"/>
              </a:ext>
            </a:extLst>
          </p:cNvPr>
          <p:cNvSpPr>
            <a:spLocks noGrp="1"/>
          </p:cNvSpPr>
          <p:nvPr>
            <p:ph type="dt" sz="half" idx="10"/>
          </p:nvPr>
        </p:nvSpPr>
        <p:spPr/>
        <p:txBody>
          <a:bodyPr/>
          <a:lstStyle/>
          <a:p>
            <a:fld id="{FF2D4661-7EC0-4F22-A893-192005632883}" type="datetime1">
              <a:rPr lang="en-US" smtClean="0"/>
              <a:t>11/15/2021</a:t>
            </a:fld>
            <a:endParaRPr lang="en-US"/>
          </a:p>
        </p:txBody>
      </p:sp>
      <p:sp>
        <p:nvSpPr>
          <p:cNvPr id="6" name="Slide Number Placeholder 5">
            <a:extLst>
              <a:ext uri="{FF2B5EF4-FFF2-40B4-BE49-F238E27FC236}">
                <a16:creationId xmlns:a16="http://schemas.microsoft.com/office/drawing/2014/main" id="{7810E173-898F-482C-A960-198BFA2FF0C4}"/>
              </a:ext>
            </a:extLst>
          </p:cNvPr>
          <p:cNvSpPr>
            <a:spLocks noGrp="1"/>
          </p:cNvSpPr>
          <p:nvPr>
            <p:ph type="sldNum" sz="quarter" idx="12"/>
          </p:nvPr>
        </p:nvSpPr>
        <p:spPr/>
        <p:txBody>
          <a:bodyPr/>
          <a:lstStyle/>
          <a:p>
            <a:fld id="{4C085277-F632-4AF0-B4FD-5217066D202C}" type="slidenum">
              <a:rPr lang="en-US" smtClean="0"/>
              <a:pPr/>
              <a:t>‹#›</a:t>
            </a:fld>
            <a:endParaRPr lang="en-US" dirty="0"/>
          </a:p>
        </p:txBody>
      </p:sp>
      <p:sp>
        <p:nvSpPr>
          <p:cNvPr id="7" name="TextBox 6">
            <a:extLst>
              <a:ext uri="{FF2B5EF4-FFF2-40B4-BE49-F238E27FC236}">
                <a16:creationId xmlns:a16="http://schemas.microsoft.com/office/drawing/2014/main" id="{E08E6C59-0FCC-4F82-AE88-594C984B7F38}"/>
              </a:ext>
            </a:extLst>
          </p:cNvPr>
          <p:cNvSpPr txBox="1"/>
          <p:nvPr userDrawn="1"/>
        </p:nvSpPr>
        <p:spPr>
          <a:xfrm>
            <a:off x="3763108" y="6356350"/>
            <a:ext cx="4642338" cy="430887"/>
          </a:xfrm>
          <a:prstGeom prst="rect">
            <a:avLst/>
          </a:prstGeom>
          <a:noFill/>
        </p:spPr>
        <p:txBody>
          <a:bodyPr wrap="square" rtlCol="0">
            <a:spAutoFit/>
          </a:bodyPr>
          <a:lstStyle/>
          <a:p>
            <a:pPr algn="ctr"/>
            <a:r>
              <a:rPr lang="en-US" sz="1100" dirty="0">
                <a:solidFill>
                  <a:schemeClr val="bg1">
                    <a:lumMod val="50000"/>
                  </a:schemeClr>
                </a:solidFill>
              </a:rPr>
              <a:t>NSURL-2021</a:t>
            </a:r>
          </a:p>
          <a:p>
            <a:pPr algn="ctr"/>
            <a:r>
              <a:rPr lang="en-US" sz="1100" dirty="0">
                <a:solidFill>
                  <a:schemeClr val="bg1">
                    <a:lumMod val="50000"/>
                  </a:schemeClr>
                </a:solidFill>
              </a:rPr>
              <a:t>Second Workshop on NLP Solutions for Under Resourced Languages</a:t>
            </a:r>
          </a:p>
        </p:txBody>
      </p:sp>
    </p:spTree>
    <p:extLst>
      <p:ext uri="{BB962C8B-B14F-4D97-AF65-F5344CB8AC3E}">
        <p14:creationId xmlns:p14="http://schemas.microsoft.com/office/powerpoint/2010/main" val="426264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89FC-5EE1-4042-82CD-BD1802A90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8B4AE-D4AB-4F97-A0E7-C32F80C46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91AD4-E669-4908-B159-7F4F022F1688}"/>
              </a:ext>
            </a:extLst>
          </p:cNvPr>
          <p:cNvSpPr>
            <a:spLocks noGrp="1"/>
          </p:cNvSpPr>
          <p:nvPr>
            <p:ph type="dt" sz="half" idx="10"/>
          </p:nvPr>
        </p:nvSpPr>
        <p:spPr/>
        <p:txBody>
          <a:bodyPr/>
          <a:lstStyle/>
          <a:p>
            <a:fld id="{8E2574AA-9A2D-465E-8E39-2BAE800C8CAF}" type="datetime1">
              <a:rPr lang="en-US" smtClean="0"/>
              <a:t>11/15/2021</a:t>
            </a:fld>
            <a:endParaRPr lang="en-US"/>
          </a:p>
        </p:txBody>
      </p:sp>
      <p:sp>
        <p:nvSpPr>
          <p:cNvPr id="5" name="Footer Placeholder 4">
            <a:extLst>
              <a:ext uri="{FF2B5EF4-FFF2-40B4-BE49-F238E27FC236}">
                <a16:creationId xmlns:a16="http://schemas.microsoft.com/office/drawing/2014/main" id="{03077842-2C5A-4369-900F-F304BA64C5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1A5153-18A9-417E-84D4-01B1DCE79368}"/>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169639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6EF5-D820-4A4B-975B-2DFEFF07D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52D0A-45A4-44F3-BA3B-7B91D003A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854C8E-3974-447A-8567-4BD706697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F3CAB-7E67-4109-8CA0-E5600C0236C6}"/>
              </a:ext>
            </a:extLst>
          </p:cNvPr>
          <p:cNvSpPr>
            <a:spLocks noGrp="1"/>
          </p:cNvSpPr>
          <p:nvPr>
            <p:ph type="dt" sz="half" idx="10"/>
          </p:nvPr>
        </p:nvSpPr>
        <p:spPr/>
        <p:txBody>
          <a:bodyPr/>
          <a:lstStyle/>
          <a:p>
            <a:fld id="{D80C3C3F-3370-4F26-A9A5-94F8E45DBCE1}" type="datetime1">
              <a:rPr lang="en-US" smtClean="0"/>
              <a:t>11/15/2021</a:t>
            </a:fld>
            <a:endParaRPr lang="en-US"/>
          </a:p>
        </p:txBody>
      </p:sp>
      <p:sp>
        <p:nvSpPr>
          <p:cNvPr id="6" name="Footer Placeholder 5">
            <a:extLst>
              <a:ext uri="{FF2B5EF4-FFF2-40B4-BE49-F238E27FC236}">
                <a16:creationId xmlns:a16="http://schemas.microsoft.com/office/drawing/2014/main" id="{031BE07F-286A-4D24-A28F-CA22925D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98097-5B6F-47B1-A7DA-B93FAD48C286}"/>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395669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BB95-C48D-4B3B-9ABD-A07E0835B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59EA6A-C165-4204-9A5F-3D83E3157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6C42E-97E1-4B3C-8B97-1140CEF97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8D6EC-F70A-4F18-94B0-1DFB13121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C24DD-0892-4A28-82F6-2CC5D631A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1A2C2-BC30-4DEA-8A46-3A3BA47CC621}"/>
              </a:ext>
            </a:extLst>
          </p:cNvPr>
          <p:cNvSpPr>
            <a:spLocks noGrp="1"/>
          </p:cNvSpPr>
          <p:nvPr>
            <p:ph type="dt" sz="half" idx="10"/>
          </p:nvPr>
        </p:nvSpPr>
        <p:spPr/>
        <p:txBody>
          <a:bodyPr/>
          <a:lstStyle/>
          <a:p>
            <a:fld id="{39F4907F-38A2-476C-B1F5-A152A7F5A7AA}" type="datetime1">
              <a:rPr lang="en-US" smtClean="0"/>
              <a:t>11/15/2021</a:t>
            </a:fld>
            <a:endParaRPr lang="en-US"/>
          </a:p>
        </p:txBody>
      </p:sp>
      <p:sp>
        <p:nvSpPr>
          <p:cNvPr id="8" name="Footer Placeholder 7">
            <a:extLst>
              <a:ext uri="{FF2B5EF4-FFF2-40B4-BE49-F238E27FC236}">
                <a16:creationId xmlns:a16="http://schemas.microsoft.com/office/drawing/2014/main" id="{DA7A2FE4-CA11-48AE-9159-D458BB84AD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3545BA-E32E-483F-8DCA-FDC6C634804B}"/>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390189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530D-1175-4ADB-AD2D-3AAF0ADD6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41B6F-A246-442B-8FFA-CC21E1E6669F}"/>
              </a:ext>
            </a:extLst>
          </p:cNvPr>
          <p:cNvSpPr>
            <a:spLocks noGrp="1"/>
          </p:cNvSpPr>
          <p:nvPr>
            <p:ph type="dt" sz="half" idx="10"/>
          </p:nvPr>
        </p:nvSpPr>
        <p:spPr/>
        <p:txBody>
          <a:bodyPr/>
          <a:lstStyle/>
          <a:p>
            <a:fld id="{39CDB5BE-30DC-47D3-B4C2-B2CCCF48F3DB}" type="datetime1">
              <a:rPr lang="en-US" smtClean="0"/>
              <a:t>11/15/2021</a:t>
            </a:fld>
            <a:endParaRPr lang="en-US"/>
          </a:p>
        </p:txBody>
      </p:sp>
      <p:sp>
        <p:nvSpPr>
          <p:cNvPr id="4" name="Footer Placeholder 3">
            <a:extLst>
              <a:ext uri="{FF2B5EF4-FFF2-40B4-BE49-F238E27FC236}">
                <a16:creationId xmlns:a16="http://schemas.microsoft.com/office/drawing/2014/main" id="{D2CC338D-6BB7-4DE5-A799-C5DCE07E42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AE0CAA-DDA3-4FE0-8839-62A773F5348C}"/>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25444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99E92-A4CA-4858-8F68-490B3D80CAAA}"/>
              </a:ext>
            </a:extLst>
          </p:cNvPr>
          <p:cNvSpPr>
            <a:spLocks noGrp="1"/>
          </p:cNvSpPr>
          <p:nvPr>
            <p:ph type="dt" sz="half" idx="10"/>
          </p:nvPr>
        </p:nvSpPr>
        <p:spPr/>
        <p:txBody>
          <a:bodyPr/>
          <a:lstStyle/>
          <a:p>
            <a:fld id="{8B037675-5DE1-407D-8C98-CA2EA4B0F780}" type="datetime1">
              <a:rPr lang="en-US" smtClean="0"/>
              <a:t>11/15/2021</a:t>
            </a:fld>
            <a:endParaRPr lang="en-US"/>
          </a:p>
        </p:txBody>
      </p:sp>
      <p:sp>
        <p:nvSpPr>
          <p:cNvPr id="3" name="Footer Placeholder 2">
            <a:extLst>
              <a:ext uri="{FF2B5EF4-FFF2-40B4-BE49-F238E27FC236}">
                <a16:creationId xmlns:a16="http://schemas.microsoft.com/office/drawing/2014/main" id="{FD975CF4-C328-4971-A892-EAB5BE828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84938D-A023-49F3-8512-65585A106DC5}"/>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58738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D918-8DE8-4492-9E2B-D2FEA64A1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11614-CA02-457D-B263-585D38B10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837555-8444-4B19-ACD1-5A545C316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AECF7-1195-4580-A950-78CDA95AF8C2}"/>
              </a:ext>
            </a:extLst>
          </p:cNvPr>
          <p:cNvSpPr>
            <a:spLocks noGrp="1"/>
          </p:cNvSpPr>
          <p:nvPr>
            <p:ph type="dt" sz="half" idx="10"/>
          </p:nvPr>
        </p:nvSpPr>
        <p:spPr/>
        <p:txBody>
          <a:bodyPr/>
          <a:lstStyle/>
          <a:p>
            <a:fld id="{C8C27493-E37F-455E-A8E9-DCA260B80929}" type="datetime1">
              <a:rPr lang="en-US" smtClean="0"/>
              <a:t>11/15/2021</a:t>
            </a:fld>
            <a:endParaRPr lang="en-US"/>
          </a:p>
        </p:txBody>
      </p:sp>
      <p:sp>
        <p:nvSpPr>
          <p:cNvPr id="6" name="Footer Placeholder 5">
            <a:extLst>
              <a:ext uri="{FF2B5EF4-FFF2-40B4-BE49-F238E27FC236}">
                <a16:creationId xmlns:a16="http://schemas.microsoft.com/office/drawing/2014/main" id="{DBD685B1-FB91-4AAA-B69E-9D4A6F032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4A2F9-090F-47F8-B2AD-CD0DAE82C289}"/>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6024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59B8-CB89-4DAE-9DA0-D37BF3688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DC54A-B2D0-4B29-87A2-166448822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96D19-4B9F-4FCC-B9D6-FED47572D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E5A37-368E-4B97-8A05-C8295DBAAC1C}"/>
              </a:ext>
            </a:extLst>
          </p:cNvPr>
          <p:cNvSpPr>
            <a:spLocks noGrp="1"/>
          </p:cNvSpPr>
          <p:nvPr>
            <p:ph type="dt" sz="half" idx="10"/>
          </p:nvPr>
        </p:nvSpPr>
        <p:spPr/>
        <p:txBody>
          <a:bodyPr/>
          <a:lstStyle/>
          <a:p>
            <a:fld id="{16AA8171-E2F0-42D0-BF11-EEEF3B4748DC}" type="datetime1">
              <a:rPr lang="en-US" smtClean="0"/>
              <a:t>11/15/2021</a:t>
            </a:fld>
            <a:endParaRPr lang="en-US"/>
          </a:p>
        </p:txBody>
      </p:sp>
      <p:sp>
        <p:nvSpPr>
          <p:cNvPr id="6" name="Footer Placeholder 5">
            <a:extLst>
              <a:ext uri="{FF2B5EF4-FFF2-40B4-BE49-F238E27FC236}">
                <a16:creationId xmlns:a16="http://schemas.microsoft.com/office/drawing/2014/main" id="{56860B5E-1D44-4E43-9EB6-5D08B2C8D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4D2C4-6F26-4426-A875-DCDD356917FE}"/>
              </a:ext>
            </a:extLst>
          </p:cNvPr>
          <p:cNvSpPr>
            <a:spLocks noGrp="1"/>
          </p:cNvSpPr>
          <p:nvPr>
            <p:ph type="sldNum" sz="quarter" idx="12"/>
          </p:nvPr>
        </p:nvSpPr>
        <p:spPr/>
        <p:txBody>
          <a:bodyPr/>
          <a:lstStyle/>
          <a:p>
            <a:fld id="{4C085277-F632-4AF0-B4FD-5217066D202C}" type="slidenum">
              <a:rPr lang="en-US" smtClean="0"/>
              <a:t>‹#›</a:t>
            </a:fld>
            <a:endParaRPr lang="en-US"/>
          </a:p>
        </p:txBody>
      </p:sp>
    </p:spTree>
    <p:extLst>
      <p:ext uri="{BB962C8B-B14F-4D97-AF65-F5344CB8AC3E}">
        <p14:creationId xmlns:p14="http://schemas.microsoft.com/office/powerpoint/2010/main" val="405496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C5E6C-6B33-432D-82F8-1D4C536E1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E1FFF0-FC72-4F76-9862-52CFB7C0C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E986-45FE-4C5D-997D-A69BE3C45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FD423-C162-45C9-A91E-0E77649930DE}" type="datetime1">
              <a:rPr lang="en-US" smtClean="0"/>
              <a:t>11/15/2021</a:t>
            </a:fld>
            <a:endParaRPr lang="en-US"/>
          </a:p>
        </p:txBody>
      </p:sp>
      <p:sp>
        <p:nvSpPr>
          <p:cNvPr id="5" name="Footer Placeholder 4">
            <a:extLst>
              <a:ext uri="{FF2B5EF4-FFF2-40B4-BE49-F238E27FC236}">
                <a16:creationId xmlns:a16="http://schemas.microsoft.com/office/drawing/2014/main" id="{959E1E34-03BA-4F17-B174-35A4C866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8B4F6E-66F3-425E-88CF-9F3D82045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85277-F632-4AF0-B4FD-5217066D202C}" type="slidenum">
              <a:rPr lang="en-US" smtClean="0"/>
              <a:t>‹#›</a:t>
            </a:fld>
            <a:endParaRPr lang="en-US"/>
          </a:p>
        </p:txBody>
      </p:sp>
    </p:spTree>
    <p:extLst>
      <p:ext uri="{BB962C8B-B14F-4D97-AF65-F5344CB8AC3E}">
        <p14:creationId xmlns:p14="http://schemas.microsoft.com/office/powerpoint/2010/main" val="350623747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petitions.codalab.org/competitions/3197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466E6B-AD6E-40BB-B0F1-4BBBA6ADD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5101CC-D6DE-4615-AF25-0B3387EC85B1}"/>
              </a:ext>
            </a:extLst>
          </p:cNvPr>
          <p:cNvSpPr>
            <a:spLocks noGrp="1"/>
          </p:cNvSpPr>
          <p:nvPr>
            <p:ph type="ctrTitle"/>
          </p:nvPr>
        </p:nvSpPr>
        <p:spPr>
          <a:xfrm>
            <a:off x="1051560" y="1432223"/>
            <a:ext cx="10236550" cy="3035808"/>
          </a:xfrm>
        </p:spPr>
        <p:txBody>
          <a:bodyPr anchor="ctr">
            <a:normAutofit/>
          </a:bodyPr>
          <a:lstStyle/>
          <a:p>
            <a:r>
              <a:rPr lang="en-US" sz="1800" b="1" dirty="0"/>
              <a:t>Second Workshop on NLP Solutions for Under Resourced Languages</a:t>
            </a:r>
            <a:br>
              <a:rPr lang="en-US" sz="1200" dirty="0"/>
            </a:br>
            <a:br>
              <a:rPr lang="en-US" sz="2800" b="1" i="0" u="none" strike="noStrike" baseline="0" dirty="0">
                <a:latin typeface="NimbusRomNo9L-Medi"/>
              </a:rPr>
            </a:br>
            <a:r>
              <a:rPr lang="en-US" sz="2800" b="1" i="0" u="none" strike="noStrike" baseline="0" dirty="0">
                <a:latin typeface="NimbusRomNo9L-Medi"/>
              </a:rPr>
              <a:t>NSURL-2021 Task 1: Semantic Relation Extraction in Persian</a:t>
            </a:r>
            <a:endParaRPr lang="en-US" sz="8000" b="1" dirty="0"/>
          </a:p>
        </p:txBody>
      </p:sp>
      <p:sp>
        <p:nvSpPr>
          <p:cNvPr id="3" name="Subtitle 2">
            <a:extLst>
              <a:ext uri="{FF2B5EF4-FFF2-40B4-BE49-F238E27FC236}">
                <a16:creationId xmlns:a16="http://schemas.microsoft.com/office/drawing/2014/main" id="{ED4466BB-1880-406D-86CF-82A03D92AAA1}"/>
              </a:ext>
            </a:extLst>
          </p:cNvPr>
          <p:cNvSpPr>
            <a:spLocks noGrp="1"/>
          </p:cNvSpPr>
          <p:nvPr>
            <p:ph type="subTitle" idx="1"/>
          </p:nvPr>
        </p:nvSpPr>
        <p:spPr/>
        <p:txBody>
          <a:bodyPr>
            <a:normAutofit/>
          </a:bodyPr>
          <a:lstStyle/>
          <a:p>
            <a:r>
              <a:rPr lang="en-US" dirty="0"/>
              <a:t>Nasrin Taghizadeh</a:t>
            </a:r>
          </a:p>
          <a:p>
            <a:r>
              <a:rPr lang="en-US" dirty="0"/>
              <a:t>Ali Ebrahimi</a:t>
            </a:r>
          </a:p>
          <a:p>
            <a:r>
              <a:rPr lang="en-US" dirty="0"/>
              <a:t>Dr. </a:t>
            </a:r>
            <a:r>
              <a:rPr lang="en-US" dirty="0" err="1"/>
              <a:t>Heshaam</a:t>
            </a:r>
            <a:r>
              <a:rPr lang="en-US" dirty="0"/>
              <a:t> </a:t>
            </a:r>
            <a:r>
              <a:rPr lang="en-US" dirty="0" err="1"/>
              <a:t>Faili</a:t>
            </a:r>
            <a:endParaRPr lang="en-US" dirty="0"/>
          </a:p>
        </p:txBody>
      </p:sp>
      <p:pic>
        <p:nvPicPr>
          <p:cNvPr id="6" name="Picture 5">
            <a:extLst>
              <a:ext uri="{FF2B5EF4-FFF2-40B4-BE49-F238E27FC236}">
                <a16:creationId xmlns:a16="http://schemas.microsoft.com/office/drawing/2014/main" id="{195995F4-CED9-4594-8246-28517CB94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392" y="912017"/>
            <a:ext cx="3012718" cy="1069029"/>
          </a:xfrm>
          <a:prstGeom prst="rect">
            <a:avLst/>
          </a:prstGeom>
        </p:spPr>
      </p:pic>
      <p:pic>
        <p:nvPicPr>
          <p:cNvPr id="8" name="Picture 7">
            <a:extLst>
              <a:ext uri="{FF2B5EF4-FFF2-40B4-BE49-F238E27FC236}">
                <a16:creationId xmlns:a16="http://schemas.microsoft.com/office/drawing/2014/main" id="{0DAA919F-834C-4521-A3F6-728C60EA69D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3890" y="936268"/>
            <a:ext cx="2861817" cy="1065570"/>
          </a:xfrm>
          <a:prstGeom prst="rect">
            <a:avLst/>
          </a:prstGeom>
        </p:spPr>
      </p:pic>
      <p:sp>
        <p:nvSpPr>
          <p:cNvPr id="7" name="TextBox 6">
            <a:extLst>
              <a:ext uri="{FF2B5EF4-FFF2-40B4-BE49-F238E27FC236}">
                <a16:creationId xmlns:a16="http://schemas.microsoft.com/office/drawing/2014/main" id="{800A5DDB-26B2-4D06-B82E-0EFE230610A8}"/>
              </a:ext>
            </a:extLst>
          </p:cNvPr>
          <p:cNvSpPr txBox="1"/>
          <p:nvPr/>
        </p:nvSpPr>
        <p:spPr>
          <a:xfrm>
            <a:off x="4050475" y="5525115"/>
            <a:ext cx="4091049" cy="369332"/>
          </a:xfrm>
          <a:prstGeom prst="rect">
            <a:avLst/>
          </a:prstGeom>
          <a:noFill/>
        </p:spPr>
        <p:txBody>
          <a:bodyPr wrap="square" rtlCol="0">
            <a:spAutoFit/>
          </a:bodyPr>
          <a:lstStyle/>
          <a:p>
            <a:pPr algn="ctr"/>
            <a:r>
              <a:rPr lang="en-US" dirty="0"/>
              <a:t>14 November 2021, Trento, Italy</a:t>
            </a:r>
          </a:p>
        </p:txBody>
      </p:sp>
    </p:spTree>
    <p:extLst>
      <p:ext uri="{BB962C8B-B14F-4D97-AF65-F5344CB8AC3E}">
        <p14:creationId xmlns:p14="http://schemas.microsoft.com/office/powerpoint/2010/main" val="194321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A653-D975-40D4-BC1B-7D3C604ABC75}"/>
              </a:ext>
            </a:extLst>
          </p:cNvPr>
          <p:cNvSpPr>
            <a:spLocks noGrp="1"/>
          </p:cNvSpPr>
          <p:nvPr>
            <p:ph type="title"/>
          </p:nvPr>
        </p:nvSpPr>
        <p:spPr/>
        <p:txBody>
          <a:bodyPr/>
          <a:lstStyle/>
          <a:p>
            <a:r>
              <a:rPr lang="en-US" dirty="0"/>
              <a:t>Shared Task Data Set</a:t>
            </a:r>
          </a:p>
        </p:txBody>
      </p:sp>
      <p:sp>
        <p:nvSpPr>
          <p:cNvPr id="3" name="Content Placeholder 2">
            <a:extLst>
              <a:ext uri="{FF2B5EF4-FFF2-40B4-BE49-F238E27FC236}">
                <a16:creationId xmlns:a16="http://schemas.microsoft.com/office/drawing/2014/main" id="{7F060848-EA42-417E-B2A5-20CEDBF55E2A}"/>
              </a:ext>
            </a:extLst>
          </p:cNvPr>
          <p:cNvSpPr>
            <a:spLocks noGrp="1"/>
          </p:cNvSpPr>
          <p:nvPr>
            <p:ph idx="1"/>
          </p:nvPr>
        </p:nvSpPr>
        <p:spPr/>
        <p:txBody>
          <a:bodyPr/>
          <a:lstStyle/>
          <a:p>
            <a:r>
              <a:rPr lang="en-US" dirty="0"/>
              <a:t>Evaluation Set</a:t>
            </a:r>
          </a:p>
        </p:txBody>
      </p:sp>
      <p:sp>
        <p:nvSpPr>
          <p:cNvPr id="7" name="Date Placeholder 6">
            <a:extLst>
              <a:ext uri="{FF2B5EF4-FFF2-40B4-BE49-F238E27FC236}">
                <a16:creationId xmlns:a16="http://schemas.microsoft.com/office/drawing/2014/main" id="{F25E2205-405C-4E6A-B249-729EB4C62829}"/>
              </a:ext>
            </a:extLst>
          </p:cNvPr>
          <p:cNvSpPr>
            <a:spLocks noGrp="1"/>
          </p:cNvSpPr>
          <p:nvPr>
            <p:ph type="dt" sz="half" idx="10"/>
          </p:nvPr>
        </p:nvSpPr>
        <p:spPr/>
        <p:txBody>
          <a:bodyPr/>
          <a:lstStyle/>
          <a:p>
            <a:fld id="{975FBB0B-A20C-46D8-8D21-4308A506CACB}" type="datetime1">
              <a:rPr lang="en-US" smtClean="0"/>
              <a:t>11/15/2021</a:t>
            </a:fld>
            <a:endParaRPr lang="en-US"/>
          </a:p>
        </p:txBody>
      </p:sp>
      <p:sp>
        <p:nvSpPr>
          <p:cNvPr id="9" name="Slide Number Placeholder 8">
            <a:extLst>
              <a:ext uri="{FF2B5EF4-FFF2-40B4-BE49-F238E27FC236}">
                <a16:creationId xmlns:a16="http://schemas.microsoft.com/office/drawing/2014/main" id="{0C61E213-4682-45EB-8F3B-BB80E2611627}"/>
              </a:ext>
            </a:extLst>
          </p:cNvPr>
          <p:cNvSpPr>
            <a:spLocks noGrp="1"/>
          </p:cNvSpPr>
          <p:nvPr>
            <p:ph type="sldNum" sz="quarter" idx="12"/>
          </p:nvPr>
        </p:nvSpPr>
        <p:spPr/>
        <p:txBody>
          <a:bodyPr/>
          <a:lstStyle/>
          <a:p>
            <a:fld id="{4C085277-F632-4AF0-B4FD-5217066D202C}" type="slidenum">
              <a:rPr lang="en-US" smtClean="0"/>
              <a:t>10</a:t>
            </a:fld>
            <a:endParaRPr lang="en-US"/>
          </a:p>
        </p:txBody>
      </p:sp>
      <p:pic>
        <p:nvPicPr>
          <p:cNvPr id="11" name="Picture 10">
            <a:extLst>
              <a:ext uri="{FF2B5EF4-FFF2-40B4-BE49-F238E27FC236}">
                <a16:creationId xmlns:a16="http://schemas.microsoft.com/office/drawing/2014/main" id="{FED38D3A-051C-443C-AC58-0A8D14A4B5B0}"/>
              </a:ext>
            </a:extLst>
          </p:cNvPr>
          <p:cNvPicPr>
            <a:picLocks noChangeAspect="1"/>
          </p:cNvPicPr>
          <p:nvPr/>
        </p:nvPicPr>
        <p:blipFill>
          <a:blip r:embed="rId3"/>
          <a:stretch>
            <a:fillRect/>
          </a:stretch>
        </p:blipFill>
        <p:spPr>
          <a:xfrm>
            <a:off x="308810" y="1870075"/>
            <a:ext cx="11574379" cy="3759200"/>
          </a:xfrm>
          <a:prstGeom prst="rect">
            <a:avLst/>
          </a:prstGeom>
        </p:spPr>
      </p:pic>
    </p:spTree>
    <p:extLst>
      <p:ext uri="{BB962C8B-B14F-4D97-AF65-F5344CB8AC3E}">
        <p14:creationId xmlns:p14="http://schemas.microsoft.com/office/powerpoint/2010/main" val="149292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C7D-5C57-443E-94D6-CE215F3E2C92}"/>
              </a:ext>
            </a:extLst>
          </p:cNvPr>
          <p:cNvSpPr>
            <a:spLocks noGrp="1"/>
          </p:cNvSpPr>
          <p:nvPr>
            <p:ph type="title"/>
          </p:nvPr>
        </p:nvSpPr>
        <p:spPr/>
        <p:txBody>
          <a:bodyPr/>
          <a:lstStyle/>
          <a:p>
            <a:r>
              <a:rPr lang="en-US" dirty="0"/>
              <a:t>Participating Teams</a:t>
            </a:r>
          </a:p>
        </p:txBody>
      </p:sp>
      <p:sp>
        <p:nvSpPr>
          <p:cNvPr id="3" name="Content Placeholder 2">
            <a:extLst>
              <a:ext uri="{FF2B5EF4-FFF2-40B4-BE49-F238E27FC236}">
                <a16:creationId xmlns:a16="http://schemas.microsoft.com/office/drawing/2014/main" id="{F4F6D9DA-66BC-40B5-9612-9D77654A8676}"/>
              </a:ext>
            </a:extLst>
          </p:cNvPr>
          <p:cNvSpPr>
            <a:spLocks noGrp="1"/>
          </p:cNvSpPr>
          <p:nvPr>
            <p:ph idx="1"/>
          </p:nvPr>
        </p:nvSpPr>
        <p:spPr/>
        <p:txBody>
          <a:bodyPr>
            <a:normAutofit/>
          </a:bodyPr>
          <a:lstStyle/>
          <a:p>
            <a:r>
              <a:rPr lang="en-US" dirty="0" err="1"/>
              <a:t>HooshYar</a:t>
            </a:r>
            <a:endParaRPr lang="en-US" dirty="0"/>
          </a:p>
          <a:p>
            <a:pPr lvl="1"/>
            <a:r>
              <a:rPr lang="en-US" b="0" i="0" u="none" strike="noStrike" baseline="0" dirty="0">
                <a:latin typeface="NimbusRomNo9L-Regu"/>
              </a:rPr>
              <a:t>U-BERT: unbalanced data set, ‘Other’ class</a:t>
            </a:r>
          </a:p>
          <a:p>
            <a:pPr lvl="1"/>
            <a:r>
              <a:rPr lang="en-US" b="0" i="0" u="none" strike="noStrike" baseline="0" dirty="0">
                <a:latin typeface="NimbusRomNo9L-Regu"/>
              </a:rPr>
              <a:t>T-BERT: syntactic features, POS tag, dependency tag, average entity words</a:t>
            </a:r>
            <a:endParaRPr lang="en-US" dirty="0"/>
          </a:p>
          <a:p>
            <a:r>
              <a:rPr lang="en-US" dirty="0"/>
              <a:t>SBU-NLP</a:t>
            </a:r>
          </a:p>
          <a:p>
            <a:pPr lvl="1"/>
            <a:r>
              <a:rPr lang="en-US" dirty="0"/>
              <a:t>preprocessing, data augmentation, backtranslation, improving architecture of the state-of-the-art networks of R-BERT (Wu et al. 2019) and RIFRE (Zhao et al.), trying multi-lingual BERT and </a:t>
            </a:r>
            <a:r>
              <a:rPr lang="en-US" dirty="0" err="1"/>
              <a:t>ParsBERT</a:t>
            </a:r>
            <a:endParaRPr lang="en-US" dirty="0"/>
          </a:p>
          <a:p>
            <a:r>
              <a:rPr lang="en-US" dirty="0"/>
              <a:t>Next team</a:t>
            </a:r>
          </a:p>
          <a:p>
            <a:pPr lvl="1"/>
            <a:r>
              <a:rPr lang="en-US" dirty="0"/>
              <a:t>Fine-tuning the available implementation of R-BERT</a:t>
            </a:r>
          </a:p>
        </p:txBody>
      </p:sp>
      <p:sp>
        <p:nvSpPr>
          <p:cNvPr id="4" name="Date Placeholder 3">
            <a:extLst>
              <a:ext uri="{FF2B5EF4-FFF2-40B4-BE49-F238E27FC236}">
                <a16:creationId xmlns:a16="http://schemas.microsoft.com/office/drawing/2014/main" id="{F97973FC-0309-4B47-BAAF-4E60E62D94B3}"/>
              </a:ext>
            </a:extLst>
          </p:cNvPr>
          <p:cNvSpPr>
            <a:spLocks noGrp="1"/>
          </p:cNvSpPr>
          <p:nvPr>
            <p:ph type="dt" sz="half" idx="10"/>
          </p:nvPr>
        </p:nvSpPr>
        <p:spPr/>
        <p:txBody>
          <a:bodyPr/>
          <a:lstStyle/>
          <a:p>
            <a:fld id="{E4392EC0-5F98-40D4-B194-5FF036AAF5C9}" type="datetime1">
              <a:rPr lang="en-US" smtClean="0"/>
              <a:t>11/15/2021</a:t>
            </a:fld>
            <a:endParaRPr lang="en-US"/>
          </a:p>
        </p:txBody>
      </p:sp>
      <p:sp>
        <p:nvSpPr>
          <p:cNvPr id="6" name="Slide Number Placeholder 5">
            <a:extLst>
              <a:ext uri="{FF2B5EF4-FFF2-40B4-BE49-F238E27FC236}">
                <a16:creationId xmlns:a16="http://schemas.microsoft.com/office/drawing/2014/main" id="{F3118AFB-8DE5-453E-99E1-9DA0CF1532F7}"/>
              </a:ext>
            </a:extLst>
          </p:cNvPr>
          <p:cNvSpPr>
            <a:spLocks noGrp="1"/>
          </p:cNvSpPr>
          <p:nvPr>
            <p:ph type="sldNum" sz="quarter" idx="12"/>
          </p:nvPr>
        </p:nvSpPr>
        <p:spPr/>
        <p:txBody>
          <a:bodyPr/>
          <a:lstStyle/>
          <a:p>
            <a:fld id="{4C085277-F632-4AF0-B4FD-5217066D202C}" type="slidenum">
              <a:rPr lang="en-US" smtClean="0"/>
              <a:t>11</a:t>
            </a:fld>
            <a:endParaRPr lang="en-US"/>
          </a:p>
        </p:txBody>
      </p:sp>
    </p:spTree>
    <p:extLst>
      <p:ext uri="{BB962C8B-B14F-4D97-AF65-F5344CB8AC3E}">
        <p14:creationId xmlns:p14="http://schemas.microsoft.com/office/powerpoint/2010/main" val="237682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BDB7A6-1EC4-451E-AB21-0CAD7D843499}"/>
              </a:ext>
            </a:extLst>
          </p:cNvPr>
          <p:cNvPicPr>
            <a:picLocks noChangeAspect="1"/>
          </p:cNvPicPr>
          <p:nvPr/>
        </p:nvPicPr>
        <p:blipFill>
          <a:blip r:embed="rId3"/>
          <a:stretch>
            <a:fillRect/>
          </a:stretch>
        </p:blipFill>
        <p:spPr>
          <a:xfrm>
            <a:off x="3707296" y="1314327"/>
            <a:ext cx="8136834" cy="4952330"/>
          </a:xfrm>
          <a:prstGeom prst="rect">
            <a:avLst/>
          </a:prstGeom>
        </p:spPr>
      </p:pic>
      <p:sp>
        <p:nvSpPr>
          <p:cNvPr id="2" name="Title 1">
            <a:extLst>
              <a:ext uri="{FF2B5EF4-FFF2-40B4-BE49-F238E27FC236}">
                <a16:creationId xmlns:a16="http://schemas.microsoft.com/office/drawing/2014/main" id="{89EB3536-D7FA-42BC-991E-6E7BD84384D2}"/>
              </a:ext>
            </a:extLst>
          </p:cNvPr>
          <p:cNvSpPr>
            <a:spLocks noGrp="1"/>
          </p:cNvSpPr>
          <p:nvPr>
            <p:ph type="title"/>
          </p:nvPr>
        </p:nvSpPr>
        <p:spPr/>
        <p:txBody>
          <a:bodyPr/>
          <a:lstStyle/>
          <a:p>
            <a:r>
              <a:rPr lang="en-US" dirty="0"/>
              <a:t>State-of-the-art Methods</a:t>
            </a:r>
          </a:p>
        </p:txBody>
      </p:sp>
      <p:sp>
        <p:nvSpPr>
          <p:cNvPr id="3" name="Content Placeholder 2">
            <a:extLst>
              <a:ext uri="{FF2B5EF4-FFF2-40B4-BE49-F238E27FC236}">
                <a16:creationId xmlns:a16="http://schemas.microsoft.com/office/drawing/2014/main" id="{41F497B2-49BA-4112-96FD-50B60C919FFA}"/>
              </a:ext>
            </a:extLst>
          </p:cNvPr>
          <p:cNvSpPr>
            <a:spLocks noGrp="1"/>
          </p:cNvSpPr>
          <p:nvPr>
            <p:ph idx="1"/>
          </p:nvPr>
        </p:nvSpPr>
        <p:spPr/>
        <p:txBody>
          <a:bodyPr/>
          <a:lstStyle/>
          <a:p>
            <a:r>
              <a:rPr lang="en-US" dirty="0"/>
              <a:t>R-BERT (Wu et al. 2019) </a:t>
            </a:r>
          </a:p>
        </p:txBody>
      </p:sp>
      <p:sp>
        <p:nvSpPr>
          <p:cNvPr id="6" name="Date Placeholder 5">
            <a:extLst>
              <a:ext uri="{FF2B5EF4-FFF2-40B4-BE49-F238E27FC236}">
                <a16:creationId xmlns:a16="http://schemas.microsoft.com/office/drawing/2014/main" id="{F5452482-78DB-4D5F-BCDB-4810D822DBC3}"/>
              </a:ext>
            </a:extLst>
          </p:cNvPr>
          <p:cNvSpPr>
            <a:spLocks noGrp="1"/>
          </p:cNvSpPr>
          <p:nvPr>
            <p:ph type="dt" sz="half" idx="10"/>
          </p:nvPr>
        </p:nvSpPr>
        <p:spPr/>
        <p:txBody>
          <a:bodyPr/>
          <a:lstStyle/>
          <a:p>
            <a:fld id="{9EC80CFF-7E99-4D06-9F03-D70CDFB69DFF}" type="datetime1">
              <a:rPr lang="en-US" smtClean="0"/>
              <a:t>11/15/2021</a:t>
            </a:fld>
            <a:endParaRPr lang="en-US"/>
          </a:p>
        </p:txBody>
      </p:sp>
      <p:sp>
        <p:nvSpPr>
          <p:cNvPr id="8" name="Slide Number Placeholder 7">
            <a:extLst>
              <a:ext uri="{FF2B5EF4-FFF2-40B4-BE49-F238E27FC236}">
                <a16:creationId xmlns:a16="http://schemas.microsoft.com/office/drawing/2014/main" id="{BD79B961-1DAD-471D-AFD2-765FA5224168}"/>
              </a:ext>
            </a:extLst>
          </p:cNvPr>
          <p:cNvSpPr>
            <a:spLocks noGrp="1"/>
          </p:cNvSpPr>
          <p:nvPr>
            <p:ph type="sldNum" sz="quarter" idx="12"/>
          </p:nvPr>
        </p:nvSpPr>
        <p:spPr/>
        <p:txBody>
          <a:bodyPr/>
          <a:lstStyle/>
          <a:p>
            <a:fld id="{4C085277-F632-4AF0-B4FD-5217066D202C}" type="slidenum">
              <a:rPr lang="en-US" smtClean="0"/>
              <a:t>12</a:t>
            </a:fld>
            <a:endParaRPr lang="en-US"/>
          </a:p>
        </p:txBody>
      </p:sp>
    </p:spTree>
    <p:extLst>
      <p:ext uri="{BB962C8B-B14F-4D97-AF65-F5344CB8AC3E}">
        <p14:creationId xmlns:p14="http://schemas.microsoft.com/office/powerpoint/2010/main" val="314251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792E8A2-D930-48E4-BE48-C2C139CDD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30" y="2144346"/>
            <a:ext cx="11211339" cy="4207310"/>
          </a:xfrm>
          <a:prstGeom prst="rect">
            <a:avLst/>
          </a:prstGeom>
        </p:spPr>
      </p:pic>
      <p:sp>
        <p:nvSpPr>
          <p:cNvPr id="2" name="Title 1">
            <a:extLst>
              <a:ext uri="{FF2B5EF4-FFF2-40B4-BE49-F238E27FC236}">
                <a16:creationId xmlns:a16="http://schemas.microsoft.com/office/drawing/2014/main" id="{89EB3536-D7FA-42BC-991E-6E7BD84384D2}"/>
              </a:ext>
            </a:extLst>
          </p:cNvPr>
          <p:cNvSpPr>
            <a:spLocks noGrp="1"/>
          </p:cNvSpPr>
          <p:nvPr>
            <p:ph type="title"/>
          </p:nvPr>
        </p:nvSpPr>
        <p:spPr/>
        <p:txBody>
          <a:bodyPr/>
          <a:lstStyle/>
          <a:p>
            <a:r>
              <a:rPr lang="en-US" dirty="0"/>
              <a:t>State-of-the-art Methods</a:t>
            </a:r>
          </a:p>
        </p:txBody>
      </p:sp>
      <p:sp>
        <p:nvSpPr>
          <p:cNvPr id="3" name="Content Placeholder 2">
            <a:extLst>
              <a:ext uri="{FF2B5EF4-FFF2-40B4-BE49-F238E27FC236}">
                <a16:creationId xmlns:a16="http://schemas.microsoft.com/office/drawing/2014/main" id="{41F497B2-49BA-4112-96FD-50B60C919FFA}"/>
              </a:ext>
            </a:extLst>
          </p:cNvPr>
          <p:cNvSpPr>
            <a:spLocks noGrp="1"/>
          </p:cNvSpPr>
          <p:nvPr>
            <p:ph idx="1"/>
          </p:nvPr>
        </p:nvSpPr>
        <p:spPr/>
        <p:txBody>
          <a:bodyPr/>
          <a:lstStyle/>
          <a:p>
            <a:r>
              <a:rPr lang="en-US" dirty="0"/>
              <a:t>RIFRE (Zhao et al. 2021)</a:t>
            </a:r>
          </a:p>
          <a:p>
            <a:endParaRPr lang="en-US" dirty="0"/>
          </a:p>
        </p:txBody>
      </p:sp>
      <p:sp>
        <p:nvSpPr>
          <p:cNvPr id="4" name="Date Placeholder 3">
            <a:extLst>
              <a:ext uri="{FF2B5EF4-FFF2-40B4-BE49-F238E27FC236}">
                <a16:creationId xmlns:a16="http://schemas.microsoft.com/office/drawing/2014/main" id="{40C0E836-3FB8-4DC4-997F-1C40B23B71EB}"/>
              </a:ext>
            </a:extLst>
          </p:cNvPr>
          <p:cNvSpPr>
            <a:spLocks noGrp="1"/>
          </p:cNvSpPr>
          <p:nvPr>
            <p:ph type="dt" sz="half" idx="10"/>
          </p:nvPr>
        </p:nvSpPr>
        <p:spPr/>
        <p:txBody>
          <a:bodyPr/>
          <a:lstStyle/>
          <a:p>
            <a:fld id="{21421189-1FE7-4516-9B88-C512CA03CA2B}" type="datetime1">
              <a:rPr lang="en-US" smtClean="0"/>
              <a:t>11/15/2021</a:t>
            </a:fld>
            <a:endParaRPr lang="en-US"/>
          </a:p>
        </p:txBody>
      </p:sp>
      <p:sp>
        <p:nvSpPr>
          <p:cNvPr id="7" name="Slide Number Placeholder 6">
            <a:extLst>
              <a:ext uri="{FF2B5EF4-FFF2-40B4-BE49-F238E27FC236}">
                <a16:creationId xmlns:a16="http://schemas.microsoft.com/office/drawing/2014/main" id="{D0C9985C-B41E-4B68-ADD7-C6B47172D1D5}"/>
              </a:ext>
            </a:extLst>
          </p:cNvPr>
          <p:cNvSpPr>
            <a:spLocks noGrp="1"/>
          </p:cNvSpPr>
          <p:nvPr>
            <p:ph type="sldNum" sz="quarter" idx="12"/>
          </p:nvPr>
        </p:nvSpPr>
        <p:spPr/>
        <p:txBody>
          <a:bodyPr/>
          <a:lstStyle/>
          <a:p>
            <a:fld id="{4C085277-F632-4AF0-B4FD-5217066D202C}" type="slidenum">
              <a:rPr lang="en-US" smtClean="0"/>
              <a:t>13</a:t>
            </a:fld>
            <a:endParaRPr lang="en-US"/>
          </a:p>
        </p:txBody>
      </p:sp>
    </p:spTree>
    <p:extLst>
      <p:ext uri="{BB962C8B-B14F-4D97-AF65-F5344CB8AC3E}">
        <p14:creationId xmlns:p14="http://schemas.microsoft.com/office/powerpoint/2010/main" val="25514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46F3-724D-4875-B616-36AB0EEDD9B5}"/>
              </a:ext>
            </a:extLst>
          </p:cNvPr>
          <p:cNvSpPr>
            <a:spLocks noGrp="1"/>
          </p:cNvSpPr>
          <p:nvPr>
            <p:ph type="title"/>
          </p:nvPr>
        </p:nvSpPr>
        <p:spPr/>
        <p:txBody>
          <a:bodyPr/>
          <a:lstStyle/>
          <a:p>
            <a:r>
              <a:rPr lang="en-US" dirty="0"/>
              <a:t>Results and Ranking</a:t>
            </a:r>
          </a:p>
        </p:txBody>
      </p:sp>
      <p:sp>
        <p:nvSpPr>
          <p:cNvPr id="3" name="Content Placeholder 2">
            <a:extLst>
              <a:ext uri="{FF2B5EF4-FFF2-40B4-BE49-F238E27FC236}">
                <a16:creationId xmlns:a16="http://schemas.microsoft.com/office/drawing/2014/main" id="{87A11BD5-51C2-478D-B23C-DCDDDAD080A7}"/>
              </a:ext>
            </a:extLst>
          </p:cNvPr>
          <p:cNvSpPr>
            <a:spLocks noGrp="1"/>
          </p:cNvSpPr>
          <p:nvPr>
            <p:ph idx="1"/>
          </p:nvPr>
        </p:nvSpPr>
        <p:spPr/>
        <p:txBody>
          <a:bodyPr/>
          <a:lstStyle/>
          <a:p>
            <a:r>
              <a:rPr lang="en-US" dirty="0"/>
              <a:t>macro-average F1 score</a:t>
            </a:r>
          </a:p>
        </p:txBody>
      </p:sp>
      <p:sp>
        <p:nvSpPr>
          <p:cNvPr id="4" name="Date Placeholder 3">
            <a:extLst>
              <a:ext uri="{FF2B5EF4-FFF2-40B4-BE49-F238E27FC236}">
                <a16:creationId xmlns:a16="http://schemas.microsoft.com/office/drawing/2014/main" id="{5DAA8C4E-D7FD-4D4A-A1B3-D64A25396A29}"/>
              </a:ext>
            </a:extLst>
          </p:cNvPr>
          <p:cNvSpPr>
            <a:spLocks noGrp="1"/>
          </p:cNvSpPr>
          <p:nvPr>
            <p:ph type="dt" sz="half" idx="10"/>
          </p:nvPr>
        </p:nvSpPr>
        <p:spPr/>
        <p:txBody>
          <a:bodyPr/>
          <a:lstStyle/>
          <a:p>
            <a:fld id="{859E9873-04A2-4079-99BE-38BCF4800A6E}" type="datetime1">
              <a:rPr lang="en-US" smtClean="0"/>
              <a:t>11/15/2021</a:t>
            </a:fld>
            <a:endParaRPr lang="en-US"/>
          </a:p>
        </p:txBody>
      </p:sp>
      <p:sp>
        <p:nvSpPr>
          <p:cNvPr id="6" name="Slide Number Placeholder 5">
            <a:extLst>
              <a:ext uri="{FF2B5EF4-FFF2-40B4-BE49-F238E27FC236}">
                <a16:creationId xmlns:a16="http://schemas.microsoft.com/office/drawing/2014/main" id="{0820A2EE-4FDF-48BA-B619-5BACE704511D}"/>
              </a:ext>
            </a:extLst>
          </p:cNvPr>
          <p:cNvSpPr>
            <a:spLocks noGrp="1"/>
          </p:cNvSpPr>
          <p:nvPr>
            <p:ph type="sldNum" sz="quarter" idx="12"/>
          </p:nvPr>
        </p:nvSpPr>
        <p:spPr/>
        <p:txBody>
          <a:bodyPr/>
          <a:lstStyle/>
          <a:p>
            <a:fld id="{4C085277-F632-4AF0-B4FD-5217066D202C}" type="slidenum">
              <a:rPr lang="en-US" smtClean="0"/>
              <a:pPr/>
              <a:t>14</a:t>
            </a:fld>
            <a:endParaRPr lang="en-US" dirty="0"/>
          </a:p>
        </p:txBody>
      </p:sp>
      <p:pic>
        <p:nvPicPr>
          <p:cNvPr id="12" name="Picture 11">
            <a:extLst>
              <a:ext uri="{FF2B5EF4-FFF2-40B4-BE49-F238E27FC236}">
                <a16:creationId xmlns:a16="http://schemas.microsoft.com/office/drawing/2014/main" id="{066F1C44-7874-49D3-A93D-4353945730B6}"/>
              </a:ext>
            </a:extLst>
          </p:cNvPr>
          <p:cNvPicPr>
            <a:picLocks noChangeAspect="1"/>
          </p:cNvPicPr>
          <p:nvPr/>
        </p:nvPicPr>
        <p:blipFill>
          <a:blip r:embed="rId3"/>
          <a:stretch>
            <a:fillRect/>
          </a:stretch>
        </p:blipFill>
        <p:spPr>
          <a:xfrm>
            <a:off x="706438" y="2990910"/>
            <a:ext cx="10779124" cy="2297782"/>
          </a:xfrm>
          <a:prstGeom prst="rect">
            <a:avLst/>
          </a:prstGeom>
        </p:spPr>
      </p:pic>
    </p:spTree>
    <p:extLst>
      <p:ext uri="{BB962C8B-B14F-4D97-AF65-F5344CB8AC3E}">
        <p14:creationId xmlns:p14="http://schemas.microsoft.com/office/powerpoint/2010/main" val="93072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932F-065E-45AF-A896-BAA941F603F8}"/>
              </a:ext>
            </a:extLst>
          </p:cNvPr>
          <p:cNvSpPr>
            <a:spLocks noGrp="1"/>
          </p:cNvSpPr>
          <p:nvPr>
            <p:ph type="title"/>
          </p:nvPr>
        </p:nvSpPr>
        <p:spPr/>
        <p:txBody>
          <a:bodyPr/>
          <a:lstStyle/>
          <a:p>
            <a:r>
              <a:rPr lang="en-US" dirty="0"/>
              <a:t>Challenges and Opportunities</a:t>
            </a:r>
          </a:p>
        </p:txBody>
      </p:sp>
      <p:sp>
        <p:nvSpPr>
          <p:cNvPr id="3" name="Content Placeholder 2">
            <a:extLst>
              <a:ext uri="{FF2B5EF4-FFF2-40B4-BE49-F238E27FC236}">
                <a16:creationId xmlns:a16="http://schemas.microsoft.com/office/drawing/2014/main" id="{B9820D70-70F0-42BB-90DE-821F57A6F0A5}"/>
              </a:ext>
            </a:extLst>
          </p:cNvPr>
          <p:cNvSpPr>
            <a:spLocks noGrp="1"/>
          </p:cNvSpPr>
          <p:nvPr>
            <p:ph idx="1"/>
          </p:nvPr>
        </p:nvSpPr>
        <p:spPr/>
        <p:txBody>
          <a:bodyPr/>
          <a:lstStyle/>
          <a:p>
            <a:r>
              <a:rPr lang="en-US" dirty="0"/>
              <a:t>New entities</a:t>
            </a:r>
          </a:p>
          <a:p>
            <a:pPr lvl="1"/>
            <a:r>
              <a:rPr lang="en-US" dirty="0"/>
              <a:t>70% new entity words</a:t>
            </a:r>
          </a:p>
          <a:p>
            <a:pPr lvl="1"/>
            <a:r>
              <a:rPr lang="en-US" dirty="0"/>
              <a:t>Complex NP, named entities, non-local entities, etc.</a:t>
            </a:r>
          </a:p>
          <a:p>
            <a:pPr lvl="1"/>
            <a:r>
              <a:rPr lang="en-US" dirty="0"/>
              <a:t>Domain shift </a:t>
            </a:r>
          </a:p>
          <a:p>
            <a:r>
              <a:rPr lang="en-US" dirty="0"/>
              <a:t>Misleading keywords</a:t>
            </a:r>
          </a:p>
          <a:p>
            <a:pPr lvl="1"/>
            <a:r>
              <a:rPr lang="en-US" sz="1800" dirty="0"/>
              <a:t>[</a:t>
            </a:r>
            <a:r>
              <a:rPr lang="en-US" sz="1800" dirty="0">
                <a:solidFill>
                  <a:srgbClr val="FF0000"/>
                </a:solidFill>
              </a:rPr>
              <a:t>The elderly</a:t>
            </a:r>
            <a:r>
              <a:rPr lang="en-US" sz="1800" dirty="0"/>
              <a:t>]</a:t>
            </a:r>
            <a:r>
              <a:rPr lang="en-US" sz="1800" baseline="-25000" dirty="0"/>
              <a:t>e1</a:t>
            </a:r>
            <a:r>
              <a:rPr lang="en-US" sz="1800" dirty="0"/>
              <a:t> should avoid taking this drug due to its effect on [</a:t>
            </a:r>
            <a:r>
              <a:rPr lang="en-US" sz="1800" dirty="0">
                <a:solidFill>
                  <a:srgbClr val="00B0F0"/>
                </a:solidFill>
              </a:rPr>
              <a:t>bleeding</a:t>
            </a:r>
            <a:r>
              <a:rPr lang="en-US" sz="1800" dirty="0"/>
              <a:t>]</a:t>
            </a:r>
            <a:r>
              <a:rPr lang="en-US" sz="1800" baseline="-25000" dirty="0"/>
              <a:t>e2</a:t>
            </a:r>
            <a:r>
              <a:rPr lang="en-US" sz="1800" dirty="0"/>
              <a:t> and lack of coordination. </a:t>
            </a:r>
          </a:p>
          <a:p>
            <a:pPr lvl="1"/>
            <a:r>
              <a:rPr lang="en-US" sz="1800" dirty="0"/>
              <a:t>The only thing that can change the current situation and act as [</a:t>
            </a:r>
            <a:r>
              <a:rPr lang="en-US" sz="1800" dirty="0">
                <a:solidFill>
                  <a:srgbClr val="FF0000"/>
                </a:solidFill>
              </a:rPr>
              <a:t>propulsion</a:t>
            </a:r>
            <a:r>
              <a:rPr lang="en-US" sz="1800" dirty="0"/>
              <a:t>]</a:t>
            </a:r>
            <a:r>
              <a:rPr lang="en-US" sz="1800" baseline="-25000" dirty="0"/>
              <a:t>e1</a:t>
            </a:r>
            <a:r>
              <a:rPr lang="en-US" sz="1800" dirty="0"/>
              <a:t>, is [</a:t>
            </a:r>
            <a:r>
              <a:rPr lang="en-US" sz="1800" dirty="0">
                <a:solidFill>
                  <a:srgbClr val="00B0F0"/>
                </a:solidFill>
              </a:rPr>
              <a:t>trading</a:t>
            </a:r>
            <a:r>
              <a:rPr lang="en-US" sz="1800" dirty="0"/>
              <a:t>]</a:t>
            </a:r>
            <a:r>
              <a:rPr lang="en-US" sz="1800" baseline="-25000" dirty="0"/>
              <a:t>e2</a:t>
            </a:r>
            <a:r>
              <a:rPr lang="en-US" sz="1800" dirty="0"/>
              <a:t>.</a:t>
            </a:r>
          </a:p>
          <a:p>
            <a:r>
              <a:rPr lang="en-US" sz="2800" b="0" i="0" u="none" strike="noStrike" baseline="0" dirty="0">
                <a:solidFill>
                  <a:srgbClr val="000000"/>
                </a:solidFill>
                <a:latin typeface="NimbusRomNo9L-Regu"/>
              </a:rPr>
              <a:t>complex grammatical structures</a:t>
            </a:r>
          </a:p>
          <a:p>
            <a:pPr lvl="1"/>
            <a:r>
              <a:rPr lang="en-US" dirty="0">
                <a:solidFill>
                  <a:srgbClr val="000000"/>
                </a:solidFill>
                <a:latin typeface="NimbusRomNo9L-Regu"/>
              </a:rPr>
              <a:t>Informal sentences</a:t>
            </a:r>
            <a:endParaRPr lang="en-US" dirty="0"/>
          </a:p>
        </p:txBody>
      </p:sp>
      <p:sp>
        <p:nvSpPr>
          <p:cNvPr id="4" name="Date Placeholder 3">
            <a:extLst>
              <a:ext uri="{FF2B5EF4-FFF2-40B4-BE49-F238E27FC236}">
                <a16:creationId xmlns:a16="http://schemas.microsoft.com/office/drawing/2014/main" id="{F6E37BA2-FCA1-4550-B945-1D770ADEEA0A}"/>
              </a:ext>
            </a:extLst>
          </p:cNvPr>
          <p:cNvSpPr>
            <a:spLocks noGrp="1"/>
          </p:cNvSpPr>
          <p:nvPr>
            <p:ph type="dt" sz="half" idx="10"/>
          </p:nvPr>
        </p:nvSpPr>
        <p:spPr/>
        <p:txBody>
          <a:bodyPr/>
          <a:lstStyle/>
          <a:p>
            <a:fld id="{F6E27661-F4F1-45D7-84E1-022375317D1C}" type="datetime1">
              <a:rPr lang="en-US" smtClean="0"/>
              <a:t>11/15/2021</a:t>
            </a:fld>
            <a:endParaRPr lang="en-US"/>
          </a:p>
        </p:txBody>
      </p:sp>
      <p:sp>
        <p:nvSpPr>
          <p:cNvPr id="6" name="Slide Number Placeholder 5">
            <a:extLst>
              <a:ext uri="{FF2B5EF4-FFF2-40B4-BE49-F238E27FC236}">
                <a16:creationId xmlns:a16="http://schemas.microsoft.com/office/drawing/2014/main" id="{98300F51-0FB5-4228-8CE7-D0DEC4B0C6AA}"/>
              </a:ext>
            </a:extLst>
          </p:cNvPr>
          <p:cNvSpPr>
            <a:spLocks noGrp="1"/>
          </p:cNvSpPr>
          <p:nvPr>
            <p:ph type="sldNum" sz="quarter" idx="12"/>
          </p:nvPr>
        </p:nvSpPr>
        <p:spPr/>
        <p:txBody>
          <a:bodyPr/>
          <a:lstStyle/>
          <a:p>
            <a:fld id="{4C085277-F632-4AF0-B4FD-5217066D202C}" type="slidenum">
              <a:rPr lang="en-US" smtClean="0"/>
              <a:t>15</a:t>
            </a:fld>
            <a:endParaRPr lang="en-US"/>
          </a:p>
        </p:txBody>
      </p:sp>
    </p:spTree>
    <p:extLst>
      <p:ext uri="{BB962C8B-B14F-4D97-AF65-F5344CB8AC3E}">
        <p14:creationId xmlns:p14="http://schemas.microsoft.com/office/powerpoint/2010/main" val="60317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5FA9-53E2-46DD-A33A-F90A48DC7D4B}"/>
              </a:ext>
            </a:extLst>
          </p:cNvPr>
          <p:cNvSpPr>
            <a:spLocks noGrp="1"/>
          </p:cNvSpPr>
          <p:nvPr>
            <p:ph type="title"/>
          </p:nvPr>
        </p:nvSpPr>
        <p:spPr/>
        <p:txBody>
          <a:bodyPr/>
          <a:lstStyle/>
          <a:p>
            <a:r>
              <a:rPr lang="en-US" dirty="0"/>
              <a:t>English Results</a:t>
            </a:r>
          </a:p>
        </p:txBody>
      </p:sp>
      <p:sp>
        <p:nvSpPr>
          <p:cNvPr id="3" name="Content Placeholder 2">
            <a:extLst>
              <a:ext uri="{FF2B5EF4-FFF2-40B4-BE49-F238E27FC236}">
                <a16:creationId xmlns:a16="http://schemas.microsoft.com/office/drawing/2014/main" id="{2E24106D-51F2-440E-9B20-ADCF4FD7B039}"/>
              </a:ext>
            </a:extLst>
          </p:cNvPr>
          <p:cNvSpPr>
            <a:spLocks noGrp="1"/>
          </p:cNvSpPr>
          <p:nvPr>
            <p:ph idx="1"/>
          </p:nvPr>
        </p:nvSpPr>
        <p:spPr>
          <a:xfrm>
            <a:off x="838199" y="1825625"/>
            <a:ext cx="10857931" cy="4351338"/>
          </a:xfrm>
        </p:spPr>
        <p:txBody>
          <a:bodyPr>
            <a:normAutofit/>
          </a:bodyPr>
          <a:lstStyle/>
          <a:p>
            <a:r>
              <a:rPr lang="en-US" sz="2400" dirty="0"/>
              <a:t>English data set </a:t>
            </a:r>
            <a:r>
              <a:rPr lang="en-US" sz="2000" dirty="0"/>
              <a:t>(https://paperswithcode.com/sota/relation-extraction-on-semeval-2010-task-8)</a:t>
            </a:r>
          </a:p>
        </p:txBody>
      </p:sp>
      <p:sp>
        <p:nvSpPr>
          <p:cNvPr id="4" name="Date Placeholder 3">
            <a:extLst>
              <a:ext uri="{FF2B5EF4-FFF2-40B4-BE49-F238E27FC236}">
                <a16:creationId xmlns:a16="http://schemas.microsoft.com/office/drawing/2014/main" id="{C46F0DDE-92D4-4481-9809-74586908532B}"/>
              </a:ext>
            </a:extLst>
          </p:cNvPr>
          <p:cNvSpPr>
            <a:spLocks noGrp="1"/>
          </p:cNvSpPr>
          <p:nvPr>
            <p:ph type="dt" sz="half" idx="10"/>
          </p:nvPr>
        </p:nvSpPr>
        <p:spPr/>
        <p:txBody>
          <a:bodyPr/>
          <a:lstStyle/>
          <a:p>
            <a:fld id="{EEF2D185-BCAC-483E-A386-A16A6521BF49}" type="datetime1">
              <a:rPr lang="en-US" smtClean="0"/>
              <a:t>11/15/2021</a:t>
            </a:fld>
            <a:endParaRPr lang="en-US"/>
          </a:p>
        </p:txBody>
      </p:sp>
      <p:sp>
        <p:nvSpPr>
          <p:cNvPr id="6" name="Slide Number Placeholder 5">
            <a:extLst>
              <a:ext uri="{FF2B5EF4-FFF2-40B4-BE49-F238E27FC236}">
                <a16:creationId xmlns:a16="http://schemas.microsoft.com/office/drawing/2014/main" id="{D17A222B-41FB-4640-BEBB-6C3CFDF44DDE}"/>
              </a:ext>
            </a:extLst>
          </p:cNvPr>
          <p:cNvSpPr>
            <a:spLocks noGrp="1"/>
          </p:cNvSpPr>
          <p:nvPr>
            <p:ph type="sldNum" sz="quarter" idx="12"/>
          </p:nvPr>
        </p:nvSpPr>
        <p:spPr/>
        <p:txBody>
          <a:bodyPr/>
          <a:lstStyle/>
          <a:p>
            <a:fld id="{4C085277-F632-4AF0-B4FD-5217066D202C}" type="slidenum">
              <a:rPr lang="en-US" smtClean="0"/>
              <a:pPr/>
              <a:t>16</a:t>
            </a:fld>
            <a:endParaRPr lang="en-US" dirty="0"/>
          </a:p>
        </p:txBody>
      </p:sp>
      <p:graphicFrame>
        <p:nvGraphicFramePr>
          <p:cNvPr id="7" name="Table 7">
            <a:extLst>
              <a:ext uri="{FF2B5EF4-FFF2-40B4-BE49-F238E27FC236}">
                <a16:creationId xmlns:a16="http://schemas.microsoft.com/office/drawing/2014/main" id="{EF7FFCE5-FEF0-4963-A3E0-C16522792862}"/>
              </a:ext>
            </a:extLst>
          </p:cNvPr>
          <p:cNvGraphicFramePr>
            <a:graphicFrameLocks noGrp="1"/>
          </p:cNvGraphicFramePr>
          <p:nvPr>
            <p:extLst>
              <p:ext uri="{D42A27DB-BD31-4B8C-83A1-F6EECF244321}">
                <p14:modId xmlns:p14="http://schemas.microsoft.com/office/powerpoint/2010/main" val="533511671"/>
              </p:ext>
            </p:extLst>
          </p:nvPr>
        </p:nvGraphicFramePr>
        <p:xfrm>
          <a:off x="3688090" y="2288540"/>
          <a:ext cx="5158147" cy="4023360"/>
        </p:xfrm>
        <a:graphic>
          <a:graphicData uri="http://schemas.openxmlformats.org/drawingml/2006/table">
            <a:tbl>
              <a:tblPr firstRow="1" bandRow="1">
                <a:tableStyleId>{BC89EF96-8CEA-46FF-86C4-4CE0E7609802}</a:tableStyleId>
              </a:tblPr>
              <a:tblGrid>
                <a:gridCol w="470008">
                  <a:extLst>
                    <a:ext uri="{9D8B030D-6E8A-4147-A177-3AD203B41FA5}">
                      <a16:colId xmlns:a16="http://schemas.microsoft.com/office/drawing/2014/main" val="3552058017"/>
                    </a:ext>
                  </a:extLst>
                </a:gridCol>
                <a:gridCol w="3464173">
                  <a:extLst>
                    <a:ext uri="{9D8B030D-6E8A-4147-A177-3AD203B41FA5}">
                      <a16:colId xmlns:a16="http://schemas.microsoft.com/office/drawing/2014/main" val="218865858"/>
                    </a:ext>
                  </a:extLst>
                </a:gridCol>
                <a:gridCol w="1223966">
                  <a:extLst>
                    <a:ext uri="{9D8B030D-6E8A-4147-A177-3AD203B41FA5}">
                      <a16:colId xmlns:a16="http://schemas.microsoft.com/office/drawing/2014/main" val="2582421606"/>
                    </a:ext>
                  </a:extLst>
                </a:gridCol>
              </a:tblGrid>
              <a:tr h="343582">
                <a:tc>
                  <a:txBody>
                    <a:bodyPr/>
                    <a:lstStyle/>
                    <a:p>
                      <a:endParaRPr lang="en-US" dirty="0"/>
                    </a:p>
                  </a:txBody>
                  <a:tcPr/>
                </a:tc>
                <a:tc>
                  <a:txBody>
                    <a:bodyPr/>
                    <a:lstStyle/>
                    <a:p>
                      <a:r>
                        <a:rPr lang="en-US" dirty="0"/>
                        <a:t>Method</a:t>
                      </a:r>
                    </a:p>
                  </a:txBody>
                  <a:tcPr/>
                </a:tc>
                <a:tc>
                  <a:txBody>
                    <a:bodyPr/>
                    <a:lstStyle/>
                    <a:p>
                      <a:r>
                        <a:rPr lang="en-US" dirty="0"/>
                        <a:t>F1 score</a:t>
                      </a:r>
                    </a:p>
                  </a:txBody>
                  <a:tcPr/>
                </a:tc>
                <a:extLst>
                  <a:ext uri="{0D108BD9-81ED-4DB2-BD59-A6C34878D82A}">
                    <a16:rowId xmlns:a16="http://schemas.microsoft.com/office/drawing/2014/main" val="3507799480"/>
                  </a:ext>
                </a:extLst>
              </a:tr>
              <a:tr h="343582">
                <a:tc>
                  <a:txBody>
                    <a:bodyPr/>
                    <a:lstStyle/>
                    <a:p>
                      <a:r>
                        <a:rPr lang="en-US" dirty="0"/>
                        <a:t>1</a:t>
                      </a:r>
                    </a:p>
                  </a:txBody>
                  <a:tcPr/>
                </a:tc>
                <a:tc>
                  <a:txBody>
                    <a:bodyPr/>
                    <a:lstStyle/>
                    <a:p>
                      <a:r>
                        <a:rPr lang="en-US" dirty="0"/>
                        <a:t>QA (Cohen et al. 2020)</a:t>
                      </a:r>
                    </a:p>
                  </a:txBody>
                  <a:tcPr/>
                </a:tc>
                <a:tc>
                  <a:txBody>
                    <a:bodyPr/>
                    <a:lstStyle/>
                    <a:p>
                      <a:r>
                        <a:rPr lang="en-US" dirty="0"/>
                        <a:t>91.9</a:t>
                      </a:r>
                    </a:p>
                  </a:txBody>
                  <a:tcPr/>
                </a:tc>
                <a:extLst>
                  <a:ext uri="{0D108BD9-81ED-4DB2-BD59-A6C34878D82A}">
                    <a16:rowId xmlns:a16="http://schemas.microsoft.com/office/drawing/2014/main" val="3655940607"/>
                  </a:ext>
                </a:extLst>
              </a:tr>
              <a:tr h="3435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RIFRE </a:t>
                      </a:r>
                      <a:r>
                        <a:rPr lang="en-US" dirty="0"/>
                        <a:t>(Zhao et al. 2021)</a:t>
                      </a:r>
                    </a:p>
                  </a:txBody>
                  <a:tcPr/>
                </a:tc>
                <a:tc>
                  <a:txBody>
                    <a:bodyPr/>
                    <a:lstStyle/>
                    <a:p>
                      <a:r>
                        <a:rPr lang="en-US" dirty="0"/>
                        <a:t>91.3</a:t>
                      </a:r>
                    </a:p>
                  </a:txBody>
                  <a:tcPr/>
                </a:tc>
                <a:extLst>
                  <a:ext uri="{0D108BD9-81ED-4DB2-BD59-A6C34878D82A}">
                    <a16:rowId xmlns:a16="http://schemas.microsoft.com/office/drawing/2014/main" val="3660281781"/>
                  </a:ext>
                </a:extLst>
              </a:tr>
              <a:tr h="343582">
                <a:tc>
                  <a:txBody>
                    <a:bodyPr/>
                    <a:lstStyle/>
                    <a:p>
                      <a:r>
                        <a:rPr lang="en-US" dirty="0"/>
                        <a:t>3</a:t>
                      </a:r>
                    </a:p>
                  </a:txBody>
                  <a:tcPr/>
                </a:tc>
                <a:tc>
                  <a:txBody>
                    <a:bodyPr/>
                    <a:lstStyle/>
                    <a:p>
                      <a:r>
                        <a:rPr lang="en-US" dirty="0"/>
                        <a:t>REDN (Li and Tian, 2020)</a:t>
                      </a:r>
                    </a:p>
                  </a:txBody>
                  <a:tcPr/>
                </a:tc>
                <a:tc>
                  <a:txBody>
                    <a:bodyPr/>
                    <a:lstStyle/>
                    <a:p>
                      <a:r>
                        <a:rPr lang="en-US" dirty="0"/>
                        <a:t>91.0</a:t>
                      </a:r>
                    </a:p>
                  </a:txBody>
                  <a:tcPr/>
                </a:tc>
                <a:extLst>
                  <a:ext uri="{0D108BD9-81ED-4DB2-BD59-A6C34878D82A}">
                    <a16:rowId xmlns:a16="http://schemas.microsoft.com/office/drawing/2014/main" val="3439194268"/>
                  </a:ext>
                </a:extLst>
              </a:tr>
              <a:tr h="343582">
                <a:tc>
                  <a:txBody>
                    <a:bodyPr/>
                    <a:lstStyle/>
                    <a:p>
                      <a:r>
                        <a:rPr lang="en-US" dirty="0"/>
                        <a:t>4</a:t>
                      </a:r>
                    </a:p>
                  </a:txBody>
                  <a:tcPr/>
                </a:tc>
                <a:tc>
                  <a:txBody>
                    <a:bodyPr/>
                    <a:lstStyle/>
                    <a:p>
                      <a:r>
                        <a:rPr lang="en-US" dirty="0">
                          <a:effectLst/>
                        </a:rPr>
                        <a:t>Skeleton-Aware BERT</a:t>
                      </a:r>
                      <a:endParaRPr lang="en-US" dirty="0"/>
                    </a:p>
                  </a:txBody>
                  <a:tcPr/>
                </a:tc>
                <a:tc>
                  <a:txBody>
                    <a:bodyPr/>
                    <a:lstStyle/>
                    <a:p>
                      <a:r>
                        <a:rPr lang="en-US" dirty="0"/>
                        <a:t>90.36</a:t>
                      </a:r>
                    </a:p>
                  </a:txBody>
                  <a:tcPr/>
                </a:tc>
                <a:extLst>
                  <a:ext uri="{0D108BD9-81ED-4DB2-BD59-A6C34878D82A}">
                    <a16:rowId xmlns:a16="http://schemas.microsoft.com/office/drawing/2014/main" val="2925479676"/>
                  </a:ext>
                </a:extLst>
              </a:tr>
              <a:tr h="343582">
                <a:tc>
                  <a:txBody>
                    <a:bodyPr/>
                    <a:lstStyle/>
                    <a:p>
                      <a:r>
                        <a:rPr lang="en-US" dirty="0"/>
                        <a:t>5</a:t>
                      </a:r>
                    </a:p>
                  </a:txBody>
                  <a:tcPr/>
                </a:tc>
                <a:tc>
                  <a:txBody>
                    <a:bodyPr/>
                    <a:lstStyle/>
                    <a:p>
                      <a:r>
                        <a:rPr lang="en-US" dirty="0" err="1">
                          <a:effectLst/>
                        </a:rPr>
                        <a:t>KnowPrompt</a:t>
                      </a:r>
                      <a:endParaRPr lang="en-US" dirty="0"/>
                    </a:p>
                  </a:txBody>
                  <a:tcPr/>
                </a:tc>
                <a:tc>
                  <a:txBody>
                    <a:bodyPr/>
                    <a:lstStyle/>
                    <a:p>
                      <a:r>
                        <a:rPr lang="en-US" dirty="0"/>
                        <a:t>90.3</a:t>
                      </a:r>
                    </a:p>
                  </a:txBody>
                  <a:tcPr/>
                </a:tc>
                <a:extLst>
                  <a:ext uri="{0D108BD9-81ED-4DB2-BD59-A6C34878D82A}">
                    <a16:rowId xmlns:a16="http://schemas.microsoft.com/office/drawing/2014/main" val="908843963"/>
                  </a:ext>
                </a:extLst>
              </a:tr>
              <a:tr h="343582">
                <a:tc>
                  <a:txBody>
                    <a:bodyPr/>
                    <a:lstStyle/>
                    <a:p>
                      <a:r>
                        <a:rPr lang="en-US" dirty="0"/>
                        <a:t>6</a:t>
                      </a:r>
                    </a:p>
                  </a:txBody>
                  <a:tcPr/>
                </a:tc>
                <a:tc>
                  <a:txBody>
                    <a:bodyPr/>
                    <a:lstStyle/>
                    <a:p>
                      <a:r>
                        <a:rPr lang="en-US" dirty="0">
                          <a:effectLst/>
                        </a:rPr>
                        <a:t>EPGNN</a:t>
                      </a:r>
                      <a:endParaRPr lang="en-US" dirty="0"/>
                    </a:p>
                  </a:txBody>
                  <a:tcPr/>
                </a:tc>
                <a:tc>
                  <a:txBody>
                    <a:bodyPr/>
                    <a:lstStyle/>
                    <a:p>
                      <a:r>
                        <a:rPr lang="en-US" dirty="0"/>
                        <a:t>90.2</a:t>
                      </a:r>
                    </a:p>
                  </a:txBody>
                  <a:tcPr/>
                </a:tc>
                <a:extLst>
                  <a:ext uri="{0D108BD9-81ED-4DB2-BD59-A6C34878D82A}">
                    <a16:rowId xmlns:a16="http://schemas.microsoft.com/office/drawing/2014/main" val="491849315"/>
                  </a:ext>
                </a:extLst>
              </a:tr>
              <a:tr h="343582">
                <a:tc>
                  <a:txBody>
                    <a:bodyPr/>
                    <a:lstStyle/>
                    <a:p>
                      <a:r>
                        <a:rPr lang="en-US" dirty="0"/>
                        <a:t>7</a:t>
                      </a:r>
                    </a:p>
                  </a:txBody>
                  <a:tcPr/>
                </a:tc>
                <a:tc>
                  <a:txBody>
                    <a:bodyPr/>
                    <a:lstStyle/>
                    <a:p>
                      <a:r>
                        <a:rPr lang="en-US" dirty="0">
                          <a:effectLst/>
                        </a:rPr>
                        <a:t>BERTEM+MTB</a:t>
                      </a:r>
                      <a:endParaRPr lang="en-US" dirty="0"/>
                    </a:p>
                  </a:txBody>
                  <a:tcPr/>
                </a:tc>
                <a:tc>
                  <a:txBody>
                    <a:bodyPr/>
                    <a:lstStyle/>
                    <a:p>
                      <a:r>
                        <a:rPr lang="en-US" dirty="0"/>
                        <a:t>89.5</a:t>
                      </a:r>
                    </a:p>
                  </a:txBody>
                  <a:tcPr/>
                </a:tc>
                <a:extLst>
                  <a:ext uri="{0D108BD9-81ED-4DB2-BD59-A6C34878D82A}">
                    <a16:rowId xmlns:a16="http://schemas.microsoft.com/office/drawing/2014/main" val="3533211293"/>
                  </a:ext>
                </a:extLst>
              </a:tr>
              <a:tr h="343582">
                <a:tc>
                  <a:txBody>
                    <a:bodyPr/>
                    <a:lstStyle/>
                    <a:p>
                      <a:r>
                        <a:rPr lang="en-US" dirty="0"/>
                        <a:t>8</a:t>
                      </a:r>
                    </a:p>
                  </a:txBody>
                  <a:tcPr/>
                </a:tc>
                <a:tc>
                  <a:txBody>
                    <a:bodyPr/>
                    <a:lstStyle/>
                    <a:p>
                      <a:r>
                        <a:rPr lang="en-US" dirty="0">
                          <a:effectLst/>
                        </a:rPr>
                        <a:t>R-BERT</a:t>
                      </a:r>
                      <a:endParaRPr lang="en-US" dirty="0"/>
                    </a:p>
                  </a:txBody>
                  <a:tcPr/>
                </a:tc>
                <a:tc>
                  <a:txBody>
                    <a:bodyPr/>
                    <a:lstStyle/>
                    <a:p>
                      <a:r>
                        <a:rPr lang="en-US" dirty="0"/>
                        <a:t>89.25</a:t>
                      </a:r>
                    </a:p>
                  </a:txBody>
                  <a:tcPr/>
                </a:tc>
                <a:extLst>
                  <a:ext uri="{0D108BD9-81ED-4DB2-BD59-A6C34878D82A}">
                    <a16:rowId xmlns:a16="http://schemas.microsoft.com/office/drawing/2014/main" val="2587397785"/>
                  </a:ext>
                </a:extLst>
              </a:tr>
              <a:tr h="343582">
                <a:tc>
                  <a:txBody>
                    <a:bodyPr/>
                    <a:lstStyle/>
                    <a:p>
                      <a:r>
                        <a:rPr lang="en-US" dirty="0"/>
                        <a:t>9</a:t>
                      </a:r>
                    </a:p>
                  </a:txBody>
                  <a:tcPr/>
                </a:tc>
                <a:tc>
                  <a:txBody>
                    <a:bodyPr/>
                    <a:lstStyle/>
                    <a:p>
                      <a:r>
                        <a:rPr lang="en-US" dirty="0" err="1">
                          <a:effectLst/>
                        </a:rPr>
                        <a:t>KnowBert</a:t>
                      </a:r>
                      <a:r>
                        <a:rPr lang="en-US" dirty="0">
                          <a:effectLst/>
                        </a:rPr>
                        <a:t>-W+W</a:t>
                      </a:r>
                      <a:endParaRPr lang="en-US" dirty="0"/>
                    </a:p>
                  </a:txBody>
                  <a:tcPr/>
                </a:tc>
                <a:tc>
                  <a:txBody>
                    <a:bodyPr/>
                    <a:lstStyle/>
                    <a:p>
                      <a:r>
                        <a:rPr lang="en-US" dirty="0"/>
                        <a:t>89.1</a:t>
                      </a:r>
                    </a:p>
                  </a:txBody>
                  <a:tcPr/>
                </a:tc>
                <a:extLst>
                  <a:ext uri="{0D108BD9-81ED-4DB2-BD59-A6C34878D82A}">
                    <a16:rowId xmlns:a16="http://schemas.microsoft.com/office/drawing/2014/main" val="1370618971"/>
                  </a:ext>
                </a:extLst>
              </a:tr>
              <a:tr h="343582">
                <a:tc>
                  <a:txBody>
                    <a:bodyPr/>
                    <a:lstStyle/>
                    <a:p>
                      <a:r>
                        <a:rPr lang="en-US" dirty="0"/>
                        <a:t>10</a:t>
                      </a:r>
                    </a:p>
                  </a:txBody>
                  <a:tcPr/>
                </a:tc>
                <a:tc>
                  <a:txBody>
                    <a:bodyPr/>
                    <a:lstStyle/>
                    <a:p>
                      <a:r>
                        <a:rPr lang="en-US" dirty="0">
                          <a:effectLst/>
                        </a:rPr>
                        <a:t>Entity-Aware BERT</a:t>
                      </a:r>
                      <a:endParaRPr lang="en-US" dirty="0"/>
                    </a:p>
                  </a:txBody>
                  <a:tcPr/>
                </a:tc>
                <a:tc>
                  <a:txBody>
                    <a:bodyPr/>
                    <a:lstStyle/>
                    <a:p>
                      <a:r>
                        <a:rPr lang="en-US" dirty="0"/>
                        <a:t>89.0</a:t>
                      </a:r>
                    </a:p>
                  </a:txBody>
                  <a:tcPr/>
                </a:tc>
                <a:extLst>
                  <a:ext uri="{0D108BD9-81ED-4DB2-BD59-A6C34878D82A}">
                    <a16:rowId xmlns:a16="http://schemas.microsoft.com/office/drawing/2014/main" val="3930839865"/>
                  </a:ext>
                </a:extLst>
              </a:tr>
            </a:tbl>
          </a:graphicData>
        </a:graphic>
      </p:graphicFrame>
    </p:spTree>
    <p:extLst>
      <p:ext uri="{BB962C8B-B14F-4D97-AF65-F5344CB8AC3E}">
        <p14:creationId xmlns:p14="http://schemas.microsoft.com/office/powerpoint/2010/main" val="304869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5B7A-9A4D-4AFF-B7B3-7B021A9D7D7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27E016-0994-4650-B7C1-F35EBF1E0EED}"/>
              </a:ext>
            </a:extLst>
          </p:cNvPr>
          <p:cNvSpPr>
            <a:spLocks noGrp="1"/>
          </p:cNvSpPr>
          <p:nvPr>
            <p:ph idx="1"/>
          </p:nvPr>
        </p:nvSpPr>
        <p:spPr/>
        <p:txBody>
          <a:bodyPr/>
          <a:lstStyle/>
          <a:p>
            <a:pPr algn="just"/>
            <a:r>
              <a:rPr lang="en-US" sz="2000" dirty="0"/>
              <a:t>Alt, Christoph, Marc </a:t>
            </a:r>
            <a:r>
              <a:rPr lang="en-US" sz="2000" dirty="0" err="1"/>
              <a:t>Hübner</a:t>
            </a:r>
            <a:r>
              <a:rPr lang="en-US" sz="2000" dirty="0"/>
              <a:t>, and Leonhard Hennig. "Improving relation extraction by pre-trained language representations." </a:t>
            </a:r>
            <a:r>
              <a:rPr lang="en-US" sz="2000" i="1" dirty="0" err="1"/>
              <a:t>arXiv</a:t>
            </a:r>
            <a:r>
              <a:rPr lang="en-US" sz="2000" i="1" dirty="0"/>
              <a:t> preprint arXiv:1906.03088</a:t>
            </a:r>
            <a:r>
              <a:rPr lang="en-US" sz="2000" dirty="0"/>
              <a:t> (2019).</a:t>
            </a:r>
          </a:p>
          <a:p>
            <a:pPr algn="just"/>
            <a:r>
              <a:rPr lang="en-US" sz="2000" dirty="0"/>
              <a:t>Lee, Ji Young, Franck </a:t>
            </a:r>
            <a:r>
              <a:rPr lang="en-US" sz="2000" dirty="0" err="1"/>
              <a:t>Dernoncourt</a:t>
            </a:r>
            <a:r>
              <a:rPr lang="en-US" sz="2000" dirty="0"/>
              <a:t>, and Peter </a:t>
            </a:r>
            <a:r>
              <a:rPr lang="en-US" sz="2000" dirty="0" err="1"/>
              <a:t>Szolovits</a:t>
            </a:r>
            <a:r>
              <a:rPr lang="en-US" sz="2000" dirty="0"/>
              <a:t>. "</a:t>
            </a:r>
            <a:r>
              <a:rPr lang="en-US" sz="2000" dirty="0" err="1"/>
              <a:t>Mit</a:t>
            </a:r>
            <a:r>
              <a:rPr lang="en-US" sz="2000" dirty="0"/>
              <a:t> at semeval-2017 task 10: Relation extraction with convolutional neural networks." </a:t>
            </a:r>
            <a:r>
              <a:rPr lang="en-US" sz="2000" i="1" dirty="0" err="1"/>
              <a:t>arXiv</a:t>
            </a:r>
            <a:r>
              <a:rPr lang="en-US" sz="2000" i="1" dirty="0"/>
              <a:t> preprint arXiv:1704.01523</a:t>
            </a:r>
            <a:r>
              <a:rPr lang="en-US" sz="2000" dirty="0"/>
              <a:t> (2017).</a:t>
            </a:r>
          </a:p>
          <a:p>
            <a:pPr algn="just"/>
            <a:r>
              <a:rPr lang="en-US" sz="2000" dirty="0"/>
              <a:t>Lee, </a:t>
            </a:r>
            <a:r>
              <a:rPr lang="en-US" sz="2000" dirty="0" err="1"/>
              <a:t>Joohong</a:t>
            </a:r>
            <a:r>
              <a:rPr lang="en-US" sz="2000" dirty="0"/>
              <a:t>, </a:t>
            </a:r>
            <a:r>
              <a:rPr lang="en-US" sz="2000" dirty="0" err="1"/>
              <a:t>Sangwoo</a:t>
            </a:r>
            <a:r>
              <a:rPr lang="en-US" sz="2000" dirty="0"/>
              <a:t> </a:t>
            </a:r>
            <a:r>
              <a:rPr lang="en-US" sz="2000" dirty="0" err="1"/>
              <a:t>Seo</a:t>
            </a:r>
            <a:r>
              <a:rPr lang="en-US" sz="2000" dirty="0"/>
              <a:t>, and Yong Suk Choi. "Semantic relation classification via bidirectional </a:t>
            </a:r>
            <a:r>
              <a:rPr lang="en-US" sz="2000" dirty="0" err="1"/>
              <a:t>lstm</a:t>
            </a:r>
            <a:r>
              <a:rPr lang="en-US" sz="2000" dirty="0"/>
              <a:t> networks with entity-aware attention using latent entity typing." </a:t>
            </a:r>
            <a:r>
              <a:rPr lang="en-US" sz="2000" i="1" dirty="0"/>
              <a:t>Symmetry</a:t>
            </a:r>
            <a:r>
              <a:rPr lang="en-US" sz="2000" dirty="0"/>
              <a:t> 11.6 (2019): 785.</a:t>
            </a:r>
            <a:endParaRPr lang="en-US" dirty="0"/>
          </a:p>
          <a:p>
            <a:pPr algn="just"/>
            <a:r>
              <a:rPr lang="en-US" sz="2000" dirty="0"/>
              <a:t>Krebs, Alicia, Alessandro Lenci, and Denis </a:t>
            </a:r>
            <a:r>
              <a:rPr lang="en-US" sz="2000" dirty="0" err="1"/>
              <a:t>Paperno</a:t>
            </a:r>
            <a:r>
              <a:rPr lang="en-US" sz="2000" dirty="0"/>
              <a:t>. "Semeval-2018 task 10: Capturing discriminative attributes." Proceedings of the 12th international workshop on semantic evaluation. 2018.</a:t>
            </a:r>
          </a:p>
          <a:p>
            <a:pPr algn="just"/>
            <a:r>
              <a:rPr lang="en-US" sz="2000" dirty="0" err="1"/>
              <a:t>Gábor</a:t>
            </a:r>
            <a:r>
              <a:rPr lang="en-US" sz="2000" dirty="0"/>
              <a:t>, Kata, et al. "Semeval-2018 task 7: Semantic relation extraction and classification in scientific papers." Proceedings of The 12th International Workshop on Semantic Evaluation. 2018.</a:t>
            </a:r>
          </a:p>
          <a:p>
            <a:pPr algn="just"/>
            <a:r>
              <a:rPr lang="en-US" sz="2000" dirty="0"/>
              <a:t>Bastos, Anson, et al. "RECON: Relation Extraction using Knowledge Graph Context in a Graph Neural Network." Proceedings of the Web Conference 2021. 2021.</a:t>
            </a:r>
          </a:p>
        </p:txBody>
      </p:sp>
      <p:sp>
        <p:nvSpPr>
          <p:cNvPr id="4" name="Date Placeholder 3">
            <a:extLst>
              <a:ext uri="{FF2B5EF4-FFF2-40B4-BE49-F238E27FC236}">
                <a16:creationId xmlns:a16="http://schemas.microsoft.com/office/drawing/2014/main" id="{0A803867-8094-4D4B-89E2-D47EA382E911}"/>
              </a:ext>
            </a:extLst>
          </p:cNvPr>
          <p:cNvSpPr>
            <a:spLocks noGrp="1"/>
          </p:cNvSpPr>
          <p:nvPr>
            <p:ph type="dt" sz="half" idx="10"/>
          </p:nvPr>
        </p:nvSpPr>
        <p:spPr/>
        <p:txBody>
          <a:bodyPr/>
          <a:lstStyle/>
          <a:p>
            <a:fld id="{F022C472-8994-4FCE-9059-9644D040FE23}" type="datetime1">
              <a:rPr lang="en-US" smtClean="0"/>
              <a:t>11/15/2021</a:t>
            </a:fld>
            <a:endParaRPr lang="en-US"/>
          </a:p>
        </p:txBody>
      </p:sp>
      <p:sp>
        <p:nvSpPr>
          <p:cNvPr id="6" name="Slide Number Placeholder 5">
            <a:extLst>
              <a:ext uri="{FF2B5EF4-FFF2-40B4-BE49-F238E27FC236}">
                <a16:creationId xmlns:a16="http://schemas.microsoft.com/office/drawing/2014/main" id="{601BB6E6-52E0-460E-8FD3-B005316691D5}"/>
              </a:ext>
            </a:extLst>
          </p:cNvPr>
          <p:cNvSpPr>
            <a:spLocks noGrp="1"/>
          </p:cNvSpPr>
          <p:nvPr>
            <p:ph type="sldNum" sz="quarter" idx="12"/>
          </p:nvPr>
        </p:nvSpPr>
        <p:spPr/>
        <p:txBody>
          <a:bodyPr/>
          <a:lstStyle/>
          <a:p>
            <a:fld id="{4C085277-F632-4AF0-B4FD-5217066D202C}" type="slidenum">
              <a:rPr lang="en-US" smtClean="0"/>
              <a:t>17</a:t>
            </a:fld>
            <a:endParaRPr lang="en-US"/>
          </a:p>
        </p:txBody>
      </p:sp>
    </p:spTree>
    <p:extLst>
      <p:ext uri="{BB962C8B-B14F-4D97-AF65-F5344CB8AC3E}">
        <p14:creationId xmlns:p14="http://schemas.microsoft.com/office/powerpoint/2010/main" val="378260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C323-D3ED-4C97-8DFC-F38E2081C15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7AD00D4-A007-4B31-87AB-57E80149F16C}"/>
              </a:ext>
            </a:extLst>
          </p:cNvPr>
          <p:cNvSpPr>
            <a:spLocks noGrp="1"/>
          </p:cNvSpPr>
          <p:nvPr>
            <p:ph idx="1"/>
          </p:nvPr>
        </p:nvSpPr>
        <p:spPr/>
        <p:txBody>
          <a:bodyPr/>
          <a:lstStyle/>
          <a:p>
            <a:r>
              <a:rPr lang="en-US" sz="2600" dirty="0">
                <a:hlinkClick r:id="rId3"/>
              </a:rPr>
              <a:t>https://competitions.codalab.org/competitions/31979</a:t>
            </a:r>
            <a:endParaRPr lang="en-US" sz="2600" dirty="0"/>
          </a:p>
          <a:p>
            <a:endParaRPr lang="en-US" dirty="0"/>
          </a:p>
          <a:p>
            <a:r>
              <a:rPr lang="en-US" sz="2600" dirty="0"/>
              <a:t>https://github.com/nasrin-taghizadeh/NSURL-Persian-RelationExtraction</a:t>
            </a:r>
          </a:p>
        </p:txBody>
      </p:sp>
      <p:sp>
        <p:nvSpPr>
          <p:cNvPr id="4" name="Date Placeholder 3">
            <a:extLst>
              <a:ext uri="{FF2B5EF4-FFF2-40B4-BE49-F238E27FC236}">
                <a16:creationId xmlns:a16="http://schemas.microsoft.com/office/drawing/2014/main" id="{FA0B1427-7910-4DFC-8E42-BA9E8986F072}"/>
              </a:ext>
            </a:extLst>
          </p:cNvPr>
          <p:cNvSpPr>
            <a:spLocks noGrp="1"/>
          </p:cNvSpPr>
          <p:nvPr>
            <p:ph type="dt" sz="half" idx="10"/>
          </p:nvPr>
        </p:nvSpPr>
        <p:spPr/>
        <p:txBody>
          <a:bodyPr/>
          <a:lstStyle/>
          <a:p>
            <a:fld id="{FF2D4661-7EC0-4F22-A893-192005632883}" type="datetime1">
              <a:rPr lang="en-US" smtClean="0"/>
              <a:t>11/15/2021</a:t>
            </a:fld>
            <a:endParaRPr lang="en-US"/>
          </a:p>
        </p:txBody>
      </p:sp>
      <p:sp>
        <p:nvSpPr>
          <p:cNvPr id="5" name="Slide Number Placeholder 4">
            <a:extLst>
              <a:ext uri="{FF2B5EF4-FFF2-40B4-BE49-F238E27FC236}">
                <a16:creationId xmlns:a16="http://schemas.microsoft.com/office/drawing/2014/main" id="{ED865BC7-90B1-48B0-9DDD-A9F6AB03ABBD}"/>
              </a:ext>
            </a:extLst>
          </p:cNvPr>
          <p:cNvSpPr>
            <a:spLocks noGrp="1"/>
          </p:cNvSpPr>
          <p:nvPr>
            <p:ph type="sldNum" sz="quarter" idx="12"/>
          </p:nvPr>
        </p:nvSpPr>
        <p:spPr/>
        <p:txBody>
          <a:bodyPr/>
          <a:lstStyle/>
          <a:p>
            <a:fld id="{4C085277-F632-4AF0-B4FD-5217066D202C}" type="slidenum">
              <a:rPr lang="en-US" smtClean="0"/>
              <a:pPr/>
              <a:t>18</a:t>
            </a:fld>
            <a:endParaRPr lang="en-US" dirty="0"/>
          </a:p>
        </p:txBody>
      </p:sp>
    </p:spTree>
    <p:extLst>
      <p:ext uri="{BB962C8B-B14F-4D97-AF65-F5344CB8AC3E}">
        <p14:creationId xmlns:p14="http://schemas.microsoft.com/office/powerpoint/2010/main" val="309714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8772-8964-4BD0-9563-B2E007E07E1C}"/>
              </a:ext>
            </a:extLst>
          </p:cNvPr>
          <p:cNvSpPr>
            <a:spLocks noGrp="1"/>
          </p:cNvSpPr>
          <p:nvPr>
            <p:ph type="title"/>
          </p:nvPr>
        </p:nvSpPr>
        <p:spPr/>
        <p:txBody>
          <a:bodyPr/>
          <a:lstStyle/>
          <a:p>
            <a:pPr algn="ctr"/>
            <a:r>
              <a:rPr lang="en-US" dirty="0"/>
              <a:t>Thank you for your attention!</a:t>
            </a:r>
          </a:p>
        </p:txBody>
      </p:sp>
      <p:pic>
        <p:nvPicPr>
          <p:cNvPr id="8" name="Content Placeholder 7">
            <a:extLst>
              <a:ext uri="{FF2B5EF4-FFF2-40B4-BE49-F238E27FC236}">
                <a16:creationId xmlns:a16="http://schemas.microsoft.com/office/drawing/2014/main" id="{0E3DE60A-E84F-4530-81AC-90791A6A71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6294" y="1846976"/>
            <a:ext cx="6579411" cy="3700919"/>
          </a:xfrm>
        </p:spPr>
      </p:pic>
      <p:sp>
        <p:nvSpPr>
          <p:cNvPr id="4" name="Date Placeholder 3">
            <a:extLst>
              <a:ext uri="{FF2B5EF4-FFF2-40B4-BE49-F238E27FC236}">
                <a16:creationId xmlns:a16="http://schemas.microsoft.com/office/drawing/2014/main" id="{4F94C537-59C3-4407-8215-EBC30EF6E893}"/>
              </a:ext>
            </a:extLst>
          </p:cNvPr>
          <p:cNvSpPr>
            <a:spLocks noGrp="1"/>
          </p:cNvSpPr>
          <p:nvPr>
            <p:ph type="dt" sz="half" idx="10"/>
          </p:nvPr>
        </p:nvSpPr>
        <p:spPr/>
        <p:txBody>
          <a:bodyPr/>
          <a:lstStyle/>
          <a:p>
            <a:fld id="{0B450EA2-2A7A-49A8-927D-9AE8CA26004C}" type="datetime1">
              <a:rPr lang="en-US" smtClean="0"/>
              <a:t>11/15/2021</a:t>
            </a:fld>
            <a:endParaRPr lang="en-US"/>
          </a:p>
        </p:txBody>
      </p:sp>
      <p:sp>
        <p:nvSpPr>
          <p:cNvPr id="6" name="Slide Number Placeholder 5">
            <a:extLst>
              <a:ext uri="{FF2B5EF4-FFF2-40B4-BE49-F238E27FC236}">
                <a16:creationId xmlns:a16="http://schemas.microsoft.com/office/drawing/2014/main" id="{95888FE9-8CF0-457C-9733-A76DD2782B8A}"/>
              </a:ext>
            </a:extLst>
          </p:cNvPr>
          <p:cNvSpPr>
            <a:spLocks noGrp="1"/>
          </p:cNvSpPr>
          <p:nvPr>
            <p:ph type="sldNum" sz="quarter" idx="12"/>
          </p:nvPr>
        </p:nvSpPr>
        <p:spPr/>
        <p:txBody>
          <a:bodyPr/>
          <a:lstStyle/>
          <a:p>
            <a:fld id="{4C085277-F632-4AF0-B4FD-5217066D202C}" type="slidenum">
              <a:rPr lang="en-US" smtClean="0"/>
              <a:t>19</a:t>
            </a:fld>
            <a:endParaRPr lang="en-US"/>
          </a:p>
        </p:txBody>
      </p:sp>
    </p:spTree>
    <p:extLst>
      <p:ext uri="{BB962C8B-B14F-4D97-AF65-F5344CB8AC3E}">
        <p14:creationId xmlns:p14="http://schemas.microsoft.com/office/powerpoint/2010/main" val="334880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5A62-05D8-43E4-A96A-F1F790B31B5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5D3785A-C00D-484A-8B83-C36B91B690D6}"/>
              </a:ext>
            </a:extLst>
          </p:cNvPr>
          <p:cNvSpPr>
            <a:spLocks noGrp="1"/>
          </p:cNvSpPr>
          <p:nvPr>
            <p:ph idx="1"/>
          </p:nvPr>
        </p:nvSpPr>
        <p:spPr/>
        <p:txBody>
          <a:bodyPr/>
          <a:lstStyle/>
          <a:p>
            <a:r>
              <a:rPr lang="en-US" dirty="0"/>
              <a:t>Task Definition</a:t>
            </a:r>
          </a:p>
          <a:p>
            <a:r>
              <a:rPr lang="en-US" dirty="0"/>
              <a:t>Background and Related Works</a:t>
            </a:r>
          </a:p>
          <a:p>
            <a:r>
              <a:rPr lang="en-US" dirty="0"/>
              <a:t>Data Set</a:t>
            </a:r>
          </a:p>
          <a:p>
            <a:r>
              <a:rPr lang="en-US" dirty="0"/>
              <a:t>Participating Teams</a:t>
            </a:r>
          </a:p>
          <a:p>
            <a:r>
              <a:rPr lang="en-US" dirty="0"/>
              <a:t>Results and Ranking</a:t>
            </a:r>
          </a:p>
          <a:p>
            <a:r>
              <a:rPr lang="en-US" dirty="0"/>
              <a:t>Challenges and Opportunities</a:t>
            </a:r>
          </a:p>
          <a:p>
            <a:r>
              <a:rPr lang="en-US" dirty="0"/>
              <a:t>Conclusion</a:t>
            </a:r>
          </a:p>
          <a:p>
            <a:endParaRPr lang="en-US" dirty="0"/>
          </a:p>
        </p:txBody>
      </p:sp>
      <p:sp>
        <p:nvSpPr>
          <p:cNvPr id="4" name="Date Placeholder 3">
            <a:extLst>
              <a:ext uri="{FF2B5EF4-FFF2-40B4-BE49-F238E27FC236}">
                <a16:creationId xmlns:a16="http://schemas.microsoft.com/office/drawing/2014/main" id="{352DFDD1-373D-4D3C-A181-F4765F9B06C5}"/>
              </a:ext>
            </a:extLst>
          </p:cNvPr>
          <p:cNvSpPr>
            <a:spLocks noGrp="1"/>
          </p:cNvSpPr>
          <p:nvPr>
            <p:ph type="dt" sz="half" idx="10"/>
          </p:nvPr>
        </p:nvSpPr>
        <p:spPr/>
        <p:txBody>
          <a:bodyPr/>
          <a:lstStyle/>
          <a:p>
            <a:fld id="{0BA24E86-C1E9-4374-9384-8CC3508BC4C0}" type="datetime1">
              <a:rPr lang="en-US" smtClean="0"/>
              <a:t>11/15/2021</a:t>
            </a:fld>
            <a:endParaRPr lang="en-US"/>
          </a:p>
        </p:txBody>
      </p:sp>
      <p:sp>
        <p:nvSpPr>
          <p:cNvPr id="6" name="Slide Number Placeholder 5">
            <a:extLst>
              <a:ext uri="{FF2B5EF4-FFF2-40B4-BE49-F238E27FC236}">
                <a16:creationId xmlns:a16="http://schemas.microsoft.com/office/drawing/2014/main" id="{1CB88077-FAD7-47D1-9E10-52C12F5306BE}"/>
              </a:ext>
            </a:extLst>
          </p:cNvPr>
          <p:cNvSpPr>
            <a:spLocks noGrp="1"/>
          </p:cNvSpPr>
          <p:nvPr>
            <p:ph type="sldNum" sz="quarter" idx="12"/>
          </p:nvPr>
        </p:nvSpPr>
        <p:spPr/>
        <p:txBody>
          <a:bodyPr/>
          <a:lstStyle/>
          <a:p>
            <a:fld id="{4C085277-F632-4AF0-B4FD-5217066D202C}" type="slidenum">
              <a:rPr lang="en-US" smtClean="0"/>
              <a:t>2</a:t>
            </a:fld>
            <a:endParaRPr lang="en-US"/>
          </a:p>
        </p:txBody>
      </p:sp>
    </p:spTree>
    <p:extLst>
      <p:ext uri="{BB962C8B-B14F-4D97-AF65-F5344CB8AC3E}">
        <p14:creationId xmlns:p14="http://schemas.microsoft.com/office/powerpoint/2010/main" val="199151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2235-D54C-4017-9DB1-A418F1A48D26}"/>
              </a:ext>
            </a:extLst>
          </p:cNvPr>
          <p:cNvSpPr>
            <a:spLocks noGrp="1"/>
          </p:cNvSpPr>
          <p:nvPr>
            <p:ph type="title"/>
          </p:nvPr>
        </p:nvSpPr>
        <p:spPr/>
        <p:txBody>
          <a:bodyPr/>
          <a:lstStyle/>
          <a:p>
            <a:r>
              <a:rPr lang="en-US" dirty="0"/>
              <a:t>Results and Ranking</a:t>
            </a:r>
          </a:p>
        </p:txBody>
      </p:sp>
      <p:sp>
        <p:nvSpPr>
          <p:cNvPr id="3" name="Content Placeholder 2">
            <a:extLst>
              <a:ext uri="{FF2B5EF4-FFF2-40B4-BE49-F238E27FC236}">
                <a16:creationId xmlns:a16="http://schemas.microsoft.com/office/drawing/2014/main" id="{6B005263-9CED-4D3E-A250-B557501BC7DA}"/>
              </a:ext>
            </a:extLst>
          </p:cNvPr>
          <p:cNvSpPr>
            <a:spLocks noGrp="1"/>
          </p:cNvSpPr>
          <p:nvPr>
            <p:ph idx="1"/>
          </p:nvPr>
        </p:nvSpPr>
        <p:spPr/>
        <p:txBody>
          <a:bodyPr/>
          <a:lstStyle/>
          <a:p>
            <a:endParaRPr lang="en-US"/>
          </a:p>
        </p:txBody>
      </p:sp>
      <p:sp>
        <p:nvSpPr>
          <p:cNvPr id="6" name="Date Placeholder 5">
            <a:extLst>
              <a:ext uri="{FF2B5EF4-FFF2-40B4-BE49-F238E27FC236}">
                <a16:creationId xmlns:a16="http://schemas.microsoft.com/office/drawing/2014/main" id="{DE7B185E-B5FE-4064-8FAB-FE35E41AF9BF}"/>
              </a:ext>
            </a:extLst>
          </p:cNvPr>
          <p:cNvSpPr>
            <a:spLocks noGrp="1"/>
          </p:cNvSpPr>
          <p:nvPr>
            <p:ph type="dt" sz="half" idx="10"/>
          </p:nvPr>
        </p:nvSpPr>
        <p:spPr/>
        <p:txBody>
          <a:bodyPr/>
          <a:lstStyle/>
          <a:p>
            <a:fld id="{5A1BB9E1-20F5-4D4E-8584-9FAD3AC9D2B5}" type="datetime1">
              <a:rPr lang="en-US" smtClean="0"/>
              <a:t>11/15/2021</a:t>
            </a:fld>
            <a:endParaRPr lang="en-US"/>
          </a:p>
        </p:txBody>
      </p:sp>
      <p:sp>
        <p:nvSpPr>
          <p:cNvPr id="8" name="Slide Number Placeholder 7">
            <a:extLst>
              <a:ext uri="{FF2B5EF4-FFF2-40B4-BE49-F238E27FC236}">
                <a16:creationId xmlns:a16="http://schemas.microsoft.com/office/drawing/2014/main" id="{16A77BAF-5EB9-4809-A715-7F1744E09DD4}"/>
              </a:ext>
            </a:extLst>
          </p:cNvPr>
          <p:cNvSpPr>
            <a:spLocks noGrp="1"/>
          </p:cNvSpPr>
          <p:nvPr>
            <p:ph type="sldNum" sz="quarter" idx="12"/>
          </p:nvPr>
        </p:nvSpPr>
        <p:spPr/>
        <p:txBody>
          <a:bodyPr/>
          <a:lstStyle/>
          <a:p>
            <a:fld id="{4C085277-F632-4AF0-B4FD-5217066D202C}" type="slidenum">
              <a:rPr lang="en-US" smtClean="0"/>
              <a:t>20</a:t>
            </a:fld>
            <a:endParaRPr lang="en-US"/>
          </a:p>
        </p:txBody>
      </p:sp>
      <p:pic>
        <p:nvPicPr>
          <p:cNvPr id="5" name="Picture 4">
            <a:extLst>
              <a:ext uri="{FF2B5EF4-FFF2-40B4-BE49-F238E27FC236}">
                <a16:creationId xmlns:a16="http://schemas.microsoft.com/office/drawing/2014/main" id="{B9B6CE7B-50E1-4EF4-B550-28062614AB00}"/>
              </a:ext>
            </a:extLst>
          </p:cNvPr>
          <p:cNvPicPr>
            <a:picLocks noChangeAspect="1"/>
          </p:cNvPicPr>
          <p:nvPr/>
        </p:nvPicPr>
        <p:blipFill rotWithShape="1">
          <a:blip r:embed="rId3"/>
          <a:srcRect t="-1" b="38275"/>
          <a:stretch/>
        </p:blipFill>
        <p:spPr>
          <a:xfrm>
            <a:off x="592072" y="1825625"/>
            <a:ext cx="10972800" cy="4101696"/>
          </a:xfrm>
          <a:prstGeom prst="rect">
            <a:avLst/>
          </a:prstGeom>
        </p:spPr>
      </p:pic>
    </p:spTree>
    <p:extLst>
      <p:ext uri="{BB962C8B-B14F-4D97-AF65-F5344CB8AC3E}">
        <p14:creationId xmlns:p14="http://schemas.microsoft.com/office/powerpoint/2010/main" val="61238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33C5-7542-445C-9B60-C137843B7C52}"/>
              </a:ext>
            </a:extLst>
          </p:cNvPr>
          <p:cNvSpPr>
            <a:spLocks noGrp="1"/>
          </p:cNvSpPr>
          <p:nvPr>
            <p:ph type="title"/>
          </p:nvPr>
        </p:nvSpPr>
        <p:spPr/>
        <p:txBody>
          <a:bodyPr/>
          <a:lstStyle/>
          <a:p>
            <a:r>
              <a:rPr lang="en-US" dirty="0"/>
              <a:t>Results and Ranking</a:t>
            </a:r>
          </a:p>
        </p:txBody>
      </p:sp>
      <p:sp>
        <p:nvSpPr>
          <p:cNvPr id="3" name="Content Placeholder 2">
            <a:extLst>
              <a:ext uri="{FF2B5EF4-FFF2-40B4-BE49-F238E27FC236}">
                <a16:creationId xmlns:a16="http://schemas.microsoft.com/office/drawing/2014/main" id="{A5102CE5-AE7A-465D-876D-C8C97486F40B}"/>
              </a:ext>
            </a:extLst>
          </p:cNvPr>
          <p:cNvSpPr>
            <a:spLocks noGrp="1"/>
          </p:cNvSpPr>
          <p:nvPr>
            <p:ph idx="1"/>
          </p:nvPr>
        </p:nvSpPr>
        <p:spPr/>
        <p:txBody>
          <a:bodyPr/>
          <a:lstStyle/>
          <a:p>
            <a:endParaRPr lang="en-US"/>
          </a:p>
        </p:txBody>
      </p:sp>
      <p:sp>
        <p:nvSpPr>
          <p:cNvPr id="8" name="Date Placeholder 7">
            <a:extLst>
              <a:ext uri="{FF2B5EF4-FFF2-40B4-BE49-F238E27FC236}">
                <a16:creationId xmlns:a16="http://schemas.microsoft.com/office/drawing/2014/main" id="{D3FEC880-099F-45F3-A4DB-07A500E388E1}"/>
              </a:ext>
            </a:extLst>
          </p:cNvPr>
          <p:cNvSpPr>
            <a:spLocks noGrp="1"/>
          </p:cNvSpPr>
          <p:nvPr>
            <p:ph type="dt" sz="half" idx="10"/>
          </p:nvPr>
        </p:nvSpPr>
        <p:spPr/>
        <p:txBody>
          <a:bodyPr/>
          <a:lstStyle/>
          <a:p>
            <a:fld id="{1391B7F5-C513-45DB-9E52-F1AFB3436BD8}" type="datetime1">
              <a:rPr lang="en-US" smtClean="0"/>
              <a:t>11/15/2021</a:t>
            </a:fld>
            <a:endParaRPr lang="en-US"/>
          </a:p>
        </p:txBody>
      </p:sp>
      <p:sp>
        <p:nvSpPr>
          <p:cNvPr id="10" name="Slide Number Placeholder 9">
            <a:extLst>
              <a:ext uri="{FF2B5EF4-FFF2-40B4-BE49-F238E27FC236}">
                <a16:creationId xmlns:a16="http://schemas.microsoft.com/office/drawing/2014/main" id="{3A6F7A74-888E-461B-A8CD-D5635B024AA2}"/>
              </a:ext>
            </a:extLst>
          </p:cNvPr>
          <p:cNvSpPr>
            <a:spLocks noGrp="1"/>
          </p:cNvSpPr>
          <p:nvPr>
            <p:ph type="sldNum" sz="quarter" idx="12"/>
          </p:nvPr>
        </p:nvSpPr>
        <p:spPr/>
        <p:txBody>
          <a:bodyPr/>
          <a:lstStyle/>
          <a:p>
            <a:fld id="{4C085277-F632-4AF0-B4FD-5217066D202C}" type="slidenum">
              <a:rPr lang="en-US" smtClean="0"/>
              <a:t>21</a:t>
            </a:fld>
            <a:endParaRPr lang="en-US"/>
          </a:p>
        </p:txBody>
      </p:sp>
      <p:pic>
        <p:nvPicPr>
          <p:cNvPr id="5" name="Picture 4">
            <a:extLst>
              <a:ext uri="{FF2B5EF4-FFF2-40B4-BE49-F238E27FC236}">
                <a16:creationId xmlns:a16="http://schemas.microsoft.com/office/drawing/2014/main" id="{BA19B037-E563-4AAF-9FCD-03C754D001C1}"/>
              </a:ext>
            </a:extLst>
          </p:cNvPr>
          <p:cNvPicPr>
            <a:picLocks noChangeAspect="1"/>
          </p:cNvPicPr>
          <p:nvPr/>
        </p:nvPicPr>
        <p:blipFill rotWithShape="1">
          <a:blip r:embed="rId3"/>
          <a:srcRect b="74399"/>
          <a:stretch/>
        </p:blipFill>
        <p:spPr>
          <a:xfrm>
            <a:off x="609600" y="1825625"/>
            <a:ext cx="10972800" cy="1701210"/>
          </a:xfrm>
          <a:prstGeom prst="rect">
            <a:avLst/>
          </a:prstGeom>
        </p:spPr>
      </p:pic>
      <p:pic>
        <p:nvPicPr>
          <p:cNvPr id="7" name="Picture 6">
            <a:extLst>
              <a:ext uri="{FF2B5EF4-FFF2-40B4-BE49-F238E27FC236}">
                <a16:creationId xmlns:a16="http://schemas.microsoft.com/office/drawing/2014/main" id="{E9BDA372-9AA6-45EC-ADE9-900F6C1282E4}"/>
              </a:ext>
            </a:extLst>
          </p:cNvPr>
          <p:cNvPicPr>
            <a:picLocks noChangeAspect="1"/>
          </p:cNvPicPr>
          <p:nvPr/>
        </p:nvPicPr>
        <p:blipFill rotWithShape="1">
          <a:blip r:embed="rId3"/>
          <a:srcRect t="61731"/>
          <a:stretch/>
        </p:blipFill>
        <p:spPr>
          <a:xfrm>
            <a:off x="609600" y="3460322"/>
            <a:ext cx="10972800" cy="2542988"/>
          </a:xfrm>
          <a:prstGeom prst="rect">
            <a:avLst/>
          </a:prstGeom>
        </p:spPr>
      </p:pic>
    </p:spTree>
    <p:extLst>
      <p:ext uri="{BB962C8B-B14F-4D97-AF65-F5344CB8AC3E}">
        <p14:creationId xmlns:p14="http://schemas.microsoft.com/office/powerpoint/2010/main" val="232115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6CD5-83F4-4F68-96AF-B0B064CDCEBB}"/>
              </a:ext>
            </a:extLst>
          </p:cNvPr>
          <p:cNvSpPr>
            <a:spLocks noGrp="1"/>
          </p:cNvSpPr>
          <p:nvPr>
            <p:ph type="title"/>
          </p:nvPr>
        </p:nvSpPr>
        <p:spPr/>
        <p:txBody>
          <a:bodyPr/>
          <a:lstStyle/>
          <a:p>
            <a:r>
              <a:rPr lang="en-US" dirty="0"/>
              <a:t>Task Definition</a:t>
            </a:r>
          </a:p>
        </p:txBody>
      </p:sp>
      <p:sp>
        <p:nvSpPr>
          <p:cNvPr id="3" name="Content Placeholder 2">
            <a:extLst>
              <a:ext uri="{FF2B5EF4-FFF2-40B4-BE49-F238E27FC236}">
                <a16:creationId xmlns:a16="http://schemas.microsoft.com/office/drawing/2014/main" id="{2DCD8DF5-17CB-4726-B9FE-D1192547E3C2}"/>
              </a:ext>
            </a:extLst>
          </p:cNvPr>
          <p:cNvSpPr>
            <a:spLocks noGrp="1"/>
          </p:cNvSpPr>
          <p:nvPr>
            <p:ph idx="1"/>
          </p:nvPr>
        </p:nvSpPr>
        <p:spPr>
          <a:xfrm>
            <a:off x="838200" y="1825625"/>
            <a:ext cx="11134344" cy="4351338"/>
          </a:xfrm>
        </p:spPr>
        <p:txBody>
          <a:bodyPr>
            <a:normAutofit/>
          </a:bodyPr>
          <a:lstStyle/>
          <a:p>
            <a:r>
              <a:rPr lang="en-US" dirty="0"/>
              <a:t>Information Extraction</a:t>
            </a:r>
          </a:p>
          <a:p>
            <a:pPr lvl="1"/>
            <a:r>
              <a:rPr lang="en-US" sz="2600" dirty="0"/>
              <a:t>Named Entity Recognition</a:t>
            </a:r>
          </a:p>
          <a:p>
            <a:pPr lvl="2"/>
            <a:r>
              <a:rPr lang="en-US" sz="2200" dirty="0">
                <a:solidFill>
                  <a:srgbClr val="FF0000"/>
                </a:solidFill>
              </a:rPr>
              <a:t>Paris</a:t>
            </a:r>
            <a:r>
              <a:rPr lang="en-US" sz="2200" dirty="0"/>
              <a:t> [LOC] is the capital of </a:t>
            </a:r>
            <a:r>
              <a:rPr lang="en-US" sz="2200" dirty="0">
                <a:solidFill>
                  <a:srgbClr val="0070C0"/>
                </a:solidFill>
              </a:rPr>
              <a:t>France</a:t>
            </a:r>
            <a:r>
              <a:rPr lang="en-US" sz="2200" dirty="0"/>
              <a:t> [LOC].</a:t>
            </a:r>
          </a:p>
          <a:p>
            <a:pPr lvl="1"/>
            <a:r>
              <a:rPr lang="en-US" sz="2600" dirty="0"/>
              <a:t>Entity Linking</a:t>
            </a:r>
          </a:p>
          <a:p>
            <a:pPr lvl="2"/>
            <a:r>
              <a:rPr lang="en-US" sz="2200" dirty="0">
                <a:solidFill>
                  <a:srgbClr val="FF0000"/>
                </a:solidFill>
              </a:rPr>
              <a:t>Paris</a:t>
            </a:r>
            <a:r>
              <a:rPr lang="en-US" sz="2200" dirty="0"/>
              <a:t> is capital of </a:t>
            </a:r>
            <a:r>
              <a:rPr lang="en-US" sz="2200" dirty="0">
                <a:solidFill>
                  <a:srgbClr val="0070C0"/>
                </a:solidFill>
              </a:rPr>
              <a:t>France</a:t>
            </a:r>
            <a:r>
              <a:rPr lang="en-US" sz="2200" dirty="0"/>
              <a:t>.</a:t>
            </a:r>
          </a:p>
          <a:p>
            <a:pPr marL="914400" lvl="2" indent="0">
              <a:buNone/>
            </a:pPr>
            <a:r>
              <a:rPr lang="en-US" sz="2200" dirty="0"/>
              <a:t>     </a:t>
            </a:r>
          </a:p>
          <a:p>
            <a:pPr marL="914400" lvl="2" indent="0">
              <a:buNone/>
            </a:pPr>
            <a:r>
              <a:rPr lang="en-US" sz="2200" dirty="0">
                <a:solidFill>
                  <a:schemeClr val="bg2">
                    <a:lumMod val="50000"/>
                  </a:schemeClr>
                </a:solidFill>
              </a:rPr>
              <a:t>Wikipedia.org/wiki/Paris</a:t>
            </a:r>
            <a:r>
              <a:rPr lang="en-US" sz="2200" dirty="0"/>
              <a:t>                  </a:t>
            </a:r>
            <a:r>
              <a:rPr lang="en-US" sz="2200" dirty="0">
                <a:solidFill>
                  <a:schemeClr val="bg2">
                    <a:lumMod val="50000"/>
                  </a:schemeClr>
                </a:solidFill>
              </a:rPr>
              <a:t>Wikipedia.org/wiki/France  </a:t>
            </a:r>
          </a:p>
          <a:p>
            <a:pPr lvl="1"/>
            <a:endParaRPr lang="en-US" sz="1050" dirty="0"/>
          </a:p>
          <a:p>
            <a:pPr lvl="1"/>
            <a:r>
              <a:rPr lang="en-US" sz="2600" dirty="0"/>
              <a:t>Relation Extraction:</a:t>
            </a:r>
          </a:p>
          <a:p>
            <a:pPr lvl="2"/>
            <a:r>
              <a:rPr lang="en-US" sz="2400" dirty="0"/>
              <a:t>Financial &lt;e1&gt;</a:t>
            </a:r>
            <a:r>
              <a:rPr lang="en-US" sz="2400" dirty="0">
                <a:solidFill>
                  <a:srgbClr val="FF0000"/>
                </a:solidFill>
              </a:rPr>
              <a:t>stress</a:t>
            </a:r>
            <a:r>
              <a:rPr lang="en-US" sz="2400" dirty="0"/>
              <a:t>&lt;/e1&gt; is one of the main causes of &lt;e2&gt;</a:t>
            </a:r>
            <a:r>
              <a:rPr lang="en-US" sz="2400" dirty="0">
                <a:solidFill>
                  <a:srgbClr val="00B0F0"/>
                </a:solidFill>
              </a:rPr>
              <a:t>divorce</a:t>
            </a:r>
            <a:r>
              <a:rPr lang="en-US" sz="2400" dirty="0"/>
              <a:t>&lt;/e2&gt;.</a:t>
            </a:r>
          </a:p>
          <a:p>
            <a:endParaRPr lang="en-US" sz="2600" dirty="0"/>
          </a:p>
          <a:p>
            <a:pPr lvl="1"/>
            <a:endParaRPr lang="en-US" sz="2600" dirty="0"/>
          </a:p>
        </p:txBody>
      </p:sp>
      <p:sp>
        <p:nvSpPr>
          <p:cNvPr id="4" name="Date Placeholder 3">
            <a:extLst>
              <a:ext uri="{FF2B5EF4-FFF2-40B4-BE49-F238E27FC236}">
                <a16:creationId xmlns:a16="http://schemas.microsoft.com/office/drawing/2014/main" id="{E2C02421-A1C6-4D42-8F67-2DCE7B76DE73}"/>
              </a:ext>
            </a:extLst>
          </p:cNvPr>
          <p:cNvSpPr>
            <a:spLocks noGrp="1"/>
          </p:cNvSpPr>
          <p:nvPr>
            <p:ph type="dt" sz="half" idx="10"/>
          </p:nvPr>
        </p:nvSpPr>
        <p:spPr/>
        <p:txBody>
          <a:bodyPr/>
          <a:lstStyle/>
          <a:p>
            <a:fld id="{4EF18189-9991-42D8-8938-492B5CA8F1D0}" type="datetime1">
              <a:rPr lang="en-US" smtClean="0"/>
              <a:t>11/15/2021</a:t>
            </a:fld>
            <a:endParaRPr lang="en-US"/>
          </a:p>
        </p:txBody>
      </p:sp>
      <p:sp>
        <p:nvSpPr>
          <p:cNvPr id="6" name="Slide Number Placeholder 5">
            <a:extLst>
              <a:ext uri="{FF2B5EF4-FFF2-40B4-BE49-F238E27FC236}">
                <a16:creationId xmlns:a16="http://schemas.microsoft.com/office/drawing/2014/main" id="{9DB3E276-40CB-4D7B-990B-C2EAC9B937CF}"/>
              </a:ext>
            </a:extLst>
          </p:cNvPr>
          <p:cNvSpPr>
            <a:spLocks noGrp="1"/>
          </p:cNvSpPr>
          <p:nvPr>
            <p:ph type="sldNum" sz="quarter" idx="12"/>
          </p:nvPr>
        </p:nvSpPr>
        <p:spPr/>
        <p:txBody>
          <a:bodyPr/>
          <a:lstStyle/>
          <a:p>
            <a:fld id="{4C085277-F632-4AF0-B4FD-5217066D202C}" type="slidenum">
              <a:rPr lang="en-US" smtClean="0"/>
              <a:t>3</a:t>
            </a:fld>
            <a:endParaRPr lang="en-US"/>
          </a:p>
        </p:txBody>
      </p:sp>
      <p:cxnSp>
        <p:nvCxnSpPr>
          <p:cNvPr id="8" name="Straight Connector 7">
            <a:extLst>
              <a:ext uri="{FF2B5EF4-FFF2-40B4-BE49-F238E27FC236}">
                <a16:creationId xmlns:a16="http://schemas.microsoft.com/office/drawing/2014/main" id="{11CEB0ED-0B77-4433-B21E-0AF9C5C37D50}"/>
              </a:ext>
            </a:extLst>
          </p:cNvPr>
          <p:cNvCxnSpPr/>
          <p:nvPr/>
        </p:nvCxnSpPr>
        <p:spPr>
          <a:xfrm>
            <a:off x="2103120" y="3840480"/>
            <a:ext cx="4800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20E72B-67D2-47F9-87FD-4A68A9212B76}"/>
              </a:ext>
            </a:extLst>
          </p:cNvPr>
          <p:cNvCxnSpPr/>
          <p:nvPr/>
        </p:nvCxnSpPr>
        <p:spPr>
          <a:xfrm>
            <a:off x="2366010" y="3840480"/>
            <a:ext cx="0" cy="4000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0A83C2C-77FA-49D4-8068-D53AE081BEFB}"/>
              </a:ext>
            </a:extLst>
          </p:cNvPr>
          <p:cNvCxnSpPr>
            <a:cxnSpLocks/>
          </p:cNvCxnSpPr>
          <p:nvPr/>
        </p:nvCxnSpPr>
        <p:spPr>
          <a:xfrm flipV="1">
            <a:off x="4038600" y="3840480"/>
            <a:ext cx="739140" cy="38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58547F-931F-4B0E-B51E-48D1B24506C8}"/>
              </a:ext>
            </a:extLst>
          </p:cNvPr>
          <p:cNvCxnSpPr>
            <a:cxnSpLocks/>
          </p:cNvCxnSpPr>
          <p:nvPr/>
        </p:nvCxnSpPr>
        <p:spPr>
          <a:xfrm>
            <a:off x="4408170" y="3846195"/>
            <a:ext cx="1524000" cy="3943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AFAD20AB-2EF0-429C-9B67-945265C05E54}"/>
              </a:ext>
            </a:extLst>
          </p:cNvPr>
          <p:cNvGrpSpPr/>
          <p:nvPr/>
        </p:nvGrpSpPr>
        <p:grpSpPr>
          <a:xfrm>
            <a:off x="3829050" y="5577840"/>
            <a:ext cx="6537960" cy="689372"/>
            <a:chOff x="3829050" y="5383530"/>
            <a:chExt cx="6537960" cy="689372"/>
          </a:xfrm>
        </p:grpSpPr>
        <p:cxnSp>
          <p:nvCxnSpPr>
            <p:cNvPr id="20" name="Straight Connector 19">
              <a:extLst>
                <a:ext uri="{FF2B5EF4-FFF2-40B4-BE49-F238E27FC236}">
                  <a16:creationId xmlns:a16="http://schemas.microsoft.com/office/drawing/2014/main" id="{417F370B-621E-453A-BC95-2095BF5596C0}"/>
                </a:ext>
              </a:extLst>
            </p:cNvPr>
            <p:cNvCxnSpPr/>
            <p:nvPr/>
          </p:nvCxnSpPr>
          <p:spPr>
            <a:xfrm>
              <a:off x="3829050" y="5394960"/>
              <a:ext cx="72009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DF7A0C6-51FE-4347-B352-EFB2AFF73F4D}"/>
                </a:ext>
              </a:extLst>
            </p:cNvPr>
            <p:cNvCxnSpPr/>
            <p:nvPr/>
          </p:nvCxnSpPr>
          <p:spPr>
            <a:xfrm>
              <a:off x="4160520" y="5383530"/>
              <a:ext cx="0" cy="32004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9957FE-E7E3-4766-8571-97D47B967772}"/>
                </a:ext>
              </a:extLst>
            </p:cNvPr>
            <p:cNvCxnSpPr/>
            <p:nvPr/>
          </p:nvCxnSpPr>
          <p:spPr>
            <a:xfrm>
              <a:off x="9521190" y="5394960"/>
              <a:ext cx="84582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85097B-2A7A-4F05-83F7-A6EBB626A560}"/>
                </a:ext>
              </a:extLst>
            </p:cNvPr>
            <p:cNvCxnSpPr/>
            <p:nvPr/>
          </p:nvCxnSpPr>
          <p:spPr>
            <a:xfrm>
              <a:off x="9982200" y="5394960"/>
              <a:ext cx="0" cy="30861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894EEC-D1C5-4471-92D5-BDDF97719198}"/>
                </a:ext>
              </a:extLst>
            </p:cNvPr>
            <p:cNvCxnSpPr/>
            <p:nvPr/>
          </p:nvCxnSpPr>
          <p:spPr>
            <a:xfrm>
              <a:off x="4160520" y="5703570"/>
              <a:ext cx="58216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7D0249-F698-4676-9DC8-9068B34321BF}"/>
                </a:ext>
              </a:extLst>
            </p:cNvPr>
            <p:cNvSpPr txBox="1"/>
            <p:nvPr/>
          </p:nvSpPr>
          <p:spPr>
            <a:xfrm>
              <a:off x="5676901" y="5703570"/>
              <a:ext cx="3916680" cy="369332"/>
            </a:xfrm>
            <a:prstGeom prst="rect">
              <a:avLst/>
            </a:prstGeom>
            <a:noFill/>
          </p:spPr>
          <p:txBody>
            <a:bodyPr wrap="square" rtlCol="0">
              <a:spAutoFit/>
            </a:bodyPr>
            <a:lstStyle/>
            <a:p>
              <a:r>
                <a:rPr lang="en-US" dirty="0"/>
                <a:t>Cause-effect(stress, divorce)</a:t>
              </a:r>
            </a:p>
          </p:txBody>
        </p:sp>
      </p:grpSp>
    </p:spTree>
    <p:extLst>
      <p:ext uri="{BB962C8B-B14F-4D97-AF65-F5344CB8AC3E}">
        <p14:creationId xmlns:p14="http://schemas.microsoft.com/office/powerpoint/2010/main" val="129958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8F08-C660-45C5-B3FA-14BA8FC741AD}"/>
              </a:ext>
            </a:extLst>
          </p:cNvPr>
          <p:cNvSpPr>
            <a:spLocks noGrp="1"/>
          </p:cNvSpPr>
          <p:nvPr>
            <p:ph type="title"/>
          </p:nvPr>
        </p:nvSpPr>
        <p:spPr/>
        <p:txBody>
          <a:bodyPr/>
          <a:lstStyle/>
          <a:p>
            <a:r>
              <a:rPr lang="en-US" dirty="0"/>
              <a:t>Shared Task</a:t>
            </a:r>
          </a:p>
        </p:txBody>
      </p:sp>
      <p:sp>
        <p:nvSpPr>
          <p:cNvPr id="3" name="Content Placeholder 2">
            <a:extLst>
              <a:ext uri="{FF2B5EF4-FFF2-40B4-BE49-F238E27FC236}">
                <a16:creationId xmlns:a16="http://schemas.microsoft.com/office/drawing/2014/main" id="{EBABCE6B-1A9A-40B5-999A-895170CD418A}"/>
              </a:ext>
            </a:extLst>
          </p:cNvPr>
          <p:cNvSpPr>
            <a:spLocks noGrp="1"/>
          </p:cNvSpPr>
          <p:nvPr>
            <p:ph idx="1"/>
          </p:nvPr>
        </p:nvSpPr>
        <p:spPr/>
        <p:txBody>
          <a:bodyPr/>
          <a:lstStyle/>
          <a:p>
            <a:r>
              <a:rPr lang="en-US" dirty="0"/>
              <a:t>Sub-Task A: </a:t>
            </a:r>
            <a:r>
              <a:rPr lang="en-US" b="0" i="0" u="none" strike="noStrike" baseline="0" dirty="0">
                <a:latin typeface="NimbusRomNo9L-Regu"/>
              </a:rPr>
              <a:t>Mono-Lingual RE</a:t>
            </a:r>
          </a:p>
          <a:p>
            <a:pPr lvl="1"/>
            <a:r>
              <a:rPr lang="en-US" dirty="0">
                <a:latin typeface="NimbusRomNo9L-Regu"/>
              </a:rPr>
              <a:t>Training and test data are in Persian</a:t>
            </a:r>
            <a:endParaRPr lang="en-US" b="0" i="0" u="none" strike="noStrike" baseline="0" dirty="0">
              <a:latin typeface="NimbusRomNo9L-Regu"/>
            </a:endParaRPr>
          </a:p>
          <a:p>
            <a:endParaRPr lang="en-US" b="0" i="0" u="none" strike="noStrike" baseline="0" dirty="0">
              <a:latin typeface="NimbusRomNo9L-Regu"/>
            </a:endParaRPr>
          </a:p>
          <a:p>
            <a:r>
              <a:rPr lang="en-US" b="0" i="0" u="none" strike="noStrike" baseline="0" dirty="0">
                <a:latin typeface="NimbusRomNo9L-Regu"/>
              </a:rPr>
              <a:t>Sub-Task B: Bi-Lingual English-Persian RE</a:t>
            </a:r>
          </a:p>
          <a:p>
            <a:pPr lvl="1"/>
            <a:r>
              <a:rPr lang="en-US" dirty="0">
                <a:latin typeface="NimbusRomNo9L-Regu"/>
              </a:rPr>
              <a:t>Bi-lingual English-Persian data set for training</a:t>
            </a:r>
          </a:p>
          <a:p>
            <a:pPr lvl="1"/>
            <a:r>
              <a:rPr lang="en-US" dirty="0">
                <a:latin typeface="NimbusRomNo9L-Regu"/>
              </a:rPr>
              <a:t>Persian data set for test</a:t>
            </a:r>
            <a:endParaRPr lang="en-US" b="0" i="0" u="none" strike="noStrike" baseline="0" dirty="0">
              <a:latin typeface="NimbusRomNo9L-Regu"/>
            </a:endParaRPr>
          </a:p>
          <a:p>
            <a:endParaRPr lang="en-US" dirty="0"/>
          </a:p>
        </p:txBody>
      </p:sp>
      <p:sp>
        <p:nvSpPr>
          <p:cNvPr id="4" name="Date Placeholder 3">
            <a:extLst>
              <a:ext uri="{FF2B5EF4-FFF2-40B4-BE49-F238E27FC236}">
                <a16:creationId xmlns:a16="http://schemas.microsoft.com/office/drawing/2014/main" id="{56415CE0-DA78-4A4B-9BF0-50B06A237CC4}"/>
              </a:ext>
            </a:extLst>
          </p:cNvPr>
          <p:cNvSpPr>
            <a:spLocks noGrp="1"/>
          </p:cNvSpPr>
          <p:nvPr>
            <p:ph type="dt" sz="half" idx="10"/>
          </p:nvPr>
        </p:nvSpPr>
        <p:spPr/>
        <p:txBody>
          <a:bodyPr/>
          <a:lstStyle/>
          <a:p>
            <a:fld id="{1AE4748B-91B4-4062-B800-860CCAC0D748}" type="datetime1">
              <a:rPr lang="en-US" smtClean="0"/>
              <a:t>11/15/2021</a:t>
            </a:fld>
            <a:endParaRPr lang="en-US"/>
          </a:p>
        </p:txBody>
      </p:sp>
      <p:sp>
        <p:nvSpPr>
          <p:cNvPr id="6" name="Slide Number Placeholder 5">
            <a:extLst>
              <a:ext uri="{FF2B5EF4-FFF2-40B4-BE49-F238E27FC236}">
                <a16:creationId xmlns:a16="http://schemas.microsoft.com/office/drawing/2014/main" id="{C13D248D-F13A-4BEB-915F-AD434B1422C9}"/>
              </a:ext>
            </a:extLst>
          </p:cNvPr>
          <p:cNvSpPr>
            <a:spLocks noGrp="1"/>
          </p:cNvSpPr>
          <p:nvPr>
            <p:ph type="sldNum" sz="quarter" idx="12"/>
          </p:nvPr>
        </p:nvSpPr>
        <p:spPr/>
        <p:txBody>
          <a:bodyPr/>
          <a:lstStyle/>
          <a:p>
            <a:fld id="{4C085277-F632-4AF0-B4FD-5217066D202C}" type="slidenum">
              <a:rPr lang="en-US" smtClean="0"/>
              <a:t>4</a:t>
            </a:fld>
            <a:endParaRPr lang="en-US"/>
          </a:p>
        </p:txBody>
      </p:sp>
      <p:pic>
        <p:nvPicPr>
          <p:cNvPr id="8" name="Picture 7">
            <a:extLst>
              <a:ext uri="{FF2B5EF4-FFF2-40B4-BE49-F238E27FC236}">
                <a16:creationId xmlns:a16="http://schemas.microsoft.com/office/drawing/2014/main" id="{3C9DEEA5-7189-4E1A-98EB-34D1C659C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1870075"/>
            <a:ext cx="2743200" cy="2743200"/>
          </a:xfrm>
          <a:prstGeom prst="rect">
            <a:avLst/>
          </a:prstGeom>
        </p:spPr>
      </p:pic>
    </p:spTree>
    <p:extLst>
      <p:ext uri="{BB962C8B-B14F-4D97-AF65-F5344CB8AC3E}">
        <p14:creationId xmlns:p14="http://schemas.microsoft.com/office/powerpoint/2010/main" val="391195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D7DD-C4F0-46AD-BDEB-7443EE3DE0B0}"/>
              </a:ext>
            </a:extLst>
          </p:cNvPr>
          <p:cNvSpPr>
            <a:spLocks noGrp="1"/>
          </p:cNvSpPr>
          <p:nvPr>
            <p:ph type="title"/>
          </p:nvPr>
        </p:nvSpPr>
        <p:spPr/>
        <p:txBody>
          <a:bodyPr/>
          <a:lstStyle/>
          <a:p>
            <a:r>
              <a:rPr lang="en-US" dirty="0"/>
              <a:t>Background</a:t>
            </a:r>
          </a:p>
        </p:txBody>
      </p:sp>
      <p:graphicFrame>
        <p:nvGraphicFramePr>
          <p:cNvPr id="8" name="Content Placeholder 7">
            <a:extLst>
              <a:ext uri="{FF2B5EF4-FFF2-40B4-BE49-F238E27FC236}">
                <a16:creationId xmlns:a16="http://schemas.microsoft.com/office/drawing/2014/main" id="{B1DF1C18-5E57-4DB2-9D3D-9CE1C3A722A8}"/>
              </a:ext>
            </a:extLst>
          </p:cNvPr>
          <p:cNvGraphicFramePr>
            <a:graphicFrameLocks noGrp="1"/>
          </p:cNvGraphicFramePr>
          <p:nvPr>
            <p:ph idx="1"/>
            <p:extLst>
              <p:ext uri="{D42A27DB-BD31-4B8C-83A1-F6EECF244321}">
                <p14:modId xmlns:p14="http://schemas.microsoft.com/office/powerpoint/2010/main" val="17106757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9BC6D38B-754D-4DEB-B3B6-576AB3AD222F}"/>
              </a:ext>
            </a:extLst>
          </p:cNvPr>
          <p:cNvSpPr>
            <a:spLocks noGrp="1"/>
          </p:cNvSpPr>
          <p:nvPr>
            <p:ph type="dt" sz="half" idx="10"/>
          </p:nvPr>
        </p:nvSpPr>
        <p:spPr/>
        <p:txBody>
          <a:bodyPr/>
          <a:lstStyle/>
          <a:p>
            <a:fld id="{ECC32FE3-F1ED-41C9-A419-D7CF2BAD678B}" type="datetime1">
              <a:rPr lang="en-US" smtClean="0"/>
              <a:t>11/15/2021</a:t>
            </a:fld>
            <a:endParaRPr lang="en-US"/>
          </a:p>
        </p:txBody>
      </p:sp>
      <p:sp>
        <p:nvSpPr>
          <p:cNvPr id="6" name="Slide Number Placeholder 5">
            <a:extLst>
              <a:ext uri="{FF2B5EF4-FFF2-40B4-BE49-F238E27FC236}">
                <a16:creationId xmlns:a16="http://schemas.microsoft.com/office/drawing/2014/main" id="{5A50AE2E-8A76-4B96-AC41-3C721A3AFFDA}"/>
              </a:ext>
            </a:extLst>
          </p:cNvPr>
          <p:cNvSpPr>
            <a:spLocks noGrp="1"/>
          </p:cNvSpPr>
          <p:nvPr>
            <p:ph type="sldNum" sz="quarter" idx="12"/>
          </p:nvPr>
        </p:nvSpPr>
        <p:spPr/>
        <p:txBody>
          <a:bodyPr/>
          <a:lstStyle/>
          <a:p>
            <a:fld id="{4C085277-F632-4AF0-B4FD-5217066D202C}" type="slidenum">
              <a:rPr lang="en-US" smtClean="0"/>
              <a:t>5</a:t>
            </a:fld>
            <a:endParaRPr lang="en-US"/>
          </a:p>
        </p:txBody>
      </p:sp>
    </p:spTree>
    <p:extLst>
      <p:ext uri="{BB962C8B-B14F-4D97-AF65-F5344CB8AC3E}">
        <p14:creationId xmlns:p14="http://schemas.microsoft.com/office/powerpoint/2010/main" val="261499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2754-E3EA-4C3C-9272-20C817CF9C27}"/>
              </a:ext>
            </a:extLst>
          </p:cNvPr>
          <p:cNvSpPr>
            <a:spLocks noGrp="1"/>
          </p:cNvSpPr>
          <p:nvPr>
            <p:ph type="title"/>
          </p:nvPr>
        </p:nvSpPr>
        <p:spPr/>
        <p:txBody>
          <a:bodyPr/>
          <a:lstStyle/>
          <a:p>
            <a:r>
              <a:rPr lang="en-US" dirty="0"/>
              <a:t>Relation Extraction Methods</a:t>
            </a:r>
          </a:p>
        </p:txBody>
      </p:sp>
      <p:graphicFrame>
        <p:nvGraphicFramePr>
          <p:cNvPr id="7" name="Content Placeholder 6">
            <a:extLst>
              <a:ext uri="{FF2B5EF4-FFF2-40B4-BE49-F238E27FC236}">
                <a16:creationId xmlns:a16="http://schemas.microsoft.com/office/drawing/2014/main" id="{8237A9FE-4B9E-4F9B-94D3-D0F1C74CF2FB}"/>
              </a:ext>
            </a:extLst>
          </p:cNvPr>
          <p:cNvGraphicFramePr>
            <a:graphicFrameLocks noGrp="1"/>
          </p:cNvGraphicFramePr>
          <p:nvPr>
            <p:ph idx="1"/>
            <p:extLst>
              <p:ext uri="{D42A27DB-BD31-4B8C-83A1-F6EECF244321}">
                <p14:modId xmlns:p14="http://schemas.microsoft.com/office/powerpoint/2010/main" val="1498565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7AFEF956-8A10-4630-8DE4-10BEC0A41BFA}"/>
              </a:ext>
            </a:extLst>
          </p:cNvPr>
          <p:cNvSpPr>
            <a:spLocks noGrp="1"/>
          </p:cNvSpPr>
          <p:nvPr>
            <p:ph type="dt" sz="half" idx="10"/>
          </p:nvPr>
        </p:nvSpPr>
        <p:spPr/>
        <p:txBody>
          <a:bodyPr/>
          <a:lstStyle/>
          <a:p>
            <a:fld id="{A1A73A65-8610-40D8-85D2-CF750ADC2432}" type="datetime1">
              <a:rPr lang="en-US" smtClean="0"/>
              <a:t>11/15/2021</a:t>
            </a:fld>
            <a:endParaRPr lang="en-US"/>
          </a:p>
        </p:txBody>
      </p:sp>
      <p:sp>
        <p:nvSpPr>
          <p:cNvPr id="6" name="Slide Number Placeholder 5">
            <a:extLst>
              <a:ext uri="{FF2B5EF4-FFF2-40B4-BE49-F238E27FC236}">
                <a16:creationId xmlns:a16="http://schemas.microsoft.com/office/drawing/2014/main" id="{6D2B0785-1416-4A9D-B647-B014A30DC0BD}"/>
              </a:ext>
            </a:extLst>
          </p:cNvPr>
          <p:cNvSpPr>
            <a:spLocks noGrp="1"/>
          </p:cNvSpPr>
          <p:nvPr>
            <p:ph type="sldNum" sz="quarter" idx="12"/>
          </p:nvPr>
        </p:nvSpPr>
        <p:spPr/>
        <p:txBody>
          <a:bodyPr/>
          <a:lstStyle/>
          <a:p>
            <a:fld id="{4C085277-F632-4AF0-B4FD-5217066D202C}" type="slidenum">
              <a:rPr lang="en-US" smtClean="0"/>
              <a:t>6</a:t>
            </a:fld>
            <a:endParaRPr lang="en-US"/>
          </a:p>
        </p:txBody>
      </p:sp>
    </p:spTree>
    <p:extLst>
      <p:ext uri="{BB962C8B-B14F-4D97-AF65-F5344CB8AC3E}">
        <p14:creationId xmlns:p14="http://schemas.microsoft.com/office/powerpoint/2010/main" val="247037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BF10-E96F-4889-90E6-11184C63F9D9}"/>
              </a:ext>
            </a:extLst>
          </p:cNvPr>
          <p:cNvSpPr>
            <a:spLocks noGrp="1"/>
          </p:cNvSpPr>
          <p:nvPr>
            <p:ph type="title"/>
          </p:nvPr>
        </p:nvSpPr>
        <p:spPr/>
        <p:txBody>
          <a:bodyPr/>
          <a:lstStyle/>
          <a:p>
            <a:r>
              <a:rPr lang="en-US" dirty="0"/>
              <a:t>Relation Extraction in Persian</a:t>
            </a:r>
          </a:p>
        </p:txBody>
      </p:sp>
      <p:sp>
        <p:nvSpPr>
          <p:cNvPr id="3" name="Content Placeholder 2">
            <a:extLst>
              <a:ext uri="{FF2B5EF4-FFF2-40B4-BE49-F238E27FC236}">
                <a16:creationId xmlns:a16="http://schemas.microsoft.com/office/drawing/2014/main" id="{AD175551-4453-4102-B6D4-77BF63D4FAFE}"/>
              </a:ext>
            </a:extLst>
          </p:cNvPr>
          <p:cNvSpPr>
            <a:spLocks noGrp="1"/>
          </p:cNvSpPr>
          <p:nvPr>
            <p:ph idx="1"/>
          </p:nvPr>
        </p:nvSpPr>
        <p:spPr/>
        <p:txBody>
          <a:bodyPr/>
          <a:lstStyle/>
          <a:p>
            <a:r>
              <a:rPr lang="en-US" dirty="0"/>
              <a:t>Data set</a:t>
            </a:r>
          </a:p>
          <a:p>
            <a:pPr lvl="1"/>
            <a:r>
              <a:rPr lang="en-US" dirty="0"/>
              <a:t>PERLEX (</a:t>
            </a:r>
            <a:r>
              <a:rPr lang="en-US" dirty="0" err="1"/>
              <a:t>Asgari</a:t>
            </a:r>
            <a:r>
              <a:rPr lang="en-US" dirty="0"/>
              <a:t> et al. 2021)</a:t>
            </a:r>
          </a:p>
          <a:p>
            <a:pPr lvl="1"/>
            <a:endParaRPr lang="en-US" dirty="0"/>
          </a:p>
          <a:p>
            <a:r>
              <a:rPr lang="en-US" dirty="0"/>
              <a:t>Methods</a:t>
            </a:r>
          </a:p>
          <a:p>
            <a:pPr lvl="1"/>
            <a:r>
              <a:rPr lang="en-US" dirty="0"/>
              <a:t>distant-supervision using piecewise CNN (Nasser et al. 2019)</a:t>
            </a:r>
          </a:p>
          <a:p>
            <a:pPr lvl="1"/>
            <a:r>
              <a:rPr lang="en-US" dirty="0" err="1">
                <a:solidFill>
                  <a:srgbClr val="000000"/>
                </a:solidFill>
                <a:effectLst/>
              </a:rPr>
              <a:t>RePersian</a:t>
            </a:r>
            <a:r>
              <a:rPr lang="en-US" dirty="0">
                <a:solidFill>
                  <a:srgbClr val="000000"/>
                </a:solidFill>
              </a:rPr>
              <a:t>: </a:t>
            </a:r>
            <a:r>
              <a:rPr lang="en-US" dirty="0"/>
              <a:t>Open information extraction (Saheb et al.2020)</a:t>
            </a:r>
          </a:p>
          <a:p>
            <a:pPr lvl="1"/>
            <a:r>
              <a:rPr lang="en-US" dirty="0"/>
              <a:t>Cross-lingual relation extraction (Taghizadeh and </a:t>
            </a:r>
            <a:r>
              <a:rPr lang="en-US" dirty="0" err="1"/>
              <a:t>Faili</a:t>
            </a:r>
            <a:r>
              <a:rPr lang="en-US" dirty="0"/>
              <a:t>, 2021)</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EB32359A-A96B-4D94-BCE4-087189A89AAB}"/>
              </a:ext>
            </a:extLst>
          </p:cNvPr>
          <p:cNvSpPr>
            <a:spLocks noGrp="1"/>
          </p:cNvSpPr>
          <p:nvPr>
            <p:ph type="dt" sz="half" idx="10"/>
          </p:nvPr>
        </p:nvSpPr>
        <p:spPr/>
        <p:txBody>
          <a:bodyPr/>
          <a:lstStyle/>
          <a:p>
            <a:fld id="{AF265094-A8CA-4973-B8F1-E11A5FC9B56B}" type="datetime1">
              <a:rPr lang="en-US" smtClean="0"/>
              <a:t>11/15/2021</a:t>
            </a:fld>
            <a:endParaRPr lang="en-US"/>
          </a:p>
        </p:txBody>
      </p:sp>
      <p:sp>
        <p:nvSpPr>
          <p:cNvPr id="6" name="Slide Number Placeholder 5">
            <a:extLst>
              <a:ext uri="{FF2B5EF4-FFF2-40B4-BE49-F238E27FC236}">
                <a16:creationId xmlns:a16="http://schemas.microsoft.com/office/drawing/2014/main" id="{0D3FA770-C516-420A-9F8D-CBE3A655EAE2}"/>
              </a:ext>
            </a:extLst>
          </p:cNvPr>
          <p:cNvSpPr>
            <a:spLocks noGrp="1"/>
          </p:cNvSpPr>
          <p:nvPr>
            <p:ph type="sldNum" sz="quarter" idx="12"/>
          </p:nvPr>
        </p:nvSpPr>
        <p:spPr/>
        <p:txBody>
          <a:bodyPr/>
          <a:lstStyle/>
          <a:p>
            <a:fld id="{4C085277-F632-4AF0-B4FD-5217066D202C}" type="slidenum">
              <a:rPr lang="en-US" smtClean="0"/>
              <a:t>7</a:t>
            </a:fld>
            <a:endParaRPr lang="en-US"/>
          </a:p>
        </p:txBody>
      </p:sp>
    </p:spTree>
    <p:extLst>
      <p:ext uri="{BB962C8B-B14F-4D97-AF65-F5344CB8AC3E}">
        <p14:creationId xmlns:p14="http://schemas.microsoft.com/office/powerpoint/2010/main" val="362755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3CC-9B19-406D-A5FD-F2E6BE8F4259}"/>
              </a:ext>
            </a:extLst>
          </p:cNvPr>
          <p:cNvSpPr>
            <a:spLocks noGrp="1"/>
          </p:cNvSpPr>
          <p:nvPr>
            <p:ph type="title"/>
          </p:nvPr>
        </p:nvSpPr>
        <p:spPr/>
        <p:txBody>
          <a:bodyPr/>
          <a:lstStyle/>
          <a:p>
            <a:r>
              <a:rPr lang="en-US" dirty="0"/>
              <a:t>Shared Task Data Set</a:t>
            </a:r>
          </a:p>
        </p:txBody>
      </p:sp>
      <p:sp>
        <p:nvSpPr>
          <p:cNvPr id="3" name="Content Placeholder 2">
            <a:extLst>
              <a:ext uri="{FF2B5EF4-FFF2-40B4-BE49-F238E27FC236}">
                <a16:creationId xmlns:a16="http://schemas.microsoft.com/office/drawing/2014/main" id="{2DCEF25F-63AA-495C-B588-7B45DE0380DC}"/>
              </a:ext>
            </a:extLst>
          </p:cNvPr>
          <p:cNvSpPr>
            <a:spLocks noGrp="1"/>
          </p:cNvSpPr>
          <p:nvPr>
            <p:ph idx="1"/>
          </p:nvPr>
        </p:nvSpPr>
        <p:spPr/>
        <p:txBody>
          <a:bodyPr/>
          <a:lstStyle/>
          <a:p>
            <a:r>
              <a:rPr lang="en-US" dirty="0"/>
              <a:t>Development Set</a:t>
            </a:r>
          </a:p>
          <a:p>
            <a:pPr lvl="1"/>
            <a:r>
              <a:rPr lang="en-US" dirty="0"/>
              <a:t>SemEval-2010 Task 8</a:t>
            </a:r>
          </a:p>
          <a:p>
            <a:pPr lvl="1"/>
            <a:r>
              <a:rPr lang="en-US" dirty="0"/>
              <a:t>PERLEX</a:t>
            </a:r>
          </a:p>
          <a:p>
            <a:pPr lvl="1"/>
            <a:endParaRPr lang="en-US" dirty="0"/>
          </a:p>
          <a:p>
            <a:r>
              <a:rPr lang="en-US" dirty="0"/>
              <a:t>Evaluation Set</a:t>
            </a:r>
          </a:p>
          <a:p>
            <a:pPr lvl="1"/>
            <a:r>
              <a:rPr lang="en-US" dirty="0"/>
              <a:t>1500 samples</a:t>
            </a:r>
          </a:p>
          <a:p>
            <a:pPr marL="457200" lvl="1" indent="0">
              <a:buNone/>
            </a:pPr>
            <a:endParaRPr lang="en-US" dirty="0"/>
          </a:p>
        </p:txBody>
      </p:sp>
      <p:sp>
        <p:nvSpPr>
          <p:cNvPr id="4" name="Date Placeholder 3">
            <a:extLst>
              <a:ext uri="{FF2B5EF4-FFF2-40B4-BE49-F238E27FC236}">
                <a16:creationId xmlns:a16="http://schemas.microsoft.com/office/drawing/2014/main" id="{3B93BF5B-E011-4FA3-9273-785FA4395054}"/>
              </a:ext>
            </a:extLst>
          </p:cNvPr>
          <p:cNvSpPr>
            <a:spLocks noGrp="1"/>
          </p:cNvSpPr>
          <p:nvPr>
            <p:ph type="dt" sz="half" idx="10"/>
          </p:nvPr>
        </p:nvSpPr>
        <p:spPr/>
        <p:txBody>
          <a:bodyPr/>
          <a:lstStyle/>
          <a:p>
            <a:fld id="{C6D54057-D01D-4DD3-A629-A4F4AF495E42}" type="datetime1">
              <a:rPr lang="en-US" smtClean="0"/>
              <a:t>11/15/2021</a:t>
            </a:fld>
            <a:endParaRPr lang="en-US"/>
          </a:p>
        </p:txBody>
      </p:sp>
      <p:sp>
        <p:nvSpPr>
          <p:cNvPr id="7" name="Slide Number Placeholder 6">
            <a:extLst>
              <a:ext uri="{FF2B5EF4-FFF2-40B4-BE49-F238E27FC236}">
                <a16:creationId xmlns:a16="http://schemas.microsoft.com/office/drawing/2014/main" id="{F63A6EB9-44A7-4AB9-A224-B6FD9620DF8F}"/>
              </a:ext>
            </a:extLst>
          </p:cNvPr>
          <p:cNvSpPr>
            <a:spLocks noGrp="1"/>
          </p:cNvSpPr>
          <p:nvPr>
            <p:ph type="sldNum" sz="quarter" idx="12"/>
          </p:nvPr>
        </p:nvSpPr>
        <p:spPr/>
        <p:txBody>
          <a:bodyPr/>
          <a:lstStyle/>
          <a:p>
            <a:fld id="{4C085277-F632-4AF0-B4FD-5217066D202C}" type="slidenum">
              <a:rPr lang="en-US" smtClean="0"/>
              <a:t>8</a:t>
            </a:fld>
            <a:endParaRPr lang="en-US"/>
          </a:p>
        </p:txBody>
      </p:sp>
      <p:pic>
        <p:nvPicPr>
          <p:cNvPr id="5" name="Picture 4">
            <a:extLst>
              <a:ext uri="{FF2B5EF4-FFF2-40B4-BE49-F238E27FC236}">
                <a16:creationId xmlns:a16="http://schemas.microsoft.com/office/drawing/2014/main" id="{628EF479-1664-4C55-888B-8D962CC9160E}"/>
              </a:ext>
            </a:extLst>
          </p:cNvPr>
          <p:cNvPicPr>
            <a:picLocks noChangeAspect="1"/>
          </p:cNvPicPr>
          <p:nvPr/>
        </p:nvPicPr>
        <p:blipFill>
          <a:blip r:embed="rId3"/>
          <a:stretch>
            <a:fillRect/>
          </a:stretch>
        </p:blipFill>
        <p:spPr>
          <a:xfrm>
            <a:off x="4646716" y="1744039"/>
            <a:ext cx="7013367" cy="4514510"/>
          </a:xfrm>
          <a:prstGeom prst="rect">
            <a:avLst/>
          </a:prstGeom>
        </p:spPr>
      </p:pic>
    </p:spTree>
    <p:extLst>
      <p:ext uri="{BB962C8B-B14F-4D97-AF65-F5344CB8AC3E}">
        <p14:creationId xmlns:p14="http://schemas.microsoft.com/office/powerpoint/2010/main" val="351142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FEBA-7EF2-472A-AF6F-B1CEC713CE3C}"/>
              </a:ext>
            </a:extLst>
          </p:cNvPr>
          <p:cNvSpPr>
            <a:spLocks noGrp="1"/>
          </p:cNvSpPr>
          <p:nvPr>
            <p:ph type="title"/>
          </p:nvPr>
        </p:nvSpPr>
        <p:spPr/>
        <p:txBody>
          <a:bodyPr/>
          <a:lstStyle/>
          <a:p>
            <a:r>
              <a:rPr lang="en-US" dirty="0"/>
              <a:t>Shared Task Data Set</a:t>
            </a:r>
          </a:p>
        </p:txBody>
      </p:sp>
      <p:sp>
        <p:nvSpPr>
          <p:cNvPr id="4" name="Date Placeholder 3">
            <a:extLst>
              <a:ext uri="{FF2B5EF4-FFF2-40B4-BE49-F238E27FC236}">
                <a16:creationId xmlns:a16="http://schemas.microsoft.com/office/drawing/2014/main" id="{9584F74B-43B4-441A-A190-9F17C722C7AD}"/>
              </a:ext>
            </a:extLst>
          </p:cNvPr>
          <p:cNvSpPr>
            <a:spLocks noGrp="1"/>
          </p:cNvSpPr>
          <p:nvPr>
            <p:ph type="dt" sz="half" idx="10"/>
          </p:nvPr>
        </p:nvSpPr>
        <p:spPr/>
        <p:txBody>
          <a:bodyPr/>
          <a:lstStyle/>
          <a:p>
            <a:fld id="{2B9C4CE2-57F0-4520-964E-80503640A6CB}" type="datetime1">
              <a:rPr lang="en-US" smtClean="0"/>
              <a:t>11/15/2021</a:t>
            </a:fld>
            <a:endParaRPr lang="en-US"/>
          </a:p>
        </p:txBody>
      </p:sp>
      <p:sp>
        <p:nvSpPr>
          <p:cNvPr id="6" name="Slide Number Placeholder 5">
            <a:extLst>
              <a:ext uri="{FF2B5EF4-FFF2-40B4-BE49-F238E27FC236}">
                <a16:creationId xmlns:a16="http://schemas.microsoft.com/office/drawing/2014/main" id="{618D8FD5-C71A-4DE6-9A5F-1C1FC41BEF5F}"/>
              </a:ext>
            </a:extLst>
          </p:cNvPr>
          <p:cNvSpPr>
            <a:spLocks noGrp="1"/>
          </p:cNvSpPr>
          <p:nvPr>
            <p:ph type="sldNum" sz="quarter" idx="12"/>
          </p:nvPr>
        </p:nvSpPr>
        <p:spPr/>
        <p:txBody>
          <a:bodyPr/>
          <a:lstStyle/>
          <a:p>
            <a:fld id="{4C085277-F632-4AF0-B4FD-5217066D202C}" type="slidenum">
              <a:rPr lang="en-US" smtClean="0"/>
              <a:pPr/>
              <a:t>9</a:t>
            </a:fld>
            <a:endParaRPr lang="en-US" dirty="0"/>
          </a:p>
        </p:txBody>
      </p:sp>
      <p:pic>
        <p:nvPicPr>
          <p:cNvPr id="15" name="Content Placeholder 14" descr="Document">
            <a:extLst>
              <a:ext uri="{FF2B5EF4-FFF2-40B4-BE49-F238E27FC236}">
                <a16:creationId xmlns:a16="http://schemas.microsoft.com/office/drawing/2014/main" id="{392DBCF8-CE25-4A88-981E-C37EF31B3EB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497" y="2183510"/>
            <a:ext cx="914400" cy="914400"/>
          </a:xfrm>
        </p:spPr>
      </p:pic>
      <p:pic>
        <p:nvPicPr>
          <p:cNvPr id="16" name="Content Placeholder 14" descr="Document">
            <a:extLst>
              <a:ext uri="{FF2B5EF4-FFF2-40B4-BE49-F238E27FC236}">
                <a16:creationId xmlns:a16="http://schemas.microsoft.com/office/drawing/2014/main" id="{814D5816-BBB7-4BAB-BC18-39F3606F17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438" y="2965452"/>
            <a:ext cx="914400" cy="914400"/>
          </a:xfrm>
          <a:prstGeom prst="rect">
            <a:avLst/>
          </a:prstGeom>
        </p:spPr>
      </p:pic>
      <p:pic>
        <p:nvPicPr>
          <p:cNvPr id="17" name="Content Placeholder 14" descr="Document">
            <a:extLst>
              <a:ext uri="{FF2B5EF4-FFF2-40B4-BE49-F238E27FC236}">
                <a16:creationId xmlns:a16="http://schemas.microsoft.com/office/drawing/2014/main" id="{A7FD619A-AD9F-4DCC-9141-57E815EAD2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4171" y="3255171"/>
            <a:ext cx="914400" cy="914400"/>
          </a:xfrm>
          <a:prstGeom prst="rect">
            <a:avLst/>
          </a:prstGeom>
        </p:spPr>
      </p:pic>
      <p:pic>
        <p:nvPicPr>
          <p:cNvPr id="18" name="Content Placeholder 14" descr="Document">
            <a:extLst>
              <a:ext uri="{FF2B5EF4-FFF2-40B4-BE49-F238E27FC236}">
                <a16:creationId xmlns:a16="http://schemas.microsoft.com/office/drawing/2014/main" id="{4CA16450-3FC2-43BB-9844-71B958435E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662" y="2605881"/>
            <a:ext cx="914400" cy="914400"/>
          </a:xfrm>
          <a:prstGeom prst="rect">
            <a:avLst/>
          </a:prstGeom>
        </p:spPr>
      </p:pic>
      <p:sp>
        <p:nvSpPr>
          <p:cNvPr id="19" name="Arrow: Right 18">
            <a:extLst>
              <a:ext uri="{FF2B5EF4-FFF2-40B4-BE49-F238E27FC236}">
                <a16:creationId xmlns:a16="http://schemas.microsoft.com/office/drawing/2014/main" id="{097FD168-9175-4CAC-A2E0-BF8AF92E1441}"/>
              </a:ext>
            </a:extLst>
          </p:cNvPr>
          <p:cNvSpPr/>
          <p:nvPr/>
        </p:nvSpPr>
        <p:spPr>
          <a:xfrm>
            <a:off x="2628894" y="3079354"/>
            <a:ext cx="1895483" cy="57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D615AC4-095E-428A-BC48-01F2F079B445}"/>
              </a:ext>
            </a:extLst>
          </p:cNvPr>
          <p:cNvSpPr txBox="1"/>
          <p:nvPr/>
        </p:nvSpPr>
        <p:spPr>
          <a:xfrm>
            <a:off x="2624131" y="1984991"/>
            <a:ext cx="2743199" cy="1200329"/>
          </a:xfrm>
          <a:prstGeom prst="rect">
            <a:avLst/>
          </a:prstGeom>
          <a:noFill/>
        </p:spPr>
        <p:txBody>
          <a:bodyPr wrap="square" rtlCol="0">
            <a:spAutoFit/>
          </a:bodyPr>
          <a:lstStyle/>
          <a:p>
            <a:r>
              <a:rPr lang="en-US" dirty="0"/>
              <a:t>Pre-process:</a:t>
            </a:r>
          </a:p>
          <a:p>
            <a:r>
              <a:rPr lang="en-US" dirty="0"/>
              <a:t>Tokenize</a:t>
            </a:r>
          </a:p>
          <a:p>
            <a:r>
              <a:rPr lang="en-US" dirty="0"/>
              <a:t>Remove unusual sentences</a:t>
            </a:r>
          </a:p>
          <a:p>
            <a:r>
              <a:rPr lang="en-US" dirty="0"/>
              <a:t>POS</a:t>
            </a:r>
          </a:p>
        </p:txBody>
      </p:sp>
      <p:sp>
        <p:nvSpPr>
          <p:cNvPr id="21" name="TextBox 20">
            <a:extLst>
              <a:ext uri="{FF2B5EF4-FFF2-40B4-BE49-F238E27FC236}">
                <a16:creationId xmlns:a16="http://schemas.microsoft.com/office/drawing/2014/main" id="{6879131E-114C-470B-8A87-19D89A00B46D}"/>
              </a:ext>
            </a:extLst>
          </p:cNvPr>
          <p:cNvSpPr txBox="1"/>
          <p:nvPr/>
        </p:nvSpPr>
        <p:spPr>
          <a:xfrm>
            <a:off x="4602949" y="3200878"/>
            <a:ext cx="2514600" cy="369332"/>
          </a:xfrm>
          <a:prstGeom prst="rect">
            <a:avLst/>
          </a:prstGeom>
          <a:noFill/>
        </p:spPr>
        <p:txBody>
          <a:bodyPr wrap="square" rtlCol="0">
            <a:spAutoFit/>
          </a:bodyPr>
          <a:lstStyle/>
          <a:p>
            <a:r>
              <a:rPr lang="en-US" dirty="0"/>
              <a:t>Potential Entities</a:t>
            </a:r>
          </a:p>
        </p:txBody>
      </p:sp>
      <p:sp>
        <p:nvSpPr>
          <p:cNvPr id="22" name="Cylinder 21">
            <a:extLst>
              <a:ext uri="{FF2B5EF4-FFF2-40B4-BE49-F238E27FC236}">
                <a16:creationId xmlns:a16="http://schemas.microsoft.com/office/drawing/2014/main" id="{6587A74A-4A35-42F4-9D82-FE7BCA589405}"/>
              </a:ext>
            </a:extLst>
          </p:cNvPr>
          <p:cNvSpPr/>
          <p:nvPr/>
        </p:nvSpPr>
        <p:spPr>
          <a:xfrm>
            <a:off x="1114415" y="4725710"/>
            <a:ext cx="914400" cy="976075"/>
          </a:xfrm>
          <a:prstGeom prst="can">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PERLEX</a:t>
            </a:r>
          </a:p>
        </p:txBody>
      </p:sp>
      <p:sp>
        <p:nvSpPr>
          <p:cNvPr id="23" name="Arrow: Right 22">
            <a:extLst>
              <a:ext uri="{FF2B5EF4-FFF2-40B4-BE49-F238E27FC236}">
                <a16:creationId xmlns:a16="http://schemas.microsoft.com/office/drawing/2014/main" id="{944D73AF-AB9E-4AD5-9F51-2A7D99E83018}"/>
              </a:ext>
            </a:extLst>
          </p:cNvPr>
          <p:cNvSpPr/>
          <p:nvPr/>
        </p:nvSpPr>
        <p:spPr>
          <a:xfrm>
            <a:off x="2619366" y="4949607"/>
            <a:ext cx="1905011" cy="57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555F99-C5DC-447C-99F1-7F9A1CCF6570}"/>
              </a:ext>
            </a:extLst>
          </p:cNvPr>
          <p:cNvSpPr txBox="1"/>
          <p:nvPr/>
        </p:nvSpPr>
        <p:spPr>
          <a:xfrm>
            <a:off x="2655084" y="4580673"/>
            <a:ext cx="1819276" cy="369332"/>
          </a:xfrm>
          <a:prstGeom prst="rect">
            <a:avLst/>
          </a:prstGeom>
          <a:noFill/>
        </p:spPr>
        <p:txBody>
          <a:bodyPr wrap="square" rtlCol="0">
            <a:spAutoFit/>
          </a:bodyPr>
          <a:lstStyle/>
          <a:p>
            <a:r>
              <a:rPr lang="en-US" dirty="0"/>
              <a:t>Train RE model</a:t>
            </a:r>
          </a:p>
        </p:txBody>
      </p:sp>
      <p:sp>
        <p:nvSpPr>
          <p:cNvPr id="25" name="TextBox 24">
            <a:extLst>
              <a:ext uri="{FF2B5EF4-FFF2-40B4-BE49-F238E27FC236}">
                <a16:creationId xmlns:a16="http://schemas.microsoft.com/office/drawing/2014/main" id="{F42C50A2-BD7D-40EA-B77B-EE3BC10582BF}"/>
              </a:ext>
            </a:extLst>
          </p:cNvPr>
          <p:cNvSpPr txBox="1"/>
          <p:nvPr/>
        </p:nvSpPr>
        <p:spPr>
          <a:xfrm>
            <a:off x="714371" y="1828840"/>
            <a:ext cx="1676400" cy="369332"/>
          </a:xfrm>
          <a:prstGeom prst="rect">
            <a:avLst/>
          </a:prstGeom>
          <a:noFill/>
        </p:spPr>
        <p:txBody>
          <a:bodyPr wrap="square" rtlCol="0">
            <a:spAutoFit/>
          </a:bodyPr>
          <a:lstStyle/>
          <a:p>
            <a:r>
              <a:rPr lang="en-US" dirty="0"/>
              <a:t>www.virgool.io</a:t>
            </a:r>
          </a:p>
        </p:txBody>
      </p:sp>
      <p:pic>
        <p:nvPicPr>
          <p:cNvPr id="28" name="Graphic 27" descr="Robot">
            <a:extLst>
              <a:ext uri="{FF2B5EF4-FFF2-40B4-BE49-F238E27FC236}">
                <a16:creationId xmlns:a16="http://schemas.microsoft.com/office/drawing/2014/main" id="{253332E8-E9B3-46CA-9936-A49D08E80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45821" y="4471332"/>
            <a:ext cx="1528762" cy="1528762"/>
          </a:xfrm>
          <a:prstGeom prst="rect">
            <a:avLst/>
          </a:prstGeom>
        </p:spPr>
      </p:pic>
      <p:sp>
        <p:nvSpPr>
          <p:cNvPr id="30" name="Arrow: Down 29">
            <a:extLst>
              <a:ext uri="{FF2B5EF4-FFF2-40B4-BE49-F238E27FC236}">
                <a16:creationId xmlns:a16="http://schemas.microsoft.com/office/drawing/2014/main" id="{FADB1460-FE5E-4A27-9790-B8B254F04274}"/>
              </a:ext>
            </a:extLst>
          </p:cNvPr>
          <p:cNvSpPr/>
          <p:nvPr/>
        </p:nvSpPr>
        <p:spPr>
          <a:xfrm>
            <a:off x="5367330" y="3585768"/>
            <a:ext cx="285745" cy="7754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A21C5F3-22A2-4586-94D9-7B85314C3308}"/>
              </a:ext>
            </a:extLst>
          </p:cNvPr>
          <p:cNvSpPr/>
          <p:nvPr/>
        </p:nvSpPr>
        <p:spPr>
          <a:xfrm>
            <a:off x="6272210" y="4949607"/>
            <a:ext cx="1628778" cy="57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Brain in head">
            <a:extLst>
              <a:ext uri="{FF2B5EF4-FFF2-40B4-BE49-F238E27FC236}">
                <a16:creationId xmlns:a16="http://schemas.microsoft.com/office/drawing/2014/main" id="{D44D16AF-41FF-455F-A2F6-2690158FD1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2454" y="4680804"/>
            <a:ext cx="914400" cy="914400"/>
          </a:xfrm>
          <a:prstGeom prst="rect">
            <a:avLst/>
          </a:prstGeom>
        </p:spPr>
      </p:pic>
      <p:sp>
        <p:nvSpPr>
          <p:cNvPr id="34" name="TextBox 33">
            <a:extLst>
              <a:ext uri="{FF2B5EF4-FFF2-40B4-BE49-F238E27FC236}">
                <a16:creationId xmlns:a16="http://schemas.microsoft.com/office/drawing/2014/main" id="{90A8139A-7547-4659-B91B-8F534411326C}"/>
              </a:ext>
            </a:extLst>
          </p:cNvPr>
          <p:cNvSpPr txBox="1"/>
          <p:nvPr/>
        </p:nvSpPr>
        <p:spPr>
          <a:xfrm>
            <a:off x="6187675" y="4567974"/>
            <a:ext cx="1800221" cy="369332"/>
          </a:xfrm>
          <a:prstGeom prst="rect">
            <a:avLst/>
          </a:prstGeom>
          <a:noFill/>
        </p:spPr>
        <p:txBody>
          <a:bodyPr wrap="square" rtlCol="0">
            <a:spAutoFit/>
          </a:bodyPr>
          <a:lstStyle/>
          <a:p>
            <a:pPr algn="ctr"/>
            <a:r>
              <a:rPr lang="en-US" dirty="0"/>
              <a:t>Predict relations</a:t>
            </a:r>
          </a:p>
        </p:txBody>
      </p:sp>
      <p:sp>
        <p:nvSpPr>
          <p:cNvPr id="35" name="TextBox 34">
            <a:extLst>
              <a:ext uri="{FF2B5EF4-FFF2-40B4-BE49-F238E27FC236}">
                <a16:creationId xmlns:a16="http://schemas.microsoft.com/office/drawing/2014/main" id="{9C2E5961-B497-45DC-A9BC-E8B4BB1266C0}"/>
              </a:ext>
            </a:extLst>
          </p:cNvPr>
          <p:cNvSpPr txBox="1"/>
          <p:nvPr/>
        </p:nvSpPr>
        <p:spPr>
          <a:xfrm>
            <a:off x="8374855" y="4002606"/>
            <a:ext cx="1414463" cy="646331"/>
          </a:xfrm>
          <a:prstGeom prst="rect">
            <a:avLst/>
          </a:prstGeom>
          <a:noFill/>
        </p:spPr>
        <p:txBody>
          <a:bodyPr wrap="square" rtlCol="0">
            <a:spAutoFit/>
          </a:bodyPr>
          <a:lstStyle/>
          <a:p>
            <a:r>
              <a:rPr lang="en-US" dirty="0"/>
              <a:t>human validation</a:t>
            </a:r>
          </a:p>
        </p:txBody>
      </p:sp>
      <p:sp>
        <p:nvSpPr>
          <p:cNvPr id="36" name="Arrow: Right 35">
            <a:extLst>
              <a:ext uri="{FF2B5EF4-FFF2-40B4-BE49-F238E27FC236}">
                <a16:creationId xmlns:a16="http://schemas.microsoft.com/office/drawing/2014/main" id="{FB375D30-42E8-44A7-A379-A62FC27C90DD}"/>
              </a:ext>
            </a:extLst>
          </p:cNvPr>
          <p:cNvSpPr/>
          <p:nvPr/>
        </p:nvSpPr>
        <p:spPr>
          <a:xfrm>
            <a:off x="9458321" y="5004551"/>
            <a:ext cx="914400" cy="468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Checklist RTL">
            <a:extLst>
              <a:ext uri="{FF2B5EF4-FFF2-40B4-BE49-F238E27FC236}">
                <a16:creationId xmlns:a16="http://schemas.microsoft.com/office/drawing/2014/main" id="{BA0373DF-F063-4D5B-92D6-22F2BB8319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39400" y="4787385"/>
            <a:ext cx="914400" cy="914400"/>
          </a:xfrm>
          <a:prstGeom prst="rect">
            <a:avLst/>
          </a:prstGeom>
        </p:spPr>
      </p:pic>
      <p:sp>
        <p:nvSpPr>
          <p:cNvPr id="39" name="TextBox 38">
            <a:extLst>
              <a:ext uri="{FF2B5EF4-FFF2-40B4-BE49-F238E27FC236}">
                <a16:creationId xmlns:a16="http://schemas.microsoft.com/office/drawing/2014/main" id="{5BE56222-7F6E-4F5F-A319-5C643E9C6CF0}"/>
              </a:ext>
            </a:extLst>
          </p:cNvPr>
          <p:cNvSpPr txBox="1"/>
          <p:nvPr/>
        </p:nvSpPr>
        <p:spPr>
          <a:xfrm>
            <a:off x="10487025" y="4106309"/>
            <a:ext cx="1257300" cy="646331"/>
          </a:xfrm>
          <a:prstGeom prst="rect">
            <a:avLst/>
          </a:prstGeom>
          <a:noFill/>
        </p:spPr>
        <p:txBody>
          <a:bodyPr wrap="square" rtlCol="0">
            <a:spAutoFit/>
          </a:bodyPr>
          <a:lstStyle/>
          <a:p>
            <a:r>
              <a:rPr lang="en-US" dirty="0"/>
              <a:t>annotated data</a:t>
            </a:r>
          </a:p>
        </p:txBody>
      </p:sp>
    </p:spTree>
    <p:extLst>
      <p:ext uri="{BB962C8B-B14F-4D97-AF65-F5344CB8AC3E}">
        <p14:creationId xmlns:p14="http://schemas.microsoft.com/office/powerpoint/2010/main" val="311096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animBg="1"/>
      <p:bldP spid="23" grpId="0" animBg="1"/>
      <p:bldP spid="24" grpId="0"/>
      <p:bldP spid="25" grpId="0"/>
      <p:bldP spid="30" grpId="0" animBg="1"/>
      <p:bldP spid="31" grpId="0" animBg="1"/>
      <p:bldP spid="34" grpId="0"/>
      <p:bldP spid="35" grpId="0"/>
      <p:bldP spid="36" grpId="0" animBg="1"/>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5351</TotalTime>
  <Words>3424</Words>
  <Application>Microsoft Office PowerPoint</Application>
  <PresentationFormat>Widescreen</PresentationFormat>
  <Paragraphs>353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CMMI10</vt:lpstr>
      <vt:lpstr>CMR8</vt:lpstr>
      <vt:lpstr>NimbusMonL-Regu</vt:lpstr>
      <vt:lpstr>NimbusRomNo9L-Medi</vt:lpstr>
      <vt:lpstr>NimbusRomNo9L-Regu</vt:lpstr>
      <vt:lpstr>Office Theme</vt:lpstr>
      <vt:lpstr>Second Workshop on NLP Solutions for Under Resourced Languages  NSURL-2021 Task 1: Semantic Relation Extraction in Persian</vt:lpstr>
      <vt:lpstr>Overview</vt:lpstr>
      <vt:lpstr>Task Definition</vt:lpstr>
      <vt:lpstr>Shared Task</vt:lpstr>
      <vt:lpstr>Background</vt:lpstr>
      <vt:lpstr>Relation Extraction Methods</vt:lpstr>
      <vt:lpstr>Relation Extraction in Persian</vt:lpstr>
      <vt:lpstr>Shared Task Data Set</vt:lpstr>
      <vt:lpstr>Shared Task Data Set</vt:lpstr>
      <vt:lpstr>Shared Task Data Set</vt:lpstr>
      <vt:lpstr>Participating Teams</vt:lpstr>
      <vt:lpstr>State-of-the-art Methods</vt:lpstr>
      <vt:lpstr>State-of-the-art Methods</vt:lpstr>
      <vt:lpstr>Results and Ranking</vt:lpstr>
      <vt:lpstr>Challenges and Opportunities</vt:lpstr>
      <vt:lpstr>English Results</vt:lpstr>
      <vt:lpstr>References</vt:lpstr>
      <vt:lpstr>Resources</vt:lpstr>
      <vt:lpstr>Thank you for your attention!</vt:lpstr>
      <vt:lpstr>Results and Ranking</vt:lpstr>
      <vt:lpstr>Results and Ranking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NSURL-2021 Task 1: Semantic Relation Extraction in Persian</dc:title>
  <dc:creator>Nasrin Taghizadeh</dc:creator>
  <cp:lastModifiedBy>Nasrin Taghizadeh</cp:lastModifiedBy>
  <cp:revision>165</cp:revision>
  <dcterms:created xsi:type="dcterms:W3CDTF">2021-11-05T20:36:23Z</dcterms:created>
  <dcterms:modified xsi:type="dcterms:W3CDTF">2021-11-15T08:20:48Z</dcterms:modified>
</cp:coreProperties>
</file>