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8.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0.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1.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13.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14.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 id="2147484304" r:id="rId3"/>
    <p:sldMasterId id="2147484326" r:id="rId4"/>
    <p:sldMasterId id="2147484348" r:id="rId5"/>
    <p:sldMasterId id="2147484370" r:id="rId6"/>
    <p:sldMasterId id="2147484392" r:id="rId7"/>
    <p:sldMasterId id="2147484414" r:id="rId8"/>
    <p:sldMasterId id="2147484436" r:id="rId9"/>
    <p:sldMasterId id="2147484458" r:id="rId10"/>
    <p:sldMasterId id="2147484480" r:id="rId11"/>
    <p:sldMasterId id="2147484502" r:id="rId12"/>
    <p:sldMasterId id="2147484524" r:id="rId13"/>
    <p:sldMasterId id="2147484546" r:id="rId14"/>
    <p:sldMasterId id="2147484568" r:id="rId15"/>
  </p:sldMasterIdLst>
  <p:notesMasterIdLst>
    <p:notesMasterId r:id="rId61"/>
  </p:notesMasterIdLst>
  <p:handoutMasterIdLst>
    <p:handoutMasterId r:id="rId62"/>
  </p:handoutMasterIdLst>
  <p:sldIdLst>
    <p:sldId id="797" r:id="rId16"/>
    <p:sldId id="840" r:id="rId17"/>
    <p:sldId id="841" r:id="rId18"/>
    <p:sldId id="842" r:id="rId19"/>
    <p:sldId id="843" r:id="rId20"/>
    <p:sldId id="844" r:id="rId21"/>
    <p:sldId id="845" r:id="rId22"/>
    <p:sldId id="846" r:id="rId23"/>
    <p:sldId id="847" r:id="rId24"/>
    <p:sldId id="848" r:id="rId25"/>
    <p:sldId id="849" r:id="rId26"/>
    <p:sldId id="850" r:id="rId27"/>
    <p:sldId id="852" r:id="rId28"/>
    <p:sldId id="853" r:id="rId29"/>
    <p:sldId id="854" r:id="rId30"/>
    <p:sldId id="855" r:id="rId31"/>
    <p:sldId id="856" r:id="rId32"/>
    <p:sldId id="857" r:id="rId33"/>
    <p:sldId id="858" r:id="rId34"/>
    <p:sldId id="859" r:id="rId35"/>
    <p:sldId id="860" r:id="rId36"/>
    <p:sldId id="861" r:id="rId37"/>
    <p:sldId id="862" r:id="rId38"/>
    <p:sldId id="863" r:id="rId39"/>
    <p:sldId id="864" r:id="rId40"/>
    <p:sldId id="865" r:id="rId41"/>
    <p:sldId id="866" r:id="rId42"/>
    <p:sldId id="867" r:id="rId43"/>
    <p:sldId id="868" r:id="rId44"/>
    <p:sldId id="869" r:id="rId45"/>
    <p:sldId id="870" r:id="rId46"/>
    <p:sldId id="871" r:id="rId47"/>
    <p:sldId id="872" r:id="rId48"/>
    <p:sldId id="873" r:id="rId49"/>
    <p:sldId id="874" r:id="rId50"/>
    <p:sldId id="875" r:id="rId51"/>
    <p:sldId id="876" r:id="rId52"/>
    <p:sldId id="877" r:id="rId53"/>
    <p:sldId id="878" r:id="rId54"/>
    <p:sldId id="879" r:id="rId55"/>
    <p:sldId id="880" r:id="rId56"/>
    <p:sldId id="883" r:id="rId57"/>
    <p:sldId id="882" r:id="rId58"/>
    <p:sldId id="884" r:id="rId59"/>
    <p:sldId id="885" r:id="rId6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3" autoAdjust="0"/>
    <p:restoredTop sz="73413" autoAdjust="0"/>
  </p:normalViewPr>
  <p:slideViewPr>
    <p:cSldViewPr snapToGrid="0">
      <p:cViewPr varScale="1">
        <p:scale>
          <a:sx n="81" d="100"/>
          <a:sy n="81" d="100"/>
        </p:scale>
        <p:origin x="1488" y="90"/>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tableStyles" Target="tableStyle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apnic.net/wp-content/uploads/2019/01/bgpv4fig25.p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https://blog.apnic.net/wp-content/uploads/2019/01/bgpv4fig25.png</a:t>
            </a:r>
            <a:endParaRPr lang="en-US" dirty="0" smtClean="0"/>
          </a:p>
          <a:p>
            <a:r>
              <a:rPr lang="en-NZ" dirty="0" smtClean="0"/>
              <a:t>Jan 2019 = 755,000</a:t>
            </a:r>
          </a:p>
          <a:p>
            <a:r>
              <a:rPr lang="en-NZ" dirty="0" smtClean="0"/>
              <a:t>768K</a:t>
            </a:r>
            <a:r>
              <a:rPr lang="en-NZ" baseline="0" dirty="0" smtClean="0"/>
              <a:t> limit problem for many routers</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1939483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pPr/>
              <a:t>13</a:t>
            </a:fld>
            <a:endParaRPr lang="en-US" dirty="0"/>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pPr>
              <a:lnSpc>
                <a:spcPct val="80000"/>
              </a:lnSpc>
            </a:pPr>
            <a:r>
              <a:rPr lang="en-US" dirty="0" smtClean="0"/>
              <a:t>No one router can handle communications with all the routers that run BGP. There are tens of thousands of routers that run BGP and are connected to the Internet, representing more than 21,000 autonomous systems. </a:t>
            </a:r>
          </a:p>
          <a:p>
            <a:pPr>
              <a:lnSpc>
                <a:spcPct val="80000"/>
              </a:lnSpc>
            </a:pPr>
            <a:r>
              <a:rPr lang="en-US" dirty="0" smtClean="0"/>
              <a:t>A BGP router forms a direct neighbor relationship with a limited number of other BGP routers. Through these BGP neighbors, a BGP router learns of the paths through the Internet to reach any advertised network. Any router that runs BGP is known as a BGP speaker.</a:t>
            </a:r>
          </a:p>
          <a:p>
            <a:pPr>
              <a:lnSpc>
                <a:spcPct val="80000"/>
              </a:lnSpc>
            </a:pPr>
            <a:r>
              <a:rPr lang="en-US" dirty="0" smtClean="0"/>
              <a:t>The term “BGP peer” has a specific meaning: a BGP speaker that is configured to form a neighbor relationship with another BGP speaker for the purpose of directly exchanging BGP routing information with each other. A BGP speaker has a limited number of BGP neighbors with which it peers and forms a TCP-based relationship.</a:t>
            </a:r>
          </a:p>
          <a:p>
            <a:pPr>
              <a:lnSpc>
                <a:spcPct val="80000"/>
              </a:lnSpc>
            </a:pPr>
            <a:r>
              <a:rPr lang="en-US" dirty="0" smtClean="0"/>
              <a:t>BGP peers are also known as BGP neighbors and can be either internal or external to the autonomous system.</a:t>
            </a:r>
          </a:p>
          <a:p>
            <a:pPr>
              <a:lnSpc>
                <a:spcPct val="80000"/>
              </a:lnSpc>
            </a:pPr>
            <a:r>
              <a:rPr lang="en-US" dirty="0" smtClean="0"/>
              <a:t>A BGP peer must be configured with a BGP</a:t>
            </a:r>
            <a:r>
              <a:rPr lang="en-US" b="1" dirty="0" smtClean="0"/>
              <a:t> neighbor</a:t>
            </a:r>
            <a:r>
              <a:rPr lang="en-US" dirty="0" smtClean="0"/>
              <a:t> command. The administrator instructs the BGP speaker to establish a relationship with the address listed in the </a:t>
            </a:r>
            <a:r>
              <a:rPr lang="en-US" b="1" dirty="0" smtClean="0"/>
              <a:t>neighbor</a:t>
            </a:r>
            <a:r>
              <a:rPr lang="en-US" dirty="0" smtClean="0"/>
              <a:t> command and to exchange the BGP routing updates with that neighbor. </a:t>
            </a:r>
          </a:p>
          <a:p>
            <a:endParaRPr lang="en-US" dirty="0"/>
          </a:p>
        </p:txBody>
      </p:sp>
    </p:spTree>
    <p:extLst>
      <p:ext uri="{BB962C8B-B14F-4D97-AF65-F5344CB8AC3E}">
        <p14:creationId xmlns:p14="http://schemas.microsoft.com/office/powerpoint/2010/main" val="196922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solidFill>
                  <a:prstClr val="black"/>
                </a:solidFill>
              </a:rPr>
              <a:pPr/>
              <a:t>14</a:t>
            </a:fld>
            <a:endParaRPr lang="en-US" dirty="0">
              <a:solidFill>
                <a:prstClr val="black"/>
              </a:solidFill>
            </a:endParaRPr>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pPr lvl="0"/>
            <a:r>
              <a:rPr lang="en-US" dirty="0" smtClean="0"/>
              <a:t>Incremental updates are more efficient than complete table updates. </a:t>
            </a:r>
          </a:p>
          <a:p>
            <a:pPr lvl="0"/>
            <a:r>
              <a:rPr lang="en-US" dirty="0" smtClean="0"/>
              <a:t>This is especially true with BGP routers, which may contain the complete Internet routing table.</a:t>
            </a:r>
          </a:p>
          <a:p>
            <a:endParaRPr lang="en-US" dirty="0"/>
          </a:p>
        </p:txBody>
      </p:sp>
    </p:spTree>
    <p:extLst>
      <p:ext uri="{BB962C8B-B14F-4D97-AF65-F5344CB8AC3E}">
        <p14:creationId xmlns:p14="http://schemas.microsoft.com/office/powerpoint/2010/main" val="165466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BGP tracks which</a:t>
            </a:r>
            <a:r>
              <a:rPr lang="en-NZ" baseline="0" dirty="0" smtClean="0"/>
              <a:t> AS learned prefixes have passed through. BGP will not accept a prefix that has the local AS in its path.</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15</a:t>
            </a:fld>
            <a:endParaRPr lang="en-US" dirty="0"/>
          </a:p>
        </p:txBody>
      </p:sp>
    </p:spTree>
    <p:extLst>
      <p:ext uri="{BB962C8B-B14F-4D97-AF65-F5344CB8AC3E}">
        <p14:creationId xmlns:p14="http://schemas.microsoft.com/office/powerpoint/2010/main" val="230539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16</a:t>
            </a:fld>
            <a:endParaRPr lang="en-US" dirty="0"/>
          </a:p>
        </p:txBody>
      </p:sp>
    </p:spTree>
    <p:extLst>
      <p:ext uri="{BB962C8B-B14F-4D97-AF65-F5344CB8AC3E}">
        <p14:creationId xmlns:p14="http://schemas.microsoft.com/office/powerpoint/2010/main" val="2971745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extLst>
      <p:ext uri="{BB962C8B-B14F-4D97-AF65-F5344CB8AC3E}">
        <p14:creationId xmlns:p14="http://schemas.microsoft.com/office/powerpoint/2010/main" val="2139662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mn-ea"/>
                <a:cs typeface="+mn-cs"/>
              </a:rPr>
              <a:t>Public IP address space—In the rare case that only one-way connectivity, from the clients to the Internet, is required, private IP addresses with Network Address Translation (NAT) are used, allowing clients on a private network to communicate with servers on the public Internet. </a:t>
            </a:r>
          </a:p>
          <a:p>
            <a:pPr lvl="1"/>
            <a:r>
              <a:rPr lang="en-US" sz="1200" b="0" kern="1200" baseline="0" dirty="0" smtClean="0">
                <a:solidFill>
                  <a:schemeClr val="tx1"/>
                </a:solidFill>
                <a:latin typeface="Arial" charset="0"/>
                <a:ea typeface="+mn-ea"/>
                <a:cs typeface="+mn-cs"/>
              </a:rPr>
              <a:t>Typically, though, two-way connectivity is needed, such that clients external to the enterprise network can access resources in the enterprise network. </a:t>
            </a:r>
          </a:p>
          <a:p>
            <a:pPr lvl="1"/>
            <a:r>
              <a:rPr lang="en-US" sz="1200" b="0" kern="1200" baseline="0" dirty="0" smtClean="0">
                <a:solidFill>
                  <a:schemeClr val="tx1"/>
                </a:solidFill>
                <a:latin typeface="Arial" charset="0"/>
                <a:ea typeface="+mn-ea"/>
                <a:cs typeface="+mn-cs"/>
              </a:rPr>
              <a:t>In this case, both public and private address space is needed, as is routing.</a:t>
            </a:r>
          </a:p>
          <a:p>
            <a:r>
              <a:rPr lang="en-US" sz="1200" b="0" kern="1200" baseline="0" dirty="0" smtClean="0">
                <a:solidFill>
                  <a:schemeClr val="tx1"/>
                </a:solidFill>
                <a:latin typeface="Arial" charset="0"/>
                <a:ea typeface="+mn-ea"/>
                <a:cs typeface="+mn-cs"/>
              </a:rPr>
              <a:t>Enterprise-to-ISP connection link type and bandwidth—The type and bandwidth available depends on the ISP and may include leased line, Ethernet over fiber or copper, and various types of digital subscriber line (DSL) (also known as xDSL).</a:t>
            </a:r>
          </a:p>
          <a:p>
            <a:pPr lvl="1"/>
            <a:r>
              <a:rPr lang="en-US" sz="1200" b="0" kern="1200" baseline="0" dirty="0" smtClean="0">
                <a:solidFill>
                  <a:schemeClr val="tx1"/>
                </a:solidFill>
                <a:latin typeface="Arial" charset="0"/>
                <a:ea typeface="+mn-ea"/>
                <a:cs typeface="+mn-cs"/>
              </a:rPr>
              <a:t>The bandwidth provisioned should address the enterprise Internet connectivity requirements.</a:t>
            </a:r>
          </a:p>
          <a:p>
            <a:r>
              <a:rPr lang="en-US" sz="1200" b="0" kern="1200" baseline="0" dirty="0" smtClean="0">
                <a:solidFill>
                  <a:schemeClr val="tx1"/>
                </a:solidFill>
                <a:latin typeface="Arial" charset="0"/>
                <a:ea typeface="+mn-ea"/>
                <a:cs typeface="+mn-cs"/>
              </a:rPr>
              <a:t>Routing protocol—Either static or dynamic routing.</a:t>
            </a:r>
          </a:p>
          <a:p>
            <a:r>
              <a:rPr lang="en-US" sz="1200" b="0" kern="1200" baseline="0" dirty="0" smtClean="0">
                <a:solidFill>
                  <a:schemeClr val="tx1"/>
                </a:solidFill>
                <a:latin typeface="Arial" charset="0"/>
                <a:ea typeface="+mn-ea"/>
                <a:cs typeface="+mn-cs"/>
              </a:rPr>
              <a:t>Connection redundancy—The type of redundancy required for the enterprise network to ISP connectivity must be evaluated. Options include edge router redundancy, link redundancy, and ISP redundancy.</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856620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Q&amp;A – considerations</a:t>
            </a:r>
            <a:r>
              <a:rPr lang="en-NZ" baseline="0" dirty="0" smtClean="0"/>
              <a:t> for ISP connectivity?</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19</a:t>
            </a:fld>
            <a:endParaRPr lang="en-US" dirty="0"/>
          </a:p>
        </p:txBody>
      </p:sp>
    </p:spTree>
    <p:extLst>
      <p:ext uri="{BB962C8B-B14F-4D97-AF65-F5344CB8AC3E}">
        <p14:creationId xmlns:p14="http://schemas.microsoft.com/office/powerpoint/2010/main" val="2412988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dirty="0"/>
          </a:p>
        </p:txBody>
      </p:sp>
    </p:spTree>
    <p:extLst>
      <p:ext uri="{BB962C8B-B14F-4D97-AF65-F5344CB8AC3E}">
        <p14:creationId xmlns:p14="http://schemas.microsoft.com/office/powerpoint/2010/main" val="428470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192667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err="1" smtClean="0">
                <a:solidFill>
                  <a:schemeClr val="tx1"/>
                </a:solidFill>
                <a:effectLst/>
                <a:latin typeface="Arial" charset="0"/>
                <a:ea typeface="+mn-ea"/>
                <a:cs typeface="+mn-cs"/>
              </a:rPr>
              <a:t>Microsegmentation</a:t>
            </a:r>
            <a:r>
              <a:rPr lang="en-US" sz="1200" b="1" i="0" kern="1200" dirty="0" smtClean="0">
                <a:solidFill>
                  <a:schemeClr val="tx1"/>
                </a:solidFill>
                <a:effectLst/>
                <a:latin typeface="Arial" charset="0"/>
                <a:ea typeface="+mn-ea"/>
                <a:cs typeface="+mn-cs"/>
              </a:rPr>
              <a:t> = </a:t>
            </a:r>
            <a:r>
              <a:rPr lang="en-NZ" sz="1200" b="0" i="0" kern="1200" dirty="0" smtClean="0">
                <a:solidFill>
                  <a:schemeClr val="tx1"/>
                </a:solidFill>
                <a:effectLst/>
                <a:latin typeface="Arial" charset="0"/>
                <a:ea typeface="+mn-ea"/>
                <a:cs typeface="+mn-cs"/>
              </a:rPr>
              <a:t>split a larger collision domain into smaller ones in order to reduce collision probability</a:t>
            </a:r>
            <a:endParaRPr lang="en-US" sz="1200" b="1" i="0" kern="1200" dirty="0" smtClean="0">
              <a:solidFill>
                <a:schemeClr val="tx1"/>
              </a:solidFill>
              <a:effectLst/>
              <a:latin typeface="Arial" charset="0"/>
              <a:ea typeface="+mn-ea"/>
              <a:cs typeface="+mn-cs"/>
            </a:endParaRP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276864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2514834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Service-level agreement (SLA) signed with the ISP.</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extLst>
      <p:ext uri="{BB962C8B-B14F-4D97-AF65-F5344CB8AC3E}">
        <p14:creationId xmlns:p14="http://schemas.microsoft.com/office/powerpoint/2010/main" val="2922019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800368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428917-693F-4F4E-8439-097CDBAFE240}" type="slidenum">
              <a:rPr lang="en-US"/>
              <a:pPr/>
              <a:t>25</a:t>
            </a:fld>
            <a:endParaRPr lang="en-US" dirty="0"/>
          </a:p>
        </p:txBody>
      </p:sp>
      <p:sp>
        <p:nvSpPr>
          <p:cNvPr id="919554" name="Rectangle 2"/>
          <p:cNvSpPr>
            <a:spLocks noGrp="1" noRot="1" noChangeAspect="1" noChangeArrowheads="1" noTextEdit="1"/>
          </p:cNvSpPr>
          <p:nvPr>
            <p:ph type="sldImg"/>
          </p:nvPr>
        </p:nvSpPr>
        <p:spPr>
          <a:xfrm>
            <a:off x="1282700" y="571500"/>
            <a:ext cx="4457700" cy="3343275"/>
          </a:xfrm>
          <a:ln/>
        </p:spPr>
      </p:sp>
      <p:sp>
        <p:nvSpPr>
          <p:cNvPr id="919555" name="Rectangle 3"/>
          <p:cNvSpPr>
            <a:spLocks noGrp="1" noChangeArrowheads="1"/>
          </p:cNvSpPr>
          <p:nvPr>
            <p:ph type="body" idx="1"/>
          </p:nvPr>
        </p:nvSpPr>
        <p:spPr>
          <a:xfrm>
            <a:off x="878330" y="4063317"/>
            <a:ext cx="5274847" cy="4380128"/>
          </a:xfrm>
        </p:spPr>
        <p:txBody>
          <a:bodyPr lIns="91507" tIns="45753" rIns="91507" bIns="45753"/>
          <a:lstStyle/>
          <a:p>
            <a:r>
              <a:rPr lang="en-US" dirty="0" smtClean="0"/>
              <a:t>Recall that when BGP is running between routers in different autonomous systems, it is called EBGP. By default, routers running EBGP are directly connected to each other.</a:t>
            </a:r>
          </a:p>
          <a:p>
            <a:r>
              <a:rPr lang="en-US" dirty="0" smtClean="0"/>
              <a:t>An EBGP neighbor is a router outside this autonomous system; an IGP is not run between the EBGP neighbors. For two routers to exchange BGP routing updates, the TCP-reliable transport layer on each side must successfully pass the TCP three-way handshake before the BGP session can be established. Therefore, the IP address used in the BGP </a:t>
            </a:r>
            <a:r>
              <a:rPr lang="en-US" b="1" dirty="0" smtClean="0"/>
              <a:t>neighbor </a:t>
            </a:r>
            <a:r>
              <a:rPr lang="en-US" dirty="0" smtClean="0"/>
              <a:t>command must be reachable without using an IGP, which can be accomplished by pointing at an address that is reachable through a directly connected network or by using static routes to that IP address. Generally, the neighbor address that is used is the address on a directly connected network.</a:t>
            </a:r>
            <a:endParaRPr lang="en-US" dirty="0"/>
          </a:p>
        </p:txBody>
      </p:sp>
    </p:spTree>
    <p:extLst>
      <p:ext uri="{BB962C8B-B14F-4D97-AF65-F5344CB8AC3E}">
        <p14:creationId xmlns:p14="http://schemas.microsoft.com/office/powerpoint/2010/main" val="3426450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extLst>
      <p:ext uri="{BB962C8B-B14F-4D97-AF65-F5344CB8AC3E}">
        <p14:creationId xmlns:p14="http://schemas.microsoft.com/office/powerpoint/2010/main" val="17192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FD733B-CED5-46D2-9DD7-C297D538DAA5}" type="slidenum">
              <a:rPr lang="en-US"/>
              <a:pPr/>
              <a:t>27</a:t>
            </a:fld>
            <a:endParaRPr lang="en-US" dirty="0"/>
          </a:p>
        </p:txBody>
      </p:sp>
      <p:sp>
        <p:nvSpPr>
          <p:cNvPr id="921602" name="Rectangle 2"/>
          <p:cNvSpPr>
            <a:spLocks noGrp="1" noRot="1" noChangeAspect="1" noChangeArrowheads="1" noTextEdit="1"/>
          </p:cNvSpPr>
          <p:nvPr>
            <p:ph type="sldImg"/>
          </p:nvPr>
        </p:nvSpPr>
        <p:spPr>
          <a:xfrm>
            <a:off x="1282700" y="571500"/>
            <a:ext cx="4457700" cy="3343275"/>
          </a:xfrm>
          <a:ln/>
        </p:spPr>
      </p:sp>
      <p:sp>
        <p:nvSpPr>
          <p:cNvPr id="921603" name="Rectangle 3"/>
          <p:cNvSpPr>
            <a:spLocks noGrp="1" noChangeArrowheads="1"/>
          </p:cNvSpPr>
          <p:nvPr>
            <p:ph type="body" idx="1"/>
          </p:nvPr>
        </p:nvSpPr>
        <p:spPr>
          <a:xfrm>
            <a:off x="878330" y="4063317"/>
            <a:ext cx="5274847" cy="4380128"/>
          </a:xfrm>
        </p:spPr>
        <p:txBody>
          <a:bodyPr lIns="91507" tIns="45753" rIns="91507" bIns="45753"/>
          <a:lstStyle/>
          <a:p>
            <a:pPr>
              <a:lnSpc>
                <a:spcPct val="80000"/>
              </a:lnSpc>
            </a:pPr>
            <a:r>
              <a:rPr lang="en-US" dirty="0" smtClean="0"/>
              <a:t>Recall that BGP that runs between routers within the same autonomous system is called IBGP. IBGP runs within an autonomous system to exchange BGP information so that all BGP speakers have the same BGP routing information about outside autonomous systems.</a:t>
            </a:r>
          </a:p>
          <a:p>
            <a:pPr>
              <a:lnSpc>
                <a:spcPct val="80000"/>
              </a:lnSpc>
            </a:pPr>
            <a:r>
              <a:rPr lang="en-US" dirty="0" smtClean="0"/>
              <a:t>Routers running IBGP do not have to be directly connected to each other as long as they can reach each other so that TCP handshaking can be performed to set up the BGP neighbor relationships. The IBGP neighbor can be reached by a directly connected network, static routes, or by the internal routing protocol. Because multiple paths generally exist within an autonomous system to reach the other IBGP routers, a loopback address is generally used in the BGP </a:t>
            </a:r>
            <a:r>
              <a:rPr lang="en-US" b="1" dirty="0" smtClean="0"/>
              <a:t>neighbor</a:t>
            </a:r>
            <a:r>
              <a:rPr lang="en-US" dirty="0" smtClean="0"/>
              <a:t> command to establish the IBGP sessions.</a:t>
            </a:r>
            <a:endParaRPr lang="en-US" b="1" dirty="0" smtClean="0"/>
          </a:p>
          <a:p>
            <a:pPr>
              <a:lnSpc>
                <a:spcPct val="80000"/>
              </a:lnSpc>
              <a:buFontTx/>
              <a:buNone/>
            </a:pPr>
            <a:endParaRPr lang="en-US" b="1" dirty="0" smtClean="0"/>
          </a:p>
          <a:p>
            <a:pPr>
              <a:lnSpc>
                <a:spcPct val="80000"/>
              </a:lnSpc>
              <a:buFontTx/>
              <a:buNone/>
            </a:pPr>
            <a:r>
              <a:rPr lang="en-US" b="1" dirty="0" smtClean="0"/>
              <a:t>Example: Internal BGP</a:t>
            </a:r>
          </a:p>
          <a:p>
            <a:pPr>
              <a:lnSpc>
                <a:spcPct val="80000"/>
              </a:lnSpc>
            </a:pPr>
            <a:r>
              <a:rPr lang="en-US" dirty="0" smtClean="0"/>
              <a:t>When multiple routers in an autonomous system are running BGP, they exchange BGP routing updates with one another. In the figure, routers A, D, and C learn the paths to the external autonomous systems from their respective EBGP neighbors (Z, Y, and X). If the link between D and Y goes down, D must learn new routes to the external autonomous systems. Other BGP routers within AS 65500 that were using D to get to external networks must also be informed that the path through D is not available. Those BGP routers within AS 65500 need to have the alternate paths through routers A and C in their BGP forwarding database. You must set up IBGP sessions between all BGP routers in AS 65500, so each router within the autonomous system learns about paths to the external networks via IBGP.</a:t>
            </a:r>
            <a:endParaRPr lang="en-US" dirty="0"/>
          </a:p>
        </p:txBody>
      </p:sp>
    </p:spTree>
    <p:extLst>
      <p:ext uri="{BB962C8B-B14F-4D97-AF65-F5344CB8AC3E}">
        <p14:creationId xmlns:p14="http://schemas.microsoft.com/office/powerpoint/2010/main" val="3892804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p>
          <a:p>
            <a:r>
              <a:rPr lang="en-US" sz="1200" kern="1200" baseline="0" dirty="0" smtClean="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smtClean="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extLst>
      <p:ext uri="{BB962C8B-B14F-4D97-AF65-F5344CB8AC3E}">
        <p14:creationId xmlns:p14="http://schemas.microsoft.com/office/powerpoint/2010/main" val="1825212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p>
          <a:p>
            <a:r>
              <a:rPr lang="en-US" sz="1200" kern="1200" baseline="0" dirty="0" smtClean="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smtClean="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extLst>
      <p:ext uri="{BB962C8B-B14F-4D97-AF65-F5344CB8AC3E}">
        <p14:creationId xmlns:p14="http://schemas.microsoft.com/office/powerpoint/2010/main" val="355984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Full mesh considerations</a:t>
            </a:r>
          </a:p>
          <a:p>
            <a:r>
              <a:rPr lang="en-US" sz="1200" kern="1200" baseline="0" dirty="0" smtClean="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smtClean="0">
                <a:solidFill>
                  <a:schemeClr val="tx1"/>
                </a:solidFill>
                <a:latin typeface="Arial" charset="0"/>
                <a:ea typeface="+mn-ea"/>
                <a:cs typeface="+mn-cs"/>
              </a:rPr>
              <a:t>Another method that you can use is to run IBGP on all routers within the autonomous system.</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31</a:t>
            </a:fld>
            <a:endParaRPr lang="en-US" dirty="0">
              <a:solidFill>
                <a:prstClr val="black"/>
              </a:solidFill>
            </a:endParaRPr>
          </a:p>
        </p:txBody>
      </p:sp>
    </p:spTree>
    <p:extLst>
      <p:ext uri="{BB962C8B-B14F-4D97-AF65-F5344CB8AC3E}">
        <p14:creationId xmlns:p14="http://schemas.microsoft.com/office/powerpoint/2010/main" val="1376884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70000"/>
              </a:lnSpc>
            </a:pPr>
            <a:r>
              <a:rPr lang="en-US" sz="1200" dirty="0" smtClean="0"/>
              <a:t>Enterprise AS 65500 in the above figure is learning routes from both ISP-A and ISP-B via EBGP and is also running IBGP on all of its routers. </a:t>
            </a:r>
          </a:p>
          <a:p>
            <a:pPr>
              <a:lnSpc>
                <a:spcPct val="70000"/>
              </a:lnSpc>
            </a:pPr>
            <a:r>
              <a:rPr lang="en-US" sz="1200" dirty="0" smtClean="0"/>
              <a:t>AS 65500 learns about routes and chooses the best way to each one based on the configuration of the routers in the autonomous system and the BGP routes passed from the ISPs. </a:t>
            </a:r>
          </a:p>
          <a:p>
            <a:pPr>
              <a:lnSpc>
                <a:spcPct val="70000"/>
              </a:lnSpc>
            </a:pPr>
            <a:r>
              <a:rPr lang="en-US" sz="1200" dirty="0" smtClean="0"/>
              <a:t>If one of the connections to the ISPs goes down, traffic will be sent through the other ISP. </a:t>
            </a:r>
          </a:p>
          <a:p>
            <a:pPr>
              <a:lnSpc>
                <a:spcPct val="70000"/>
              </a:lnSpc>
            </a:pPr>
            <a:r>
              <a:rPr lang="en-US" sz="1200" dirty="0" smtClean="0"/>
              <a:t>One of the routes that AS 65500 learns from ISP-A is the route to 172.18.0.0/16. If that route is passed through AS 65500 using IBGP and is mistakenly announced to ISP-B, then ISP-B may decide that the best way to get to 172.18.0.0/16 is through AS 65500, instead of through the Internet. AS 65500 would then be considered a transit autonomous system, which is a very undesirable situation. AS 65500 wants to have a redundant Internet connection, but does not want to act as a transit autonomous system between the two ISPs. Careful BGP configuration is required to avoid this situation. </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394946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a:t>
            </a:fld>
            <a:endParaRPr lang="en-US" dirty="0"/>
          </a:p>
        </p:txBody>
      </p:sp>
    </p:spTree>
    <p:extLst>
      <p:ext uri="{BB962C8B-B14F-4D97-AF65-F5344CB8AC3E}">
        <p14:creationId xmlns:p14="http://schemas.microsoft.com/office/powerpoint/2010/main" val="104955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70000"/>
              </a:lnSpc>
            </a:pPr>
            <a:r>
              <a:rPr lang="en-US" sz="1200" dirty="0" smtClean="0"/>
              <a:t>The first multihoming option is to receive only a default route from each ISP. This configuration requires the least resources within the autonomous system because a default route is used to reach any external destinations. The autonomous system sends all its routes to the ISPs, which process and pass them on to other autonomous systems.</a:t>
            </a:r>
          </a:p>
          <a:p>
            <a:pPr>
              <a:lnSpc>
                <a:spcPct val="70000"/>
              </a:lnSpc>
            </a:pPr>
            <a:r>
              <a:rPr lang="en-US" sz="1200" dirty="0" smtClean="0"/>
              <a:t>If a router in the autonomous system learns about multiple default routes, the local interior routing protocol installs the best default route into the routing table. From the perspective of this router, it takes the default route with the least-cost IGP metric. This IGP default route will route packets destined to the external networks to an edge router of this autonomous system, which is running EBGP with the ISPs. The edge router will use the BGP default route to reach all external networks.</a:t>
            </a:r>
          </a:p>
          <a:p>
            <a:pPr>
              <a:lnSpc>
                <a:spcPct val="70000"/>
              </a:lnSpc>
            </a:pPr>
            <a:r>
              <a:rPr lang="en-US" sz="1200" dirty="0" smtClean="0"/>
              <a:t>The route that inbound packets take to reach the autonomous system is decided outside the autonomous system (within the ISPs and other autonomous systems).</a:t>
            </a:r>
          </a:p>
          <a:p>
            <a:pPr>
              <a:lnSpc>
                <a:spcPct val="70000"/>
              </a:lnSpc>
            </a:pPr>
            <a:r>
              <a:rPr lang="en-US" sz="1200" dirty="0" smtClean="0"/>
              <a:t>A customer that chooses to receive default routes from all providers must understand the following limitations of this option:</a:t>
            </a:r>
          </a:p>
          <a:p>
            <a:pPr>
              <a:lnSpc>
                <a:spcPct val="70000"/>
              </a:lnSpc>
            </a:pPr>
            <a:r>
              <a:rPr lang="en-US" sz="1200" dirty="0" smtClean="0"/>
              <a:t>Path manipulation cannot be performed because only a single route is being received from each ISP.</a:t>
            </a:r>
          </a:p>
          <a:p>
            <a:pPr>
              <a:lnSpc>
                <a:spcPct val="70000"/>
              </a:lnSpc>
            </a:pPr>
            <a:r>
              <a:rPr lang="en-US" sz="1200" dirty="0" smtClean="0"/>
              <a:t>Bandwidth manipulation is extremely difficult and can be accomplished only by manipulating the IGP metric of the default route.</a:t>
            </a:r>
          </a:p>
          <a:p>
            <a:pPr>
              <a:lnSpc>
                <a:spcPct val="70000"/>
              </a:lnSpc>
            </a:pPr>
            <a:r>
              <a:rPr lang="en-US" sz="1200" dirty="0" smtClean="0"/>
              <a:t>Diverting some of the traffic from one exit point to another is challenging because all destinations are using the same default route for path selection.</a:t>
            </a:r>
            <a:endParaRPr lang="en-US" sz="1200" b="1" dirty="0" smtClean="0"/>
          </a:p>
          <a:p>
            <a:pPr>
              <a:lnSpc>
                <a:spcPct val="70000"/>
              </a:lnSpc>
              <a:buFontTx/>
              <a:buNone/>
            </a:pPr>
            <a:endParaRPr lang="en-US" sz="1200" b="1" dirty="0" smtClean="0"/>
          </a:p>
          <a:p>
            <a:pPr>
              <a:lnSpc>
                <a:spcPct val="70000"/>
              </a:lnSpc>
              <a:buFontTx/>
              <a:buNone/>
            </a:pPr>
            <a:r>
              <a:rPr lang="en-US" sz="1200" b="1" dirty="0" smtClean="0"/>
              <a:t>Example: Default Routes from All Providers</a:t>
            </a:r>
          </a:p>
          <a:p>
            <a:pPr>
              <a:lnSpc>
                <a:spcPct val="70000"/>
              </a:lnSpc>
            </a:pPr>
            <a:r>
              <a:rPr lang="en-US" sz="1200" dirty="0" smtClean="0"/>
              <a:t>In the above figure, AS 65000 and AS 65250 send default routes into AS 65500. The ISP that a specific router within AS 65500 uses to reach any external address is decided by the IGP metric that is used to reach the default route within the autonomous system.</a:t>
            </a:r>
          </a:p>
          <a:p>
            <a:pPr>
              <a:lnSpc>
                <a:spcPct val="70000"/>
              </a:lnSpc>
            </a:pPr>
            <a:r>
              <a:rPr lang="en-US" sz="1200" dirty="0" smtClean="0"/>
              <a:t>For example, if you use RIP within AS 65500, router C selects the route with the lowest hop count to the default route when sending packets to network 172.16.0.0.</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3587849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70000"/>
              </a:lnSpc>
            </a:pPr>
            <a:r>
              <a:rPr lang="en-US" dirty="0" smtClean="0"/>
              <a:t>In the second design option for multihoming, all ISPs pass default routes plus select specific routes to the autonomous system.</a:t>
            </a:r>
          </a:p>
          <a:p>
            <a:pPr>
              <a:lnSpc>
                <a:spcPct val="70000"/>
              </a:lnSpc>
            </a:pPr>
            <a:r>
              <a:rPr lang="en-US" dirty="0" smtClean="0"/>
              <a:t>An enterprise running EBGP with an ISP that wants a partial routing table generally receives the networks that the ISP and its other customers own (common in NZ). The enterprise can also receive the routes from any other autonomous system.</a:t>
            </a:r>
          </a:p>
          <a:p>
            <a:pPr>
              <a:lnSpc>
                <a:spcPct val="70000"/>
              </a:lnSpc>
            </a:pPr>
            <a:r>
              <a:rPr lang="en-US" dirty="0" smtClean="0"/>
              <a:t>Major ISPs are assigned between 2000 and 10,000 CIDR blocks of IP addresses from the IANA, which they reassign to their customers. If the ISP passes this information to a customer that wants only a partial BGP routing table, the customer can redistribute these routes into its IGP. The internal routers of the customer (these routers are not running BGP) can then receive these routes via redistribution. They can take the nearest exit point based upon the best metric of specific networks instead of taking the nearest exit point based on the default route.</a:t>
            </a:r>
          </a:p>
          <a:p>
            <a:pPr>
              <a:lnSpc>
                <a:spcPct val="70000"/>
              </a:lnSpc>
            </a:pPr>
            <a:r>
              <a:rPr lang="en-US" dirty="0" smtClean="0"/>
              <a:t>Acquiring a partial BGP table from each provider is beneficial because path selection will be more predictable than when using a default route.</a:t>
            </a:r>
            <a:endParaRPr lang="en-US" b="1" dirty="0" smtClean="0"/>
          </a:p>
          <a:p>
            <a:pPr>
              <a:lnSpc>
                <a:spcPct val="70000"/>
              </a:lnSpc>
              <a:buFontTx/>
              <a:buNone/>
            </a:pPr>
            <a:endParaRPr lang="en-US" b="1" dirty="0" smtClean="0"/>
          </a:p>
          <a:p>
            <a:pPr>
              <a:lnSpc>
                <a:spcPct val="70000"/>
              </a:lnSpc>
              <a:buFontTx/>
              <a:buNone/>
            </a:pPr>
            <a:r>
              <a:rPr lang="en-US" b="1" dirty="0" smtClean="0"/>
              <a:t>Example: Default Routes from All Providers and Partial Table</a:t>
            </a:r>
          </a:p>
          <a:p>
            <a:pPr>
              <a:lnSpc>
                <a:spcPct val="70000"/>
              </a:lnSpc>
            </a:pPr>
            <a:r>
              <a:rPr lang="en-US" dirty="0" smtClean="0"/>
              <a:t>In this figure, ISPs in AS 65000 and AS 64900 send default routes and the routes that each ISP owns to AS 64500. The enterprise (AS 64500) asked both providers to also send routes to networks in AS 64520 due to the amount of traffic between AS 64520 and AS 64500.</a:t>
            </a:r>
          </a:p>
          <a:p>
            <a:pPr>
              <a:lnSpc>
                <a:spcPct val="70000"/>
              </a:lnSpc>
            </a:pPr>
            <a:r>
              <a:rPr lang="en-US" dirty="0" smtClean="0"/>
              <a:t>By running IBGP between the internal routers within AS 64500, AS 64500 can choose the optimal path to reach the customer networks (AS 64520 in this case). The routes to AS 64100 and to other autonomous systems not shown in the figure that are not specifically advertised to AS 64500 by ISP A and ISP B are decided by the IGP metric that is used to reach the default route within the autonomous system.</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2300785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In the third multihoming option, all ISPs pass all routes to the autonomous system, and IBGP is run on at least all the routers in the transit path in this autonomous system. </a:t>
            </a:r>
          </a:p>
          <a:p>
            <a:pPr lvl="1"/>
            <a:r>
              <a:rPr lang="en-US" sz="1200" kern="1200" baseline="0" dirty="0" smtClean="0">
                <a:solidFill>
                  <a:schemeClr val="tx1"/>
                </a:solidFill>
                <a:latin typeface="Arial" charset="0"/>
                <a:ea typeface="+mn-ea"/>
                <a:cs typeface="+mn-cs"/>
              </a:rPr>
              <a:t>This option allows the internal routers of the autonomous system to take the path through the best ISP for each route.</a:t>
            </a:r>
          </a:p>
          <a:p>
            <a:pPr lvl="1"/>
            <a:r>
              <a:rPr lang="en-US" sz="1200" kern="1200" baseline="0" dirty="0" smtClean="0">
                <a:solidFill>
                  <a:schemeClr val="tx1"/>
                </a:solidFill>
                <a:latin typeface="Arial" charset="0"/>
                <a:ea typeface="+mn-ea"/>
                <a:cs typeface="+mn-cs"/>
              </a:rPr>
              <a:t>This configuration requires a lot of resources within the autonomous system because it must process all the external routes.</a:t>
            </a:r>
          </a:p>
          <a:p>
            <a:pPr lvl="1"/>
            <a:r>
              <a:rPr lang="en-US" sz="1200" kern="1200" baseline="0" dirty="0" smtClean="0">
                <a:solidFill>
                  <a:schemeClr val="tx1"/>
                </a:solidFill>
                <a:latin typeface="Arial" charset="0"/>
                <a:ea typeface="+mn-ea"/>
                <a:cs typeface="+mn-cs"/>
              </a:rPr>
              <a:t>The autonomous system sends all of its routes to the ISPs, which process the routes and pass them to other autonomous systems.</a:t>
            </a:r>
          </a:p>
          <a:p>
            <a:r>
              <a:rPr lang="en-US" sz="1200" kern="1200" baseline="0" dirty="0" smtClean="0">
                <a:solidFill>
                  <a:schemeClr val="tx1"/>
                </a:solidFill>
                <a:latin typeface="Arial" charset="0"/>
                <a:ea typeface="+mn-ea"/>
                <a:cs typeface="+mn-cs"/>
              </a:rPr>
              <a:t>The figure illustrates an example. ISP A autonomous system 65000 and ISP B autonomous system 64900 send all routes into Enterprise autonomous system 64500. </a:t>
            </a:r>
          </a:p>
          <a:p>
            <a:r>
              <a:rPr lang="en-US" sz="1200" kern="1200" baseline="0" dirty="0" smtClean="0">
                <a:solidFill>
                  <a:schemeClr val="tx1"/>
                </a:solidFill>
                <a:latin typeface="Arial" charset="0"/>
                <a:ea typeface="+mn-ea"/>
                <a:cs typeface="+mn-cs"/>
              </a:rPr>
              <a:t>The ISP that a specific router within autonomous system 64500 uses to reach the external networks is determined by BGP. The routers in autonomous system 64500 can be configured to influence the path to certain networks. For example, Router A and Router B can influence the outbound traffic from autonomous system 64500.</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36</a:t>
            </a:fld>
            <a:endParaRPr lang="en-US" dirty="0">
              <a:solidFill>
                <a:prstClr val="black"/>
              </a:solidFill>
            </a:endParaRPr>
          </a:p>
        </p:txBody>
      </p:sp>
    </p:spTree>
    <p:extLst>
      <p:ext uri="{BB962C8B-B14F-4D97-AF65-F5344CB8AC3E}">
        <p14:creationId xmlns:p14="http://schemas.microsoft.com/office/powerpoint/2010/main" val="1430692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37</a:t>
            </a:fld>
            <a:endParaRPr lang="en-US" dirty="0"/>
          </a:p>
        </p:txBody>
      </p:sp>
    </p:spTree>
    <p:extLst>
      <p:ext uri="{BB962C8B-B14F-4D97-AF65-F5344CB8AC3E}">
        <p14:creationId xmlns:p14="http://schemas.microsoft.com/office/powerpoint/2010/main" val="2796254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40</a:t>
            </a:fld>
            <a:endParaRPr lang="en-US" dirty="0"/>
          </a:p>
        </p:txBody>
      </p:sp>
    </p:spTree>
    <p:extLst>
      <p:ext uri="{BB962C8B-B14F-4D97-AF65-F5344CB8AC3E}">
        <p14:creationId xmlns:p14="http://schemas.microsoft.com/office/powerpoint/2010/main" val="3176366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41</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182880" marR="0" indent="-182880"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autonomous system number in this command is compared to the autonomous system numbers listed in </a:t>
            </a:r>
            <a:r>
              <a:rPr lang="en-US" b="1" dirty="0" smtClean="0">
                <a:latin typeface="Courier New" pitchFamily="49" charset="0"/>
              </a:rPr>
              <a:t>neighbor</a:t>
            </a:r>
            <a:r>
              <a:rPr lang="en-US" dirty="0" smtClean="0"/>
              <a:t> statements to determine if the neighbor is an internal or external neighbor.</a:t>
            </a:r>
          </a:p>
          <a:p>
            <a:pPr marL="182880" indent="-182880"/>
            <a:r>
              <a:rPr lang="en-US" dirty="0" smtClean="0"/>
              <a:t>The syntax of basic BGP configuration commands is similar to the syntax for configuring internal routing protocols. However, there are significant differences in how BGP functions.</a:t>
            </a:r>
          </a:p>
          <a:p>
            <a:pPr marL="182880" indent="-182880"/>
            <a:r>
              <a:rPr lang="en-US" dirty="0" smtClean="0"/>
              <a:t>Use the </a:t>
            </a:r>
            <a:r>
              <a:rPr lang="en-US" b="1" dirty="0" smtClean="0"/>
              <a:t>router bgp</a:t>
            </a:r>
            <a:r>
              <a:rPr lang="en-US" dirty="0" smtClean="0"/>
              <a:t> </a:t>
            </a:r>
            <a:r>
              <a:rPr lang="en-US" i="1" dirty="0" smtClean="0"/>
              <a:t>autonomous-system</a:t>
            </a:r>
            <a:r>
              <a:rPr lang="en-US" dirty="0" smtClean="0"/>
              <a:t> command to identify to the router that any subsequent subcommands belong to this routing process. This command also identifies the local autonomous system in which this router belongs. The router needs to be informed of the autonomous system so it can determine if the BGP neighbors to be configured next are either </a:t>
            </a:r>
            <a:r>
              <a:rPr lang="en-US" altLang="ja-JP" dirty="0" smtClean="0"/>
              <a:t>Internal Border Gateway Protocol (IBGP) or External Border Gateway Protocol (EBGP) neighbors. The following table describes the </a:t>
            </a:r>
            <a:r>
              <a:rPr lang="en-US" altLang="ja-JP" b="1" dirty="0" smtClean="0"/>
              <a:t>router bgp</a:t>
            </a:r>
            <a:r>
              <a:rPr lang="en-US" altLang="ja-JP" dirty="0" smtClean="0"/>
              <a:t> command parameter:</a:t>
            </a:r>
            <a:endParaRPr lang="en-US" altLang="ja-JP" b="1" dirty="0" smtClean="0"/>
          </a:p>
          <a:p>
            <a:pPr marL="182880" indent="-182880">
              <a:buFontTx/>
              <a:buNone/>
            </a:pPr>
            <a:endParaRPr lang="en-US" altLang="ja-JP" b="1" dirty="0" smtClean="0"/>
          </a:p>
          <a:p>
            <a:pPr marL="182880" indent="-182880">
              <a:buFontTx/>
              <a:buNone/>
            </a:pPr>
            <a:r>
              <a:rPr lang="en-US" altLang="ja-JP" b="1" dirty="0" smtClean="0"/>
              <a:t>The router bgp Command Parameter</a:t>
            </a:r>
            <a:endParaRPr lang="en-US" altLang="ja-JP" dirty="0" smtClean="0"/>
          </a:p>
          <a:p>
            <a:pPr marL="182880" indent="-182880"/>
            <a:r>
              <a:rPr lang="en-US" altLang="ja-JP" i="0" dirty="0" smtClean="0"/>
              <a:t>The </a:t>
            </a:r>
            <a:r>
              <a:rPr lang="en-US" altLang="ja-JP" i="1" dirty="0" smtClean="0"/>
              <a:t>autonomous-system </a:t>
            </a:r>
            <a:r>
              <a:rPr lang="en-US" altLang="ja-JP" i="0" baseline="0" dirty="0" smtClean="0"/>
              <a:t> parameter i</a:t>
            </a:r>
            <a:r>
              <a:rPr lang="en-US" altLang="ja-JP" dirty="0" smtClean="0"/>
              <a:t>dentifies the local autonomous system number. The </a:t>
            </a:r>
            <a:r>
              <a:rPr lang="en-US" altLang="ja-JP" b="1" dirty="0" smtClean="0"/>
              <a:t>route bgp </a:t>
            </a:r>
            <a:r>
              <a:rPr lang="en-US" altLang="ja-JP" dirty="0" smtClean="0"/>
              <a:t>command alone cannot activate BGP on a router. You must enter at least one subcommand under the </a:t>
            </a:r>
            <a:r>
              <a:rPr lang="en-US" altLang="ja-JP" b="1" dirty="0" smtClean="0"/>
              <a:t>router bgp</a:t>
            </a:r>
            <a:r>
              <a:rPr lang="en-US" altLang="ja-JP" dirty="0" smtClean="0"/>
              <a:t> command to activate the BGP process on the router.</a:t>
            </a:r>
          </a:p>
          <a:p>
            <a:pPr marL="182880" indent="-182880"/>
            <a:r>
              <a:rPr lang="en-US" altLang="ja-JP" dirty="0" smtClean="0"/>
              <a:t>If you place your router in autonomous system “A” and then try to configure a new </a:t>
            </a:r>
            <a:r>
              <a:rPr lang="en-US" altLang="ja-JP" b="1" dirty="0" smtClean="0"/>
              <a:t>router bgp</a:t>
            </a:r>
            <a:r>
              <a:rPr lang="en-US" altLang="ja-JP" dirty="0" smtClean="0"/>
              <a:t> “B” command, the router informs you that you are currently configured for autonomous system A. You must insert the autonomous system number in the </a:t>
            </a:r>
            <a:r>
              <a:rPr lang="en-US" altLang="ja-JP" b="1" dirty="0" smtClean="0"/>
              <a:t>router bgp</a:t>
            </a:r>
            <a:r>
              <a:rPr lang="en-US" altLang="ja-JP" dirty="0" smtClean="0"/>
              <a:t> command so that the router can properly identify the relationship between the neighboring router and itself.</a:t>
            </a:r>
            <a:endParaRPr lang="en-US" dirty="0" smtClean="0"/>
          </a:p>
        </p:txBody>
      </p:sp>
    </p:spTree>
    <p:extLst>
      <p:ext uri="{BB962C8B-B14F-4D97-AF65-F5344CB8AC3E}">
        <p14:creationId xmlns:p14="http://schemas.microsoft.com/office/powerpoint/2010/main" val="4130983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42</a:t>
            </a:fld>
            <a:endParaRPr lang="en-US" dirty="0"/>
          </a:p>
        </p:txBody>
      </p:sp>
    </p:spTree>
    <p:extLst>
      <p:ext uri="{BB962C8B-B14F-4D97-AF65-F5344CB8AC3E}">
        <p14:creationId xmlns:p14="http://schemas.microsoft.com/office/powerpoint/2010/main" val="699056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solidFill>
                  <a:prstClr val="black"/>
                </a:solidFill>
              </a:rPr>
              <a:pPr/>
              <a:t>43</a:t>
            </a:fld>
            <a:endParaRPr lang="en-US" dirty="0">
              <a:solidFill>
                <a:prstClr val="black"/>
              </a:solidFill>
            </a:endParaRPr>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70000"/>
              </a:lnSpc>
            </a:pPr>
            <a:r>
              <a:rPr lang="en-US" dirty="0" smtClean="0"/>
              <a:t>You use the </a:t>
            </a:r>
            <a:r>
              <a:rPr lang="en-US" b="1" dirty="0" smtClean="0"/>
              <a:t>neighbor </a:t>
            </a:r>
            <a:r>
              <a:rPr lang="en-US" i="1" dirty="0" smtClean="0"/>
              <a:t>ip-address </a:t>
            </a:r>
            <a:r>
              <a:rPr lang="en-US" b="1" dirty="0" smtClean="0"/>
              <a:t>remote-as </a:t>
            </a:r>
            <a:r>
              <a:rPr lang="en-US" i="1" dirty="0" smtClean="0"/>
              <a:t>autonomous-system</a:t>
            </a:r>
            <a:r>
              <a:rPr lang="en-US" dirty="0" smtClean="0"/>
              <a:t> command to activate a BGP session for external and internal neighboring routers. </a:t>
            </a:r>
          </a:p>
          <a:p>
            <a:pPr>
              <a:lnSpc>
                <a:spcPct val="70000"/>
              </a:lnSpc>
            </a:pPr>
            <a:r>
              <a:rPr lang="en-US" dirty="0" smtClean="0"/>
              <a:t>This command identifies a peer router with which the local router will establish a session. The following table describes the </a:t>
            </a:r>
            <a:r>
              <a:rPr lang="en-US" b="1" dirty="0" smtClean="0"/>
              <a:t>neighbor remote-as</a:t>
            </a:r>
            <a:r>
              <a:rPr lang="en-US" dirty="0" smtClean="0"/>
              <a:t> command parameters:</a:t>
            </a:r>
            <a:endParaRPr lang="en-US" b="1" dirty="0" smtClean="0"/>
          </a:p>
          <a:p>
            <a:pPr>
              <a:lnSpc>
                <a:spcPct val="70000"/>
              </a:lnSpc>
              <a:buFontTx/>
              <a:buNone/>
            </a:pPr>
            <a:endParaRPr lang="en-US" b="1" dirty="0" smtClean="0"/>
          </a:p>
          <a:p>
            <a:pPr>
              <a:lnSpc>
                <a:spcPct val="70000"/>
              </a:lnSpc>
              <a:buFontTx/>
              <a:buNone/>
            </a:pPr>
            <a:r>
              <a:rPr lang="en-US" b="1" dirty="0" smtClean="0"/>
              <a:t>Parameter Descriptions </a:t>
            </a:r>
          </a:p>
          <a:p>
            <a:pPr>
              <a:lnSpc>
                <a:spcPct val="70000"/>
              </a:lnSpc>
            </a:pPr>
            <a:r>
              <a:rPr lang="en-US" i="1" dirty="0" smtClean="0"/>
              <a:t>ip-address </a:t>
            </a:r>
            <a:r>
              <a:rPr lang="en-US" dirty="0" smtClean="0"/>
              <a:t>Identifies the peer router. </a:t>
            </a:r>
          </a:p>
          <a:p>
            <a:pPr>
              <a:lnSpc>
                <a:spcPct val="70000"/>
              </a:lnSpc>
            </a:pPr>
            <a:r>
              <a:rPr lang="en-US" i="1" dirty="0" smtClean="0"/>
              <a:t>peer-group-name </a:t>
            </a:r>
            <a:r>
              <a:rPr lang="en-US" dirty="0" smtClean="0"/>
              <a:t>Identifies the name of a BGP peer group. </a:t>
            </a:r>
          </a:p>
          <a:p>
            <a:pPr>
              <a:lnSpc>
                <a:spcPct val="70000"/>
              </a:lnSpc>
            </a:pPr>
            <a:r>
              <a:rPr lang="en-US" i="1" dirty="0" smtClean="0"/>
              <a:t>autonomous-system </a:t>
            </a:r>
            <a:r>
              <a:rPr lang="en-US" dirty="0" smtClean="0"/>
              <a:t>Identifies the autonomous system of the peer router. A peer group is a group of BGP neighbors of the router being configured that all have the same update policies. Peer groups are described later in this lesson.</a:t>
            </a:r>
          </a:p>
          <a:p>
            <a:pPr>
              <a:lnSpc>
                <a:spcPct val="70000"/>
              </a:lnSpc>
            </a:pPr>
            <a:endParaRPr lang="en-US" dirty="0" smtClean="0"/>
          </a:p>
          <a:p>
            <a:pPr>
              <a:lnSpc>
                <a:spcPct val="70000"/>
              </a:lnSpc>
            </a:pPr>
            <a:r>
              <a:rPr lang="en-US" dirty="0" smtClean="0"/>
              <a:t>This command is mandatory for the establishment of each neighboring router relationship. </a:t>
            </a:r>
          </a:p>
          <a:p>
            <a:pPr>
              <a:lnSpc>
                <a:spcPct val="70000"/>
              </a:lnSpc>
            </a:pPr>
            <a:r>
              <a:rPr lang="en-US" dirty="0" smtClean="0"/>
              <a:t>The address that is used in this command is the destination address for all BGP packets going to this neighboring router. In order for BGP to pass BGP routing information, this address must be reachable, because BGP attempts to establish a TCP session and exchange BGP updates with the device at this IP address.</a:t>
            </a:r>
          </a:p>
          <a:p>
            <a:pPr>
              <a:lnSpc>
                <a:spcPct val="70000"/>
              </a:lnSpc>
            </a:pPr>
            <a:r>
              <a:rPr lang="en-US" dirty="0" smtClean="0"/>
              <a:t>The autonomous system number that is a part of this command is used to identify if this neighbor is an EBGP neighbor or an IBGP neighbor. If the autonomous system number is the same as the autonomous system number for this router, that neighbor is an IBGP neighbor and the IP address listed in this </a:t>
            </a:r>
            <a:r>
              <a:rPr lang="en-US" b="1" dirty="0" smtClean="0"/>
              <a:t>neighbor</a:t>
            </a:r>
            <a:r>
              <a:rPr lang="en-US" dirty="0" smtClean="0"/>
              <a:t> command does not have to be directly connected. If the autonomous system number is different from the autonomous system number for this router, this neighbor is an EBGP neighbor and the address in this </a:t>
            </a:r>
            <a:r>
              <a:rPr lang="en-US" b="1" dirty="0" smtClean="0"/>
              <a:t>neighbor </a:t>
            </a:r>
            <a:r>
              <a:rPr lang="en-US" dirty="0" smtClean="0"/>
              <a:t>command must be directly connected by default.</a:t>
            </a:r>
          </a:p>
          <a:p>
            <a:pPr marL="232943" indent="-232943"/>
            <a:endParaRPr lang="en-US" dirty="0" smtClean="0"/>
          </a:p>
        </p:txBody>
      </p:sp>
    </p:spTree>
    <p:extLst>
      <p:ext uri="{BB962C8B-B14F-4D97-AF65-F5344CB8AC3E}">
        <p14:creationId xmlns:p14="http://schemas.microsoft.com/office/powerpoint/2010/main" val="1406179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83DCDD9-35C3-4460-B796-C7CBBA0D189F}" type="slidenum">
              <a:rPr lang="en-US">
                <a:solidFill>
                  <a:prstClr val="black"/>
                </a:solidFill>
              </a:rPr>
              <a:pPr/>
              <a:t>44</a:t>
            </a:fld>
            <a:endParaRPr lang="en-US" dirty="0">
              <a:solidFill>
                <a:prstClr val="black"/>
              </a:solidFill>
            </a:endParaRPr>
          </a:p>
        </p:txBody>
      </p:sp>
      <p:sp>
        <p:nvSpPr>
          <p:cNvPr id="927746" name="Rectangle 2"/>
          <p:cNvSpPr>
            <a:spLocks noGrp="1" noRot="1" noChangeAspect="1" noChangeArrowheads="1" noTextEdit="1"/>
          </p:cNvSpPr>
          <p:nvPr>
            <p:ph type="sldImg"/>
          </p:nvPr>
        </p:nvSpPr>
        <p:spPr>
          <a:xfrm>
            <a:off x="1282700" y="571500"/>
            <a:ext cx="4457700" cy="3343275"/>
          </a:xfrm>
          <a:ln/>
        </p:spPr>
      </p:sp>
      <p:sp>
        <p:nvSpPr>
          <p:cNvPr id="927747" name="Rectangle 3"/>
          <p:cNvSpPr>
            <a:spLocks noGrp="1" noChangeArrowheads="1"/>
          </p:cNvSpPr>
          <p:nvPr>
            <p:ph type="body" idx="1"/>
          </p:nvPr>
        </p:nvSpPr>
        <p:spPr>
          <a:xfrm>
            <a:off x="878330" y="4063317"/>
            <a:ext cx="5274847" cy="4380128"/>
          </a:xfrm>
        </p:spPr>
        <p:txBody>
          <a:bodyPr lIns="91507" tIns="45753" rIns="91507" bIns="45753"/>
          <a:lstStyle/>
          <a:p>
            <a:pPr>
              <a:buFontTx/>
              <a:buNone/>
            </a:pPr>
            <a:r>
              <a:rPr lang="en-US" b="1" dirty="0"/>
              <a:t>Example: BGP neighbor Command</a:t>
            </a:r>
          </a:p>
          <a:p>
            <a:r>
              <a:rPr lang="en-US" dirty="0"/>
              <a:t>In this figure, router A in AS 65101 has two </a:t>
            </a:r>
            <a:r>
              <a:rPr lang="en-US" b="1" dirty="0"/>
              <a:t>neighbor</a:t>
            </a:r>
            <a:r>
              <a:rPr lang="en-US" dirty="0"/>
              <a:t> statements. Router A knows that router C (neighbor 192.168.1.1 remote-as 65102) is an external neighbor because AS 65102 in the </a:t>
            </a:r>
            <a:r>
              <a:rPr lang="en-US" b="1" dirty="0"/>
              <a:t>neighbor</a:t>
            </a:r>
            <a:r>
              <a:rPr lang="en-US" dirty="0"/>
              <a:t> statement for router C does not match the autonomous system number of router A, which is AS 65101. Router A can reach AS 65102 via 192.168.1.1, which is directly connected to router A.</a:t>
            </a:r>
          </a:p>
          <a:p>
            <a:r>
              <a:rPr lang="en-US" dirty="0"/>
              <a:t>Neighbor 10.2.2.2 (router B) is in the same autonomous system as router A; the second </a:t>
            </a:r>
            <a:r>
              <a:rPr lang="en-US" b="1" dirty="0"/>
              <a:t>neighbor</a:t>
            </a:r>
            <a:r>
              <a:rPr lang="en-US" dirty="0"/>
              <a:t> statement on router A defines router B as an IBGP neighbor. </a:t>
            </a:r>
          </a:p>
          <a:p>
            <a:r>
              <a:rPr lang="en-US" dirty="0"/>
              <a:t>AS 65101 runs </a:t>
            </a:r>
            <a:r>
              <a:rPr lang="en-US" altLang="ja-JP" dirty="0"/>
              <a:t>Enhanced Interior Gateway Routing Protocol (EIGRP) between all internal routers. Router A has an EIGRP path to reach IP address 10.2.2.2. As an IBGP neighbor, router B can be multiple routers away from router A.</a:t>
            </a:r>
            <a:endParaRPr lang="en-US" dirty="0"/>
          </a:p>
        </p:txBody>
      </p:sp>
    </p:spTree>
    <p:extLst>
      <p:ext uri="{BB962C8B-B14F-4D97-AF65-F5344CB8AC3E}">
        <p14:creationId xmlns:p14="http://schemas.microsoft.com/office/powerpoint/2010/main" val="2744023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45</a:t>
            </a:fld>
            <a:endParaRPr lang="en-US" dirty="0"/>
          </a:p>
        </p:txBody>
      </p:sp>
    </p:spTree>
    <p:extLst>
      <p:ext uri="{BB962C8B-B14F-4D97-AF65-F5344CB8AC3E}">
        <p14:creationId xmlns:p14="http://schemas.microsoft.com/office/powerpoint/2010/main" val="360797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solidFill>
                  <a:prstClr val="black"/>
                </a:solidFill>
              </a:rPr>
              <a:pPr/>
              <a:t>4</a:t>
            </a:fld>
            <a:endParaRPr lang="en-US" dirty="0">
              <a:solidFill>
                <a:prstClr val="black"/>
              </a:solidFill>
            </a:endParaRPr>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9265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solidFill>
                  <a:prstClr val="black"/>
                </a:solidFill>
              </a:rPr>
              <a:pPr/>
              <a:t>5</a:t>
            </a:fld>
            <a:endParaRPr lang="en-US" dirty="0">
              <a:solidFill>
                <a:prstClr val="black"/>
              </a:solidFill>
            </a:endParaRPr>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7102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You need to use the IANA-assigned autonomous system number, rather than a private autonomous system number, only if your organization plans to use an EGP, such as BGP, to connect to a public network such as the Internet.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337180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9</a:t>
            </a:fld>
            <a:endParaRPr lang="en-US" dirty="0"/>
          </a:p>
        </p:txBody>
      </p:sp>
    </p:spTree>
    <p:extLst>
      <p:ext uri="{BB962C8B-B14F-4D97-AF65-F5344CB8AC3E}">
        <p14:creationId xmlns:p14="http://schemas.microsoft.com/office/powerpoint/2010/main" val="99173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76594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4139858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41804275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2895766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3112731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2210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56586016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11941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643664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2703514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1002699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45744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9345428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143642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27672867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7966930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3036312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8185991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523727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47608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48681343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605147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7691950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44855111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432248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14106947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55678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66127539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243065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4989361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5005400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95101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2986542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27821901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650268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6324491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112967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98541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46045838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69507625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998063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6408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29/03/2019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7661760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6144328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575166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1927441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881702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498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76381074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181767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608615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05140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29/03/2019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123448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576003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16897679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1589060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365970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543618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3988709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08528905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316488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6179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29/03/2019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7448728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60077788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2633217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0061393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71319407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04554806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578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4777664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840389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6314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29/03/2019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2216511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5567927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54542203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40317059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0476927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8502530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358197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63899385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92349867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607507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29/03/2019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76693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8713637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9887449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85462019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2900531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9701639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04943449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15302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3174999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5713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29/03/2019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199110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12987655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0884037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1948405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64607577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2598395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54413187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6168217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389803549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92178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29/03/2019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40250195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5188535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7330938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88881160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89408315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96020104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404929976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7073877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3211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765820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29/03/2019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39630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6949381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69137478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53484539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212934595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74726029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5765567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61921311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5573247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5840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29/03/2019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247740326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79868846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9447256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499029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03229800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97093367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1878080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5328751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49180692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380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29/03/2019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86669255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2202480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8632488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7601996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10457363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11875866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21275848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1639081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36580664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16460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29/03/2019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55790539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309714928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07450509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291449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6277938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26110909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0553307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73736084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73748909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248451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41591450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44218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78377527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0086136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4114084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3090853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8575579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79713551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307595437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356162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451420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53906275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306968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33260599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08115885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65061377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7975407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8666189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49455062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95303073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4101745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1630174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0178526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416926359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38581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303051200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990836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8761365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03153524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43601476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004618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755107257"/>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24783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410564461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265296922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4063151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3996772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23607002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66290536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5243986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8872312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200071383"/>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415061261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925613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943951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48511276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316533273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18692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1383794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5138739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8842553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73191295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83146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797829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2351939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567478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57534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0256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17801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00313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4372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0913801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8527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434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6434431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477787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661603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3316835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5601449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855492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11746308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41843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1190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060223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660371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16178813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38485202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6102364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344541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3319399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520621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62011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270145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25439755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9908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22840774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792425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17562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34567444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35288172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15109365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5955516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90269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9093803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08303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19794692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6391393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15168970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14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446196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7527415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0484264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183991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30864819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extLst>
      <p:ext uri="{BB962C8B-B14F-4D97-AF65-F5344CB8AC3E}">
        <p14:creationId xmlns:p14="http://schemas.microsoft.com/office/powerpoint/2010/main" val="596563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8725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extLst>
      <p:ext uri="{BB962C8B-B14F-4D97-AF65-F5344CB8AC3E}">
        <p14:creationId xmlns:p14="http://schemas.microsoft.com/office/powerpoint/2010/main" val="977240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788740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586967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extLst>
      <p:ext uri="{BB962C8B-B14F-4D97-AF65-F5344CB8AC3E}">
        <p14:creationId xmlns:p14="http://schemas.microsoft.com/office/powerpoint/2010/main" val="2213676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9442153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smtClean="0">
                <a:solidFill>
                  <a:srgbClr val="000000"/>
                </a:solidFill>
              </a:rPr>
              <a:t>ROUTE v6 Chapter 6</a:t>
            </a:r>
            <a:endParaRPr lang="en-US" sz="700" dirty="0">
              <a:solidFill>
                <a:srgbClr val="000000"/>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extLst>
      <p:ext uri="{BB962C8B-B14F-4D97-AF65-F5344CB8AC3E}">
        <p14:creationId xmlns:p14="http://schemas.microsoft.com/office/powerpoint/2010/main" val="34628180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extLst>
      <p:ext uri="{BB962C8B-B14F-4D97-AF65-F5344CB8AC3E}">
        <p14:creationId xmlns:p14="http://schemas.microsoft.com/office/powerpoint/2010/main" val="266536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589566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38728729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20563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extLst>
      <p:ext uri="{BB962C8B-B14F-4D97-AF65-F5344CB8AC3E}">
        <p14:creationId xmlns:p14="http://schemas.microsoft.com/office/powerpoint/2010/main" val="25684046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extLst>
      <p:ext uri="{BB962C8B-B14F-4D97-AF65-F5344CB8AC3E}">
        <p14:creationId xmlns:p14="http://schemas.microsoft.com/office/powerpoint/2010/main" val="6853413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extLst>
      <p:ext uri="{BB962C8B-B14F-4D97-AF65-F5344CB8AC3E}">
        <p14:creationId xmlns:p14="http://schemas.microsoft.com/office/powerpoint/2010/main" val="23918111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750224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351715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7698720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151395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image" Target="../media/image5.png"/><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image" Target="../media/image5.png"/><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slideLayout" Target="../slideLayouts/slideLayout231.xml"/><Relationship Id="rId3" Type="http://schemas.openxmlformats.org/officeDocument/2006/relationships/slideLayout" Target="../slideLayouts/slideLayout216.xml"/><Relationship Id="rId21" Type="http://schemas.openxmlformats.org/officeDocument/2006/relationships/slideLayout" Target="../slideLayouts/slideLayout234.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slideLayout" Target="../slideLayouts/slideLayout230.xml"/><Relationship Id="rId2" Type="http://schemas.openxmlformats.org/officeDocument/2006/relationships/slideLayout" Target="../slideLayouts/slideLayout215.xml"/><Relationship Id="rId16" Type="http://schemas.openxmlformats.org/officeDocument/2006/relationships/slideLayout" Target="../slideLayouts/slideLayout229.xml"/><Relationship Id="rId20" Type="http://schemas.openxmlformats.org/officeDocument/2006/relationships/slideLayout" Target="../slideLayouts/slideLayout233.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slideLayout" Target="../slideLayouts/slideLayout228.xml"/><Relationship Id="rId23" Type="http://schemas.openxmlformats.org/officeDocument/2006/relationships/image" Target="../media/image5.png"/><Relationship Id="rId10" Type="http://schemas.openxmlformats.org/officeDocument/2006/relationships/slideLayout" Target="../slideLayouts/slideLayout223.xml"/><Relationship Id="rId19" Type="http://schemas.openxmlformats.org/officeDocument/2006/relationships/slideLayout" Target="../slideLayouts/slideLayout232.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slideLayout" Target="../slideLayouts/slideLayout247.xml"/><Relationship Id="rId18" Type="http://schemas.openxmlformats.org/officeDocument/2006/relationships/slideLayout" Target="../slideLayouts/slideLayout252.xml"/><Relationship Id="rId3" Type="http://schemas.openxmlformats.org/officeDocument/2006/relationships/slideLayout" Target="../slideLayouts/slideLayout237.xml"/><Relationship Id="rId21" Type="http://schemas.openxmlformats.org/officeDocument/2006/relationships/slideLayout" Target="../slideLayouts/slideLayout255.xml"/><Relationship Id="rId7" Type="http://schemas.openxmlformats.org/officeDocument/2006/relationships/slideLayout" Target="../slideLayouts/slideLayout241.xml"/><Relationship Id="rId12" Type="http://schemas.openxmlformats.org/officeDocument/2006/relationships/slideLayout" Target="../slideLayouts/slideLayout246.xml"/><Relationship Id="rId17" Type="http://schemas.openxmlformats.org/officeDocument/2006/relationships/slideLayout" Target="../slideLayouts/slideLayout251.xml"/><Relationship Id="rId2" Type="http://schemas.openxmlformats.org/officeDocument/2006/relationships/slideLayout" Target="../slideLayouts/slideLayout236.xml"/><Relationship Id="rId16" Type="http://schemas.openxmlformats.org/officeDocument/2006/relationships/slideLayout" Target="../slideLayouts/slideLayout250.xml"/><Relationship Id="rId20" Type="http://schemas.openxmlformats.org/officeDocument/2006/relationships/slideLayout" Target="../slideLayouts/slideLayout254.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5" Type="http://schemas.openxmlformats.org/officeDocument/2006/relationships/slideLayout" Target="../slideLayouts/slideLayout249.xml"/><Relationship Id="rId23" Type="http://schemas.openxmlformats.org/officeDocument/2006/relationships/image" Target="../media/image5.png"/><Relationship Id="rId10" Type="http://schemas.openxmlformats.org/officeDocument/2006/relationships/slideLayout" Target="../slideLayouts/slideLayout244.xml"/><Relationship Id="rId19" Type="http://schemas.openxmlformats.org/officeDocument/2006/relationships/slideLayout" Target="../slideLayouts/slideLayout253.xml"/><Relationship Id="rId4" Type="http://schemas.openxmlformats.org/officeDocument/2006/relationships/slideLayout" Target="../slideLayouts/slideLayout238.xml"/><Relationship Id="rId9" Type="http://schemas.openxmlformats.org/officeDocument/2006/relationships/slideLayout" Target="../slideLayouts/slideLayout243.xml"/><Relationship Id="rId14" Type="http://schemas.openxmlformats.org/officeDocument/2006/relationships/slideLayout" Target="../slideLayouts/slideLayout248.xml"/><Relationship Id="rId2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slideLayout" Target="../slideLayouts/slideLayout268.xml"/><Relationship Id="rId18" Type="http://schemas.openxmlformats.org/officeDocument/2006/relationships/slideLayout" Target="../slideLayouts/slideLayout273.xml"/><Relationship Id="rId3" Type="http://schemas.openxmlformats.org/officeDocument/2006/relationships/slideLayout" Target="../slideLayouts/slideLayout258.xml"/><Relationship Id="rId21" Type="http://schemas.openxmlformats.org/officeDocument/2006/relationships/slideLayout" Target="../slideLayouts/slideLayout276.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17" Type="http://schemas.openxmlformats.org/officeDocument/2006/relationships/slideLayout" Target="../slideLayouts/slideLayout272.xml"/><Relationship Id="rId2" Type="http://schemas.openxmlformats.org/officeDocument/2006/relationships/slideLayout" Target="../slideLayouts/slideLayout257.xml"/><Relationship Id="rId16" Type="http://schemas.openxmlformats.org/officeDocument/2006/relationships/slideLayout" Target="../slideLayouts/slideLayout271.xml"/><Relationship Id="rId20" Type="http://schemas.openxmlformats.org/officeDocument/2006/relationships/slideLayout" Target="../slideLayouts/slideLayout275.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5" Type="http://schemas.openxmlformats.org/officeDocument/2006/relationships/slideLayout" Target="../slideLayouts/slideLayout270.xml"/><Relationship Id="rId23" Type="http://schemas.openxmlformats.org/officeDocument/2006/relationships/image" Target="../media/image5.png"/><Relationship Id="rId10" Type="http://schemas.openxmlformats.org/officeDocument/2006/relationships/slideLayout" Target="../slideLayouts/slideLayout265.xml"/><Relationship Id="rId19" Type="http://schemas.openxmlformats.org/officeDocument/2006/relationships/slideLayout" Target="../slideLayouts/slideLayout274.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slideLayout" Target="../slideLayouts/slideLayout269.xml"/><Relationship Id="rId2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slideLayout" Target="../slideLayouts/slideLayout289.xml"/><Relationship Id="rId18" Type="http://schemas.openxmlformats.org/officeDocument/2006/relationships/slideLayout" Target="../slideLayouts/slideLayout294.xml"/><Relationship Id="rId3" Type="http://schemas.openxmlformats.org/officeDocument/2006/relationships/slideLayout" Target="../slideLayouts/slideLayout279.xml"/><Relationship Id="rId21" Type="http://schemas.openxmlformats.org/officeDocument/2006/relationships/slideLayout" Target="../slideLayouts/slideLayout297.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17" Type="http://schemas.openxmlformats.org/officeDocument/2006/relationships/slideLayout" Target="../slideLayouts/slideLayout293.xml"/><Relationship Id="rId2" Type="http://schemas.openxmlformats.org/officeDocument/2006/relationships/slideLayout" Target="../slideLayouts/slideLayout278.xml"/><Relationship Id="rId16" Type="http://schemas.openxmlformats.org/officeDocument/2006/relationships/slideLayout" Target="../slideLayouts/slideLayout292.xml"/><Relationship Id="rId20" Type="http://schemas.openxmlformats.org/officeDocument/2006/relationships/slideLayout" Target="../slideLayouts/slideLayout296.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5" Type="http://schemas.openxmlformats.org/officeDocument/2006/relationships/slideLayout" Target="../slideLayouts/slideLayout291.xml"/><Relationship Id="rId23" Type="http://schemas.openxmlformats.org/officeDocument/2006/relationships/image" Target="../media/image5.png"/><Relationship Id="rId10" Type="http://schemas.openxmlformats.org/officeDocument/2006/relationships/slideLayout" Target="../slideLayouts/slideLayout286.xml"/><Relationship Id="rId19" Type="http://schemas.openxmlformats.org/officeDocument/2006/relationships/slideLayout" Target="../slideLayouts/slideLayout295.xml"/><Relationship Id="rId4" Type="http://schemas.openxmlformats.org/officeDocument/2006/relationships/slideLayout" Target="../slideLayouts/slideLayout280.xml"/><Relationship Id="rId9" Type="http://schemas.openxmlformats.org/officeDocument/2006/relationships/slideLayout" Target="../slideLayouts/slideLayout285.xml"/><Relationship Id="rId14" Type="http://schemas.openxmlformats.org/officeDocument/2006/relationships/slideLayout" Target="../slideLayouts/slideLayout290.xml"/><Relationship Id="rId22"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5.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5.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image" Target="../media/image5.pn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image" Target="../media/image5.png"/><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image" Target="../media/image5.png"/><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slideLayout" Target="../slideLayouts/slideLayout163.xml"/><Relationship Id="rId18" Type="http://schemas.openxmlformats.org/officeDocument/2006/relationships/slideLayout" Target="../slideLayouts/slideLayout168.xml"/><Relationship Id="rId3" Type="http://schemas.openxmlformats.org/officeDocument/2006/relationships/slideLayout" Target="../slideLayouts/slideLayout153.xml"/><Relationship Id="rId21" Type="http://schemas.openxmlformats.org/officeDocument/2006/relationships/slideLayout" Target="../slideLayouts/slideLayout171.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17" Type="http://schemas.openxmlformats.org/officeDocument/2006/relationships/slideLayout" Target="../slideLayouts/slideLayout167.xml"/><Relationship Id="rId2" Type="http://schemas.openxmlformats.org/officeDocument/2006/relationships/slideLayout" Target="../slideLayouts/slideLayout152.xml"/><Relationship Id="rId16" Type="http://schemas.openxmlformats.org/officeDocument/2006/relationships/slideLayout" Target="../slideLayouts/slideLayout166.xml"/><Relationship Id="rId20" Type="http://schemas.openxmlformats.org/officeDocument/2006/relationships/slideLayout" Target="../slideLayouts/slideLayout170.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slideLayout" Target="../slideLayouts/slideLayout165.xml"/><Relationship Id="rId23" Type="http://schemas.openxmlformats.org/officeDocument/2006/relationships/image" Target="../media/image5.png"/><Relationship Id="rId10" Type="http://schemas.openxmlformats.org/officeDocument/2006/relationships/slideLayout" Target="../slideLayouts/slideLayout160.xml"/><Relationship Id="rId19" Type="http://schemas.openxmlformats.org/officeDocument/2006/relationships/slideLayout" Target="../slideLayouts/slideLayout169.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slideLayout" Target="../slideLayouts/slideLayout164.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43379244"/>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 id="2147484476" r:id="rId18"/>
    <p:sldLayoutId id="2147484477" r:id="rId19"/>
    <p:sldLayoutId id="2147484478" r:id="rId20"/>
    <p:sldLayoutId id="214748447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798919028"/>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 id="2147484492" r:id="rId12"/>
    <p:sldLayoutId id="2147484493" r:id="rId13"/>
    <p:sldLayoutId id="2147484494" r:id="rId14"/>
    <p:sldLayoutId id="2147484495" r:id="rId15"/>
    <p:sldLayoutId id="2147484496" r:id="rId16"/>
    <p:sldLayoutId id="2147484497" r:id="rId17"/>
    <p:sldLayoutId id="2147484498" r:id="rId18"/>
    <p:sldLayoutId id="2147484499" r:id="rId19"/>
    <p:sldLayoutId id="2147484500" r:id="rId20"/>
    <p:sldLayoutId id="214748450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47619290"/>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 id="2147484517" r:id="rId15"/>
    <p:sldLayoutId id="2147484518" r:id="rId16"/>
    <p:sldLayoutId id="2147484519" r:id="rId17"/>
    <p:sldLayoutId id="2147484520" r:id="rId18"/>
    <p:sldLayoutId id="2147484521" r:id="rId19"/>
    <p:sldLayoutId id="2147484522" r:id="rId20"/>
    <p:sldLayoutId id="214748452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545672110"/>
      </p:ext>
    </p:extLst>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 id="2147484536" r:id="rId12"/>
    <p:sldLayoutId id="2147484537" r:id="rId13"/>
    <p:sldLayoutId id="2147484538" r:id="rId14"/>
    <p:sldLayoutId id="2147484539" r:id="rId15"/>
    <p:sldLayoutId id="2147484540" r:id="rId16"/>
    <p:sldLayoutId id="2147484541" r:id="rId17"/>
    <p:sldLayoutId id="2147484542" r:id="rId18"/>
    <p:sldLayoutId id="2147484543" r:id="rId19"/>
    <p:sldLayoutId id="2147484544" r:id="rId20"/>
    <p:sldLayoutId id="214748454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850765961"/>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 id="2147484566" r:id="rId20"/>
    <p:sldLayoutId id="214748456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005624681"/>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 id="2147484581" r:id="rId13"/>
    <p:sldLayoutId id="2147484582" r:id="rId14"/>
    <p:sldLayoutId id="2147484583" r:id="rId15"/>
    <p:sldLayoutId id="2147484584" r:id="rId16"/>
    <p:sldLayoutId id="2147484585" r:id="rId17"/>
    <p:sldLayoutId id="2147484586" r:id="rId18"/>
    <p:sldLayoutId id="2147484587" r:id="rId19"/>
    <p:sldLayoutId id="2147484588" r:id="rId20"/>
    <p:sldLayoutId id="214748458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29/03/2019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017613176"/>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 id="2147484316" r:id="rId12"/>
    <p:sldLayoutId id="2147484317" r:id="rId13"/>
    <p:sldLayoutId id="2147484318" r:id="rId14"/>
    <p:sldLayoutId id="2147484319" r:id="rId15"/>
    <p:sldLayoutId id="2147484320" r:id="rId16"/>
    <p:sldLayoutId id="2147484321" r:id="rId17"/>
    <p:sldLayoutId id="2147484322" r:id="rId18"/>
    <p:sldLayoutId id="2147484323" r:id="rId19"/>
    <p:sldLayoutId id="2147484324" r:id="rId20"/>
    <p:sldLayoutId id="214748432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249848506"/>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4002797998"/>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 id="2147484367" r:id="rId19"/>
    <p:sldLayoutId id="2147484368" r:id="rId20"/>
    <p:sldLayoutId id="2147484369"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598657214"/>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268666595"/>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 id="2147484405" r:id="rId13"/>
    <p:sldLayoutId id="2147484406" r:id="rId14"/>
    <p:sldLayoutId id="2147484407" r:id="rId15"/>
    <p:sldLayoutId id="2147484408" r:id="rId16"/>
    <p:sldLayoutId id="2147484409" r:id="rId17"/>
    <p:sldLayoutId id="2147484410" r:id="rId18"/>
    <p:sldLayoutId id="2147484411" r:id="rId19"/>
    <p:sldLayoutId id="2147484412" r:id="rId20"/>
    <p:sldLayoutId id="2147484413"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1682755876"/>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 id="2147484428" r:id="rId14"/>
    <p:sldLayoutId id="2147484429" r:id="rId15"/>
    <p:sldLayoutId id="2147484430" r:id="rId16"/>
    <p:sldLayoutId id="2147484431" r:id="rId17"/>
    <p:sldLayoutId id="2147484432" r:id="rId18"/>
    <p:sldLayoutId id="2147484433" r:id="rId19"/>
    <p:sldLayoutId id="2147484434" r:id="rId20"/>
    <p:sldLayoutId id="2147484435"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rgbClr val="000000"/>
                </a:solidFill>
              </a:rPr>
              <a:t>Chapter 6</a:t>
            </a:r>
            <a:endParaRPr lang="en-US" sz="700" dirty="0">
              <a:solidFill>
                <a:srgbClr val="000000"/>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rgbClr val="000000"/>
                </a:solidFill>
              </a:rPr>
              <a:pPr algn="r" defTabSz="814388">
                <a:lnSpc>
                  <a:spcPct val="100000"/>
                </a:lnSpc>
                <a:defRPr/>
              </a:pPr>
              <a:t>‹#›</a:t>
            </a:fld>
            <a:endParaRPr lang="en-US" sz="1000">
              <a:solidFill>
                <a:srgbClr val="000000"/>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3" cstate="print"/>
          <a:srcRect/>
          <a:stretch>
            <a:fillRect/>
          </a:stretch>
        </p:blipFill>
        <p:spPr bwMode="auto">
          <a:xfrm>
            <a:off x="0" y="0"/>
            <a:ext cx="9144000" cy="341313"/>
          </a:xfrm>
          <a:prstGeom prst="rect">
            <a:avLst/>
          </a:prstGeom>
          <a:noFill/>
          <a:ln w="9525">
            <a:noFill/>
            <a:miter lim="800000"/>
            <a:headEnd/>
            <a:tailEnd/>
          </a:ln>
        </p:spPr>
      </p:pic>
    </p:spTree>
    <p:extLst>
      <p:ext uri="{BB962C8B-B14F-4D97-AF65-F5344CB8AC3E}">
        <p14:creationId xmlns:p14="http://schemas.microsoft.com/office/powerpoint/2010/main" val="3759169019"/>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48" r:id="rId12"/>
    <p:sldLayoutId id="2147484449" r:id="rId13"/>
    <p:sldLayoutId id="2147484450" r:id="rId14"/>
    <p:sldLayoutId id="2147484451" r:id="rId15"/>
    <p:sldLayoutId id="2147484452" r:id="rId16"/>
    <p:sldLayoutId id="2147484453" r:id="rId17"/>
    <p:sldLayoutId id="2147484454" r:id="rId18"/>
    <p:sldLayoutId id="2147484455" r:id="rId19"/>
    <p:sldLayoutId id="2147484456" r:id="rId20"/>
    <p:sldLayoutId id="2147484457" r:id="rId21"/>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78.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en/us/support/docs/ip/border-gateway-protocol-bgp/26634-bgp-toc.htm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www.cisco.com/c/en/us/td/docs/ios-xml/ios/iproute_bgp/command/irg-cr-book.html" TargetMode="External"/><Relationship Id="rId4" Type="http://schemas.openxmlformats.org/officeDocument/2006/relationships/hyperlink" Target="http://www.cisco.com/c/en/us/td/docs/ios-xml/ios/iproute_bgp/configuration/15-mt/irg-15-mt-book.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82.x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82.x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82.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182.x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7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7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8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8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9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1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1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7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xml.rels><?xml version="1.0" encoding="UTF-8" standalone="yes"?>
<Relationships xmlns="http://schemas.openxmlformats.org/package/2006/relationships"><Relationship Id="rId2" Type="http://schemas.openxmlformats.org/officeDocument/2006/relationships/hyperlink" Target="http://bgp.potaroo.net/" TargetMode="Externa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cs typeface="Arial" pitchFamily="34" charset="0"/>
              </a:rPr>
              <a:t>IN723 BGP Introduction</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38151" y="1757548"/>
            <a:ext cx="7279574" cy="2419124"/>
          </a:xfrm>
          <a:prstGeom prst="rect">
            <a:avLst/>
          </a:prstGeom>
          <a:noFill/>
        </p:spPr>
        <p:txBody>
          <a:bodyPr wrap="square" rtlCol="0">
            <a:spAutoFit/>
          </a:bodyPr>
          <a:lstStyle/>
          <a:p>
            <a:pPr algn="l"/>
            <a:r>
              <a:rPr lang="en-NZ" dirty="0" smtClean="0"/>
              <a:t>Background</a:t>
            </a:r>
          </a:p>
          <a:p>
            <a:pPr algn="l"/>
            <a:r>
              <a:rPr lang="en-NZ" dirty="0" smtClean="0"/>
              <a:t>Overview</a:t>
            </a:r>
          </a:p>
          <a:p>
            <a:pPr algn="l"/>
            <a:r>
              <a:rPr lang="en-NZ" dirty="0" smtClean="0"/>
              <a:t>AS</a:t>
            </a:r>
          </a:p>
          <a:p>
            <a:pPr algn="l"/>
            <a:r>
              <a:rPr lang="en-NZ" dirty="0" smtClean="0"/>
              <a:t>Internet peering</a:t>
            </a:r>
          </a:p>
          <a:p>
            <a:pPr algn="l"/>
            <a:r>
              <a:rPr lang="en-NZ" dirty="0" smtClean="0"/>
              <a:t>BGP vs IGP</a:t>
            </a:r>
          </a:p>
          <a:p>
            <a:pPr algn="l"/>
            <a:r>
              <a:rPr lang="en-NZ" dirty="0" err="1" smtClean="0"/>
              <a:t>iBGP</a:t>
            </a:r>
            <a:r>
              <a:rPr lang="en-NZ" dirty="0" smtClean="0"/>
              <a:t> vs </a:t>
            </a:r>
            <a:r>
              <a:rPr lang="en-NZ" dirty="0" err="1" smtClean="0"/>
              <a:t>eBGP</a:t>
            </a:r>
            <a:endParaRPr lang="en-NZ" dirty="0" smtClean="0"/>
          </a:p>
          <a:p>
            <a:pPr algn="l"/>
            <a:r>
              <a:rPr lang="en-NZ" dirty="0" smtClean="0"/>
              <a:t>Basic </a:t>
            </a:r>
            <a:r>
              <a:rPr lang="en-NZ" dirty="0" err="1" smtClean="0"/>
              <a:t>config</a:t>
            </a:r>
            <a:endParaRPr lang="en-NZ" dirty="0"/>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NZ" altLang="en-US" sz="3200" b="1" u="sng" dirty="0" smtClean="0"/>
              <a:t>EGP</a:t>
            </a:r>
            <a:endParaRPr lang="en-AU" altLang="en-US" sz="3200" b="1" u="sng" dirty="0" smtClean="0"/>
          </a:p>
        </p:txBody>
      </p:sp>
      <p:sp>
        <p:nvSpPr>
          <p:cNvPr id="8195" name="Rectangle 3"/>
          <p:cNvSpPr>
            <a:spLocks noGrp="1" noChangeArrowheads="1"/>
          </p:cNvSpPr>
          <p:nvPr>
            <p:ph sz="quarter" idx="1"/>
          </p:nvPr>
        </p:nvSpPr>
        <p:spPr/>
        <p:txBody>
          <a:bodyPr/>
          <a:lstStyle/>
          <a:p>
            <a:pPr eaLnBrk="1" hangingPunct="1">
              <a:lnSpc>
                <a:spcPct val="80000"/>
              </a:lnSpc>
              <a:buFontTx/>
              <a:buNone/>
            </a:pPr>
            <a:r>
              <a:rPr lang="en-NZ" altLang="en-US" sz="2200" dirty="0" smtClean="0"/>
              <a:t>EGP had issues:</a:t>
            </a:r>
          </a:p>
          <a:p>
            <a:pPr eaLnBrk="1" hangingPunct="1">
              <a:lnSpc>
                <a:spcPct val="80000"/>
              </a:lnSpc>
              <a:buFontTx/>
              <a:buNone/>
            </a:pPr>
            <a:endParaRPr lang="en-NZ" altLang="en-US" sz="2200" dirty="0" smtClean="0"/>
          </a:p>
          <a:p>
            <a:pPr eaLnBrk="1" hangingPunct="1">
              <a:lnSpc>
                <a:spcPct val="80000"/>
              </a:lnSpc>
            </a:pPr>
            <a:r>
              <a:rPr lang="en-NZ" altLang="en-US" sz="2200" dirty="0" smtClean="0"/>
              <a:t>Unable to detect routing loops and susceptible to propagating inaccurate network information</a:t>
            </a:r>
          </a:p>
          <a:p>
            <a:pPr eaLnBrk="1" hangingPunct="1">
              <a:lnSpc>
                <a:spcPct val="80000"/>
              </a:lnSpc>
            </a:pPr>
            <a:r>
              <a:rPr lang="en-NZ" altLang="en-US" sz="2200" dirty="0" smtClean="0"/>
              <a:t>Described as “Mind numbingly slow” </a:t>
            </a:r>
            <a:r>
              <a:rPr lang="en-NZ" altLang="en-US" sz="2200" dirty="0" err="1" smtClean="0"/>
              <a:t>e.g</a:t>
            </a:r>
            <a:r>
              <a:rPr lang="en-NZ" altLang="en-US" sz="2200" dirty="0" smtClean="0"/>
              <a:t> 1 hour to detect a failure 4 hops away</a:t>
            </a:r>
          </a:p>
          <a:p>
            <a:pPr eaLnBrk="1" hangingPunct="1">
              <a:lnSpc>
                <a:spcPct val="80000"/>
              </a:lnSpc>
            </a:pPr>
            <a:r>
              <a:rPr lang="en-NZ" altLang="en-US" sz="2200" dirty="0" smtClean="0"/>
              <a:t>Little support for policies</a:t>
            </a:r>
          </a:p>
          <a:p>
            <a:pPr eaLnBrk="1" hangingPunct="1">
              <a:lnSpc>
                <a:spcPct val="80000"/>
              </a:lnSpc>
            </a:pPr>
            <a:r>
              <a:rPr lang="en-NZ" altLang="en-US" sz="2200" dirty="0" smtClean="0"/>
              <a:t>Scalability issues</a:t>
            </a:r>
          </a:p>
          <a:p>
            <a:pPr eaLnBrk="1" hangingPunct="1">
              <a:lnSpc>
                <a:spcPct val="80000"/>
              </a:lnSpc>
            </a:pPr>
            <a:endParaRPr lang="en-NZ" altLang="en-US" sz="2200" dirty="0" smtClean="0"/>
          </a:p>
          <a:p>
            <a:pPr eaLnBrk="1" hangingPunct="1">
              <a:lnSpc>
                <a:spcPct val="80000"/>
              </a:lnSpc>
            </a:pPr>
            <a:r>
              <a:rPr lang="en-NZ" altLang="en-US" sz="2200" dirty="0" smtClean="0"/>
              <a:t>BGP was introduced to correct these issues and support the decentralised internet of today</a:t>
            </a:r>
          </a:p>
          <a:p>
            <a:pPr eaLnBrk="1" hangingPunct="1">
              <a:lnSpc>
                <a:spcPct val="80000"/>
              </a:lnSpc>
            </a:pPr>
            <a:endParaRPr lang="en-NZ" altLang="en-US" sz="2200" dirty="0" smtClean="0"/>
          </a:p>
          <a:p>
            <a:pPr eaLnBrk="1" hangingPunct="1">
              <a:lnSpc>
                <a:spcPct val="80000"/>
              </a:lnSpc>
            </a:pPr>
            <a:r>
              <a:rPr lang="en-NZ" altLang="en-US" sz="2200" dirty="0" smtClean="0"/>
              <a:t>BGP version 4 introduced CIDR &amp; aggregation support</a:t>
            </a:r>
            <a:endParaRPr lang="en-AU" altLang="en-US" sz="2200" dirty="0" smtClean="0"/>
          </a:p>
          <a:p>
            <a:pPr eaLnBrk="1" hangingPunct="1">
              <a:lnSpc>
                <a:spcPct val="80000"/>
              </a:lnSpc>
            </a:pPr>
            <a:endParaRPr lang="en-AU" altLang="en-US" sz="2000" dirty="0" smtClean="0"/>
          </a:p>
        </p:txBody>
      </p:sp>
    </p:spTree>
    <p:extLst>
      <p:ext uri="{BB962C8B-B14F-4D97-AF65-F5344CB8AC3E}">
        <p14:creationId xmlns:p14="http://schemas.microsoft.com/office/powerpoint/2010/main" val="2639860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NZ" altLang="en-US" sz="3200" b="1" u="sng" dirty="0" smtClean="0"/>
              <a:t>BGP vs other protocols</a:t>
            </a:r>
            <a:endParaRPr lang="en-AU" altLang="en-US" sz="3200" b="1" u="sng" dirty="0" smtClean="0"/>
          </a:p>
        </p:txBody>
      </p:sp>
      <p:sp>
        <p:nvSpPr>
          <p:cNvPr id="5123" name="Rectangle 3"/>
          <p:cNvSpPr>
            <a:spLocks noGrp="1" noChangeArrowheads="1"/>
          </p:cNvSpPr>
          <p:nvPr>
            <p:ph sz="quarter" idx="1"/>
          </p:nvPr>
        </p:nvSpPr>
        <p:spPr/>
        <p:txBody>
          <a:bodyPr>
            <a:normAutofit lnSpcReduction="10000"/>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sz="2000" dirty="0" smtClean="0"/>
              <a:t>Path vector protocol</a:t>
            </a:r>
          </a:p>
          <a:p>
            <a:pPr marL="274320" indent="-274320" eaLnBrk="1" fontAlgn="auto" hangingPunct="1">
              <a:lnSpc>
                <a:spcPct val="80000"/>
              </a:lnSpc>
              <a:spcBef>
                <a:spcPts val="580"/>
              </a:spcBef>
              <a:spcAft>
                <a:spcPts val="0"/>
              </a:spcAft>
              <a:buFont typeface="Wingdings 2"/>
              <a:buChar char=""/>
              <a:defRPr/>
            </a:pPr>
            <a:r>
              <a:rPr lang="en-NZ" sz="2000" dirty="0" smtClean="0"/>
              <a:t>AS path list is recorded 	- used for loop avoidance </a:t>
            </a:r>
          </a:p>
          <a:p>
            <a:pPr marL="274320" indent="-274320" eaLnBrk="1" fontAlgn="auto" hangingPunct="1">
              <a:lnSpc>
                <a:spcPct val="80000"/>
              </a:lnSpc>
              <a:spcBef>
                <a:spcPts val="580"/>
              </a:spcBef>
              <a:spcAft>
                <a:spcPts val="0"/>
              </a:spcAft>
              <a:buFontTx/>
              <a:buNone/>
              <a:defRPr/>
            </a:pPr>
            <a:r>
              <a:rPr lang="en-NZ" sz="2000" dirty="0" smtClean="0"/>
              <a:t>  				- its length for path selection (shortest preferred)</a:t>
            </a:r>
          </a:p>
          <a:p>
            <a:pPr marL="274320" indent="-274320" eaLnBrk="1" fontAlgn="auto" hangingPunct="1">
              <a:lnSpc>
                <a:spcPct val="80000"/>
              </a:lnSpc>
              <a:spcBef>
                <a:spcPts val="580"/>
              </a:spcBef>
              <a:spcAft>
                <a:spcPts val="0"/>
              </a:spcAft>
              <a:buFontTx/>
              <a:buNone/>
              <a:defRPr/>
            </a:pPr>
            <a:r>
              <a:rPr lang="en-NZ" sz="2000" dirty="0" smtClean="0"/>
              <a:t>				- policy enforcement</a:t>
            </a:r>
          </a:p>
          <a:p>
            <a:pPr marL="274320" indent="-274320" eaLnBrk="1" fontAlgn="auto" hangingPunct="1">
              <a:lnSpc>
                <a:spcPct val="80000"/>
              </a:lnSpc>
              <a:spcBef>
                <a:spcPts val="580"/>
              </a:spcBef>
              <a:spcAft>
                <a:spcPts val="0"/>
              </a:spcAft>
              <a:buFontTx/>
              <a:buNone/>
              <a:defRPr/>
            </a:pPr>
            <a:endParaRPr lang="en-NZ" sz="2000" dirty="0" smtClean="0"/>
          </a:p>
          <a:p>
            <a:pPr marL="274320" indent="-274320" eaLnBrk="1" fontAlgn="auto" hangingPunct="1">
              <a:lnSpc>
                <a:spcPct val="80000"/>
              </a:lnSpc>
              <a:spcBef>
                <a:spcPts val="580"/>
              </a:spcBef>
              <a:spcAft>
                <a:spcPts val="0"/>
              </a:spcAft>
              <a:buFont typeface="Wingdings 2"/>
              <a:buChar char=""/>
              <a:defRPr/>
            </a:pPr>
            <a:r>
              <a:rPr lang="en-NZ" sz="2000" dirty="0" smtClean="0"/>
              <a:t>TCP (179)</a:t>
            </a:r>
          </a:p>
          <a:p>
            <a:pPr marL="274320" indent="-274320" eaLnBrk="1" fontAlgn="auto" hangingPunct="1">
              <a:lnSpc>
                <a:spcPct val="80000"/>
              </a:lnSpc>
              <a:spcBef>
                <a:spcPts val="580"/>
              </a:spcBef>
              <a:spcAft>
                <a:spcPts val="0"/>
              </a:spcAft>
              <a:buFont typeface="Wingdings 2"/>
              <a:buChar char=""/>
              <a:defRPr/>
            </a:pPr>
            <a:r>
              <a:rPr lang="en-NZ" sz="2000" dirty="0" smtClean="0"/>
              <a:t>No multicast / broadcast issues</a:t>
            </a:r>
          </a:p>
          <a:p>
            <a:pPr marL="274320" indent="-274320" eaLnBrk="1" fontAlgn="auto" hangingPunct="1">
              <a:lnSpc>
                <a:spcPct val="80000"/>
              </a:lnSpc>
              <a:spcBef>
                <a:spcPts val="580"/>
              </a:spcBef>
              <a:spcAft>
                <a:spcPts val="0"/>
              </a:spcAft>
              <a:buFont typeface="Wingdings 2"/>
              <a:buChar char=""/>
              <a:defRPr/>
            </a:pPr>
            <a:r>
              <a:rPr lang="en-NZ" sz="2000" dirty="0" smtClean="0"/>
              <a:t>No undesirable route leakage</a:t>
            </a:r>
          </a:p>
          <a:p>
            <a:pPr marL="274320" indent="-274320" eaLnBrk="1" fontAlgn="auto" hangingPunct="1">
              <a:lnSpc>
                <a:spcPct val="80000"/>
              </a:lnSpc>
              <a:spcBef>
                <a:spcPts val="580"/>
              </a:spcBef>
              <a:spcAft>
                <a:spcPts val="0"/>
              </a:spcAft>
              <a:buFont typeface="Wingdings 2"/>
              <a:buChar char=""/>
              <a:defRPr/>
            </a:pPr>
            <a:r>
              <a:rPr lang="en-NZ" sz="2000" dirty="0" smtClean="0"/>
              <a:t>Easy to know who you should be peering with (explicit </a:t>
            </a:r>
            <a:r>
              <a:rPr lang="en-NZ" sz="2000" dirty="0" err="1" smtClean="0"/>
              <a:t>config</a:t>
            </a:r>
            <a:r>
              <a:rPr lang="en-NZ" sz="2000" dirty="0" smtClean="0"/>
              <a:t>)</a:t>
            </a:r>
          </a:p>
          <a:p>
            <a:pPr marL="274320" indent="-274320" eaLnBrk="1" fontAlgn="auto" hangingPunct="1">
              <a:lnSpc>
                <a:spcPct val="80000"/>
              </a:lnSpc>
              <a:spcBef>
                <a:spcPts val="580"/>
              </a:spcBef>
              <a:spcAft>
                <a:spcPts val="0"/>
              </a:spcAft>
              <a:buFont typeface="Wingdings 2"/>
              <a:buChar char=""/>
              <a:defRPr/>
            </a:pPr>
            <a:r>
              <a:rPr lang="en-NZ" sz="2000" dirty="0" err="1" smtClean="0"/>
              <a:t>Multihop</a:t>
            </a:r>
            <a:r>
              <a:rPr lang="en-NZ" sz="2000" dirty="0" smtClean="0"/>
              <a:t> peering</a:t>
            </a:r>
          </a:p>
          <a:p>
            <a:pPr marL="274320" indent="-274320" eaLnBrk="1" fontAlgn="auto" hangingPunct="1">
              <a:lnSpc>
                <a:spcPct val="80000"/>
              </a:lnSpc>
              <a:spcBef>
                <a:spcPts val="580"/>
              </a:spcBef>
              <a:spcAft>
                <a:spcPts val="0"/>
              </a:spcAft>
              <a:buFont typeface="Wingdings 2"/>
              <a:buChar char=""/>
              <a:defRPr/>
            </a:pPr>
            <a:r>
              <a:rPr lang="en-NZ" sz="2000" dirty="0" smtClean="0"/>
              <a:t>next-hop advertised</a:t>
            </a:r>
          </a:p>
          <a:p>
            <a:pPr marL="274320" indent="-274320" eaLnBrk="1" fontAlgn="auto" hangingPunct="1">
              <a:lnSpc>
                <a:spcPct val="80000"/>
              </a:lnSpc>
              <a:spcBef>
                <a:spcPts val="580"/>
              </a:spcBef>
              <a:spcAft>
                <a:spcPts val="0"/>
              </a:spcAft>
              <a:buFont typeface="Wingdings 2"/>
              <a:buChar char=""/>
              <a:defRPr/>
            </a:pPr>
            <a:r>
              <a:rPr lang="en-NZ" sz="2000" dirty="0" smtClean="0"/>
              <a:t>Allows forwarding path to be separate from path route received by</a:t>
            </a:r>
          </a:p>
          <a:p>
            <a:pPr marL="274320" indent="-274320" eaLnBrk="1" fontAlgn="auto" hangingPunct="1">
              <a:lnSpc>
                <a:spcPct val="80000"/>
              </a:lnSpc>
              <a:spcBef>
                <a:spcPts val="580"/>
              </a:spcBef>
              <a:spcAft>
                <a:spcPts val="0"/>
              </a:spcAft>
              <a:buFont typeface="Wingdings 2"/>
              <a:buChar char=""/>
              <a:defRPr/>
            </a:pPr>
            <a:r>
              <a:rPr lang="en-NZ" sz="2000" dirty="0" smtClean="0"/>
              <a:t>Policy control </a:t>
            </a:r>
          </a:p>
          <a:p>
            <a:pPr marL="274320" indent="-274320" eaLnBrk="1" fontAlgn="auto" hangingPunct="1">
              <a:lnSpc>
                <a:spcPct val="80000"/>
              </a:lnSpc>
              <a:spcBef>
                <a:spcPts val="580"/>
              </a:spcBef>
              <a:spcAft>
                <a:spcPts val="0"/>
              </a:spcAft>
              <a:buFont typeface="Wingdings 2"/>
              <a:buChar char=""/>
              <a:defRPr/>
            </a:pPr>
            <a:r>
              <a:rPr lang="en-NZ" sz="2000" dirty="0" smtClean="0"/>
              <a:t>Use BGP attributes to create more complex policies </a:t>
            </a:r>
            <a:endParaRPr lang="en-AU" sz="2000" dirty="0" smtClean="0"/>
          </a:p>
        </p:txBody>
      </p:sp>
    </p:spTree>
    <p:extLst>
      <p:ext uri="{BB962C8B-B14F-4D97-AF65-F5344CB8AC3E}">
        <p14:creationId xmlns:p14="http://schemas.microsoft.com/office/powerpoint/2010/main" val="4077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BGP IPv4 Internet Routes</a:t>
            </a:r>
            <a:endParaRPr lang="en-NZ" dirty="0"/>
          </a:p>
        </p:txBody>
      </p:sp>
      <p:sp>
        <p:nvSpPr>
          <p:cNvPr id="3" name="Content Placeholder 2"/>
          <p:cNvSpPr>
            <a:spLocks noGrp="1"/>
          </p:cNvSpPr>
          <p:nvPr>
            <p:ph idx="1"/>
          </p:nvPr>
        </p:nvSpPr>
        <p:spPr/>
        <p:txBody>
          <a:bodyPr/>
          <a:lstStyle/>
          <a:p>
            <a:endParaRPr lang="en-US"/>
          </a:p>
        </p:txBody>
      </p:sp>
      <p:pic>
        <p:nvPicPr>
          <p:cNvPr id="1026" name="Picture 2" descr="https://blog.apnic.net/wp-content/uploads/2019/01/bgpv4fig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85583"/>
            <a:ext cx="8345590" cy="495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19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smtClean="0"/>
              <a:t>BGP Operational Overview</a:t>
            </a:r>
            <a:endParaRPr lang="en-US" dirty="0"/>
          </a:p>
        </p:txBody>
      </p:sp>
      <p:sp>
        <p:nvSpPr>
          <p:cNvPr id="912387" name="Rectangle 3"/>
          <p:cNvSpPr>
            <a:spLocks noGrp="1" noChangeArrowheads="1"/>
          </p:cNvSpPr>
          <p:nvPr>
            <p:ph idx="10"/>
          </p:nvPr>
        </p:nvSpPr>
        <p:spPr/>
        <p:txBody>
          <a:bodyPr>
            <a:normAutofit/>
          </a:bodyPr>
          <a:lstStyle/>
          <a:p>
            <a:r>
              <a:rPr lang="en-US" dirty="0" smtClean="0"/>
              <a:t>When two routers establish a TCP enabled BGP connection, they are called </a:t>
            </a:r>
            <a:r>
              <a:rPr lang="en-US" b="1" dirty="0" smtClean="0"/>
              <a:t>neighbors </a:t>
            </a:r>
            <a:r>
              <a:rPr lang="en-US" dirty="0" smtClean="0"/>
              <a:t>or </a:t>
            </a:r>
            <a:r>
              <a:rPr lang="en-US" b="1" dirty="0" smtClean="0"/>
              <a:t>peers</a:t>
            </a:r>
            <a:r>
              <a:rPr lang="en-US" dirty="0" smtClean="0"/>
              <a:t>.</a:t>
            </a:r>
          </a:p>
          <a:p>
            <a:pPr lvl="1"/>
            <a:r>
              <a:rPr lang="en-US" dirty="0" smtClean="0"/>
              <a:t>Peer routers exchange multiple connection messages.</a:t>
            </a:r>
          </a:p>
          <a:p>
            <a:pPr lvl="1"/>
            <a:endParaRPr lang="en-US" dirty="0" smtClean="0"/>
          </a:p>
          <a:p>
            <a:r>
              <a:rPr lang="en-US" dirty="0" smtClean="0"/>
              <a:t>Each router running BGP is called a </a:t>
            </a:r>
            <a:r>
              <a:rPr lang="en-US" b="1" dirty="0" smtClean="0"/>
              <a:t>BGP speaker</a:t>
            </a:r>
            <a:r>
              <a:rPr lang="en-US" dirty="0" smtClean="0"/>
              <a:t>. </a:t>
            </a:r>
          </a:p>
        </p:txBody>
      </p:sp>
      <p:pic>
        <p:nvPicPr>
          <p:cNvPr id="9"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extLst>
      <p:ext uri="{BB962C8B-B14F-4D97-AF65-F5344CB8AC3E}">
        <p14:creationId xmlns:p14="http://schemas.microsoft.com/office/powerpoint/2010/main" val="32768906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smtClean="0"/>
              <a:t>BGP Operational Overview</a:t>
            </a:r>
            <a:endParaRPr lang="en-US" dirty="0"/>
          </a:p>
        </p:txBody>
      </p:sp>
      <p:sp>
        <p:nvSpPr>
          <p:cNvPr id="912387" name="Rectangle 3"/>
          <p:cNvSpPr>
            <a:spLocks noGrp="1" noChangeArrowheads="1"/>
          </p:cNvSpPr>
          <p:nvPr>
            <p:ph idx="10"/>
          </p:nvPr>
        </p:nvSpPr>
        <p:spPr/>
        <p:txBody>
          <a:bodyPr>
            <a:normAutofit/>
          </a:bodyPr>
          <a:lstStyle/>
          <a:p>
            <a:r>
              <a:rPr lang="en-US" dirty="0" smtClean="0"/>
              <a:t>When BGP neighbors first establish a connection, they exchange all candidate BGP routes.   </a:t>
            </a:r>
          </a:p>
          <a:p>
            <a:pPr lvl="1"/>
            <a:r>
              <a:rPr lang="en-US" dirty="0" smtClean="0"/>
              <a:t>After this initial exchange, incremental updates are sent as network information changes</a:t>
            </a:r>
            <a:r>
              <a:rPr lang="en-US" smtClean="0"/>
              <a:t>. </a:t>
            </a:r>
            <a:endParaRPr lang="en-US" dirty="0" smtClean="0"/>
          </a:p>
        </p:txBody>
      </p:sp>
      <p:pic>
        <p:nvPicPr>
          <p:cNvPr id="6"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extLst>
      <p:ext uri="{BB962C8B-B14F-4D97-AF65-F5344CB8AC3E}">
        <p14:creationId xmlns:p14="http://schemas.microsoft.com/office/powerpoint/2010/main" val="39549952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Use Between AS</a:t>
            </a:r>
            <a:endParaRPr lang="en-US" dirty="0"/>
          </a:p>
        </p:txBody>
      </p:sp>
      <p:sp>
        <p:nvSpPr>
          <p:cNvPr id="5" name="Content Placeholder 4"/>
          <p:cNvSpPr>
            <a:spLocks noGrp="1"/>
          </p:cNvSpPr>
          <p:nvPr>
            <p:ph idx="10"/>
          </p:nvPr>
        </p:nvSpPr>
        <p:spPr/>
        <p:txBody>
          <a:bodyPr/>
          <a:lstStyle/>
          <a:p>
            <a:r>
              <a:rPr lang="en-US" smtClean="0"/>
              <a:t>BGP provides </a:t>
            </a:r>
            <a:r>
              <a:rPr lang="en-US" dirty="0" smtClean="0"/>
              <a:t>an interdomain routing system that guarantees the loop-free exchange of routing information between autonomous systems.</a:t>
            </a:r>
            <a:endParaRPr lang="en-US" dirty="0"/>
          </a:p>
        </p:txBody>
      </p:sp>
      <p:pic>
        <p:nvPicPr>
          <p:cNvPr id="84995" name="Picture 3"/>
          <p:cNvPicPr>
            <a:picLocks noGrp="1" noChangeAspect="1" noChangeArrowheads="1"/>
          </p:cNvPicPr>
          <p:nvPr>
            <p:ph sz="quarter" idx="11"/>
          </p:nvPr>
        </p:nvPicPr>
        <p:blipFill>
          <a:blip r:embed="rId3"/>
          <a:stretch>
            <a:fillRect/>
          </a:stretch>
        </p:blipFill>
        <p:spPr bwMode="auto">
          <a:xfrm>
            <a:off x="1668133" y="3619500"/>
            <a:ext cx="5742647" cy="2921000"/>
          </a:xfrm>
          <a:prstGeom prst="rect">
            <a:avLst/>
          </a:prstGeom>
          <a:noFill/>
          <a:ln w="9525">
            <a:noFill/>
            <a:miter lim="800000"/>
            <a:headEnd/>
            <a:tailEnd/>
          </a:ln>
        </p:spPr>
      </p:pic>
    </p:spTree>
    <p:extLst>
      <p:ext uri="{BB962C8B-B14F-4D97-AF65-F5344CB8AC3E}">
        <p14:creationId xmlns:p14="http://schemas.microsoft.com/office/powerpoint/2010/main" val="13732756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BGP with IGPs</a:t>
            </a:r>
            <a:endParaRPr lang="en-US" dirty="0"/>
          </a:p>
        </p:txBody>
      </p:sp>
      <p:sp>
        <p:nvSpPr>
          <p:cNvPr id="3" name="Content Placeholder 2"/>
          <p:cNvSpPr>
            <a:spLocks noGrp="1"/>
          </p:cNvSpPr>
          <p:nvPr>
            <p:ph idx="1"/>
          </p:nvPr>
        </p:nvSpPr>
        <p:spPr/>
        <p:txBody>
          <a:bodyPr>
            <a:normAutofit/>
          </a:bodyPr>
          <a:lstStyle/>
          <a:p>
            <a:r>
              <a:rPr lang="en-US" dirty="0" smtClean="0"/>
              <a:t>BGP works differently than IGPs because it does not make routing decisions based on best path metrics. </a:t>
            </a:r>
          </a:p>
          <a:p>
            <a:endParaRPr lang="en-US" dirty="0" smtClean="0"/>
          </a:p>
          <a:p>
            <a:pPr lvl="1"/>
            <a:r>
              <a:rPr lang="en-US" dirty="0" smtClean="0"/>
              <a:t>Instead, BGP is a policy-based routing protocol that allows an AS to control traffic flow using </a:t>
            </a:r>
            <a:r>
              <a:rPr lang="en-US" u="sng" dirty="0" smtClean="0"/>
              <a:t>multiple BGP attributes</a:t>
            </a:r>
            <a:r>
              <a:rPr lang="en-US" dirty="0" smtClean="0"/>
              <a:t>. </a:t>
            </a:r>
          </a:p>
          <a:p>
            <a:pPr lvl="1"/>
            <a:endParaRPr lang="en-US" dirty="0" smtClean="0"/>
          </a:p>
          <a:p>
            <a:r>
              <a:rPr lang="en-US" dirty="0" smtClean="0"/>
              <a:t>Routers running BGP exchange network attributes including a list of the full path of BGP AS numbers that a router should take to reach a destination network. </a:t>
            </a:r>
          </a:p>
          <a:p>
            <a:endParaRPr lang="en-US" dirty="0" smtClean="0"/>
          </a:p>
          <a:p>
            <a:r>
              <a:rPr lang="en-US" dirty="0" smtClean="0"/>
              <a:t>BGP allows an organization to fully use all of its bandwidth by manipulating these path attributes.</a:t>
            </a:r>
            <a:endParaRPr lang="en-US" dirty="0"/>
          </a:p>
        </p:txBody>
      </p:sp>
    </p:spTree>
    <p:extLst>
      <p:ext uri="{BB962C8B-B14F-4D97-AF65-F5344CB8AC3E}">
        <p14:creationId xmlns:p14="http://schemas.microsoft.com/office/powerpoint/2010/main" val="40907174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Comparing IGPs with BGP</a:t>
            </a:r>
            <a:endParaRPr lang="en-US" dirty="0"/>
          </a:p>
        </p:txBody>
      </p:sp>
      <p:graphicFrame>
        <p:nvGraphicFramePr>
          <p:cNvPr id="6" name="Table Placeholder 5"/>
          <p:cNvGraphicFramePr>
            <a:graphicFrameLocks noGrp="1"/>
          </p:cNvGraphicFramePr>
          <p:nvPr>
            <p:ph type="tbl" idx="1"/>
          </p:nvPr>
        </p:nvGraphicFramePr>
        <p:xfrm>
          <a:off x="355600" y="1257300"/>
          <a:ext cx="8316915" cy="4998568"/>
        </p:xfrm>
        <a:graphic>
          <a:graphicData uri="http://schemas.openxmlformats.org/drawingml/2006/table">
            <a:tbl>
              <a:tblPr firstRow="1" bandRow="1">
                <a:tableStyleId>{5C22544A-7EE6-4342-B048-85BDC9FD1C3A}</a:tableStyleId>
              </a:tblPr>
              <a:tblGrid>
                <a:gridCol w="1663383"/>
                <a:gridCol w="1663383"/>
                <a:gridCol w="1663383"/>
                <a:gridCol w="1663383"/>
                <a:gridCol w="1663383"/>
              </a:tblGrid>
              <a:tr h="925172">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Protocol</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Interior or Exterior</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Type</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Hierarchy Required?</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smtClean="0">
                          <a:solidFill>
                            <a:schemeClr val="lt1"/>
                          </a:solidFill>
                          <a:latin typeface="+mn-lt"/>
                          <a:ea typeface="+mn-ea"/>
                          <a:cs typeface="+mn-cs"/>
                        </a:rPr>
                        <a:t>Metric</a:t>
                      </a:r>
                    </a:p>
                  </a:txBody>
                  <a:tcPr marL="68580" marR="68580" marT="0" marB="0" anchor="ctr">
                    <a:lnB w="12700" cap="flat" cmpd="sng" algn="ctr">
                      <a:noFill/>
                      <a:prstDash val="solid"/>
                      <a:round/>
                      <a:headEnd type="none" w="med" len="med"/>
                      <a:tailEnd type="none" w="med" len="med"/>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RIP</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Distance vector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No</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Hop count</a:t>
                      </a:r>
                    </a:p>
                  </a:txBody>
                  <a:tcPr marL="68580" marR="68580" marT="0" marB="0" anchor="ctr">
                    <a:lnT w="12700" cmpd="sng">
                      <a:noFill/>
                    </a:lnT>
                    <a:lnB w="12700" cmpd="sng">
                      <a:noFill/>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OSPF</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Link state</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Yes</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Cost</a:t>
                      </a:r>
                    </a:p>
                  </a:txBody>
                  <a:tcPr marL="68580" marR="68580" marT="0" marB="0" anchor="ctr">
                    <a:lnT w="12700" cmpd="sng">
                      <a:noFill/>
                    </a:lnT>
                    <a:lnB w="12700" cmpd="sng">
                      <a:noFill/>
                    </a:lnB>
                  </a:tcPr>
                </a:tc>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IS-IS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Link state</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Yes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Metric</a:t>
                      </a:r>
                    </a:p>
                  </a:txBody>
                  <a:tcPr marL="68580" marR="68580" marT="0" marB="0" anchor="ctr">
                    <a:lnT w="12700" cmpd="sng">
                      <a:noFill/>
                    </a:lnT>
                  </a:tcPr>
                </a:tc>
              </a:tr>
              <a:tr h="914248">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EIGRP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Interior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Advanced </a:t>
                      </a:r>
                    </a:p>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distance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smtClean="0">
                          <a:solidFill>
                            <a:schemeClr val="dk1"/>
                          </a:solidFill>
                          <a:latin typeface="+mn-lt"/>
                          <a:ea typeface="+mn-ea"/>
                          <a:cs typeface="+mn-cs"/>
                        </a:rPr>
                        <a:t>Composite</a:t>
                      </a:r>
                    </a:p>
                  </a:txBody>
                  <a:tcPr marL="68580" marR="68580" marT="0" marB="0" anchor="ctr"/>
                </a:tc>
              </a:tr>
              <a:tr h="148860">
                <a:tc gridSpan="5">
                  <a:txBody>
                    <a:bodyPr/>
                    <a:lstStyle/>
                    <a:p>
                      <a:pPr marL="0" marR="0" lvl="0" algn="ctr" defTabSz="914400" rtl="0" eaLnBrk="1" latinLnBrk="0" hangingPunct="1">
                        <a:lnSpc>
                          <a:spcPct val="100000"/>
                        </a:lnSpc>
                        <a:spcBef>
                          <a:spcPts val="300"/>
                        </a:spcBef>
                        <a:spcAft>
                          <a:spcPts val="0"/>
                        </a:spcAft>
                        <a:defRPr/>
                      </a:pPr>
                      <a:endParaRPr lang="en-US" sz="1800" kern="1200" dirty="0" smtClean="0">
                        <a:solidFill>
                          <a:schemeClr val="dk1"/>
                        </a:solidFill>
                        <a:latin typeface="+mn-lt"/>
                        <a:ea typeface="+mn-ea"/>
                        <a:cs typeface="+mn-cs"/>
                      </a:endParaRPr>
                    </a:p>
                  </a:txBody>
                  <a:tcPr marL="68580" marR="68580" marT="0" marB="0" anchor="ctr">
                    <a:solidFill>
                      <a:schemeClr val="bg1"/>
                    </a:solidFill>
                  </a:tcP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smtClean="0">
                        <a:solidFill>
                          <a:schemeClr val="dk1"/>
                        </a:solidFill>
                        <a:latin typeface="+mn-lt"/>
                        <a:ea typeface="+mn-ea"/>
                        <a:cs typeface="+mn-cs"/>
                      </a:endParaRPr>
                    </a:p>
                  </a:txBody>
                  <a:tcPr marL="68580" marR="68580" marT="0" marB="0" anchor="ctr"/>
                </a:tc>
              </a:tr>
              <a:tr h="914248">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BGP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Exterior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Path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smtClean="0">
                          <a:solidFill>
                            <a:schemeClr val="dk1"/>
                          </a:solidFill>
                          <a:latin typeface="+mn-lt"/>
                          <a:ea typeface="+mn-ea"/>
                          <a:cs typeface="+mn-cs"/>
                        </a:rPr>
                        <a:t>Path vectors (attributes)</a:t>
                      </a:r>
                    </a:p>
                  </a:txBody>
                  <a:tcPr marL="68580" marR="68580" marT="0" marB="0" anchor="ctr"/>
                </a:tc>
              </a:tr>
            </a:tbl>
          </a:graphicData>
        </a:graphic>
      </p:graphicFrame>
    </p:spTree>
    <p:extLst>
      <p:ext uri="{BB962C8B-B14F-4D97-AF65-F5344CB8AC3E}">
        <p14:creationId xmlns:p14="http://schemas.microsoft.com/office/powerpoint/2010/main" val="34318117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Enterprise Networks to an ISP</a:t>
            </a:r>
            <a:endParaRPr lang="en-US" dirty="0"/>
          </a:p>
        </p:txBody>
      </p:sp>
      <p:sp>
        <p:nvSpPr>
          <p:cNvPr id="3" name="Content Placeholder 2"/>
          <p:cNvSpPr>
            <a:spLocks noGrp="1"/>
          </p:cNvSpPr>
          <p:nvPr>
            <p:ph idx="1"/>
          </p:nvPr>
        </p:nvSpPr>
        <p:spPr/>
        <p:txBody>
          <a:bodyPr/>
          <a:lstStyle/>
          <a:p>
            <a:r>
              <a:rPr lang="en-US" dirty="0" smtClean="0"/>
              <a:t>Modern corporate IP networks connect to the global Internet.</a:t>
            </a:r>
          </a:p>
          <a:p>
            <a:endParaRPr lang="en-US" dirty="0" smtClean="0"/>
          </a:p>
          <a:p>
            <a:r>
              <a:rPr lang="en-US" dirty="0" smtClean="0"/>
              <a:t>Requirements that must be determined for connecting an enterprise to an ISP include the following:</a:t>
            </a:r>
          </a:p>
          <a:p>
            <a:pPr lvl="1"/>
            <a:r>
              <a:rPr lang="en-US" dirty="0" smtClean="0"/>
              <a:t>Public IP address space</a:t>
            </a:r>
          </a:p>
          <a:p>
            <a:pPr lvl="1"/>
            <a:r>
              <a:rPr lang="en-US" dirty="0" smtClean="0"/>
              <a:t>Enterprise-to-ISP connection link type and bandwidth</a:t>
            </a:r>
          </a:p>
          <a:p>
            <a:pPr lvl="1"/>
            <a:r>
              <a:rPr lang="en-US" dirty="0" smtClean="0"/>
              <a:t>Connection redundancy</a:t>
            </a:r>
          </a:p>
          <a:p>
            <a:pPr lvl="1"/>
            <a:r>
              <a:rPr lang="en-US" dirty="0" smtClean="0"/>
              <a:t>Routing protocol</a:t>
            </a:r>
          </a:p>
          <a:p>
            <a:pPr lvl="1"/>
            <a:endParaRPr lang="en-US" dirty="0"/>
          </a:p>
        </p:txBody>
      </p:sp>
    </p:spTree>
    <p:extLst>
      <p:ext uri="{BB962C8B-B14F-4D97-AF65-F5344CB8AC3E}">
        <p14:creationId xmlns:p14="http://schemas.microsoft.com/office/powerpoint/2010/main" val="6382682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pPr>
              <a:defRPr/>
            </a:pPr>
            <a:r>
              <a:rPr lang="en-US" dirty="0" smtClean="0"/>
              <a:t>Connection Redundancy</a:t>
            </a:r>
          </a:p>
        </p:txBody>
      </p:sp>
      <p:pic>
        <p:nvPicPr>
          <p:cNvPr id="1715343" name="Picture 143"/>
          <p:cNvPicPr>
            <a:picLocks noChangeAspect="1" noChangeArrowheads="1"/>
          </p:cNvPicPr>
          <p:nvPr/>
        </p:nvPicPr>
        <p:blipFill>
          <a:blip r:embed="rId3"/>
          <a:srcRect/>
          <a:stretch>
            <a:fillRect/>
          </a:stretch>
        </p:blipFill>
        <p:spPr bwMode="auto">
          <a:xfrm>
            <a:off x="884238" y="2413000"/>
            <a:ext cx="3357562" cy="869950"/>
          </a:xfrm>
          <a:prstGeom prst="rect">
            <a:avLst/>
          </a:prstGeom>
          <a:noFill/>
          <a:ln w="9525">
            <a:noFill/>
            <a:miter lim="800000"/>
            <a:headEnd/>
            <a:tailEnd/>
          </a:ln>
        </p:spPr>
      </p:pic>
      <p:pic>
        <p:nvPicPr>
          <p:cNvPr id="1715345" name="Picture 145"/>
          <p:cNvPicPr>
            <a:picLocks noChangeAspect="1" noChangeArrowheads="1"/>
          </p:cNvPicPr>
          <p:nvPr/>
        </p:nvPicPr>
        <p:blipFill>
          <a:blip r:embed="rId4"/>
          <a:srcRect/>
          <a:stretch>
            <a:fillRect/>
          </a:stretch>
        </p:blipFill>
        <p:spPr bwMode="auto">
          <a:xfrm>
            <a:off x="4775200" y="2019300"/>
            <a:ext cx="3797300" cy="2070100"/>
          </a:xfrm>
          <a:prstGeom prst="rect">
            <a:avLst/>
          </a:prstGeom>
          <a:noFill/>
          <a:ln w="9525">
            <a:noFill/>
            <a:miter lim="800000"/>
            <a:headEnd/>
            <a:tailEnd/>
          </a:ln>
        </p:spPr>
      </p:pic>
      <p:pic>
        <p:nvPicPr>
          <p:cNvPr id="1715346" name="Picture 146"/>
          <p:cNvPicPr>
            <a:picLocks noChangeAspect="1" noChangeArrowheads="1"/>
          </p:cNvPicPr>
          <p:nvPr/>
        </p:nvPicPr>
        <p:blipFill>
          <a:blip r:embed="rId5"/>
          <a:srcRect/>
          <a:stretch>
            <a:fillRect/>
          </a:stretch>
        </p:blipFill>
        <p:spPr bwMode="auto">
          <a:xfrm>
            <a:off x="4918075" y="4394200"/>
            <a:ext cx="3708400" cy="1982788"/>
          </a:xfrm>
          <a:prstGeom prst="rect">
            <a:avLst/>
          </a:prstGeom>
          <a:noFill/>
          <a:ln w="9525">
            <a:noFill/>
            <a:miter lim="800000"/>
            <a:headEnd/>
            <a:tailEnd/>
          </a:ln>
        </p:spPr>
      </p:pic>
      <p:sp>
        <p:nvSpPr>
          <p:cNvPr id="1715380" name="Rectangle 180"/>
          <p:cNvSpPr>
            <a:spLocks noChangeArrowheads="1"/>
          </p:cNvSpPr>
          <p:nvPr/>
        </p:nvSpPr>
        <p:spPr bwMode="auto">
          <a:xfrm>
            <a:off x="4584700" y="4470400"/>
            <a:ext cx="4229100" cy="1843088"/>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5" name="Rectangle 175"/>
          <p:cNvSpPr>
            <a:spLocks noChangeArrowheads="1"/>
          </p:cNvSpPr>
          <p:nvPr/>
        </p:nvSpPr>
        <p:spPr bwMode="auto">
          <a:xfrm>
            <a:off x="45847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3" name="Rectangle 173"/>
          <p:cNvSpPr>
            <a:spLocks noChangeArrowheads="1"/>
          </p:cNvSpPr>
          <p:nvPr/>
        </p:nvSpPr>
        <p:spPr bwMode="auto">
          <a:xfrm>
            <a:off x="3556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66" name="Rectangle 166"/>
          <p:cNvSpPr>
            <a:spLocks noChangeArrowheads="1"/>
          </p:cNvSpPr>
          <p:nvPr/>
        </p:nvSpPr>
        <p:spPr bwMode="auto">
          <a:xfrm>
            <a:off x="45847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Dual-multihomed</a:t>
            </a:r>
            <a:endParaRPr lang="en-US" sz="1400" b="1" dirty="0"/>
          </a:p>
        </p:txBody>
      </p:sp>
      <p:sp>
        <p:nvSpPr>
          <p:cNvPr id="1715364" name="Rectangle 164"/>
          <p:cNvSpPr>
            <a:spLocks noChangeArrowheads="1"/>
          </p:cNvSpPr>
          <p:nvPr/>
        </p:nvSpPr>
        <p:spPr bwMode="auto">
          <a:xfrm>
            <a:off x="3556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Dual-homed</a:t>
            </a:r>
            <a:endParaRPr lang="en-US" sz="1400" b="1" dirty="0"/>
          </a:p>
        </p:txBody>
      </p:sp>
      <p:sp>
        <p:nvSpPr>
          <p:cNvPr id="1715351" name="Rectangle 151"/>
          <p:cNvSpPr>
            <a:spLocks noChangeArrowheads="1"/>
          </p:cNvSpPr>
          <p:nvPr/>
        </p:nvSpPr>
        <p:spPr bwMode="auto">
          <a:xfrm>
            <a:off x="45847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Multihomed</a:t>
            </a:r>
            <a:endParaRPr lang="en-US" sz="2400" b="1" dirty="0"/>
          </a:p>
        </p:txBody>
      </p:sp>
      <p:sp>
        <p:nvSpPr>
          <p:cNvPr id="1715350" name="Rectangle 150"/>
          <p:cNvSpPr>
            <a:spLocks noChangeArrowheads="1"/>
          </p:cNvSpPr>
          <p:nvPr/>
        </p:nvSpPr>
        <p:spPr bwMode="auto">
          <a:xfrm>
            <a:off x="3556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smtClean="0"/>
              <a:t>Single-homed</a:t>
            </a:r>
            <a:endParaRPr lang="en-US" sz="1400" b="1" dirty="0"/>
          </a:p>
        </p:txBody>
      </p:sp>
      <p:sp>
        <p:nvSpPr>
          <p:cNvPr id="1715349" name="Rectangle 149"/>
          <p:cNvSpPr>
            <a:spLocks noChangeArrowheads="1"/>
          </p:cNvSpPr>
          <p:nvPr/>
        </p:nvSpPr>
        <p:spPr bwMode="auto">
          <a:xfrm>
            <a:off x="45847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Two or more ISPs</a:t>
            </a:r>
          </a:p>
        </p:txBody>
      </p:sp>
      <p:sp>
        <p:nvSpPr>
          <p:cNvPr id="1715348" name="Rectangle 148"/>
          <p:cNvSpPr>
            <a:spLocks noChangeArrowheads="1"/>
          </p:cNvSpPr>
          <p:nvPr/>
        </p:nvSpPr>
        <p:spPr bwMode="auto">
          <a:xfrm>
            <a:off x="3556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One ISP</a:t>
            </a:r>
          </a:p>
        </p:txBody>
      </p:sp>
      <p:sp>
        <p:nvSpPr>
          <p:cNvPr id="34831" name="Line 152"/>
          <p:cNvSpPr>
            <a:spLocks noChangeShapeType="1"/>
          </p:cNvSpPr>
          <p:nvPr/>
        </p:nvSpPr>
        <p:spPr bwMode="auto">
          <a:xfrm>
            <a:off x="355600" y="1117600"/>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2" name="Line 153"/>
          <p:cNvSpPr>
            <a:spLocks noChangeShapeType="1"/>
          </p:cNvSpPr>
          <p:nvPr/>
        </p:nvSpPr>
        <p:spPr bwMode="auto">
          <a:xfrm>
            <a:off x="355600" y="1770063"/>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3" name="Line 154"/>
          <p:cNvSpPr>
            <a:spLocks noChangeShapeType="1"/>
          </p:cNvSpPr>
          <p:nvPr/>
        </p:nvSpPr>
        <p:spPr bwMode="auto">
          <a:xfrm>
            <a:off x="355600" y="6313488"/>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4" name="Line 155"/>
          <p:cNvSpPr>
            <a:spLocks noChangeShapeType="1"/>
          </p:cNvSpPr>
          <p:nvPr/>
        </p:nvSpPr>
        <p:spPr bwMode="auto">
          <a:xfrm>
            <a:off x="3556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5" name="Line 156"/>
          <p:cNvSpPr>
            <a:spLocks noChangeShapeType="1"/>
          </p:cNvSpPr>
          <p:nvPr/>
        </p:nvSpPr>
        <p:spPr bwMode="auto">
          <a:xfrm>
            <a:off x="4584700" y="1117600"/>
            <a:ext cx="0" cy="5195888"/>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6" name="Line 157"/>
          <p:cNvSpPr>
            <a:spLocks noChangeShapeType="1"/>
          </p:cNvSpPr>
          <p:nvPr/>
        </p:nvSpPr>
        <p:spPr bwMode="auto">
          <a:xfrm>
            <a:off x="88138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7" name="Line 165"/>
          <p:cNvSpPr>
            <a:spLocks noChangeShapeType="1"/>
          </p:cNvSpPr>
          <p:nvPr/>
        </p:nvSpPr>
        <p:spPr bwMode="auto">
          <a:xfrm>
            <a:off x="355600" y="4165600"/>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pic>
        <p:nvPicPr>
          <p:cNvPr id="1715396" name="Picture 196"/>
          <p:cNvPicPr>
            <a:picLocks noChangeAspect="1" noChangeArrowheads="1"/>
          </p:cNvPicPr>
          <p:nvPr/>
        </p:nvPicPr>
        <p:blipFill>
          <a:blip r:embed="rId6"/>
          <a:srcRect/>
          <a:stretch>
            <a:fillRect/>
          </a:stretch>
        </p:blipFill>
        <p:spPr bwMode="auto">
          <a:xfrm>
            <a:off x="555625" y="4479925"/>
            <a:ext cx="3648075" cy="663575"/>
          </a:xfrm>
          <a:prstGeom prst="rect">
            <a:avLst/>
          </a:prstGeom>
          <a:noFill/>
          <a:ln w="9525">
            <a:noFill/>
            <a:miter lim="800000"/>
            <a:headEnd type="none" w="sm" len="sm"/>
            <a:tailEnd type="none" w="sm" len="sm"/>
          </a:ln>
        </p:spPr>
      </p:pic>
      <p:pic>
        <p:nvPicPr>
          <p:cNvPr id="1715397" name="Picture 197"/>
          <p:cNvPicPr>
            <a:picLocks noChangeAspect="1" noChangeArrowheads="1"/>
          </p:cNvPicPr>
          <p:nvPr/>
        </p:nvPicPr>
        <p:blipFill>
          <a:blip r:embed="rId7"/>
          <a:srcRect/>
          <a:stretch>
            <a:fillRect/>
          </a:stretch>
        </p:blipFill>
        <p:spPr bwMode="auto">
          <a:xfrm>
            <a:off x="584200" y="5232400"/>
            <a:ext cx="3687763" cy="965200"/>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1984413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5348"/>
                                        </p:tgtEl>
                                        <p:attrNameLst>
                                          <p:attrName>style.visibility</p:attrName>
                                        </p:attrNameLst>
                                      </p:cBhvr>
                                      <p:to>
                                        <p:strVal val="visible"/>
                                      </p:to>
                                    </p:set>
                                    <p:animEffect transition="in" filter="fade">
                                      <p:cBhvr>
                                        <p:cTn id="7" dur="500"/>
                                        <p:tgtEl>
                                          <p:spTgt spid="1715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5350"/>
                                        </p:tgtEl>
                                        <p:attrNameLst>
                                          <p:attrName>style.visibility</p:attrName>
                                        </p:attrNameLst>
                                      </p:cBhvr>
                                      <p:to>
                                        <p:strVal val="visible"/>
                                      </p:to>
                                    </p:set>
                                    <p:animEffect transition="in" filter="fade">
                                      <p:cBhvr>
                                        <p:cTn id="12" dur="500"/>
                                        <p:tgtEl>
                                          <p:spTgt spid="171535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15343"/>
                                        </p:tgtEl>
                                        <p:attrNameLst>
                                          <p:attrName>style.visibility</p:attrName>
                                        </p:attrNameLst>
                                      </p:cBhvr>
                                      <p:to>
                                        <p:strVal val="visible"/>
                                      </p:to>
                                    </p:set>
                                    <p:animEffect transition="in" filter="fade">
                                      <p:cBhvr>
                                        <p:cTn id="16" dur="500"/>
                                        <p:tgtEl>
                                          <p:spTgt spid="17153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15364"/>
                                        </p:tgtEl>
                                        <p:attrNameLst>
                                          <p:attrName>style.visibility</p:attrName>
                                        </p:attrNameLst>
                                      </p:cBhvr>
                                      <p:to>
                                        <p:strVal val="visible"/>
                                      </p:to>
                                    </p:set>
                                    <p:animEffect transition="in" filter="fade">
                                      <p:cBhvr>
                                        <p:cTn id="21" dur="500"/>
                                        <p:tgtEl>
                                          <p:spTgt spid="17153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15396"/>
                                        </p:tgtEl>
                                        <p:attrNameLst>
                                          <p:attrName>style.visibility</p:attrName>
                                        </p:attrNameLst>
                                      </p:cBhvr>
                                      <p:to>
                                        <p:strVal val="visible"/>
                                      </p:to>
                                    </p:set>
                                    <p:animEffect transition="in" filter="fade">
                                      <p:cBhvr>
                                        <p:cTn id="26" dur="500"/>
                                        <p:tgtEl>
                                          <p:spTgt spid="17153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15397"/>
                                        </p:tgtEl>
                                        <p:attrNameLst>
                                          <p:attrName>style.visibility</p:attrName>
                                        </p:attrNameLst>
                                      </p:cBhvr>
                                      <p:to>
                                        <p:strVal val="visible"/>
                                      </p:to>
                                    </p:set>
                                    <p:animEffect transition="in" filter="fade">
                                      <p:cBhvr>
                                        <p:cTn id="31" dur="500"/>
                                        <p:tgtEl>
                                          <p:spTgt spid="17153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15349"/>
                                        </p:tgtEl>
                                        <p:attrNameLst>
                                          <p:attrName>style.visibility</p:attrName>
                                        </p:attrNameLst>
                                      </p:cBhvr>
                                      <p:to>
                                        <p:strVal val="visible"/>
                                      </p:to>
                                    </p:set>
                                    <p:animEffect transition="in" filter="fade">
                                      <p:cBhvr>
                                        <p:cTn id="36" dur="500"/>
                                        <p:tgtEl>
                                          <p:spTgt spid="17153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15351"/>
                                        </p:tgtEl>
                                        <p:attrNameLst>
                                          <p:attrName>style.visibility</p:attrName>
                                        </p:attrNameLst>
                                      </p:cBhvr>
                                      <p:to>
                                        <p:strVal val="visible"/>
                                      </p:to>
                                    </p:set>
                                    <p:animEffect transition="in" filter="fade">
                                      <p:cBhvr>
                                        <p:cTn id="41" dur="500"/>
                                        <p:tgtEl>
                                          <p:spTgt spid="171535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715345"/>
                                        </p:tgtEl>
                                        <p:attrNameLst>
                                          <p:attrName>style.visibility</p:attrName>
                                        </p:attrNameLst>
                                      </p:cBhvr>
                                      <p:to>
                                        <p:strVal val="visible"/>
                                      </p:to>
                                    </p:set>
                                    <p:animEffect transition="in" filter="fade">
                                      <p:cBhvr>
                                        <p:cTn id="45" dur="500"/>
                                        <p:tgtEl>
                                          <p:spTgt spid="17153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15366"/>
                                        </p:tgtEl>
                                        <p:attrNameLst>
                                          <p:attrName>style.visibility</p:attrName>
                                        </p:attrNameLst>
                                      </p:cBhvr>
                                      <p:to>
                                        <p:strVal val="visible"/>
                                      </p:to>
                                    </p:set>
                                    <p:animEffect transition="in" filter="fade">
                                      <p:cBhvr>
                                        <p:cTn id="50" dur="500"/>
                                        <p:tgtEl>
                                          <p:spTgt spid="1715366"/>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715346"/>
                                        </p:tgtEl>
                                        <p:attrNameLst>
                                          <p:attrName>style.visibility</p:attrName>
                                        </p:attrNameLst>
                                      </p:cBhvr>
                                      <p:to>
                                        <p:strVal val="visible"/>
                                      </p:to>
                                    </p:set>
                                    <p:animEffect transition="in" filter="fade">
                                      <p:cBhvr>
                                        <p:cTn id="54" dur="500"/>
                                        <p:tgtEl>
                                          <p:spTgt spid="17153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nodePh="1">
                                  <p:stCondLst>
                                    <p:cond delay="0"/>
                                  </p:stCondLst>
                                  <p:endCondLst>
                                    <p:cond evt="begin" delay="0">
                                      <p:tn val="57"/>
                                    </p:cond>
                                  </p:endCondLst>
                                  <p:childTnLst>
                                    <p:set>
                                      <p:cBhvr>
                                        <p:cTn id="58" dur="1" fill="hold">
                                          <p:stCondLst>
                                            <p:cond delay="0"/>
                                          </p:stCondLst>
                                        </p:cTn>
                                        <p:tgtEl>
                                          <p:spTgt spid="1715380"/>
                                        </p:tgtEl>
                                        <p:attrNameLst>
                                          <p:attrName>style.visibility</p:attrName>
                                        </p:attrNameLst>
                                      </p:cBhvr>
                                      <p:to>
                                        <p:strVal val="visible"/>
                                      </p:to>
                                    </p:set>
                                    <p:animEffect transition="in" filter="fade">
                                      <p:cBhvr>
                                        <p:cTn id="59" dur="500"/>
                                        <p:tgtEl>
                                          <p:spTgt spid="1715380"/>
                                        </p:tgtEl>
                                      </p:cBhvr>
                                    </p:animEffect>
                                  </p:childTnLst>
                                </p:cTn>
                              </p:par>
                            </p:childTnLst>
                          </p:cTn>
                        </p:par>
                        <p:par>
                          <p:cTn id="60" fill="hold">
                            <p:stCondLst>
                              <p:cond delay="5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1715375"/>
                                        </p:tgtEl>
                                        <p:attrNameLst>
                                          <p:attrName>style.visibility</p:attrName>
                                        </p:attrNameLst>
                                      </p:cBhvr>
                                      <p:to>
                                        <p:strVal val="visible"/>
                                      </p:to>
                                    </p:set>
                                    <p:animEffect transition="in" filter="fade">
                                      <p:cBhvr>
                                        <p:cTn id="63" dur="500"/>
                                        <p:tgtEl>
                                          <p:spTgt spid="1715375"/>
                                        </p:tgtEl>
                                      </p:cBhvr>
                                    </p:animEffect>
                                  </p:childTnLst>
                                </p:cTn>
                              </p:par>
                            </p:childTnLst>
                          </p:cTn>
                        </p:par>
                        <p:par>
                          <p:cTn id="64" fill="hold">
                            <p:stCondLst>
                              <p:cond delay="1000"/>
                            </p:stCondLst>
                            <p:childTnLst>
                              <p:par>
                                <p:cTn id="65" presetID="10" presetClass="entr" presetSubtype="0" fill="hold" grpId="0" nodeType="afterEffect" nodePh="1">
                                  <p:stCondLst>
                                    <p:cond delay="0"/>
                                  </p:stCondLst>
                                  <p:endCondLst>
                                    <p:cond evt="begin" delay="0">
                                      <p:tn val="65"/>
                                    </p:cond>
                                  </p:endCondLst>
                                  <p:childTnLst>
                                    <p:set>
                                      <p:cBhvr>
                                        <p:cTn id="66" dur="1" fill="hold">
                                          <p:stCondLst>
                                            <p:cond delay="0"/>
                                          </p:stCondLst>
                                        </p:cTn>
                                        <p:tgtEl>
                                          <p:spTgt spid="1715373"/>
                                        </p:tgtEl>
                                        <p:attrNameLst>
                                          <p:attrName>style.visibility</p:attrName>
                                        </p:attrNameLst>
                                      </p:cBhvr>
                                      <p:to>
                                        <p:strVal val="visible"/>
                                      </p:to>
                                    </p:set>
                                    <p:animEffect transition="in" filter="fade">
                                      <p:cBhvr>
                                        <p:cTn id="67" dur="500"/>
                                        <p:tgtEl>
                                          <p:spTgt spid="17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380" grpId="0"/>
      <p:bldP spid="1715375" grpId="0"/>
      <p:bldP spid="1715373" grpId="0"/>
      <p:bldP spid="1715366" grpId="0"/>
      <p:bldP spid="1715364" grpId="0"/>
      <p:bldP spid="1715351" grpId="0"/>
      <p:bldP spid="1715350" grpId="0"/>
      <p:bldP spid="1715349" grpId="0" animBg="1"/>
      <p:bldP spid="171534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dirty="0" smtClean="0"/>
              <a:t>Resources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20000"/>
          </a:bodyPr>
          <a:lstStyle/>
          <a:p>
            <a:pPr marL="0" indent="0">
              <a:buNone/>
            </a:pPr>
            <a:r>
              <a:rPr lang="en-US" sz="2800" dirty="0" smtClean="0"/>
              <a:t>Case Studies</a:t>
            </a:r>
          </a:p>
          <a:p>
            <a:r>
              <a:rPr lang="en-US" sz="2800" dirty="0">
                <a:hlinkClick r:id="rId3"/>
              </a:rPr>
              <a:t>http://</a:t>
            </a:r>
            <a:r>
              <a:rPr lang="en-US" sz="2800" dirty="0" smtClean="0">
                <a:hlinkClick r:id="rId3"/>
              </a:rPr>
              <a:t>www.cisco.com/c/en/us/support/docs/ip/border-gateway-protocol-bgp/26634-bgp-toc.html</a:t>
            </a:r>
            <a:endParaRPr lang="en-US" sz="2800" dirty="0" smtClean="0"/>
          </a:p>
          <a:p>
            <a:endParaRPr lang="en-US" sz="2800" dirty="0" smtClean="0"/>
          </a:p>
          <a:p>
            <a:pPr marL="0" indent="0">
              <a:buNone/>
            </a:pPr>
            <a:r>
              <a:rPr lang="en-US" sz="2800" dirty="0" smtClean="0"/>
              <a:t>Configuration Guide</a:t>
            </a:r>
          </a:p>
          <a:p>
            <a:r>
              <a:rPr lang="en-US" sz="2800" dirty="0">
                <a:hlinkClick r:id="rId4"/>
              </a:rPr>
              <a:t>http://</a:t>
            </a:r>
            <a:r>
              <a:rPr lang="en-US" sz="2800" dirty="0" smtClean="0">
                <a:hlinkClick r:id="rId4"/>
              </a:rPr>
              <a:t>www.cisco.com/c/en/us/td/docs/ios-xml/ios/iproute_bgp/configuration/15-mt/irg-15-mt-book.html</a:t>
            </a:r>
            <a:endParaRPr lang="en-US" sz="2800" dirty="0" smtClean="0"/>
          </a:p>
          <a:p>
            <a:endParaRPr lang="en-US" sz="2800" dirty="0" smtClean="0"/>
          </a:p>
          <a:p>
            <a:pPr marL="0" indent="0">
              <a:buNone/>
            </a:pPr>
            <a:r>
              <a:rPr lang="en-US" sz="2800" dirty="0" smtClean="0"/>
              <a:t>Command Reference</a:t>
            </a:r>
          </a:p>
          <a:p>
            <a:r>
              <a:rPr lang="en-US" sz="2800" dirty="0">
                <a:hlinkClick r:id="rId5"/>
              </a:rPr>
              <a:t>http://</a:t>
            </a:r>
            <a:r>
              <a:rPr lang="en-US" sz="2800" dirty="0" smtClean="0">
                <a:hlinkClick r:id="rId5"/>
              </a:rPr>
              <a:t>www.cisco.com/c/en/us/td/docs/ios-xml/ios/iproute_bgp/command/irg-cr-book.html</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One ISP: Dual-Homed</a:t>
            </a:r>
            <a:endParaRPr lang="en-US" dirty="0"/>
          </a:p>
        </p:txBody>
      </p:sp>
      <p:sp>
        <p:nvSpPr>
          <p:cNvPr id="6" name="Content Placeholder 5"/>
          <p:cNvSpPr>
            <a:spLocks noGrp="1"/>
          </p:cNvSpPr>
          <p:nvPr>
            <p:ph idx="10"/>
          </p:nvPr>
        </p:nvSpPr>
        <p:spPr/>
        <p:txBody>
          <a:bodyPr>
            <a:normAutofit/>
          </a:bodyPr>
          <a:lstStyle/>
          <a:p>
            <a:r>
              <a:rPr lang="en-US" dirty="0" smtClean="0"/>
              <a:t>Routing deployment options include:</a:t>
            </a:r>
          </a:p>
          <a:p>
            <a:pPr lvl="1"/>
            <a:r>
              <a:rPr lang="en-US" dirty="0" smtClean="0"/>
              <a:t>Primary and backup link functionality in case the primary link fails.</a:t>
            </a:r>
          </a:p>
          <a:p>
            <a:pPr lvl="1"/>
            <a:r>
              <a:rPr lang="en-US" dirty="0" smtClean="0"/>
              <a:t>Load sharing using Cisco Express Forwarding (CEF).</a:t>
            </a:r>
          </a:p>
          <a:p>
            <a:r>
              <a:rPr lang="en-US" dirty="0" smtClean="0"/>
              <a:t>Regardless, routing can be either static or dynamic (BGP).</a:t>
            </a:r>
            <a:endParaRPr lang="en-US" dirty="0"/>
          </a:p>
        </p:txBody>
      </p:sp>
      <p:sp>
        <p:nvSpPr>
          <p:cNvPr id="38" name="Rectangle 37"/>
          <p:cNvSpPr/>
          <p:nvPr/>
        </p:nvSpPr>
        <p:spPr bwMode="auto">
          <a:xfrm>
            <a:off x="685801" y="3009900"/>
            <a:ext cx="7707313" cy="1295400"/>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Rounded Rectangle 38"/>
          <p:cNvSpPr/>
          <p:nvPr/>
        </p:nvSpPr>
        <p:spPr bwMode="auto">
          <a:xfrm>
            <a:off x="2729729" y="3095625"/>
            <a:ext cx="1385071"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Rounded Rectangle 39"/>
          <p:cNvSpPr/>
          <p:nvPr/>
        </p:nvSpPr>
        <p:spPr bwMode="auto">
          <a:xfrm>
            <a:off x="5613400" y="30956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Freeform 9"/>
          <p:cNvSpPr>
            <a:spLocks/>
          </p:cNvSpPr>
          <p:nvPr/>
        </p:nvSpPr>
        <p:spPr bwMode="auto">
          <a:xfrm>
            <a:off x="3747003" y="37599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2" name="Picture 88"/>
          <p:cNvPicPr>
            <a:picLocks noChangeAspect="1" noChangeArrowheads="1"/>
          </p:cNvPicPr>
          <p:nvPr/>
        </p:nvPicPr>
        <p:blipFill>
          <a:blip r:embed="rId3"/>
          <a:srcRect/>
          <a:stretch>
            <a:fillRect/>
          </a:stretch>
        </p:blipFill>
        <p:spPr bwMode="auto">
          <a:xfrm>
            <a:off x="6712828" y="3113497"/>
            <a:ext cx="1637705" cy="1054838"/>
          </a:xfrm>
          <a:prstGeom prst="rect">
            <a:avLst/>
          </a:prstGeom>
          <a:noFill/>
          <a:ln w="9525" algn="ctr">
            <a:noFill/>
            <a:miter lim="800000"/>
            <a:headEnd/>
            <a:tailEnd/>
          </a:ln>
        </p:spPr>
      </p:pic>
      <p:sp>
        <p:nvSpPr>
          <p:cNvPr id="43" name="TextBox 42"/>
          <p:cNvSpPr txBox="1"/>
          <p:nvPr/>
        </p:nvSpPr>
        <p:spPr>
          <a:xfrm>
            <a:off x="2591522" y="31329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44" name="TextBox 43"/>
          <p:cNvSpPr txBox="1"/>
          <p:nvPr/>
        </p:nvSpPr>
        <p:spPr>
          <a:xfrm>
            <a:off x="7096049" y="3399762"/>
            <a:ext cx="943352" cy="432080"/>
          </a:xfrm>
          <a:prstGeom prst="rect">
            <a:avLst/>
          </a:prstGeom>
          <a:noFill/>
        </p:spPr>
        <p:txBody>
          <a:bodyPr wrap="none" rtlCol="0" anchor="ctr" anchorCtr="0">
            <a:noAutofit/>
          </a:bodyPr>
          <a:lstStyle/>
          <a:p>
            <a:r>
              <a:rPr lang="en-US" sz="1400" b="1" dirty="0" smtClean="0"/>
              <a:t>Internet </a:t>
            </a:r>
          </a:p>
        </p:txBody>
      </p:sp>
      <p:sp>
        <p:nvSpPr>
          <p:cNvPr id="50" name="TextBox 49"/>
          <p:cNvSpPr txBox="1"/>
          <p:nvPr/>
        </p:nvSpPr>
        <p:spPr>
          <a:xfrm>
            <a:off x="5606802" y="3132936"/>
            <a:ext cx="1446107" cy="226214"/>
          </a:xfrm>
          <a:prstGeom prst="rect">
            <a:avLst/>
          </a:prstGeom>
          <a:noFill/>
        </p:spPr>
        <p:txBody>
          <a:bodyPr wrap="square" lIns="0" tIns="0" rIns="0" bIns="0" rtlCol="0" anchor="ctr" anchorCtr="0">
            <a:noAutofit/>
          </a:bodyPr>
          <a:lstStyle/>
          <a:p>
            <a:r>
              <a:rPr lang="en-US" sz="1200" b="1" dirty="0" smtClean="0"/>
              <a:t>ISP</a:t>
            </a:r>
            <a:r>
              <a:rPr lang="en-US" sz="1200" dirty="0" smtClean="0"/>
              <a:t> </a:t>
            </a:r>
          </a:p>
        </p:txBody>
      </p:sp>
      <p:sp>
        <p:nvSpPr>
          <p:cNvPr id="55" name="TextBox 54"/>
          <p:cNvSpPr txBox="1"/>
          <p:nvPr/>
        </p:nvSpPr>
        <p:spPr>
          <a:xfrm>
            <a:off x="836518" y="3126711"/>
            <a:ext cx="943352" cy="432080"/>
          </a:xfrm>
          <a:prstGeom prst="rect">
            <a:avLst/>
          </a:prstGeom>
          <a:noFill/>
        </p:spPr>
        <p:txBody>
          <a:bodyPr wrap="none" rtlCol="0" anchor="ctr" anchorCtr="0">
            <a:noAutofit/>
          </a:bodyPr>
          <a:lstStyle/>
          <a:p>
            <a:r>
              <a:rPr lang="en-US" sz="1400" b="1" dirty="0" smtClean="0"/>
              <a:t>Option 1:</a:t>
            </a:r>
          </a:p>
        </p:txBody>
      </p:sp>
      <p:sp>
        <p:nvSpPr>
          <p:cNvPr id="78" name="Freeform 9"/>
          <p:cNvSpPr>
            <a:spLocks/>
          </p:cNvSpPr>
          <p:nvPr/>
        </p:nvSpPr>
        <p:spPr bwMode="auto">
          <a:xfrm>
            <a:off x="3770022" y="36099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5" name="Picture 37"/>
          <p:cNvPicPr>
            <a:picLocks noChangeArrowheads="1"/>
          </p:cNvPicPr>
          <p:nvPr/>
        </p:nvPicPr>
        <p:blipFill>
          <a:blip r:embed="rId4"/>
          <a:srcRect/>
          <a:stretch>
            <a:fillRect/>
          </a:stretch>
        </p:blipFill>
        <p:spPr bwMode="auto">
          <a:xfrm>
            <a:off x="5883217" y="3504894"/>
            <a:ext cx="972733" cy="451691"/>
          </a:xfrm>
          <a:prstGeom prst="rect">
            <a:avLst/>
          </a:prstGeom>
          <a:noFill/>
          <a:ln w="9525">
            <a:noFill/>
            <a:miter lim="800000"/>
            <a:headEnd/>
            <a:tailEnd/>
          </a:ln>
        </p:spPr>
      </p:pic>
      <p:sp>
        <p:nvSpPr>
          <p:cNvPr id="46" name="TextBox 45"/>
          <p:cNvSpPr txBox="1"/>
          <p:nvPr/>
        </p:nvSpPr>
        <p:spPr>
          <a:xfrm>
            <a:off x="6191052" y="37252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47" name="Picture 37"/>
          <p:cNvPicPr>
            <a:picLocks noChangeArrowheads="1"/>
          </p:cNvPicPr>
          <p:nvPr/>
        </p:nvPicPr>
        <p:blipFill>
          <a:blip r:embed="rId4"/>
          <a:srcRect/>
          <a:stretch>
            <a:fillRect/>
          </a:stretch>
        </p:blipFill>
        <p:spPr bwMode="auto">
          <a:xfrm>
            <a:off x="2911380" y="3506571"/>
            <a:ext cx="972733" cy="451691"/>
          </a:xfrm>
          <a:prstGeom prst="rect">
            <a:avLst/>
          </a:prstGeom>
          <a:noFill/>
          <a:ln w="9525">
            <a:noFill/>
            <a:miter lim="800000"/>
            <a:headEnd/>
            <a:tailEnd/>
          </a:ln>
        </p:spPr>
      </p:pic>
      <p:sp>
        <p:nvSpPr>
          <p:cNvPr id="48" name="TextBox 47"/>
          <p:cNvSpPr txBox="1"/>
          <p:nvPr/>
        </p:nvSpPr>
        <p:spPr>
          <a:xfrm>
            <a:off x="3219214" y="37269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79" name="Rectangle 78"/>
          <p:cNvSpPr/>
          <p:nvPr/>
        </p:nvSpPr>
        <p:spPr bwMode="auto">
          <a:xfrm>
            <a:off x="685801" y="4584700"/>
            <a:ext cx="7707313" cy="1803400"/>
          </a:xfrm>
          <a:prstGeom prst="rect">
            <a:avLst/>
          </a:prstGeom>
          <a:solidFill>
            <a:schemeClr val="accent6">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Rounded Rectangle 79"/>
          <p:cNvSpPr/>
          <p:nvPr/>
        </p:nvSpPr>
        <p:spPr bwMode="auto">
          <a:xfrm>
            <a:off x="2729729" y="46704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5613400" y="46704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3797804" y="56522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3" name="Picture 88"/>
          <p:cNvPicPr>
            <a:picLocks noChangeAspect="1" noChangeArrowheads="1"/>
          </p:cNvPicPr>
          <p:nvPr/>
        </p:nvPicPr>
        <p:blipFill>
          <a:blip r:embed="rId3"/>
          <a:srcRect/>
          <a:stretch>
            <a:fillRect/>
          </a:stretch>
        </p:blipFill>
        <p:spPr bwMode="auto">
          <a:xfrm>
            <a:off x="6712828" y="4688297"/>
            <a:ext cx="1637705" cy="1054838"/>
          </a:xfrm>
          <a:prstGeom prst="rect">
            <a:avLst/>
          </a:prstGeom>
          <a:noFill/>
          <a:ln w="9525" algn="ctr">
            <a:noFill/>
            <a:miter lim="800000"/>
            <a:headEnd/>
            <a:tailEnd/>
          </a:ln>
        </p:spPr>
      </p:pic>
      <p:sp>
        <p:nvSpPr>
          <p:cNvPr id="84" name="TextBox 83"/>
          <p:cNvSpPr txBox="1"/>
          <p:nvPr/>
        </p:nvSpPr>
        <p:spPr>
          <a:xfrm>
            <a:off x="2591522" y="47077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7096049" y="49745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5606802" y="4707736"/>
            <a:ext cx="1446107" cy="226214"/>
          </a:xfrm>
          <a:prstGeom prst="rect">
            <a:avLst/>
          </a:prstGeom>
          <a:noFill/>
        </p:spPr>
        <p:txBody>
          <a:bodyPr wrap="square" lIns="0" tIns="0" rIns="0" bIns="0" rtlCol="0" anchor="ctr" anchorCtr="0">
            <a:noAutofit/>
          </a:bodyPr>
          <a:lstStyle/>
          <a:p>
            <a:r>
              <a:rPr lang="en-US" sz="1200" b="1" dirty="0" smtClean="0"/>
              <a:t>ISP</a:t>
            </a:r>
            <a:r>
              <a:rPr lang="en-US" sz="1200" dirty="0" smtClean="0"/>
              <a:t> </a:t>
            </a:r>
          </a:p>
        </p:txBody>
      </p:sp>
      <p:sp>
        <p:nvSpPr>
          <p:cNvPr id="87" name="TextBox 86"/>
          <p:cNvSpPr txBox="1"/>
          <p:nvPr/>
        </p:nvSpPr>
        <p:spPr>
          <a:xfrm>
            <a:off x="836518" y="4701511"/>
            <a:ext cx="943352" cy="432080"/>
          </a:xfrm>
          <a:prstGeom prst="rect">
            <a:avLst/>
          </a:prstGeom>
          <a:noFill/>
        </p:spPr>
        <p:txBody>
          <a:bodyPr wrap="none" rtlCol="0" anchor="ctr" anchorCtr="0">
            <a:noAutofit/>
          </a:bodyPr>
          <a:lstStyle/>
          <a:p>
            <a:r>
              <a:rPr lang="en-US" sz="1400" b="1" dirty="0" smtClean="0"/>
              <a:t>Option 2:</a:t>
            </a:r>
          </a:p>
        </p:txBody>
      </p:sp>
      <p:sp>
        <p:nvSpPr>
          <p:cNvPr id="88" name="Freeform 9"/>
          <p:cNvSpPr>
            <a:spLocks/>
          </p:cNvSpPr>
          <p:nvPr/>
        </p:nvSpPr>
        <p:spPr bwMode="auto">
          <a:xfrm>
            <a:off x="3770022" y="5184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5883217" y="5079694"/>
            <a:ext cx="972733" cy="451691"/>
          </a:xfrm>
          <a:prstGeom prst="rect">
            <a:avLst/>
          </a:prstGeom>
          <a:noFill/>
          <a:ln w="9525">
            <a:noFill/>
            <a:miter lim="800000"/>
            <a:headEnd/>
            <a:tailEnd/>
          </a:ln>
        </p:spPr>
      </p:pic>
      <p:sp>
        <p:nvSpPr>
          <p:cNvPr id="90" name="TextBox 89"/>
          <p:cNvSpPr txBox="1"/>
          <p:nvPr/>
        </p:nvSpPr>
        <p:spPr>
          <a:xfrm>
            <a:off x="6191052" y="53000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2911380" y="5081371"/>
            <a:ext cx="972733" cy="451691"/>
          </a:xfrm>
          <a:prstGeom prst="rect">
            <a:avLst/>
          </a:prstGeom>
          <a:noFill/>
          <a:ln w="9525">
            <a:noFill/>
            <a:miter lim="800000"/>
            <a:headEnd/>
            <a:tailEnd/>
          </a:ln>
        </p:spPr>
      </p:pic>
      <p:sp>
        <p:nvSpPr>
          <p:cNvPr id="92" name="TextBox 91"/>
          <p:cNvSpPr txBox="1"/>
          <p:nvPr/>
        </p:nvSpPr>
        <p:spPr>
          <a:xfrm>
            <a:off x="3219214" y="53017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2924080" y="5716371"/>
            <a:ext cx="972733" cy="451691"/>
          </a:xfrm>
          <a:prstGeom prst="rect">
            <a:avLst/>
          </a:prstGeom>
          <a:noFill/>
          <a:ln w="9525">
            <a:noFill/>
            <a:miter lim="800000"/>
            <a:headEnd/>
            <a:tailEnd/>
          </a:ln>
        </p:spPr>
      </p:pic>
      <p:sp>
        <p:nvSpPr>
          <p:cNvPr id="94" name="TextBox 93"/>
          <p:cNvSpPr txBox="1"/>
          <p:nvPr/>
        </p:nvSpPr>
        <p:spPr>
          <a:xfrm>
            <a:off x="3231914" y="59367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Tree>
    <p:extLst>
      <p:ext uri="{BB962C8B-B14F-4D97-AF65-F5344CB8AC3E}">
        <p14:creationId xmlns:p14="http://schemas.microsoft.com/office/powerpoint/2010/main" val="291461869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Connecting to Multiple ISPs: Multihomed</a:t>
            </a:r>
            <a:endParaRPr lang="en-US" dirty="0"/>
          </a:p>
        </p:txBody>
      </p:sp>
      <p:sp>
        <p:nvSpPr>
          <p:cNvPr id="6" name="Content Placeholder 5"/>
          <p:cNvSpPr>
            <a:spLocks noGrp="1"/>
          </p:cNvSpPr>
          <p:nvPr>
            <p:ph idx="10"/>
          </p:nvPr>
        </p:nvSpPr>
        <p:spPr/>
        <p:txBody>
          <a:bodyPr>
            <a:normAutofit/>
          </a:bodyPr>
          <a:lstStyle/>
          <a:p>
            <a:r>
              <a:rPr lang="en-US" dirty="0" smtClean="0"/>
              <a:t>Connections from different ISPs can terminate on the same router, or on different routers to further enhance the resiliency. </a:t>
            </a:r>
          </a:p>
          <a:p>
            <a:r>
              <a:rPr lang="en-US" dirty="0" smtClean="0"/>
              <a:t>Routing must be capable of reacting to dynamic changes therefore BGP is typically used.</a:t>
            </a:r>
            <a:endParaRPr lang="en-US" dirty="0"/>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Tree>
    <p:extLst>
      <p:ext uri="{BB962C8B-B14F-4D97-AF65-F5344CB8AC3E}">
        <p14:creationId xmlns:p14="http://schemas.microsoft.com/office/powerpoint/2010/main" val="28170528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Connecting to Multiple ISPs: Multihomed</a:t>
            </a:r>
            <a:endParaRPr lang="en-US" dirty="0"/>
          </a:p>
        </p:txBody>
      </p:sp>
      <p:sp>
        <p:nvSpPr>
          <p:cNvPr id="6" name="Content Placeholder 5"/>
          <p:cNvSpPr>
            <a:spLocks noGrp="1"/>
          </p:cNvSpPr>
          <p:nvPr>
            <p:ph idx="10"/>
          </p:nvPr>
        </p:nvSpPr>
        <p:spPr/>
        <p:txBody>
          <a:bodyPr>
            <a:normAutofit/>
          </a:bodyPr>
          <a:lstStyle/>
          <a:p>
            <a:r>
              <a:rPr lang="en-US" dirty="0" smtClean="0"/>
              <a:t>Multihomed benefits include:</a:t>
            </a:r>
          </a:p>
          <a:p>
            <a:pPr lvl="1"/>
            <a:r>
              <a:rPr lang="en-US" dirty="0" smtClean="0"/>
              <a:t>Achieving an ISP-independent solution. </a:t>
            </a:r>
          </a:p>
          <a:p>
            <a:pPr lvl="1"/>
            <a:r>
              <a:rPr lang="en-US" dirty="0" smtClean="0"/>
              <a:t>Scalability of the solution, beyond two ISPs.</a:t>
            </a:r>
          </a:p>
          <a:p>
            <a:pPr lvl="1"/>
            <a:r>
              <a:rPr lang="en-US" dirty="0" smtClean="0"/>
              <a:t>Resistance to a failure to a single ISP.</a:t>
            </a:r>
          </a:p>
          <a:p>
            <a:pPr lvl="1"/>
            <a:r>
              <a:rPr lang="en-US" dirty="0" smtClean="0"/>
              <a:t>Load sharing for different destination networks between ISPs.</a:t>
            </a:r>
          </a:p>
          <a:p>
            <a:pPr lvl="1"/>
            <a:endParaRPr lang="en-US" dirty="0" smtClean="0"/>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Tree>
    <p:extLst>
      <p:ext uri="{BB962C8B-B14F-4D97-AF65-F5344CB8AC3E}">
        <p14:creationId xmlns:p14="http://schemas.microsoft.com/office/powerpoint/2010/main" val="34203822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279400" y="365379"/>
            <a:ext cx="8864600" cy="740664"/>
          </a:xfrm>
        </p:spPr>
        <p:txBody>
          <a:bodyPr/>
          <a:lstStyle/>
          <a:p>
            <a:r>
              <a:rPr lang="en-US" dirty="0" smtClean="0"/>
              <a:t>Connecting Multiple ISPs: Dual-Multihomed</a:t>
            </a:r>
            <a:endParaRPr lang="en-US" dirty="0"/>
          </a:p>
        </p:txBody>
      </p:sp>
      <p:sp>
        <p:nvSpPr>
          <p:cNvPr id="6" name="Content Placeholder 5"/>
          <p:cNvSpPr>
            <a:spLocks noGrp="1"/>
          </p:cNvSpPr>
          <p:nvPr>
            <p:ph idx="10"/>
          </p:nvPr>
        </p:nvSpPr>
        <p:spPr/>
        <p:txBody>
          <a:bodyPr>
            <a:normAutofit/>
          </a:bodyPr>
          <a:lstStyle/>
          <a:p>
            <a:r>
              <a:rPr lang="en-US" dirty="0" smtClean="0"/>
              <a:t>Dual multihomed includes all the benefits of multihomed connectivity, with enhanced resiliency.</a:t>
            </a:r>
          </a:p>
          <a:p>
            <a:r>
              <a:rPr lang="en-US" dirty="0" smtClean="0"/>
              <a:t>The configuration typically has multiple edge routers, one per ISP, and uses BGP.</a:t>
            </a:r>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Freeform 9"/>
          <p:cNvSpPr>
            <a:spLocks/>
          </p:cNvSpPr>
          <p:nvPr/>
        </p:nvSpPr>
        <p:spPr bwMode="auto">
          <a:xfrm rot="20408185">
            <a:off x="2769104" y="4191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smtClean="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smtClean="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smtClean="0"/>
              <a:t>ISP 1</a:t>
            </a:r>
            <a:r>
              <a:rPr lang="en-US" sz="1200" dirty="0" smtClean="0"/>
              <a:t> </a:t>
            </a:r>
          </a:p>
        </p:txBody>
      </p:sp>
      <p:sp>
        <p:nvSpPr>
          <p:cNvPr id="88" name="Freeform 9"/>
          <p:cNvSpPr>
            <a:spLocks/>
          </p:cNvSpPr>
          <p:nvPr/>
        </p:nvSpPr>
        <p:spPr bwMode="auto">
          <a:xfrm rot="761210">
            <a:off x="2792122" y="54133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smtClean="0"/>
              <a:t>ISP 2</a:t>
            </a:r>
            <a:r>
              <a:rPr lang="en-US" sz="1200" dirty="0" smtClean="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smtClean="0">
                <a:solidFill>
                  <a:schemeClr val="bg1"/>
                </a:solidFill>
              </a:rPr>
              <a:t>PE</a:t>
            </a:r>
            <a:endParaRPr lang="en-US" sz="1200" b="1" dirty="0">
              <a:solidFill>
                <a:schemeClr val="bg1"/>
              </a:solidFill>
            </a:endParaRPr>
          </a:p>
        </p:txBody>
      </p:sp>
      <p:sp>
        <p:nvSpPr>
          <p:cNvPr id="22" name="Freeform 9"/>
          <p:cNvSpPr>
            <a:spLocks/>
          </p:cNvSpPr>
          <p:nvPr/>
        </p:nvSpPr>
        <p:spPr bwMode="auto">
          <a:xfrm rot="20408185">
            <a:off x="2794504" y="4318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23" name="Freeform 9"/>
          <p:cNvSpPr>
            <a:spLocks/>
          </p:cNvSpPr>
          <p:nvPr/>
        </p:nvSpPr>
        <p:spPr bwMode="auto">
          <a:xfrm rot="761210">
            <a:off x="2792122" y="5565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Tree>
    <p:extLst>
      <p:ext uri="{BB962C8B-B14F-4D97-AF65-F5344CB8AC3E}">
        <p14:creationId xmlns:p14="http://schemas.microsoft.com/office/powerpoint/2010/main" val="11198066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BGP in an Enterprise Network</a:t>
            </a:r>
            <a:endParaRPr lang="en-US" dirty="0"/>
          </a:p>
        </p:txBody>
      </p:sp>
      <p:sp>
        <p:nvSpPr>
          <p:cNvPr id="6" name="Content Placeholder 5"/>
          <p:cNvSpPr>
            <a:spLocks noGrp="1"/>
          </p:cNvSpPr>
          <p:nvPr>
            <p:ph idx="1"/>
          </p:nvPr>
        </p:nvSpPr>
        <p:spPr/>
        <p:txBody>
          <a:bodyPr/>
          <a:lstStyle/>
          <a:p>
            <a:r>
              <a:rPr lang="en-US" dirty="0" smtClean="0"/>
              <a:t>When BGP is running between routers in different AS, it is called </a:t>
            </a:r>
            <a:r>
              <a:rPr lang="en-US" b="1" dirty="0" smtClean="0"/>
              <a:t>External BGP (EBGP)</a:t>
            </a:r>
            <a:r>
              <a:rPr lang="en-US" dirty="0" smtClean="0"/>
              <a:t>. </a:t>
            </a:r>
          </a:p>
          <a:p>
            <a:r>
              <a:rPr lang="en-US" dirty="0" smtClean="0"/>
              <a:t>When BGP is running between routers in the same AS, it is called </a:t>
            </a:r>
            <a:r>
              <a:rPr lang="en-US" b="1" dirty="0" smtClean="0"/>
              <a:t>Internal BGP (IBGP)</a:t>
            </a:r>
            <a:r>
              <a:rPr lang="en-US" dirty="0" smtClean="0"/>
              <a:t>.</a:t>
            </a:r>
            <a:endParaRPr lang="en-US" dirty="0"/>
          </a:p>
        </p:txBody>
      </p:sp>
      <p:pic>
        <p:nvPicPr>
          <p:cNvPr id="110594" name="Picture 2"/>
          <p:cNvPicPr>
            <a:picLocks noChangeAspect="1" noChangeArrowheads="1"/>
          </p:cNvPicPr>
          <p:nvPr/>
        </p:nvPicPr>
        <p:blipFill>
          <a:blip r:embed="rId3"/>
          <a:srcRect/>
          <a:stretch>
            <a:fillRect/>
          </a:stretch>
        </p:blipFill>
        <p:spPr bwMode="auto">
          <a:xfrm>
            <a:off x="1247193" y="3009900"/>
            <a:ext cx="6470228" cy="3846512"/>
          </a:xfrm>
          <a:prstGeom prst="rect">
            <a:avLst/>
          </a:prstGeom>
          <a:noFill/>
          <a:ln w="9525">
            <a:noFill/>
            <a:miter lim="800000"/>
            <a:headEnd/>
            <a:tailEnd/>
          </a:ln>
        </p:spPr>
      </p:pic>
      <p:sp>
        <p:nvSpPr>
          <p:cNvPr id="8" name="TextBox 7"/>
          <p:cNvSpPr txBox="1"/>
          <p:nvPr/>
        </p:nvSpPr>
        <p:spPr>
          <a:xfrm>
            <a:off x="5181600" y="4826000"/>
            <a:ext cx="694421" cy="286232"/>
          </a:xfrm>
          <a:prstGeom prst="rect">
            <a:avLst/>
          </a:prstGeom>
          <a:noFill/>
        </p:spPr>
        <p:txBody>
          <a:bodyPr wrap="none" rtlCol="0">
            <a:spAutoFit/>
          </a:bodyPr>
          <a:lstStyle/>
          <a:p>
            <a:r>
              <a:rPr lang="en-US" sz="1400" b="1" dirty="0" smtClean="0"/>
              <a:t>EBGP</a:t>
            </a:r>
            <a:endParaRPr lang="en-US" sz="1400" b="1" dirty="0"/>
          </a:p>
        </p:txBody>
      </p:sp>
      <p:sp>
        <p:nvSpPr>
          <p:cNvPr id="9" name="TextBox 8"/>
          <p:cNvSpPr txBox="1"/>
          <p:nvPr/>
        </p:nvSpPr>
        <p:spPr>
          <a:xfrm>
            <a:off x="4635500" y="5448300"/>
            <a:ext cx="694421" cy="286232"/>
          </a:xfrm>
          <a:prstGeom prst="rect">
            <a:avLst/>
          </a:prstGeom>
          <a:noFill/>
        </p:spPr>
        <p:txBody>
          <a:bodyPr wrap="none" rtlCol="0">
            <a:spAutoFit/>
          </a:bodyPr>
          <a:lstStyle/>
          <a:p>
            <a:r>
              <a:rPr lang="en-US" sz="1400" b="1" dirty="0" smtClean="0"/>
              <a:t>EBGP</a:t>
            </a:r>
            <a:endParaRPr lang="en-US" sz="1400" b="1" dirty="0"/>
          </a:p>
        </p:txBody>
      </p:sp>
      <p:sp>
        <p:nvSpPr>
          <p:cNvPr id="10" name="TextBox 9"/>
          <p:cNvSpPr txBox="1"/>
          <p:nvPr/>
        </p:nvSpPr>
        <p:spPr>
          <a:xfrm>
            <a:off x="2921000" y="4191000"/>
            <a:ext cx="623889" cy="286232"/>
          </a:xfrm>
          <a:prstGeom prst="rect">
            <a:avLst/>
          </a:prstGeom>
          <a:noFill/>
        </p:spPr>
        <p:txBody>
          <a:bodyPr wrap="none" rtlCol="0">
            <a:spAutoFit/>
          </a:bodyPr>
          <a:lstStyle/>
          <a:p>
            <a:r>
              <a:rPr lang="en-US" sz="1400" b="1" dirty="0" smtClean="0"/>
              <a:t>IBGP</a:t>
            </a:r>
            <a:endParaRPr lang="en-US" sz="1400" b="1" dirty="0"/>
          </a:p>
        </p:txBody>
      </p:sp>
      <p:sp>
        <p:nvSpPr>
          <p:cNvPr id="13" name="TextBox 12"/>
          <p:cNvSpPr txBox="1"/>
          <p:nvPr/>
        </p:nvSpPr>
        <p:spPr>
          <a:xfrm>
            <a:off x="3416300" y="4483100"/>
            <a:ext cx="623889" cy="286232"/>
          </a:xfrm>
          <a:prstGeom prst="rect">
            <a:avLst/>
          </a:prstGeom>
          <a:noFill/>
        </p:spPr>
        <p:txBody>
          <a:bodyPr wrap="none" rtlCol="0">
            <a:spAutoFit/>
          </a:bodyPr>
          <a:lstStyle/>
          <a:p>
            <a:r>
              <a:rPr lang="en-US" sz="1400" b="1" dirty="0" smtClean="0"/>
              <a:t>IBGP</a:t>
            </a:r>
            <a:endParaRPr lang="en-US" sz="1400" b="1" dirty="0"/>
          </a:p>
        </p:txBody>
      </p:sp>
      <p:sp>
        <p:nvSpPr>
          <p:cNvPr id="14" name="TextBox 13"/>
          <p:cNvSpPr txBox="1"/>
          <p:nvPr/>
        </p:nvSpPr>
        <p:spPr>
          <a:xfrm>
            <a:off x="4330700" y="4051300"/>
            <a:ext cx="623889" cy="286232"/>
          </a:xfrm>
          <a:prstGeom prst="rect">
            <a:avLst/>
          </a:prstGeom>
          <a:noFill/>
        </p:spPr>
        <p:txBody>
          <a:bodyPr wrap="none" rtlCol="0">
            <a:spAutoFit/>
          </a:bodyPr>
          <a:lstStyle/>
          <a:p>
            <a:r>
              <a:rPr lang="en-US" sz="1400" b="1" dirty="0" smtClean="0"/>
              <a:t>IBGP</a:t>
            </a:r>
            <a:endParaRPr lang="en-US" sz="1400" b="1" dirty="0"/>
          </a:p>
        </p:txBody>
      </p:sp>
    </p:spTree>
    <p:extLst>
      <p:ext uri="{BB962C8B-B14F-4D97-AF65-F5344CB8AC3E}">
        <p14:creationId xmlns:p14="http://schemas.microsoft.com/office/powerpoint/2010/main" val="297093687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8531" name="Rectangle 3"/>
          <p:cNvSpPr>
            <a:spLocks noGrp="1" noChangeArrowheads="1"/>
          </p:cNvSpPr>
          <p:nvPr>
            <p:ph type="title"/>
          </p:nvPr>
        </p:nvSpPr>
        <p:spPr/>
        <p:txBody>
          <a:bodyPr/>
          <a:lstStyle/>
          <a:p>
            <a:r>
              <a:rPr lang="en-US" dirty="0" smtClean="0"/>
              <a:t>External BGP</a:t>
            </a:r>
            <a:endParaRPr lang="en-US" dirty="0"/>
          </a:p>
        </p:txBody>
      </p:sp>
      <p:sp>
        <p:nvSpPr>
          <p:cNvPr id="918532" name="Rectangle 4"/>
          <p:cNvSpPr>
            <a:spLocks noGrp="1" noChangeArrowheads="1"/>
          </p:cNvSpPr>
          <p:nvPr>
            <p:ph idx="1"/>
          </p:nvPr>
        </p:nvSpPr>
        <p:spPr/>
        <p:txBody>
          <a:bodyPr/>
          <a:lstStyle/>
          <a:p>
            <a:r>
              <a:rPr lang="en-US" dirty="0" smtClean="0"/>
              <a:t>EBGP neighbors are in different autonomous systems.</a:t>
            </a:r>
          </a:p>
          <a:p>
            <a:pPr lvl="1"/>
            <a:r>
              <a:rPr lang="en-US" dirty="0" smtClean="0"/>
              <a:t>EBGP neighbors are usually directly connected.</a:t>
            </a:r>
          </a:p>
          <a:p>
            <a:endParaRPr lang="en-US" dirty="0"/>
          </a:p>
        </p:txBody>
      </p:sp>
      <p:pic>
        <p:nvPicPr>
          <p:cNvPr id="918533" name="Picture 5" descr="l01_15"/>
          <p:cNvPicPr>
            <a:picLocks noChangeAspect="1" noChangeArrowheads="1"/>
          </p:cNvPicPr>
          <p:nvPr/>
        </p:nvPicPr>
        <p:blipFill>
          <a:blip r:embed="rId3"/>
          <a:srcRect/>
          <a:stretch>
            <a:fillRect/>
          </a:stretch>
        </p:blipFill>
        <p:spPr bwMode="auto">
          <a:xfrm>
            <a:off x="1320298" y="2398044"/>
            <a:ext cx="6324600" cy="3786188"/>
          </a:xfrm>
          <a:prstGeom prst="rect">
            <a:avLst/>
          </a:prstGeom>
          <a:noFill/>
        </p:spPr>
      </p:pic>
    </p:spTree>
    <p:extLst>
      <p:ext uri="{BB962C8B-B14F-4D97-AF65-F5344CB8AC3E}">
        <p14:creationId xmlns:p14="http://schemas.microsoft.com/office/powerpoint/2010/main" val="20982783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EBGP Neighbor Relationship Requirements</a:t>
            </a:r>
            <a:endParaRPr lang="en-US" dirty="0"/>
          </a:p>
        </p:txBody>
      </p:sp>
      <p:sp>
        <p:nvSpPr>
          <p:cNvPr id="3" name="Content Placeholder 2"/>
          <p:cNvSpPr>
            <a:spLocks noGrp="1"/>
          </p:cNvSpPr>
          <p:nvPr>
            <p:ph idx="1"/>
          </p:nvPr>
        </p:nvSpPr>
        <p:spPr/>
        <p:txBody>
          <a:bodyPr/>
          <a:lstStyle/>
          <a:p>
            <a:r>
              <a:rPr lang="en-US" b="1" dirty="0" smtClean="0"/>
              <a:t>Define neighbors: </a:t>
            </a:r>
          </a:p>
          <a:p>
            <a:pPr lvl="1"/>
            <a:r>
              <a:rPr lang="en-US" dirty="0" smtClean="0"/>
              <a:t>A TCP session (three-way handshake) must be established before starting BGP routing update exchanges.</a:t>
            </a:r>
          </a:p>
          <a:p>
            <a:pPr lvl="1"/>
            <a:endParaRPr lang="en-US" dirty="0" smtClean="0"/>
          </a:p>
          <a:p>
            <a:r>
              <a:rPr lang="en-US" b="1" dirty="0" smtClean="0"/>
              <a:t>Reachability: </a:t>
            </a:r>
          </a:p>
          <a:p>
            <a:pPr lvl="1"/>
            <a:r>
              <a:rPr lang="en-US" dirty="0" smtClean="0"/>
              <a:t>EBGP neighbors are usually directly connected.</a:t>
            </a:r>
          </a:p>
          <a:p>
            <a:pPr lvl="1"/>
            <a:endParaRPr lang="en-US" dirty="0" smtClean="0"/>
          </a:p>
          <a:p>
            <a:r>
              <a:rPr lang="en-US" b="1" dirty="0" smtClean="0"/>
              <a:t>Different AS number: </a:t>
            </a:r>
          </a:p>
          <a:p>
            <a:pPr lvl="1"/>
            <a:r>
              <a:rPr lang="en-US" dirty="0" smtClean="0"/>
              <a:t>EBGP neighbors must have different AS numbers.</a:t>
            </a:r>
          </a:p>
        </p:txBody>
      </p:sp>
    </p:spTree>
    <p:extLst>
      <p:ext uri="{BB962C8B-B14F-4D97-AF65-F5344CB8AC3E}">
        <p14:creationId xmlns:p14="http://schemas.microsoft.com/office/powerpoint/2010/main" val="16169627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0579" name="Rectangle 3"/>
          <p:cNvSpPr>
            <a:spLocks noGrp="1" noChangeArrowheads="1"/>
          </p:cNvSpPr>
          <p:nvPr>
            <p:ph type="title"/>
          </p:nvPr>
        </p:nvSpPr>
        <p:spPr/>
        <p:txBody>
          <a:bodyPr/>
          <a:lstStyle/>
          <a:p>
            <a:r>
              <a:rPr lang="en-US" dirty="0" smtClean="0"/>
              <a:t>Internal BGP</a:t>
            </a:r>
            <a:endParaRPr lang="en-US" dirty="0"/>
          </a:p>
        </p:txBody>
      </p:sp>
      <p:sp>
        <p:nvSpPr>
          <p:cNvPr id="920580" name="Rectangle 4"/>
          <p:cNvSpPr>
            <a:spLocks noGrp="1" noChangeArrowheads="1"/>
          </p:cNvSpPr>
          <p:nvPr>
            <p:ph idx="1"/>
          </p:nvPr>
        </p:nvSpPr>
        <p:spPr/>
        <p:txBody>
          <a:bodyPr/>
          <a:lstStyle/>
          <a:p>
            <a:r>
              <a:rPr lang="en-US" dirty="0" smtClean="0"/>
              <a:t>IBGP neighbors are in the same autonomous systems.</a:t>
            </a:r>
          </a:p>
          <a:p>
            <a:pPr lvl="1"/>
            <a:r>
              <a:rPr lang="en-US" dirty="0" smtClean="0"/>
              <a:t>IBGP neighbors do not need to be directly connected.</a:t>
            </a:r>
          </a:p>
        </p:txBody>
      </p:sp>
      <p:pic>
        <p:nvPicPr>
          <p:cNvPr id="920581" name="Picture 5" descr="l01_16"/>
          <p:cNvPicPr>
            <a:picLocks noChangeAspect="1" noChangeArrowheads="1"/>
          </p:cNvPicPr>
          <p:nvPr/>
        </p:nvPicPr>
        <p:blipFill>
          <a:blip r:embed="rId3"/>
          <a:srcRect/>
          <a:stretch>
            <a:fillRect/>
          </a:stretch>
        </p:blipFill>
        <p:spPr bwMode="auto">
          <a:xfrm>
            <a:off x="1437606" y="2783138"/>
            <a:ext cx="6524625" cy="3876675"/>
          </a:xfrm>
          <a:prstGeom prst="rect">
            <a:avLst/>
          </a:prstGeom>
          <a:noFill/>
        </p:spPr>
      </p:pic>
    </p:spTree>
    <p:extLst>
      <p:ext uri="{BB962C8B-B14F-4D97-AF65-F5344CB8AC3E}">
        <p14:creationId xmlns:p14="http://schemas.microsoft.com/office/powerpoint/2010/main" val="38251156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8"/>
            <a:ext cx="8864600" cy="742659"/>
          </a:xfrm>
        </p:spPr>
        <p:txBody>
          <a:bodyPr>
            <a:normAutofit/>
          </a:bodyPr>
          <a:lstStyle/>
          <a:p>
            <a:r>
              <a:rPr lang="en-US" smtClean="0"/>
              <a:t>IBGP Neighbor Relationship </a:t>
            </a:r>
            <a:r>
              <a:rPr lang="en-US" dirty="0" smtClean="0"/>
              <a:t>Requirements</a:t>
            </a:r>
            <a:endParaRPr lang="en-US" dirty="0"/>
          </a:p>
        </p:txBody>
      </p:sp>
      <p:sp>
        <p:nvSpPr>
          <p:cNvPr id="3" name="Content Placeholder 2"/>
          <p:cNvSpPr>
            <a:spLocks noGrp="1"/>
          </p:cNvSpPr>
          <p:nvPr>
            <p:ph idx="1"/>
          </p:nvPr>
        </p:nvSpPr>
        <p:spPr/>
        <p:txBody>
          <a:bodyPr/>
          <a:lstStyle/>
          <a:p>
            <a:r>
              <a:rPr lang="en-US" b="1" dirty="0" smtClean="0"/>
              <a:t>Define neighbors:</a:t>
            </a:r>
            <a:r>
              <a:rPr lang="en-US" dirty="0" smtClean="0"/>
              <a:t> </a:t>
            </a:r>
          </a:p>
          <a:p>
            <a:pPr lvl="1"/>
            <a:r>
              <a:rPr lang="en-US" dirty="0" smtClean="0"/>
              <a:t>A TCP session (three-way handshake) must be established before starting BGP routing update exchanges.</a:t>
            </a:r>
          </a:p>
          <a:p>
            <a:pPr lvl="1"/>
            <a:endParaRPr lang="en-US" dirty="0" smtClean="0"/>
          </a:p>
          <a:p>
            <a:r>
              <a:rPr lang="en-US" b="1" dirty="0" smtClean="0"/>
              <a:t>Reachability:</a:t>
            </a:r>
            <a:r>
              <a:rPr lang="en-US" dirty="0" smtClean="0"/>
              <a:t> </a:t>
            </a:r>
          </a:p>
          <a:p>
            <a:pPr lvl="1"/>
            <a:r>
              <a:rPr lang="en-US" dirty="0" smtClean="0"/>
              <a:t>IBGP neighbors must be reachable usually by using an IGP.</a:t>
            </a:r>
          </a:p>
          <a:p>
            <a:pPr lvl="1"/>
            <a:r>
              <a:rPr lang="en-US" dirty="0" smtClean="0"/>
              <a:t>Loopback IP addresses are typically used to identify IBGP neighbors.</a:t>
            </a:r>
          </a:p>
          <a:p>
            <a:pPr lvl="1"/>
            <a:endParaRPr lang="en-US" dirty="0" smtClean="0"/>
          </a:p>
          <a:p>
            <a:r>
              <a:rPr lang="en-US" b="1" dirty="0" smtClean="0"/>
              <a:t>Same AS number: </a:t>
            </a:r>
          </a:p>
          <a:p>
            <a:pPr lvl="1"/>
            <a:r>
              <a:rPr lang="en-US" dirty="0" smtClean="0"/>
              <a:t>IBGP neighbors must have the same AS number.</a:t>
            </a:r>
          </a:p>
        </p:txBody>
      </p:sp>
    </p:spTree>
    <p:extLst>
      <p:ext uri="{BB962C8B-B14F-4D97-AF65-F5344CB8AC3E}">
        <p14:creationId xmlns:p14="http://schemas.microsoft.com/office/powerpoint/2010/main" val="24349197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IBGP in a Transit AS</a:t>
            </a:r>
            <a:endParaRPr lang="en-US" dirty="0"/>
          </a:p>
        </p:txBody>
      </p:sp>
      <p:sp>
        <p:nvSpPr>
          <p:cNvPr id="9" name="Content Placeholder 8"/>
          <p:cNvSpPr>
            <a:spLocks noGrp="1"/>
          </p:cNvSpPr>
          <p:nvPr>
            <p:ph idx="10"/>
          </p:nvPr>
        </p:nvSpPr>
        <p:spPr>
          <a:xfrm>
            <a:off x="236370" y="915296"/>
            <a:ext cx="8520354" cy="2871395"/>
          </a:xfrm>
        </p:spPr>
        <p:txBody>
          <a:bodyPr>
            <a:normAutofit fontScale="85000" lnSpcReduction="10000"/>
          </a:bodyPr>
          <a:lstStyle/>
          <a:p>
            <a:r>
              <a:rPr lang="en-US" dirty="0" smtClean="0"/>
              <a:t>A transit AS is an AS that routes traffic from one external AS to another external AS. </a:t>
            </a:r>
          </a:p>
          <a:p>
            <a:r>
              <a:rPr lang="en-US" dirty="0" smtClean="0"/>
              <a:t>In this example, AS 65102 is a service provider network.</a:t>
            </a:r>
          </a:p>
          <a:p>
            <a:endParaRPr lang="en-US" dirty="0" smtClean="0"/>
          </a:p>
          <a:p>
            <a:pPr lvl="1"/>
            <a:r>
              <a:rPr lang="en-US" dirty="0" smtClean="0"/>
              <a:t>Only the two edge routers (router B and E) are running BGP and have established an IBGP neighbor relationship using OSPF. </a:t>
            </a:r>
          </a:p>
          <a:p>
            <a:pPr lvl="1"/>
            <a:endParaRPr lang="en-US" dirty="0" smtClean="0"/>
          </a:p>
          <a:p>
            <a:pPr lvl="1"/>
            <a:r>
              <a:rPr lang="en-US" dirty="0" smtClean="0"/>
              <a:t>Although the EBGP routes could be redistributed into OSPF, the potential number of BGP routes may overwhelm OSPF and is therefore not recommended.</a:t>
            </a:r>
          </a:p>
        </p:txBody>
      </p:sp>
      <p:pic>
        <p:nvPicPr>
          <p:cNvPr id="13" name="Picture 3"/>
          <p:cNvPicPr>
            <a:picLocks noGrp="1" noChangeAspect="1" noChangeArrowheads="1"/>
          </p:cNvPicPr>
          <p:nvPr>
            <p:ph sz="quarter" idx="11"/>
          </p:nvPr>
        </p:nvPicPr>
        <p:blipFill>
          <a:blip r:embed="rId3"/>
          <a:srcRect/>
          <a:stretch>
            <a:fillRect/>
          </a:stretch>
        </p:blipFill>
        <p:spPr bwMode="auto">
          <a:xfrm>
            <a:off x="1140723" y="3619500"/>
            <a:ext cx="6797467" cy="2921000"/>
          </a:xfrm>
          <a:prstGeom prst="rect">
            <a:avLst/>
          </a:prstGeom>
          <a:noFill/>
          <a:ln w="9525">
            <a:noFill/>
            <a:miter lim="800000"/>
            <a:headEnd/>
            <a:tailEnd/>
          </a:ln>
        </p:spPr>
      </p:pic>
    </p:spTree>
    <p:extLst>
      <p:ext uri="{BB962C8B-B14F-4D97-AF65-F5344CB8AC3E}">
        <p14:creationId xmlns:p14="http://schemas.microsoft.com/office/powerpoint/2010/main" val="2602223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IGP versus EGP</a:t>
            </a:r>
            <a:endParaRPr lang="en-US" dirty="0"/>
          </a:p>
        </p:txBody>
      </p:sp>
      <p:sp>
        <p:nvSpPr>
          <p:cNvPr id="3" name="Content Placeholder 2"/>
          <p:cNvSpPr>
            <a:spLocks noGrp="1"/>
          </p:cNvSpPr>
          <p:nvPr>
            <p:ph idx="10"/>
          </p:nvPr>
        </p:nvSpPr>
        <p:spPr/>
        <p:txBody>
          <a:bodyPr>
            <a:normAutofit fontScale="92500" lnSpcReduction="20000"/>
          </a:bodyPr>
          <a:lstStyle/>
          <a:p>
            <a:r>
              <a:rPr lang="en-US" b="1" dirty="0" smtClean="0"/>
              <a:t>Interior gateway protocol (IGP)</a:t>
            </a:r>
          </a:p>
          <a:p>
            <a:pPr lvl="1"/>
            <a:r>
              <a:rPr lang="en-US" dirty="0" smtClean="0"/>
              <a:t>A routing protocol operating within an Autonomous System (AS). </a:t>
            </a:r>
          </a:p>
          <a:p>
            <a:pPr lvl="1"/>
            <a:r>
              <a:rPr lang="en-US" dirty="0" smtClean="0"/>
              <a:t>RIP, OSPF, and EIGRP are IGPs.</a:t>
            </a:r>
          </a:p>
          <a:p>
            <a:pPr lvl="1"/>
            <a:endParaRPr lang="en-US" dirty="0" smtClean="0"/>
          </a:p>
          <a:p>
            <a:r>
              <a:rPr lang="en-US" b="1" dirty="0" smtClean="0"/>
              <a:t>Exterior gateway protocol (EGP)</a:t>
            </a:r>
          </a:p>
          <a:p>
            <a:pPr lvl="1"/>
            <a:r>
              <a:rPr lang="en-US" dirty="0" smtClean="0"/>
              <a:t>A routing protocol operating between different AS. </a:t>
            </a:r>
          </a:p>
          <a:p>
            <a:pPr lvl="1"/>
            <a:r>
              <a:rPr lang="en-US" dirty="0" smtClean="0"/>
              <a:t>BGP is an interdomain routing protocol (IDRP) and is an EGP.</a:t>
            </a:r>
          </a:p>
          <a:p>
            <a:pPr lvl="1"/>
            <a:endParaRPr lang="en-US" dirty="0"/>
          </a:p>
        </p:txBody>
      </p:sp>
      <p:pic>
        <p:nvPicPr>
          <p:cNvPr id="52226" name="Picture 2"/>
          <p:cNvPicPr>
            <a:picLocks noGrp="1" noChangeAspect="1" noChangeArrowheads="1"/>
          </p:cNvPicPr>
          <p:nvPr>
            <p:ph sz="quarter" idx="11"/>
          </p:nvPr>
        </p:nvPicPr>
        <p:blipFill>
          <a:blip r:embed="rId3"/>
          <a:stretch>
            <a:fillRect/>
          </a:stretch>
        </p:blipFill>
        <p:spPr bwMode="auto">
          <a:xfrm>
            <a:off x="585084" y="3619500"/>
            <a:ext cx="7908744" cy="2921000"/>
          </a:xfrm>
          <a:prstGeom prst="rect">
            <a:avLst/>
          </a:prstGeom>
          <a:noFill/>
          <a:ln w="9525">
            <a:noFill/>
            <a:miter lim="800000"/>
            <a:headEnd/>
            <a:tailEnd/>
          </a:ln>
        </p:spPr>
      </p:pic>
    </p:spTree>
    <p:extLst>
      <p:ext uri="{BB962C8B-B14F-4D97-AF65-F5344CB8AC3E}">
        <p14:creationId xmlns:p14="http://schemas.microsoft.com/office/powerpoint/2010/main" val="38384319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IBGP in a Transit AS</a:t>
            </a:r>
            <a:endParaRPr lang="en-US" dirty="0"/>
          </a:p>
        </p:txBody>
      </p:sp>
      <p:sp>
        <p:nvSpPr>
          <p:cNvPr id="9" name="Content Placeholder 8"/>
          <p:cNvSpPr>
            <a:spLocks noGrp="1"/>
          </p:cNvSpPr>
          <p:nvPr>
            <p:ph idx="10"/>
          </p:nvPr>
        </p:nvSpPr>
        <p:spPr/>
        <p:txBody>
          <a:bodyPr>
            <a:noAutofit/>
          </a:bodyPr>
          <a:lstStyle/>
          <a:p>
            <a:r>
              <a:rPr lang="en-US" dirty="0" smtClean="0"/>
              <a:t>A better solution for a provider network would be to have a fully meshed BGP internetwork.</a:t>
            </a:r>
          </a:p>
          <a:p>
            <a:pPr lvl="1"/>
            <a:r>
              <a:rPr lang="en-US" dirty="0" smtClean="0"/>
              <a:t>BGP runs on all internal routers and all routers establish IBGP sessions.</a:t>
            </a:r>
          </a:p>
          <a:p>
            <a:pPr lvl="1"/>
            <a:r>
              <a:rPr lang="en-US" dirty="0" smtClean="0"/>
              <a:t>IBGP routers have complete knowledge of external routes.</a:t>
            </a:r>
          </a:p>
        </p:txBody>
      </p:sp>
      <p:pic>
        <p:nvPicPr>
          <p:cNvPr id="11" name="Picture 2"/>
          <p:cNvPicPr>
            <a:picLocks noChangeAspect="1" noChangeArrowheads="1"/>
          </p:cNvPicPr>
          <p:nvPr/>
        </p:nvPicPr>
        <p:blipFill>
          <a:blip r:embed="rId3"/>
          <a:srcRect/>
          <a:stretch>
            <a:fillRect/>
          </a:stretch>
        </p:blipFill>
        <p:spPr bwMode="auto">
          <a:xfrm>
            <a:off x="1183005" y="3693928"/>
            <a:ext cx="6797965" cy="2921000"/>
          </a:xfrm>
          <a:prstGeom prst="rect">
            <a:avLst/>
          </a:prstGeom>
          <a:noFill/>
          <a:ln w="9525" algn="ctr">
            <a:noFill/>
            <a:miter lim="800000"/>
            <a:headEnd/>
            <a:tailEnd/>
          </a:ln>
        </p:spPr>
      </p:pic>
    </p:spTree>
    <p:extLst>
      <p:ext uri="{BB962C8B-B14F-4D97-AF65-F5344CB8AC3E}">
        <p14:creationId xmlns:p14="http://schemas.microsoft.com/office/powerpoint/2010/main" val="12335763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IBGP in a Nontransit AS</a:t>
            </a:r>
            <a:endParaRPr lang="en-US" dirty="0"/>
          </a:p>
        </p:txBody>
      </p:sp>
      <p:sp>
        <p:nvSpPr>
          <p:cNvPr id="9" name="Content Placeholder 8"/>
          <p:cNvSpPr>
            <a:spLocks noGrp="1"/>
          </p:cNvSpPr>
          <p:nvPr>
            <p:ph idx="1"/>
          </p:nvPr>
        </p:nvSpPr>
        <p:spPr/>
        <p:txBody>
          <a:bodyPr>
            <a:normAutofit/>
          </a:bodyPr>
          <a:lstStyle/>
          <a:p>
            <a:r>
              <a:rPr lang="en-US" dirty="0" smtClean="0"/>
              <a:t>A nontransit AS is an AS that does not route traffic from one external AS to another external AS. </a:t>
            </a:r>
          </a:p>
          <a:p>
            <a:pPr lvl="1"/>
            <a:r>
              <a:rPr lang="en-US" dirty="0" smtClean="0"/>
              <a:t>Nontransit AS networks are typically enterprise networks. </a:t>
            </a:r>
          </a:p>
          <a:p>
            <a:pPr lvl="1"/>
            <a:endParaRPr lang="en-US" dirty="0" smtClean="0"/>
          </a:p>
          <a:p>
            <a:r>
              <a:rPr lang="en-US" dirty="0" smtClean="0"/>
              <a:t>All routers in a </a:t>
            </a:r>
            <a:r>
              <a:rPr lang="en-US" dirty="0" err="1" smtClean="0"/>
              <a:t>nontransit</a:t>
            </a:r>
            <a:r>
              <a:rPr lang="en-US" dirty="0" smtClean="0"/>
              <a:t> AS must still have complete knowledge of external routes.</a:t>
            </a:r>
          </a:p>
          <a:p>
            <a:endParaRPr lang="en-US" dirty="0" smtClean="0"/>
          </a:p>
          <a:p>
            <a:r>
              <a:rPr lang="en-US" dirty="0" smtClean="0"/>
              <a:t>To avoid routing loops within an AS, BGP specifies that routes learned through IBGP are never propagated to other IBGP peers.</a:t>
            </a:r>
          </a:p>
          <a:p>
            <a:pPr lvl="1"/>
            <a:r>
              <a:rPr lang="en-US" dirty="0" smtClean="0"/>
              <a:t>It is assumed that the sending IBGP neighbor is fully meshed with all other IBGP speakers and has sent each IBGP neighbor the update.</a:t>
            </a:r>
          </a:p>
        </p:txBody>
      </p:sp>
    </p:spTree>
    <p:extLst>
      <p:ext uri="{BB962C8B-B14F-4D97-AF65-F5344CB8AC3E}">
        <p14:creationId xmlns:p14="http://schemas.microsoft.com/office/powerpoint/2010/main" val="23139152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in an Enterprise Example</a:t>
            </a:r>
            <a:endParaRPr lang="en-US" dirty="0"/>
          </a:p>
        </p:txBody>
      </p:sp>
      <p:sp>
        <p:nvSpPr>
          <p:cNvPr id="9" name="Content Placeholder 8"/>
          <p:cNvSpPr>
            <a:spLocks noGrp="1"/>
          </p:cNvSpPr>
          <p:nvPr>
            <p:ph idx="1"/>
          </p:nvPr>
        </p:nvSpPr>
        <p:spPr>
          <a:xfrm>
            <a:off x="279400" y="1028700"/>
            <a:ext cx="4526775" cy="5499100"/>
          </a:xfrm>
        </p:spPr>
        <p:txBody>
          <a:bodyPr>
            <a:normAutofit fontScale="77500" lnSpcReduction="20000"/>
          </a:bodyPr>
          <a:lstStyle/>
          <a:p>
            <a:pPr>
              <a:lnSpc>
                <a:spcPct val="120000"/>
              </a:lnSpc>
              <a:spcBef>
                <a:spcPts val="0"/>
              </a:spcBef>
            </a:pPr>
            <a:r>
              <a:rPr lang="en-US" dirty="0" smtClean="0"/>
              <a:t>Enterprise AS 65500 is learning routes from both ISP-A and ISP-B via EBGP and is also running IBGP on all of its routers. </a:t>
            </a:r>
          </a:p>
          <a:p>
            <a:pPr marL="406400" lvl="1" indent="-180975">
              <a:lnSpc>
                <a:spcPct val="120000"/>
              </a:lnSpc>
              <a:spcBef>
                <a:spcPts val="0"/>
              </a:spcBef>
            </a:pPr>
            <a:r>
              <a:rPr lang="en-US" dirty="0" smtClean="0"/>
              <a:t>If one of the connections to the ISPs goes down, traffic will be sent through the other ISP. </a:t>
            </a:r>
          </a:p>
          <a:p>
            <a:pPr marL="406400" lvl="1" indent="-180975">
              <a:lnSpc>
                <a:spcPct val="120000"/>
              </a:lnSpc>
              <a:spcBef>
                <a:spcPts val="0"/>
              </a:spcBef>
            </a:pPr>
            <a:endParaRPr lang="en-US" dirty="0" smtClean="0"/>
          </a:p>
          <a:p>
            <a:pPr>
              <a:lnSpc>
                <a:spcPct val="120000"/>
              </a:lnSpc>
              <a:spcBef>
                <a:spcPts val="0"/>
              </a:spcBef>
            </a:pPr>
            <a:r>
              <a:rPr lang="en-US" dirty="0" smtClean="0"/>
              <a:t>An undesirable situation could occur if the enterprise AS is configured as a transit AS.</a:t>
            </a:r>
          </a:p>
          <a:p>
            <a:pPr lvl="1">
              <a:lnSpc>
                <a:spcPct val="120000"/>
              </a:lnSpc>
              <a:spcBef>
                <a:spcPts val="0"/>
              </a:spcBef>
            </a:pPr>
            <a:r>
              <a:rPr lang="en-US" dirty="0" smtClean="0"/>
              <a:t>For example, AS 65500 learns the 172.18.0.0/16 route from ISP-A. </a:t>
            </a:r>
          </a:p>
          <a:p>
            <a:pPr lvl="1">
              <a:lnSpc>
                <a:spcPct val="120000"/>
              </a:lnSpc>
              <a:spcBef>
                <a:spcPts val="0"/>
              </a:spcBef>
            </a:pPr>
            <a:r>
              <a:rPr lang="en-US" dirty="0" smtClean="0"/>
              <a:t>If router B advertises that route to ISP-B, then ISP-B may decide to use it. </a:t>
            </a:r>
          </a:p>
          <a:p>
            <a:pPr lvl="1">
              <a:lnSpc>
                <a:spcPct val="120000"/>
              </a:lnSpc>
              <a:spcBef>
                <a:spcPts val="0"/>
              </a:spcBef>
            </a:pPr>
            <a:r>
              <a:rPr lang="en-US" dirty="0" smtClean="0"/>
              <a:t>This undesirable configuration could be avoided through careful BGP configuration. </a:t>
            </a:r>
          </a:p>
        </p:txBody>
      </p:sp>
      <p:pic>
        <p:nvPicPr>
          <p:cNvPr id="111619" name="Picture 3"/>
          <p:cNvPicPr>
            <a:picLocks noGrp="1" noChangeAspect="1" noChangeArrowheads="1"/>
          </p:cNvPicPr>
          <p:nvPr>
            <p:ph idx="10"/>
          </p:nvPr>
        </p:nvPicPr>
        <p:blipFill>
          <a:blip r:embed="rId3"/>
          <a:stretch>
            <a:fillRect/>
          </a:stretch>
        </p:blipFill>
        <p:spPr bwMode="auto">
          <a:xfrm>
            <a:off x="4702175" y="2050288"/>
            <a:ext cx="4067175" cy="3455923"/>
          </a:xfrm>
          <a:prstGeom prst="rect">
            <a:avLst/>
          </a:prstGeom>
          <a:noFill/>
          <a:ln w="9525">
            <a:noFill/>
            <a:miter lim="800000"/>
            <a:headEnd/>
            <a:tailEnd/>
          </a:ln>
        </p:spPr>
      </p:pic>
    </p:spTree>
    <p:extLst>
      <p:ext uri="{BB962C8B-B14F-4D97-AF65-F5344CB8AC3E}">
        <p14:creationId xmlns:p14="http://schemas.microsoft.com/office/powerpoint/2010/main" val="16764112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7266" name="Rectangle 2"/>
          <p:cNvSpPr>
            <a:spLocks noGrp="1" noChangeArrowheads="1"/>
          </p:cNvSpPr>
          <p:nvPr>
            <p:ph type="title"/>
          </p:nvPr>
        </p:nvSpPr>
        <p:spPr/>
        <p:txBody>
          <a:bodyPr/>
          <a:lstStyle/>
          <a:p>
            <a:pPr>
              <a:defRPr/>
            </a:pPr>
            <a:r>
              <a:rPr lang="en-US" dirty="0" smtClean="0"/>
              <a:t>Three Multihoming Connection Options</a:t>
            </a:r>
          </a:p>
        </p:txBody>
      </p:sp>
      <p:sp>
        <p:nvSpPr>
          <p:cNvPr id="38915" name="Rectangle 3"/>
          <p:cNvSpPr>
            <a:spLocks noGrp="1" noChangeArrowheads="1"/>
          </p:cNvSpPr>
          <p:nvPr>
            <p:ph idx="1"/>
          </p:nvPr>
        </p:nvSpPr>
        <p:spPr/>
        <p:txBody>
          <a:bodyPr/>
          <a:lstStyle/>
          <a:p>
            <a:pPr marL="342900" indent="-342900">
              <a:lnSpc>
                <a:spcPct val="85000"/>
              </a:lnSpc>
              <a:buFont typeface="+mj-lt"/>
              <a:buAutoNum type="arabicPeriod"/>
            </a:pPr>
            <a:r>
              <a:rPr lang="en-US" sz="2400" dirty="0" smtClean="0"/>
              <a:t>Each ISP passes only a default route to the AS. </a:t>
            </a:r>
          </a:p>
          <a:p>
            <a:pPr marL="571500" lvl="1" indent="-231775">
              <a:lnSpc>
                <a:spcPct val="85000"/>
              </a:lnSpc>
            </a:pPr>
            <a:r>
              <a:rPr lang="en-US" sz="2000" dirty="0" smtClean="0"/>
              <a:t>The default route is passed on to internal routers. </a:t>
            </a:r>
          </a:p>
          <a:p>
            <a:pPr marL="571500" lvl="1" indent="-231775">
              <a:lnSpc>
                <a:spcPct val="85000"/>
              </a:lnSpc>
            </a:pPr>
            <a:endParaRPr lang="en-US" sz="2000" dirty="0" smtClean="0"/>
          </a:p>
          <a:p>
            <a:pPr marL="342900" indent="-342900">
              <a:lnSpc>
                <a:spcPct val="85000"/>
              </a:lnSpc>
              <a:buFont typeface="+mj-lt"/>
              <a:buAutoNum type="arabicPeriod"/>
            </a:pPr>
            <a:r>
              <a:rPr lang="en-US" dirty="0" smtClean="0"/>
              <a:t>Each ISP passes only a default route and provider-owned specific routes to the AS.</a:t>
            </a:r>
          </a:p>
          <a:p>
            <a:pPr marL="571500" lvl="1" indent="-231775">
              <a:lnSpc>
                <a:spcPct val="85000"/>
              </a:lnSpc>
            </a:pPr>
            <a:r>
              <a:rPr lang="en-US" dirty="0" smtClean="0"/>
              <a:t>These routes may be propagated to internal routers, or all internal routers in the transit path can run BGP to exchange these routes. </a:t>
            </a:r>
          </a:p>
          <a:p>
            <a:pPr marL="571500" lvl="1" indent="-231775">
              <a:lnSpc>
                <a:spcPct val="85000"/>
              </a:lnSpc>
            </a:pPr>
            <a:endParaRPr lang="en-US" dirty="0" smtClean="0"/>
          </a:p>
          <a:p>
            <a:pPr marL="342900" indent="-342900">
              <a:lnSpc>
                <a:spcPct val="85000"/>
              </a:lnSpc>
              <a:buFont typeface="+mj-lt"/>
              <a:buAutoNum type="arabicPeriod"/>
            </a:pPr>
            <a:r>
              <a:rPr lang="en-US" dirty="0" smtClean="0"/>
              <a:t>Each ISP passes all routes to the AS.</a:t>
            </a:r>
          </a:p>
          <a:p>
            <a:pPr marL="571500" lvl="1" indent="-231775">
              <a:lnSpc>
                <a:spcPct val="85000"/>
              </a:lnSpc>
            </a:pPr>
            <a:r>
              <a:rPr lang="en-US" dirty="0" smtClean="0"/>
              <a:t>All internal routers in the transit path run BGP to exchange these routes. </a:t>
            </a:r>
          </a:p>
        </p:txBody>
      </p:sp>
    </p:spTree>
    <p:extLst>
      <p:ext uri="{BB962C8B-B14F-4D97-AF65-F5344CB8AC3E}">
        <p14:creationId xmlns:p14="http://schemas.microsoft.com/office/powerpoint/2010/main" val="39376391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normAutofit/>
          </a:bodyPr>
          <a:lstStyle/>
          <a:p>
            <a:r>
              <a:rPr lang="en-US" dirty="0" smtClean="0"/>
              <a:t>Default Routes from All Providers</a:t>
            </a:r>
          </a:p>
        </p:txBody>
      </p:sp>
      <p:pic>
        <p:nvPicPr>
          <p:cNvPr id="1028" name="Picture 4"/>
          <p:cNvPicPr>
            <a:picLocks noGrp="1" noChangeAspect="1" noChangeArrowheads="1"/>
          </p:cNvPicPr>
          <p:nvPr>
            <p:ph idx="1"/>
          </p:nvPr>
        </p:nvPicPr>
        <p:blipFill>
          <a:blip r:embed="rId3"/>
          <a:srcRect/>
          <a:stretch>
            <a:fillRect/>
          </a:stretch>
        </p:blipFill>
        <p:spPr bwMode="auto">
          <a:xfrm>
            <a:off x="694576" y="1016000"/>
            <a:ext cx="7689760" cy="5448300"/>
          </a:xfrm>
          <a:prstGeom prst="rect">
            <a:avLst/>
          </a:prstGeom>
          <a:noFill/>
          <a:ln w="9525">
            <a:noFill/>
            <a:miter lim="800000"/>
            <a:headEnd/>
            <a:tailEnd/>
          </a:ln>
        </p:spPr>
      </p:pic>
    </p:spTree>
    <p:extLst>
      <p:ext uri="{BB962C8B-B14F-4D97-AF65-F5344CB8AC3E}">
        <p14:creationId xmlns:p14="http://schemas.microsoft.com/office/powerpoint/2010/main" val="225719254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0338" name="Rectangle 2"/>
          <p:cNvSpPr>
            <a:spLocks noGrp="1" noChangeArrowheads="1"/>
          </p:cNvSpPr>
          <p:nvPr>
            <p:ph type="title"/>
          </p:nvPr>
        </p:nvSpPr>
        <p:spPr/>
        <p:txBody>
          <a:bodyPr/>
          <a:lstStyle/>
          <a:p>
            <a:r>
              <a:rPr lang="en-US" dirty="0" smtClean="0"/>
              <a:t>Default Routes and Partial Updates </a:t>
            </a:r>
          </a:p>
        </p:txBody>
      </p:sp>
      <p:pic>
        <p:nvPicPr>
          <p:cNvPr id="5" name="Content Placeholder 4"/>
          <p:cNvPicPr>
            <a:picLocks noGrp="1" noChangeAspect="1" noChangeArrowheads="1"/>
          </p:cNvPicPr>
          <p:nvPr>
            <p:ph idx="1"/>
          </p:nvPr>
        </p:nvPicPr>
        <p:blipFill>
          <a:blip r:embed="rId3"/>
          <a:srcRect/>
          <a:stretch>
            <a:fillRect/>
          </a:stretch>
        </p:blipFill>
        <p:spPr bwMode="auto">
          <a:xfrm>
            <a:off x="1012627" y="1354784"/>
            <a:ext cx="7053659" cy="4770732"/>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11157597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1362" name="Rectangle 2"/>
          <p:cNvSpPr>
            <a:spLocks noGrp="1" noChangeArrowheads="1"/>
          </p:cNvSpPr>
          <p:nvPr>
            <p:ph type="title"/>
          </p:nvPr>
        </p:nvSpPr>
        <p:spPr/>
        <p:txBody>
          <a:bodyPr/>
          <a:lstStyle/>
          <a:p>
            <a:r>
              <a:rPr lang="en-US" dirty="0" smtClean="0"/>
              <a:t>Full Routes from All Providers </a:t>
            </a:r>
          </a:p>
        </p:txBody>
      </p:sp>
      <p:pic>
        <p:nvPicPr>
          <p:cNvPr id="5" name="Content Placeholder 4"/>
          <p:cNvPicPr>
            <a:picLocks noGrp="1" noChangeAspect="1" noChangeArrowheads="1"/>
          </p:cNvPicPr>
          <p:nvPr>
            <p:ph sz="quarter" idx="10"/>
          </p:nvPr>
        </p:nvPicPr>
        <p:blipFill>
          <a:blip r:embed="rId3"/>
          <a:srcRect/>
          <a:stretch>
            <a:fillRect/>
          </a:stretch>
        </p:blipFill>
        <p:spPr bwMode="auto">
          <a:xfrm>
            <a:off x="1348534" y="1505079"/>
            <a:ext cx="6370732" cy="4546342"/>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2569514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Path Vector Characteristics</a:t>
            </a:r>
            <a:endParaRPr lang="en-US" dirty="0"/>
          </a:p>
        </p:txBody>
      </p:sp>
      <p:sp>
        <p:nvSpPr>
          <p:cNvPr id="3" name="Content Placeholder 2"/>
          <p:cNvSpPr>
            <a:spLocks noGrp="1"/>
          </p:cNvSpPr>
          <p:nvPr>
            <p:ph idx="1"/>
          </p:nvPr>
        </p:nvSpPr>
        <p:spPr/>
        <p:txBody>
          <a:bodyPr>
            <a:normAutofit/>
          </a:bodyPr>
          <a:lstStyle/>
          <a:p>
            <a:r>
              <a:rPr lang="en-US" dirty="0" smtClean="0"/>
              <a:t>Internal routing protocols announce a list of networks and the metrics to get to each network.</a:t>
            </a:r>
          </a:p>
          <a:p>
            <a:r>
              <a:rPr lang="en-US" dirty="0" smtClean="0"/>
              <a:t>In contrast, BGP routers exchange network reachability information, called </a:t>
            </a:r>
            <a:r>
              <a:rPr lang="en-US" b="1" dirty="0" smtClean="0"/>
              <a:t>path vectors</a:t>
            </a:r>
            <a:r>
              <a:rPr lang="en-US" dirty="0" smtClean="0"/>
              <a:t>, made up of </a:t>
            </a:r>
            <a:r>
              <a:rPr lang="en-US" b="1" dirty="0" smtClean="0"/>
              <a:t>path attributes</a:t>
            </a:r>
            <a:r>
              <a:rPr lang="en-US" dirty="0" smtClean="0"/>
              <a:t>.</a:t>
            </a:r>
          </a:p>
          <a:p>
            <a:endParaRPr lang="en-US" dirty="0" smtClean="0"/>
          </a:p>
        </p:txBody>
      </p:sp>
    </p:spTree>
    <p:extLst>
      <p:ext uri="{BB962C8B-B14F-4D97-AF65-F5344CB8AC3E}">
        <p14:creationId xmlns:p14="http://schemas.microsoft.com/office/powerpoint/2010/main" val="26754919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Path Vector Characteristics</a:t>
            </a:r>
            <a:endParaRPr lang="en-US" dirty="0"/>
          </a:p>
        </p:txBody>
      </p:sp>
      <p:sp>
        <p:nvSpPr>
          <p:cNvPr id="3" name="Content Placeholder 2"/>
          <p:cNvSpPr>
            <a:spLocks noGrp="1"/>
          </p:cNvSpPr>
          <p:nvPr>
            <p:ph idx="10"/>
          </p:nvPr>
        </p:nvSpPr>
        <p:spPr/>
        <p:txBody>
          <a:bodyPr>
            <a:normAutofit/>
          </a:bodyPr>
          <a:lstStyle/>
          <a:p>
            <a:r>
              <a:rPr lang="en-US" dirty="0" smtClean="0"/>
              <a:t>The path vector information includes:</a:t>
            </a:r>
          </a:p>
          <a:p>
            <a:pPr lvl="1"/>
            <a:r>
              <a:rPr lang="en-US" dirty="0" smtClean="0"/>
              <a:t>A list of the full path of BGP AS numbers (hop by hop) necessary to reach a destination network. </a:t>
            </a:r>
          </a:p>
          <a:p>
            <a:pPr lvl="1"/>
            <a:r>
              <a:rPr lang="en-US" dirty="0" smtClean="0"/>
              <a:t>Other attributes including the IP address to get to the next AS (the next-hop attribute) and how the networks at the end of the path were introduced into BGP (the origin code attribute). </a:t>
            </a:r>
          </a:p>
        </p:txBody>
      </p:sp>
      <p:pic>
        <p:nvPicPr>
          <p:cNvPr id="5" name="Picture 2"/>
          <p:cNvPicPr>
            <a:picLocks noGrp="1" noChangeAspect="1" noChangeArrowheads="1"/>
          </p:cNvPicPr>
          <p:nvPr>
            <p:ph sz="quarter" idx="11"/>
          </p:nvPr>
        </p:nvPicPr>
        <p:blipFill>
          <a:blip r:embed="rId2"/>
          <a:stretch>
            <a:fillRect/>
          </a:stretch>
        </p:blipFill>
        <p:spPr bwMode="auto">
          <a:xfrm>
            <a:off x="279400" y="3782765"/>
            <a:ext cx="8520113" cy="2594470"/>
          </a:xfrm>
          <a:prstGeom prst="rect">
            <a:avLst/>
          </a:prstGeom>
          <a:noFill/>
          <a:ln w="9525">
            <a:noFill/>
            <a:miter lim="800000"/>
            <a:headEnd/>
            <a:tailEnd/>
          </a:ln>
        </p:spPr>
      </p:pic>
    </p:spTree>
    <p:extLst>
      <p:ext uri="{BB962C8B-B14F-4D97-AF65-F5344CB8AC3E}">
        <p14:creationId xmlns:p14="http://schemas.microsoft.com/office/powerpoint/2010/main" val="17103518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smtClean="0"/>
              <a:t>When to Use BGP</a:t>
            </a:r>
            <a:endParaRPr lang="en-US" dirty="0" smtClean="0"/>
          </a:p>
        </p:txBody>
      </p:sp>
      <p:sp>
        <p:nvSpPr>
          <p:cNvPr id="46083" name="Rectangle 3"/>
          <p:cNvSpPr>
            <a:spLocks noGrp="1" noChangeArrowheads="1"/>
          </p:cNvSpPr>
          <p:nvPr>
            <p:ph idx="1"/>
          </p:nvPr>
        </p:nvSpPr>
        <p:spPr/>
        <p:txBody>
          <a:bodyPr/>
          <a:lstStyle/>
          <a:p>
            <a:r>
              <a:rPr lang="en-US" dirty="0" smtClean="0"/>
              <a:t>Most appropriate when the effects of BGP are well-understood and at least one of the following conditions exists:</a:t>
            </a:r>
          </a:p>
          <a:p>
            <a:endParaRPr lang="en-US" dirty="0" smtClean="0"/>
          </a:p>
          <a:p>
            <a:pPr lvl="1"/>
            <a:r>
              <a:rPr lang="en-US" dirty="0" smtClean="0"/>
              <a:t>The AS has multiple connections to other autonomous systems.</a:t>
            </a:r>
          </a:p>
          <a:p>
            <a:pPr lvl="1"/>
            <a:r>
              <a:rPr lang="en-US" dirty="0" smtClean="0"/>
              <a:t>The AS allows packets to transit through it to reach other autonomous systems (eg, it is a service provider).</a:t>
            </a:r>
          </a:p>
          <a:p>
            <a:pPr lvl="1"/>
            <a:r>
              <a:rPr lang="en-US" dirty="0" smtClean="0"/>
              <a:t>Routing policy and route selection for traffic entering and leaving the AS must be manipulated.</a:t>
            </a:r>
          </a:p>
        </p:txBody>
      </p:sp>
    </p:spTree>
    <p:extLst>
      <p:ext uri="{BB962C8B-B14F-4D97-AF65-F5344CB8AC3E}">
        <p14:creationId xmlns:p14="http://schemas.microsoft.com/office/powerpoint/2010/main" val="25437357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smtClean="0"/>
              <a:t>Autonomous Systems (AS)</a:t>
            </a:r>
            <a:endParaRPr lang="en-US" dirty="0"/>
          </a:p>
        </p:txBody>
      </p:sp>
      <p:sp>
        <p:nvSpPr>
          <p:cNvPr id="908291" name="Rectangle 3"/>
          <p:cNvSpPr>
            <a:spLocks noGrp="1" noChangeArrowheads="1"/>
          </p:cNvSpPr>
          <p:nvPr>
            <p:ph idx="1"/>
          </p:nvPr>
        </p:nvSpPr>
        <p:spPr/>
        <p:txBody>
          <a:bodyPr>
            <a:normAutofit/>
          </a:bodyPr>
          <a:lstStyle/>
          <a:p>
            <a:r>
              <a:rPr lang="en-US" dirty="0" smtClean="0"/>
              <a:t>An AS is a group of routers that share similar routing policies and operate within a single administrative domain. </a:t>
            </a:r>
          </a:p>
          <a:p>
            <a:endParaRPr lang="en-US" dirty="0" smtClean="0"/>
          </a:p>
          <a:p>
            <a:r>
              <a:rPr lang="en-US" dirty="0" smtClean="0"/>
              <a:t>An AS typically belongs to one organization.</a:t>
            </a:r>
          </a:p>
          <a:p>
            <a:pPr lvl="1"/>
            <a:r>
              <a:rPr lang="en-US" dirty="0" smtClean="0"/>
              <a:t>A single or multiple interior gateway protocols (IGP) may be used within the AS.</a:t>
            </a:r>
          </a:p>
          <a:p>
            <a:pPr lvl="1"/>
            <a:r>
              <a:rPr lang="en-US" dirty="0" smtClean="0"/>
              <a:t>In either case, the outside world views the entire AS as a single entity.</a:t>
            </a:r>
          </a:p>
          <a:p>
            <a:pPr lvl="1"/>
            <a:endParaRPr lang="en-US" dirty="0" smtClean="0"/>
          </a:p>
          <a:p>
            <a:r>
              <a:rPr lang="en-US" dirty="0" smtClean="0"/>
              <a:t>If an AS connects to the public Internet using an exterior gateway protocol such as BGP, then it must be assigned a unique AS number which is managed by the Internet Assigned Numbers Authority (IANA).</a:t>
            </a:r>
          </a:p>
        </p:txBody>
      </p:sp>
    </p:spTree>
    <p:extLst>
      <p:ext uri="{BB962C8B-B14F-4D97-AF65-F5344CB8AC3E}">
        <p14:creationId xmlns:p14="http://schemas.microsoft.com/office/powerpoint/2010/main" val="187538941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dirty="0" smtClean="0"/>
              <a:t>When Not to Use BGP</a:t>
            </a:r>
          </a:p>
        </p:txBody>
      </p:sp>
      <p:sp>
        <p:nvSpPr>
          <p:cNvPr id="1240067" name="Rectangle 3"/>
          <p:cNvSpPr>
            <a:spLocks noGrp="1" noChangeArrowheads="1"/>
          </p:cNvSpPr>
          <p:nvPr>
            <p:ph idx="1"/>
          </p:nvPr>
        </p:nvSpPr>
        <p:spPr/>
        <p:txBody>
          <a:bodyPr/>
          <a:lstStyle/>
          <a:p>
            <a:r>
              <a:rPr lang="en-US" dirty="0" smtClean="0"/>
              <a:t>Do not use BGP if one or more of the following conditions exist:</a:t>
            </a:r>
          </a:p>
          <a:p>
            <a:pPr lvl="1"/>
            <a:r>
              <a:rPr lang="en-US" dirty="0" smtClean="0"/>
              <a:t>A single connection to the Internet or another AS.</a:t>
            </a:r>
          </a:p>
          <a:p>
            <a:pPr lvl="1"/>
            <a:r>
              <a:rPr lang="en-US" dirty="0" smtClean="0"/>
              <a:t>Lack of memory or processor power on edge routers to handle constant BGP updates.</a:t>
            </a:r>
          </a:p>
          <a:p>
            <a:pPr lvl="1"/>
            <a:r>
              <a:rPr lang="en-US" dirty="0" smtClean="0"/>
              <a:t>You have a limited understanding of route filtering and the BGP path-selection process.</a:t>
            </a:r>
          </a:p>
          <a:p>
            <a:pPr lvl="1"/>
            <a:endParaRPr lang="en-US" dirty="0" smtClean="0"/>
          </a:p>
          <a:p>
            <a:r>
              <a:rPr lang="en-US" dirty="0" smtClean="0"/>
              <a:t>In these cases, use static or default routes instead.</a:t>
            </a:r>
          </a:p>
        </p:txBody>
      </p:sp>
      <p:sp>
        <p:nvSpPr>
          <p:cNvPr id="1240068"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18972580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Enable BGP Routing</a:t>
            </a:r>
            <a:endParaRPr lang="en-US" dirty="0"/>
          </a:p>
        </p:txBody>
      </p:sp>
      <p:sp>
        <p:nvSpPr>
          <p:cNvPr id="13" name="Content Placeholder 12"/>
          <p:cNvSpPr>
            <a:spLocks noGrp="1"/>
          </p:cNvSpPr>
          <p:nvPr>
            <p:ph idx="1"/>
          </p:nvPr>
        </p:nvSpPr>
        <p:spPr/>
        <p:txBody>
          <a:bodyPr>
            <a:normAutofit lnSpcReduction="10000"/>
          </a:bodyPr>
          <a:lstStyle/>
          <a:p>
            <a:r>
              <a:rPr lang="en-US" smtClean="0"/>
              <a:t>Define BGP as the IP routing protocol.</a:t>
            </a:r>
          </a:p>
          <a:p>
            <a:endParaRPr lang="en-US" dirty="0"/>
          </a:p>
        </p:txBody>
      </p:sp>
      <p:sp>
        <p:nvSpPr>
          <p:cNvPr id="14" name="Text Placeholder 13"/>
          <p:cNvSpPr>
            <a:spLocks noGrp="1"/>
          </p:cNvSpPr>
          <p:nvPr>
            <p:ph type="body" sz="quarter" idx="10"/>
          </p:nvPr>
        </p:nvSpPr>
        <p:spPr/>
        <p:txBody>
          <a:bodyPr/>
          <a:lstStyle/>
          <a:p>
            <a:r>
              <a:rPr lang="en-US" smtClean="0"/>
              <a:t>Router(config)#</a:t>
            </a:r>
            <a:endParaRPr lang="en-US" dirty="0"/>
          </a:p>
        </p:txBody>
      </p:sp>
      <p:sp>
        <p:nvSpPr>
          <p:cNvPr id="15" name="Text Placeholder 14"/>
          <p:cNvSpPr>
            <a:spLocks noGrp="1"/>
          </p:cNvSpPr>
          <p:nvPr>
            <p:ph type="body" sz="quarter" idx="11"/>
          </p:nvPr>
        </p:nvSpPr>
        <p:spPr/>
        <p:txBody>
          <a:bodyPr/>
          <a:lstStyle/>
          <a:p>
            <a:r>
              <a:rPr lang="en-US" smtClean="0"/>
              <a:t>router bgp </a:t>
            </a:r>
            <a:r>
              <a:rPr lang="en-US" b="0" i="1" smtClean="0"/>
              <a:t>autonomous-system</a:t>
            </a:r>
          </a:p>
          <a:p>
            <a:endParaRPr lang="en-US" dirty="0"/>
          </a:p>
        </p:txBody>
      </p:sp>
      <p:sp>
        <p:nvSpPr>
          <p:cNvPr id="7" name="Content Placeholder 6"/>
          <p:cNvSpPr>
            <a:spLocks noGrp="1"/>
          </p:cNvSpPr>
          <p:nvPr>
            <p:ph idx="12"/>
          </p:nvPr>
        </p:nvSpPr>
        <p:spPr>
          <a:xfrm>
            <a:off x="268941" y="3019325"/>
            <a:ext cx="8483600" cy="3320143"/>
          </a:xfrm>
        </p:spPr>
        <p:txBody>
          <a:bodyPr/>
          <a:lstStyle/>
          <a:p>
            <a:r>
              <a:rPr lang="en-US" dirty="0" smtClean="0"/>
              <a:t>The </a:t>
            </a:r>
            <a:r>
              <a:rPr lang="en-US" i="1" dirty="0" smtClean="0">
                <a:latin typeface="Courier New" pitchFamily="49" charset="0"/>
                <a:cs typeface="Courier New" pitchFamily="49" charset="0"/>
              </a:rPr>
              <a:t>autonomous-system</a:t>
            </a:r>
            <a:r>
              <a:rPr lang="en-US" dirty="0" smtClean="0"/>
              <a:t> value is either an internally generated number (if not connecting to a provider network) or obtained from an ISP or RIR.</a:t>
            </a:r>
          </a:p>
          <a:p>
            <a:pPr lvl="1"/>
            <a:r>
              <a:rPr lang="en-US" dirty="0" smtClean="0"/>
              <a:t>It is a required parameter.</a:t>
            </a:r>
          </a:p>
          <a:p>
            <a:pPr lvl="1"/>
            <a:r>
              <a:rPr lang="en-US" dirty="0" smtClean="0"/>
              <a:t>It can be any positive integer in the range from 1 to 65535.</a:t>
            </a:r>
          </a:p>
          <a:p>
            <a:pPr lvl="1"/>
            <a:endParaRPr lang="en-US" dirty="0" smtClean="0"/>
          </a:p>
          <a:p>
            <a:r>
              <a:rPr lang="en-US" dirty="0" smtClean="0"/>
              <a:t>Only one instance of BGP can be configured on the router at a single time. </a:t>
            </a:r>
          </a:p>
        </p:txBody>
      </p:sp>
    </p:spTree>
    <p:extLst>
      <p:ext uri="{BB962C8B-B14F-4D97-AF65-F5344CB8AC3E}">
        <p14:creationId xmlns:p14="http://schemas.microsoft.com/office/powerpoint/2010/main" val="17547470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BGP Router-ID</a:t>
            </a:r>
            <a:endParaRPr lang="en-NZ" dirty="0"/>
          </a:p>
        </p:txBody>
      </p:sp>
      <p:sp>
        <p:nvSpPr>
          <p:cNvPr id="3" name="Content Placeholder 2"/>
          <p:cNvSpPr>
            <a:spLocks noGrp="1"/>
          </p:cNvSpPr>
          <p:nvPr>
            <p:ph idx="1"/>
          </p:nvPr>
        </p:nvSpPr>
        <p:spPr>
          <a:xfrm>
            <a:off x="279400" y="977456"/>
            <a:ext cx="8496300" cy="1207604"/>
          </a:xfrm>
        </p:spPr>
        <p:txBody>
          <a:bodyPr>
            <a:normAutofit/>
          </a:bodyPr>
          <a:lstStyle/>
          <a:p>
            <a:r>
              <a:rPr lang="en-NZ" sz="2200" dirty="0"/>
              <a:t>Router ID is a</a:t>
            </a:r>
            <a:r>
              <a:rPr lang="en-NZ" sz="2200" dirty="0" smtClean="0"/>
              <a:t> </a:t>
            </a:r>
            <a:r>
              <a:rPr lang="en-NZ" sz="2200" dirty="0"/>
              <a:t>tie-breaker for BGP path </a:t>
            </a:r>
            <a:r>
              <a:rPr lang="en-NZ" sz="2200" dirty="0" smtClean="0"/>
              <a:t>selection if </a:t>
            </a:r>
            <a:r>
              <a:rPr lang="en-NZ" sz="2200" dirty="0"/>
              <a:t>all other metrics (accessibility, administrative weight, local preference, etc.) are </a:t>
            </a:r>
            <a:r>
              <a:rPr lang="en-NZ" sz="2200" dirty="0" smtClean="0"/>
              <a:t>equal.</a:t>
            </a:r>
            <a:endParaRPr lang="en-NZ" sz="2200" dirty="0"/>
          </a:p>
        </p:txBody>
      </p:sp>
      <p:sp>
        <p:nvSpPr>
          <p:cNvPr id="6" name="Content Placeholder 5"/>
          <p:cNvSpPr>
            <a:spLocks noGrp="1"/>
          </p:cNvSpPr>
          <p:nvPr>
            <p:ph idx="12"/>
          </p:nvPr>
        </p:nvSpPr>
        <p:spPr/>
        <p:txBody>
          <a:bodyPr>
            <a:normAutofit fontScale="92500" lnSpcReduction="20000"/>
          </a:bodyPr>
          <a:lstStyle/>
          <a:p>
            <a:pPr marL="457200" indent="-457200">
              <a:buFont typeface="+mj-lt"/>
              <a:buAutoNum type="arabicPeriod"/>
            </a:pPr>
            <a:r>
              <a:rPr lang="en-NZ" dirty="0"/>
              <a:t>Use the address configured by the </a:t>
            </a:r>
            <a:r>
              <a:rPr lang="en-NZ" b="1" dirty="0" err="1"/>
              <a:t>bgp</a:t>
            </a:r>
            <a:r>
              <a:rPr lang="en-NZ" b="1" dirty="0"/>
              <a:t> router-id </a:t>
            </a:r>
            <a:r>
              <a:rPr lang="en-NZ" dirty="0"/>
              <a:t>command</a:t>
            </a:r>
            <a:br>
              <a:rPr lang="en-NZ" dirty="0"/>
            </a:br>
            <a:r>
              <a:rPr lang="en-NZ" dirty="0"/>
              <a:t/>
            </a:r>
            <a:br>
              <a:rPr lang="en-NZ" dirty="0"/>
            </a:br>
            <a:endParaRPr lang="en-NZ" dirty="0"/>
          </a:p>
          <a:p>
            <a:pPr marL="457200" indent="-457200">
              <a:buFont typeface="+mj-lt"/>
              <a:buAutoNum type="arabicPeriod"/>
            </a:pPr>
            <a:r>
              <a:rPr lang="en-NZ" dirty="0"/>
              <a:t>Use the Loopback interface address with the highest IP address</a:t>
            </a:r>
            <a:br>
              <a:rPr lang="en-NZ" dirty="0"/>
            </a:br>
            <a:r>
              <a:rPr lang="en-NZ" dirty="0"/>
              <a:t/>
            </a:r>
            <a:br>
              <a:rPr lang="en-NZ" dirty="0"/>
            </a:br>
            <a:endParaRPr lang="en-NZ" dirty="0"/>
          </a:p>
          <a:p>
            <a:pPr marL="457200" indent="-457200">
              <a:buFont typeface="+mj-lt"/>
              <a:buAutoNum type="arabicPeriod"/>
            </a:pPr>
            <a:r>
              <a:rPr lang="en-NZ" dirty="0"/>
              <a:t>Use the highest IP address of </a:t>
            </a:r>
            <a:r>
              <a:rPr lang="en-NZ" dirty="0" smtClean="0"/>
              <a:t>an operational </a:t>
            </a:r>
            <a:r>
              <a:rPr lang="en-NZ" dirty="0"/>
              <a:t>interface</a:t>
            </a:r>
            <a:br>
              <a:rPr lang="en-NZ" dirty="0"/>
            </a:br>
            <a:r>
              <a:rPr lang="en-NZ" dirty="0"/>
              <a:t/>
            </a:r>
            <a:br>
              <a:rPr lang="en-NZ" dirty="0"/>
            </a:br>
            <a:endParaRPr lang="en-NZ" dirty="0"/>
          </a:p>
          <a:p>
            <a:endParaRPr lang="en-NZ" dirty="0"/>
          </a:p>
        </p:txBody>
      </p:sp>
    </p:spTree>
    <p:extLst>
      <p:ext uri="{BB962C8B-B14F-4D97-AF65-F5344CB8AC3E}">
        <p14:creationId xmlns:p14="http://schemas.microsoft.com/office/powerpoint/2010/main" val="896397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smtClean="0"/>
              <a:t>Defining BGP Neighbors</a:t>
            </a:r>
            <a:endParaRPr lang="en-US" dirty="0"/>
          </a:p>
        </p:txBody>
      </p:sp>
      <p:sp>
        <p:nvSpPr>
          <p:cNvPr id="13" name="Content Placeholder 12"/>
          <p:cNvSpPr>
            <a:spLocks noGrp="1"/>
          </p:cNvSpPr>
          <p:nvPr>
            <p:ph idx="1"/>
          </p:nvPr>
        </p:nvSpPr>
        <p:spPr/>
        <p:txBody>
          <a:bodyPr>
            <a:normAutofit fontScale="92500" lnSpcReduction="10000"/>
          </a:bodyPr>
          <a:lstStyle/>
          <a:p>
            <a:r>
              <a:rPr lang="en-US" dirty="0" smtClean="0"/>
              <a:t>Identify peer router with which to establish a BGP session.</a:t>
            </a:r>
          </a:p>
          <a:p>
            <a:endParaRPr lang="en-US" dirty="0"/>
          </a:p>
        </p:txBody>
      </p:sp>
      <p:sp>
        <p:nvSpPr>
          <p:cNvPr id="14" name="Text Placeholder 13"/>
          <p:cNvSpPr>
            <a:spLocks noGrp="1"/>
          </p:cNvSpPr>
          <p:nvPr>
            <p:ph type="body" sz="quarter" idx="10"/>
          </p:nvPr>
        </p:nvSpPr>
        <p:spPr/>
        <p:txBody>
          <a:bodyPr/>
          <a:lstStyle/>
          <a:p>
            <a:r>
              <a:rPr lang="en-US" dirty="0" smtClean="0"/>
              <a:t>Router(</a:t>
            </a:r>
            <a:r>
              <a:rPr lang="en-US" dirty="0" err="1" smtClean="0"/>
              <a:t>config</a:t>
            </a:r>
            <a:r>
              <a:rPr lang="en-US" dirty="0" smtClean="0"/>
              <a:t>-router)#</a:t>
            </a:r>
            <a:endParaRPr lang="en-US" dirty="0"/>
          </a:p>
        </p:txBody>
      </p:sp>
      <p:sp>
        <p:nvSpPr>
          <p:cNvPr id="15" name="Text Placeholder 14"/>
          <p:cNvSpPr>
            <a:spLocks noGrp="1"/>
          </p:cNvSpPr>
          <p:nvPr>
            <p:ph type="body" sz="quarter" idx="11"/>
          </p:nvPr>
        </p:nvSpPr>
        <p:spPr/>
        <p:txBody>
          <a:bodyPr/>
          <a:lstStyle/>
          <a:p>
            <a:r>
              <a:rPr lang="en-US" smtClean="0"/>
              <a:t>neighbor {</a:t>
            </a:r>
            <a:r>
              <a:rPr lang="en-US" b="0" i="1" smtClean="0"/>
              <a:t>ip-address </a:t>
            </a:r>
            <a:r>
              <a:rPr lang="en-US" smtClean="0"/>
              <a:t>| </a:t>
            </a:r>
            <a:r>
              <a:rPr lang="en-US" b="0" i="1" smtClean="0"/>
              <a:t>peer-group-name</a:t>
            </a:r>
            <a:r>
              <a:rPr lang="en-US" smtClean="0"/>
              <a:t>} remote-as </a:t>
            </a:r>
            <a:r>
              <a:rPr lang="en-US" b="0" i="1" smtClean="0"/>
              <a:t>autonomous-system</a:t>
            </a:r>
            <a:endParaRPr lang="en-US" b="0" i="1" dirty="0"/>
          </a:p>
        </p:txBody>
      </p:sp>
      <p:sp>
        <p:nvSpPr>
          <p:cNvPr id="7" name="Content Placeholder 6"/>
          <p:cNvSpPr>
            <a:spLocks noGrp="1"/>
          </p:cNvSpPr>
          <p:nvPr>
            <p:ph idx="12"/>
          </p:nvPr>
        </p:nvSpPr>
        <p:spPr>
          <a:xfrm>
            <a:off x="279400" y="3030476"/>
            <a:ext cx="8483600" cy="3320143"/>
          </a:xfrm>
        </p:spPr>
        <p:txBody>
          <a:bodyPr>
            <a:normAutofit fontScale="92500" lnSpcReduction="10000"/>
          </a:bodyPr>
          <a:lstStyle/>
          <a:p>
            <a:r>
              <a:rPr lang="en-US" dirty="0" smtClean="0"/>
              <a:t>The </a:t>
            </a:r>
            <a:r>
              <a:rPr lang="en-US" i="1" dirty="0" err="1" smtClean="0">
                <a:latin typeface="Courier New" pitchFamily="49" charset="0"/>
                <a:cs typeface="Courier New" pitchFamily="49" charset="0"/>
              </a:rPr>
              <a:t>ip</a:t>
            </a:r>
            <a:r>
              <a:rPr lang="en-US" i="1" dirty="0" smtClean="0">
                <a:latin typeface="Courier New" pitchFamily="49" charset="0"/>
                <a:cs typeface="Courier New" pitchFamily="49" charset="0"/>
              </a:rPr>
              <a:t>-address</a:t>
            </a:r>
            <a:r>
              <a:rPr lang="en-US" dirty="0" smtClean="0"/>
              <a:t> is the destination address of the BGP peer.</a:t>
            </a:r>
          </a:p>
          <a:p>
            <a:pPr lvl="1"/>
            <a:r>
              <a:rPr lang="en-US" dirty="0" smtClean="0"/>
              <a:t>The address must be reachable. </a:t>
            </a:r>
          </a:p>
          <a:p>
            <a:pPr lvl="1"/>
            <a:endParaRPr lang="en-US" dirty="0" smtClean="0"/>
          </a:p>
          <a:p>
            <a:r>
              <a:rPr lang="en-US" dirty="0" smtClean="0"/>
              <a:t>The </a:t>
            </a:r>
            <a:r>
              <a:rPr lang="en-US" i="1" dirty="0" smtClean="0">
                <a:latin typeface="Courier New" pitchFamily="49" charset="0"/>
                <a:cs typeface="Courier New" pitchFamily="49" charset="0"/>
              </a:rPr>
              <a:t>autonomous-system</a:t>
            </a:r>
            <a:r>
              <a:rPr lang="en-US" dirty="0" smtClean="0"/>
              <a:t> value is used to identify if the session is with internal BGP (IBGP) peers or  with external  BGP (EBGP) peers.</a:t>
            </a:r>
          </a:p>
          <a:p>
            <a:pPr lvl="1"/>
            <a:r>
              <a:rPr lang="en-US" dirty="0" smtClean="0"/>
              <a:t>If the value is the same as the router’s AS, then an IBGP session is attempted.</a:t>
            </a:r>
          </a:p>
          <a:p>
            <a:pPr lvl="1"/>
            <a:r>
              <a:rPr lang="en-US" dirty="0" smtClean="0"/>
              <a:t>If the value is not the same as the router’s AS, then an EBGP session is attempted.</a:t>
            </a:r>
          </a:p>
        </p:txBody>
      </p:sp>
    </p:spTree>
    <p:extLst>
      <p:ext uri="{BB962C8B-B14F-4D97-AF65-F5344CB8AC3E}">
        <p14:creationId xmlns:p14="http://schemas.microsoft.com/office/powerpoint/2010/main" val="1086311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3" name="Rectangle 3"/>
          <p:cNvSpPr>
            <a:spLocks noGrp="1" noChangeArrowheads="1"/>
          </p:cNvSpPr>
          <p:nvPr>
            <p:ph type="title"/>
          </p:nvPr>
        </p:nvSpPr>
        <p:spPr/>
        <p:txBody>
          <a:bodyPr/>
          <a:lstStyle/>
          <a:p>
            <a:r>
              <a:rPr lang="en-US" dirty="0"/>
              <a:t>Example: BGP </a:t>
            </a:r>
            <a:r>
              <a:rPr lang="en-US" dirty="0">
                <a:latin typeface="Courier New" pitchFamily="49" charset="0"/>
              </a:rPr>
              <a:t>neighbor</a:t>
            </a:r>
            <a:r>
              <a:rPr lang="en-US" dirty="0"/>
              <a:t> Command</a:t>
            </a:r>
          </a:p>
        </p:txBody>
      </p:sp>
      <p:pic>
        <p:nvPicPr>
          <p:cNvPr id="926724" name="Picture 4" descr="l01_19"/>
          <p:cNvPicPr>
            <a:picLocks noChangeAspect="1" noChangeArrowheads="1"/>
          </p:cNvPicPr>
          <p:nvPr/>
        </p:nvPicPr>
        <p:blipFill>
          <a:blip r:embed="rId3"/>
          <a:srcRect/>
          <a:stretch>
            <a:fillRect/>
          </a:stretch>
        </p:blipFill>
        <p:spPr bwMode="auto">
          <a:xfrm>
            <a:off x="685800" y="1485900"/>
            <a:ext cx="7772400" cy="4743450"/>
          </a:xfrm>
          <a:prstGeom prst="rect">
            <a:avLst/>
          </a:prstGeom>
          <a:noFill/>
        </p:spPr>
      </p:pic>
    </p:spTree>
    <p:extLst>
      <p:ext uri="{BB962C8B-B14F-4D97-AF65-F5344CB8AC3E}">
        <p14:creationId xmlns:p14="http://schemas.microsoft.com/office/powerpoint/2010/main" val="11818046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NZ" altLang="en-US" sz="3200" b="1" u="sng" dirty="0" smtClean="0"/>
              <a:t>Originating a route – Network command</a:t>
            </a:r>
            <a:endParaRPr lang="en-AU" altLang="en-US" sz="3200" b="1" u="sng" dirty="0" smtClean="0"/>
          </a:p>
        </p:txBody>
      </p:sp>
      <p:sp>
        <p:nvSpPr>
          <p:cNvPr id="44035" name="Rectangle 3"/>
          <p:cNvSpPr>
            <a:spLocks noGrp="1" noChangeArrowheads="1"/>
          </p:cNvSpPr>
          <p:nvPr>
            <p:ph sz="quarter" idx="1"/>
          </p:nvPr>
        </p:nvSpPr>
        <p:spPr/>
        <p:txBody>
          <a:bodyPr/>
          <a:lstStyle/>
          <a:p>
            <a:pPr eaLnBrk="1" hangingPunct="1"/>
            <a:endParaRPr lang="en-NZ" altLang="en-US" sz="2000" dirty="0" smtClean="0"/>
          </a:p>
          <a:p>
            <a:pPr eaLnBrk="1" hangingPunct="1"/>
            <a:r>
              <a:rPr lang="en-US" sz="2400" dirty="0" smtClean="0"/>
              <a:t>The command does not start BGP on specific interfaces </a:t>
            </a:r>
          </a:p>
          <a:p>
            <a:pPr eaLnBrk="1" hangingPunct="1"/>
            <a:r>
              <a:rPr lang="en-NZ" altLang="en-US" sz="2200" dirty="0" smtClean="0"/>
              <a:t>Will inject into BGP any prefix that has an exact match in the route table</a:t>
            </a:r>
          </a:p>
          <a:p>
            <a:pPr eaLnBrk="1" hangingPunct="1"/>
            <a:endParaRPr lang="en-NZ" altLang="en-US" sz="2200" dirty="0" smtClean="0"/>
          </a:p>
          <a:p>
            <a:pPr eaLnBrk="1" hangingPunct="1"/>
            <a:endParaRPr lang="fr-FR" altLang="en-US" sz="2000" b="1" dirty="0" smtClean="0"/>
          </a:p>
          <a:p>
            <a:pPr eaLnBrk="1" hangingPunct="1">
              <a:buFontTx/>
              <a:buNone/>
            </a:pPr>
            <a:r>
              <a:rPr lang="fr-FR" altLang="en-US" sz="1600" b="1" dirty="0" smtClean="0">
                <a:latin typeface="Courier New" pitchFamily="49" charset="0"/>
              </a:rPr>
              <a:t>router </a:t>
            </a:r>
            <a:r>
              <a:rPr lang="fr-FR" altLang="en-US" sz="1600" b="1" dirty="0" err="1" smtClean="0">
                <a:latin typeface="Courier New" pitchFamily="49" charset="0"/>
              </a:rPr>
              <a:t>bgp</a:t>
            </a:r>
            <a:r>
              <a:rPr lang="fr-FR" altLang="en-US" sz="1600" b="1" dirty="0" smtClean="0">
                <a:latin typeface="Courier New" pitchFamily="49" charset="0"/>
              </a:rPr>
              <a:t> 100</a:t>
            </a:r>
          </a:p>
          <a:p>
            <a:pPr eaLnBrk="1" hangingPunct="1">
              <a:buFontTx/>
              <a:buNone/>
            </a:pPr>
            <a:r>
              <a:rPr lang="fr-FR" altLang="en-US" sz="1600" b="1" dirty="0" smtClean="0">
                <a:latin typeface="Courier New" pitchFamily="49" charset="0"/>
              </a:rPr>
              <a:t>network 200.22.0.0 </a:t>
            </a:r>
            <a:r>
              <a:rPr lang="fr-FR" altLang="en-US" sz="1600" b="1" dirty="0" err="1" smtClean="0">
                <a:latin typeface="Courier New" pitchFamily="49" charset="0"/>
              </a:rPr>
              <a:t>mask</a:t>
            </a:r>
            <a:r>
              <a:rPr lang="fr-FR" altLang="en-US" sz="1600" b="1" dirty="0" smtClean="0">
                <a:latin typeface="Courier New" pitchFamily="49" charset="0"/>
              </a:rPr>
              <a:t> 255.255.0.0</a:t>
            </a:r>
            <a:r>
              <a:rPr lang="en-AU" altLang="en-US" sz="1600" b="1" dirty="0" smtClean="0">
                <a:latin typeface="Courier New" pitchFamily="49" charset="0"/>
              </a:rPr>
              <a:t> </a:t>
            </a:r>
          </a:p>
        </p:txBody>
      </p:sp>
    </p:spTree>
    <p:extLst>
      <p:ext uri="{BB962C8B-B14F-4D97-AF65-F5344CB8AC3E}">
        <p14:creationId xmlns:p14="http://schemas.microsoft.com/office/powerpoint/2010/main" val="249676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smtClean="0"/>
              <a:t>IANA</a:t>
            </a:r>
            <a:endParaRPr lang="en-US" dirty="0"/>
          </a:p>
        </p:txBody>
      </p:sp>
      <p:sp>
        <p:nvSpPr>
          <p:cNvPr id="908291" name="Rectangle 3"/>
          <p:cNvSpPr>
            <a:spLocks noGrp="1" noChangeArrowheads="1"/>
          </p:cNvSpPr>
          <p:nvPr>
            <p:ph idx="10"/>
          </p:nvPr>
        </p:nvSpPr>
        <p:spPr/>
        <p:txBody>
          <a:bodyPr>
            <a:normAutofit/>
          </a:bodyPr>
          <a:lstStyle/>
          <a:p>
            <a:r>
              <a:rPr lang="en-US" dirty="0" smtClean="0"/>
              <a:t>The IANA is responsible for allocating AS numbers through five Regional Internet Registries (RIRs).</a:t>
            </a:r>
          </a:p>
          <a:p>
            <a:pPr lvl="1"/>
            <a:r>
              <a:rPr lang="en-US" dirty="0" smtClean="0"/>
              <a:t>RIRs are nonprofit corporations established for the purpose of administration and registration of IP address space and AS numbers  in key geographic locations.</a:t>
            </a:r>
            <a:endParaRPr lang="en-US" dirty="0"/>
          </a:p>
        </p:txBody>
      </p:sp>
      <p:pic>
        <p:nvPicPr>
          <p:cNvPr id="5" name="Picture 2" descr="Regional Internet Registries"/>
          <p:cNvPicPr>
            <a:picLocks noGrp="1" noChangeAspect="1" noChangeArrowheads="1"/>
          </p:cNvPicPr>
          <p:nvPr>
            <p:ph sz="quarter" idx="11"/>
          </p:nvPr>
        </p:nvPicPr>
        <p:blipFill>
          <a:blip r:embed="rId3"/>
          <a:stretch>
            <a:fillRect/>
          </a:stretch>
        </p:blipFill>
        <p:spPr bwMode="auto">
          <a:xfrm>
            <a:off x="1968153" y="3619500"/>
            <a:ext cx="5142606" cy="2921000"/>
          </a:xfrm>
          <a:prstGeom prst="rect">
            <a:avLst/>
          </a:prstGeom>
          <a:noFill/>
          <a:ln w="9525">
            <a:noFill/>
            <a:miter lim="800000"/>
            <a:headEnd/>
            <a:tailEnd/>
          </a:ln>
        </p:spPr>
      </p:pic>
    </p:spTree>
    <p:extLst>
      <p:ext uri="{BB962C8B-B14F-4D97-AF65-F5344CB8AC3E}">
        <p14:creationId xmlns:p14="http://schemas.microsoft.com/office/powerpoint/2010/main" val="2081981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Numbers</a:t>
            </a:r>
            <a:endParaRPr lang="en-US" dirty="0"/>
          </a:p>
        </p:txBody>
      </p:sp>
      <p:sp>
        <p:nvSpPr>
          <p:cNvPr id="3" name="Content Placeholder 2"/>
          <p:cNvSpPr>
            <a:spLocks noGrp="1"/>
          </p:cNvSpPr>
          <p:nvPr>
            <p:ph idx="1"/>
          </p:nvPr>
        </p:nvSpPr>
        <p:spPr/>
        <p:txBody>
          <a:bodyPr>
            <a:normAutofit/>
          </a:bodyPr>
          <a:lstStyle/>
          <a:p>
            <a:pPr>
              <a:defRPr/>
            </a:pPr>
            <a:r>
              <a:rPr lang="en-US" dirty="0" smtClean="0"/>
              <a:t>AS numbers can be between </a:t>
            </a:r>
            <a:r>
              <a:rPr lang="en-US" b="1" dirty="0" smtClean="0"/>
              <a:t>1 </a:t>
            </a:r>
            <a:r>
              <a:rPr lang="en-US" dirty="0" smtClean="0"/>
              <a:t>to</a:t>
            </a:r>
            <a:r>
              <a:rPr lang="en-US" b="1" dirty="0" smtClean="0"/>
              <a:t> 65,535</a:t>
            </a:r>
            <a:r>
              <a:rPr lang="en-US" dirty="0" smtClean="0"/>
              <a:t>. </a:t>
            </a:r>
          </a:p>
          <a:p>
            <a:pPr lvl="1">
              <a:defRPr/>
            </a:pPr>
            <a:r>
              <a:rPr lang="en-US" dirty="0" smtClean="0"/>
              <a:t>RIRs manage the AS numbers between </a:t>
            </a:r>
            <a:r>
              <a:rPr lang="en-US" b="1" dirty="0" smtClean="0"/>
              <a:t>1 </a:t>
            </a:r>
            <a:r>
              <a:rPr lang="en-US" dirty="0" smtClean="0"/>
              <a:t>and </a:t>
            </a:r>
            <a:r>
              <a:rPr lang="en-US" b="1" dirty="0" smtClean="0"/>
              <a:t>64,512</a:t>
            </a:r>
            <a:r>
              <a:rPr lang="en-US" dirty="0" smtClean="0"/>
              <a:t>.</a:t>
            </a:r>
          </a:p>
          <a:p>
            <a:pPr lvl="1">
              <a:defRPr/>
            </a:pPr>
            <a:r>
              <a:rPr lang="en-US" dirty="0" smtClean="0"/>
              <a:t>The </a:t>
            </a:r>
            <a:r>
              <a:rPr lang="en-US" b="1" dirty="0" smtClean="0"/>
              <a:t>64,512 - 65,535</a:t>
            </a:r>
            <a:r>
              <a:rPr lang="en-US" dirty="0" smtClean="0"/>
              <a:t> numbers are reserved for private use (similar to IP Private addresses).</a:t>
            </a:r>
          </a:p>
          <a:p>
            <a:pPr lvl="1">
              <a:defRPr/>
            </a:pPr>
            <a:r>
              <a:rPr lang="en-US" dirty="0" smtClean="0"/>
              <a:t>The IANA is enforcing a policy whereby organizations that connect to a single provider use an AS number from the private pool. </a:t>
            </a:r>
          </a:p>
          <a:p>
            <a:pPr lvl="1">
              <a:defRPr/>
            </a:pPr>
            <a:endParaRPr lang="en-US" dirty="0" smtClean="0"/>
          </a:p>
          <a:p>
            <a:r>
              <a:rPr lang="en-US" b="1" dirty="0" smtClean="0"/>
              <a:t>Note</a:t>
            </a:r>
            <a:r>
              <a:rPr lang="en-US" dirty="0" smtClean="0"/>
              <a:t>:</a:t>
            </a:r>
          </a:p>
          <a:p>
            <a:pPr lvl="1"/>
            <a:r>
              <a:rPr lang="en-US" dirty="0" smtClean="0"/>
              <a:t>The current AS pool of addresses is running out. </a:t>
            </a:r>
          </a:p>
          <a:p>
            <a:pPr lvl="1"/>
            <a:r>
              <a:rPr lang="en-US" dirty="0" smtClean="0"/>
              <a:t>For this reason, the IETF has released RFC 4893 and RFC 5398.</a:t>
            </a:r>
          </a:p>
          <a:p>
            <a:pPr lvl="1"/>
            <a:r>
              <a:rPr lang="en-US" dirty="0" smtClean="0"/>
              <a:t>These RFCs describe BGP extensions to increase the AS number from the two-octet (16-bit) field to a four-octet (32-bits) field, increasing the pool size from </a:t>
            </a:r>
            <a:r>
              <a:rPr lang="en-US" b="1" dirty="0" smtClean="0"/>
              <a:t>65,536</a:t>
            </a:r>
            <a:r>
              <a:rPr lang="en-US" dirty="0" smtClean="0"/>
              <a:t> to </a:t>
            </a:r>
            <a:r>
              <a:rPr lang="en-US" b="1" dirty="0" smtClean="0"/>
              <a:t>4,294,967,296</a:t>
            </a:r>
            <a:r>
              <a:rPr lang="en-US" dirty="0" smtClean="0"/>
              <a:t> values.</a:t>
            </a:r>
          </a:p>
        </p:txBody>
      </p:sp>
    </p:spTree>
    <p:extLst>
      <p:ext uri="{BB962C8B-B14F-4D97-AF65-F5344CB8AC3E}">
        <p14:creationId xmlns:p14="http://schemas.microsoft.com/office/powerpoint/2010/main" val="211975231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smtClean="0"/>
              <a:t>BGP Basics</a:t>
            </a:r>
          </a:p>
        </p:txBody>
      </p:sp>
      <p:sp>
        <p:nvSpPr>
          <p:cNvPr id="8" name="Content Placeholder 7"/>
          <p:cNvSpPr>
            <a:spLocks noGrp="1"/>
          </p:cNvSpPr>
          <p:nvPr>
            <p:ph idx="1"/>
          </p:nvPr>
        </p:nvSpPr>
        <p:spPr/>
        <p:txBody>
          <a:bodyPr/>
          <a:lstStyle/>
          <a:p>
            <a:r>
              <a:rPr lang="en-US" dirty="0" smtClean="0"/>
              <a:t>The Internet is a collection of autonomous systems that are interconnected to allow communication among them. </a:t>
            </a:r>
          </a:p>
          <a:p>
            <a:pPr lvl="1"/>
            <a:r>
              <a:rPr lang="en-US" dirty="0" smtClean="0"/>
              <a:t>BGP provides the routing between these autonomous systems. </a:t>
            </a:r>
          </a:p>
          <a:p>
            <a:pPr lvl="1"/>
            <a:endParaRPr lang="en-US" dirty="0" smtClean="0"/>
          </a:p>
          <a:p>
            <a:r>
              <a:rPr lang="en-US" dirty="0" smtClean="0"/>
              <a:t>BGP is a path vector protocol.</a:t>
            </a:r>
          </a:p>
          <a:p>
            <a:endParaRPr lang="en-US" dirty="0" smtClean="0"/>
          </a:p>
          <a:p>
            <a:r>
              <a:rPr lang="en-US" dirty="0" smtClean="0"/>
              <a:t>It is the only routing protocol to use TCP.</a:t>
            </a:r>
          </a:p>
          <a:p>
            <a:pPr lvl="1"/>
            <a:r>
              <a:rPr lang="en-US" dirty="0" smtClean="0"/>
              <a:t>OSPF and EIGRP operate directly over IP. IS-IS is at the network layer. </a:t>
            </a:r>
          </a:p>
          <a:p>
            <a:pPr lvl="1"/>
            <a:r>
              <a:rPr lang="en-US" dirty="0" smtClean="0"/>
              <a:t>RIP uses the User Datagram Protocol (UDP) for its transport layer.</a:t>
            </a:r>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7806157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smtClean="0"/>
              <a:t>BGP Basics</a:t>
            </a:r>
          </a:p>
        </p:txBody>
      </p:sp>
      <p:sp>
        <p:nvSpPr>
          <p:cNvPr id="8" name="Content Placeholder 7"/>
          <p:cNvSpPr>
            <a:spLocks noGrp="1"/>
          </p:cNvSpPr>
          <p:nvPr>
            <p:ph idx="1"/>
          </p:nvPr>
        </p:nvSpPr>
        <p:spPr/>
        <p:txBody>
          <a:bodyPr/>
          <a:lstStyle/>
          <a:p>
            <a:r>
              <a:rPr lang="en-US" dirty="0" smtClean="0"/>
              <a:t>BGP version 4 (BGP-4) is the latest version of BGP. </a:t>
            </a:r>
          </a:p>
          <a:p>
            <a:pPr lvl="1"/>
            <a:r>
              <a:rPr lang="en-US" dirty="0" smtClean="0"/>
              <a:t>Defined in RFC 4271. </a:t>
            </a:r>
          </a:p>
          <a:p>
            <a:pPr lvl="1"/>
            <a:r>
              <a:rPr lang="en-US" dirty="0" smtClean="0"/>
              <a:t>Supports </a:t>
            </a:r>
            <a:r>
              <a:rPr lang="en-US" dirty="0" err="1" smtClean="0"/>
              <a:t>supernetting</a:t>
            </a:r>
            <a:r>
              <a:rPr lang="en-US" dirty="0" smtClean="0"/>
              <a:t>, CIDR and VLSM .</a:t>
            </a:r>
          </a:p>
          <a:p>
            <a:pPr lvl="1"/>
            <a:endParaRPr lang="en-US" dirty="0" smtClean="0"/>
          </a:p>
          <a:p>
            <a:r>
              <a:rPr lang="en-US" dirty="0" smtClean="0"/>
              <a:t>BGP4 and CIDR prevent the Internet routing table from becoming too large.</a:t>
            </a:r>
          </a:p>
          <a:p>
            <a:pPr lvl="1"/>
            <a:r>
              <a:rPr lang="en-US" dirty="0" smtClean="0"/>
              <a:t>Without CIDR, the Internet would have 2,000,000 + entries. </a:t>
            </a:r>
          </a:p>
          <a:p>
            <a:pPr lvl="1"/>
            <a:r>
              <a:rPr lang="en-US" dirty="0" smtClean="0"/>
              <a:t>With CIDR, Internet core routers manage around 300,000 entries. </a:t>
            </a:r>
          </a:p>
          <a:p>
            <a:pPr lvl="1"/>
            <a:r>
              <a:rPr lang="en-US" dirty="0" smtClean="0">
                <a:hlinkClick r:id="rId2"/>
              </a:rPr>
              <a:t>http://bgp.potaroo.net/</a:t>
            </a:r>
            <a:r>
              <a:rPr lang="en-US" dirty="0" smtClean="0"/>
              <a:t> </a:t>
            </a:r>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nSpc>
                <a:spcPct val="100000"/>
              </a:lnSpc>
              <a:defRPr/>
            </a:pPr>
            <a:endParaRPr lang="en-US" sz="4400" dirty="0">
              <a:solidFill>
                <a:srgbClr val="EAEC5E"/>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8455483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7"/>
          <p:cNvSpPr>
            <a:spLocks noGrp="1" noChangeArrowheads="1"/>
          </p:cNvSpPr>
          <p:nvPr>
            <p:ph type="title"/>
          </p:nvPr>
        </p:nvSpPr>
        <p:spPr>
          <a:xfrm>
            <a:off x="457200" y="274638"/>
            <a:ext cx="8229600" cy="633412"/>
          </a:xfrm>
        </p:spPr>
        <p:txBody>
          <a:bodyPr>
            <a:normAutofit fontScale="90000"/>
          </a:bodyPr>
          <a:lstStyle/>
          <a:p>
            <a:pPr eaLnBrk="1" fontAlgn="auto" hangingPunct="1">
              <a:spcAft>
                <a:spcPts val="0"/>
              </a:spcAft>
              <a:defRPr/>
            </a:pPr>
            <a:r>
              <a:rPr lang="en-NZ" sz="3200" b="1" u="sng" dirty="0" smtClean="0"/>
              <a:t>Where did it come from / why</a:t>
            </a:r>
            <a:r>
              <a:rPr lang="en-NZ" dirty="0" smtClean="0"/>
              <a:t> </a:t>
            </a:r>
            <a:endParaRPr lang="en-AU" dirty="0" smtClean="0"/>
          </a:p>
        </p:txBody>
      </p:sp>
      <p:sp>
        <p:nvSpPr>
          <p:cNvPr id="7171" name="Rectangle 8"/>
          <p:cNvSpPr>
            <a:spLocks noGrp="1" noChangeArrowheads="1"/>
          </p:cNvSpPr>
          <p:nvPr>
            <p:ph idx="1"/>
          </p:nvPr>
        </p:nvSpPr>
        <p:spPr>
          <a:xfrm>
            <a:off x="457200" y="1125538"/>
            <a:ext cx="8362950" cy="5327650"/>
          </a:xfrm>
        </p:spPr>
        <p:txBody>
          <a:bodyPr/>
          <a:lstStyle/>
          <a:p>
            <a:pPr eaLnBrk="1" hangingPunct="1">
              <a:lnSpc>
                <a:spcPct val="80000"/>
              </a:lnSpc>
            </a:pPr>
            <a:endParaRPr lang="en-NZ" altLang="en-US" sz="2200" dirty="0" smtClean="0"/>
          </a:p>
          <a:p>
            <a:pPr eaLnBrk="1" hangingPunct="1">
              <a:lnSpc>
                <a:spcPct val="80000"/>
              </a:lnSpc>
            </a:pPr>
            <a:r>
              <a:rPr lang="en-NZ" altLang="en-US" sz="2200" dirty="0" smtClean="0"/>
              <a:t>Created to replace the Exterior Gateway Protocol (EGP)</a:t>
            </a:r>
          </a:p>
          <a:p>
            <a:pPr eaLnBrk="1" hangingPunct="1">
              <a:lnSpc>
                <a:spcPct val="80000"/>
              </a:lnSpc>
            </a:pPr>
            <a:endParaRPr lang="en-NZ" altLang="en-US" sz="2200" dirty="0" smtClean="0"/>
          </a:p>
          <a:p>
            <a:pPr eaLnBrk="1" hangingPunct="1">
              <a:lnSpc>
                <a:spcPct val="80000"/>
              </a:lnSpc>
            </a:pPr>
            <a:r>
              <a:rPr lang="en-NZ" altLang="en-US" sz="2200" dirty="0" smtClean="0"/>
              <a:t>Originally the ARPANET backbone ran a distance vector protocol called Gateway to Gateway Protocol (GGP) – hop based (precursor to modern IGPs)</a:t>
            </a:r>
          </a:p>
          <a:p>
            <a:pPr eaLnBrk="1" hangingPunct="1">
              <a:lnSpc>
                <a:spcPct val="80000"/>
              </a:lnSpc>
            </a:pPr>
            <a:endParaRPr lang="en-NZ" altLang="en-US" sz="2200" dirty="0" smtClean="0"/>
          </a:p>
          <a:p>
            <a:pPr eaLnBrk="1" hangingPunct="1">
              <a:lnSpc>
                <a:spcPct val="80000"/>
              </a:lnSpc>
            </a:pPr>
            <a:r>
              <a:rPr lang="en-NZ" altLang="en-US" sz="2200" dirty="0" smtClean="0"/>
              <a:t>GGP had scalability issues – all gateways know all routes</a:t>
            </a:r>
          </a:p>
          <a:p>
            <a:pPr eaLnBrk="1" hangingPunct="1">
              <a:lnSpc>
                <a:spcPct val="80000"/>
              </a:lnSpc>
            </a:pPr>
            <a:endParaRPr lang="en-NZ" altLang="en-US" sz="2200" dirty="0" smtClean="0"/>
          </a:p>
          <a:p>
            <a:pPr eaLnBrk="1" hangingPunct="1">
              <a:lnSpc>
                <a:spcPct val="80000"/>
              </a:lnSpc>
            </a:pPr>
            <a:r>
              <a:rPr lang="en-NZ" altLang="en-US" sz="2200" dirty="0" smtClean="0"/>
              <a:t>Solution – migrate from single internetwork to multiple interconnected autonomous systems (AS)</a:t>
            </a:r>
          </a:p>
          <a:p>
            <a:pPr eaLnBrk="1" hangingPunct="1">
              <a:lnSpc>
                <a:spcPct val="80000"/>
              </a:lnSpc>
            </a:pPr>
            <a:endParaRPr lang="en-NZ" altLang="en-US" sz="2200" dirty="0" smtClean="0"/>
          </a:p>
          <a:p>
            <a:pPr eaLnBrk="1" hangingPunct="1">
              <a:lnSpc>
                <a:spcPct val="80000"/>
              </a:lnSpc>
            </a:pPr>
            <a:r>
              <a:rPr lang="en-NZ" altLang="en-US" sz="2200" dirty="0" smtClean="0"/>
              <a:t>EGP was designed to allow exterior gateways to share routing information (inter AS)</a:t>
            </a:r>
          </a:p>
          <a:p>
            <a:pPr eaLnBrk="1" hangingPunct="1">
              <a:lnSpc>
                <a:spcPct val="80000"/>
              </a:lnSpc>
            </a:pPr>
            <a:endParaRPr lang="en-NZ" altLang="en-US" sz="2000" dirty="0" smtClean="0"/>
          </a:p>
          <a:p>
            <a:pPr eaLnBrk="1" hangingPunct="1">
              <a:lnSpc>
                <a:spcPct val="80000"/>
              </a:lnSpc>
            </a:pPr>
            <a:endParaRPr lang="en-NZ" altLang="en-US" sz="2800" dirty="0" smtClean="0"/>
          </a:p>
        </p:txBody>
      </p:sp>
    </p:spTree>
    <p:extLst>
      <p:ext uri="{BB962C8B-B14F-4D97-AF65-F5344CB8AC3E}">
        <p14:creationId xmlns:p14="http://schemas.microsoft.com/office/powerpoint/2010/main" val="170907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19927</TotalTime>
  <Pages>28</Pages>
  <Words>5342</Words>
  <Application>Microsoft Office PowerPoint</Application>
  <PresentationFormat>On-screen Show (4:3)</PresentationFormat>
  <Paragraphs>481</Paragraphs>
  <Slides>45</Slides>
  <Notes>39</Notes>
  <HiddenSlides>0</HiddenSlides>
  <MMClips>0</MMClips>
  <ScaleCrop>false</ScaleCrop>
  <HeadingPairs>
    <vt:vector size="6" baseType="variant">
      <vt:variant>
        <vt:lpstr>Fonts Used</vt:lpstr>
      </vt:variant>
      <vt:variant>
        <vt:i4>7</vt:i4>
      </vt:variant>
      <vt:variant>
        <vt:lpstr>Theme</vt:lpstr>
      </vt:variant>
      <vt:variant>
        <vt:i4>15</vt:i4>
      </vt:variant>
      <vt:variant>
        <vt:lpstr>Slide Titles</vt:lpstr>
      </vt:variant>
      <vt:variant>
        <vt:i4>45</vt:i4>
      </vt:variant>
    </vt:vector>
  </HeadingPairs>
  <TitlesOfParts>
    <vt:vector size="67" baseType="lpstr">
      <vt:lpstr>ＭＳ Ｐゴシック</vt:lpstr>
      <vt:lpstr>Arial</vt:lpstr>
      <vt:lpstr>Calibri</vt:lpstr>
      <vt:lpstr>Courier New</vt:lpstr>
      <vt:lpstr>Times New Roman</vt:lpstr>
      <vt:lpstr>Wingdings</vt:lpstr>
      <vt:lpstr>Wingdings 2</vt:lpstr>
      <vt:lpstr>PPT-TMPLT-WHT_C</vt:lpstr>
      <vt:lpstr>Office Theme</vt:lpstr>
      <vt:lpstr>CCNP Instructor PPT2</vt:lpstr>
      <vt:lpstr>1_CCNP Instructor PPT2</vt:lpstr>
      <vt:lpstr>2_CCNP Instructor PPT2</vt:lpstr>
      <vt:lpstr>3_CCNP Instructor PPT2</vt:lpstr>
      <vt:lpstr>4_CCNP Instructor PPT2</vt:lpstr>
      <vt:lpstr>5_CCNP Instructor PPT2</vt:lpstr>
      <vt:lpstr>6_CCNP Instructor PPT2</vt:lpstr>
      <vt:lpstr>7_CCNP Instructor PPT2</vt:lpstr>
      <vt:lpstr>8_CCNP Instructor PPT2</vt:lpstr>
      <vt:lpstr>9_CCNP Instructor PPT2</vt:lpstr>
      <vt:lpstr>10_CCNP Instructor PPT2</vt:lpstr>
      <vt:lpstr>11_CCNP Instructor PPT2</vt:lpstr>
      <vt:lpstr>12_CCNP Instructor PPT2</vt:lpstr>
      <vt:lpstr>IN723 BGP Introduction</vt:lpstr>
      <vt:lpstr> Resources</vt:lpstr>
      <vt:lpstr>IGP versus EGP</vt:lpstr>
      <vt:lpstr>Autonomous Systems (AS)</vt:lpstr>
      <vt:lpstr>IANA</vt:lpstr>
      <vt:lpstr>AS Numbers</vt:lpstr>
      <vt:lpstr>BGP Basics</vt:lpstr>
      <vt:lpstr>BGP Basics</vt:lpstr>
      <vt:lpstr>Where did it come from / why </vt:lpstr>
      <vt:lpstr>EGP</vt:lpstr>
      <vt:lpstr>BGP vs other protocols</vt:lpstr>
      <vt:lpstr>BGP IPv4 Internet Routes</vt:lpstr>
      <vt:lpstr>BGP Operational Overview</vt:lpstr>
      <vt:lpstr>BGP Operational Overview</vt:lpstr>
      <vt:lpstr>BGP Use Between AS</vt:lpstr>
      <vt:lpstr>Comparison BGP with IGPs</vt:lpstr>
      <vt:lpstr>Comparing IGPs with BGP</vt:lpstr>
      <vt:lpstr>Connecting Enterprise Networks to an ISP</vt:lpstr>
      <vt:lpstr>Connection Redundancy</vt:lpstr>
      <vt:lpstr>Connecting to One ISP: Dual-Homed</vt:lpstr>
      <vt:lpstr>Connecting to Multiple ISPs: Multihomed</vt:lpstr>
      <vt:lpstr>Connecting to Multiple ISPs: Multihomed</vt:lpstr>
      <vt:lpstr>Connecting Multiple ISPs: Dual-Multihomed</vt:lpstr>
      <vt:lpstr>Using BGP in an Enterprise Network</vt:lpstr>
      <vt:lpstr>External BGP</vt:lpstr>
      <vt:lpstr>EBGP Neighbor Relationship Requirements</vt:lpstr>
      <vt:lpstr>Internal BGP</vt:lpstr>
      <vt:lpstr>IBGP Neighbor Relationship Requirements</vt:lpstr>
      <vt:lpstr>IBGP in a Transit AS</vt:lpstr>
      <vt:lpstr>IBGP in a Transit AS</vt:lpstr>
      <vt:lpstr>IBGP in a Nontransit AS</vt:lpstr>
      <vt:lpstr>BGP in an Enterprise Example</vt:lpstr>
      <vt:lpstr>Three Multihoming Connection Options</vt:lpstr>
      <vt:lpstr>Default Routes from All Providers</vt:lpstr>
      <vt:lpstr>Default Routes and Partial Updates </vt:lpstr>
      <vt:lpstr>Full Routes from All Providers </vt:lpstr>
      <vt:lpstr>BGP Path Vector Characteristics</vt:lpstr>
      <vt:lpstr>BGP Path Vector Characteristics</vt:lpstr>
      <vt:lpstr>When to Use BGP</vt:lpstr>
      <vt:lpstr>When Not to Use BGP</vt:lpstr>
      <vt:lpstr>Enable BGP Routing</vt:lpstr>
      <vt:lpstr>BGP Router-ID</vt:lpstr>
      <vt:lpstr>Defining BGP Neighbors</vt:lpstr>
      <vt:lpstr>Example: BGP neighbor Command</vt:lpstr>
      <vt:lpstr>Originating a route – Network command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Michael Holtz</cp:lastModifiedBy>
  <cp:revision>926</cp:revision>
  <cp:lastPrinted>2014-07-29T02:35:53Z</cp:lastPrinted>
  <dcterms:created xsi:type="dcterms:W3CDTF">2006-10-23T15:07:30Z</dcterms:created>
  <dcterms:modified xsi:type="dcterms:W3CDTF">2019-03-28T20:26:47Z</dcterms:modified>
</cp:coreProperties>
</file>