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4292" r:id="rId2"/>
  </p:sldMasterIdLst>
  <p:notesMasterIdLst>
    <p:notesMasterId r:id="rId22"/>
  </p:notesMasterIdLst>
  <p:handoutMasterIdLst>
    <p:handoutMasterId r:id="rId23"/>
  </p:handoutMasterIdLst>
  <p:sldIdLst>
    <p:sldId id="797" r:id="rId3"/>
    <p:sldId id="840" r:id="rId4"/>
    <p:sldId id="849" r:id="rId5"/>
    <p:sldId id="866" r:id="rId6"/>
    <p:sldId id="851" r:id="rId7"/>
    <p:sldId id="852" r:id="rId8"/>
    <p:sldId id="850" r:id="rId9"/>
    <p:sldId id="865" r:id="rId10"/>
    <p:sldId id="853" r:id="rId11"/>
    <p:sldId id="854" r:id="rId12"/>
    <p:sldId id="856" r:id="rId13"/>
    <p:sldId id="867" r:id="rId14"/>
    <p:sldId id="859" r:id="rId15"/>
    <p:sldId id="861" r:id="rId16"/>
    <p:sldId id="863" r:id="rId17"/>
    <p:sldId id="864" r:id="rId18"/>
    <p:sldId id="855" r:id="rId19"/>
    <p:sldId id="857" r:id="rId20"/>
    <p:sldId id="858" r:id="rId2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8" clrIdx="0"/>
  <p:cmAuthor id="1" name="carykell" initials="c" lastIdx="1" clrIdx="1"/>
  <p:cmAuthor id="2" name="Jane Gibbons" initials="JG"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3" autoAdjust="0"/>
    <p:restoredTop sz="73413" autoAdjust="0"/>
  </p:normalViewPr>
  <p:slideViewPr>
    <p:cSldViewPr snapToGrid="0">
      <p:cViewPr varScale="1">
        <p:scale>
          <a:sx n="81" d="100"/>
          <a:sy n="81" d="100"/>
        </p:scale>
        <p:origin x="-1296"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a:t>
            </a:fld>
            <a:endParaRPr lang="en-US" dirty="0"/>
          </a:p>
        </p:txBody>
      </p:sp>
    </p:spTree>
    <p:extLst>
      <p:ext uri="{BB962C8B-B14F-4D97-AF65-F5344CB8AC3E}">
        <p14:creationId xmlns:p14="http://schemas.microsoft.com/office/powerpoint/2010/main" val="3945943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12</a:t>
            </a:fld>
            <a:endParaRPr lang="en-US" dirty="0"/>
          </a:p>
        </p:txBody>
      </p:sp>
    </p:spTree>
    <p:extLst>
      <p:ext uri="{BB962C8B-B14F-4D97-AF65-F5344CB8AC3E}">
        <p14:creationId xmlns:p14="http://schemas.microsoft.com/office/powerpoint/2010/main" val="148773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Note in VIRL this is also required on the Trigger otherwise the</a:t>
            </a:r>
            <a:r>
              <a:rPr lang="en-NZ" baseline="0" dirty="0" smtClean="0"/>
              <a:t> route for the Target network will not be advertised as 192.0.2.1 is an </a:t>
            </a:r>
            <a:r>
              <a:rPr lang="en-NZ" baseline="0" dirty="0" smtClean="0"/>
              <a:t>invalid </a:t>
            </a:r>
            <a:r>
              <a:rPr lang="en-NZ" baseline="0" dirty="0" smtClean="0"/>
              <a:t>next hop.</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13</a:t>
            </a:fld>
            <a:endParaRPr lang="en-US" dirty="0"/>
          </a:p>
        </p:txBody>
      </p:sp>
    </p:spTree>
    <p:extLst>
      <p:ext uri="{BB962C8B-B14F-4D97-AF65-F5344CB8AC3E}">
        <p14:creationId xmlns:p14="http://schemas.microsoft.com/office/powerpoint/2010/main" val="55512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Once the trigger advertisement is sent to the </a:t>
            </a:r>
            <a:r>
              <a:rPr lang="en-NZ" dirty="0" err="1" smtClean="0"/>
              <a:t>iBGP</a:t>
            </a:r>
            <a:r>
              <a:rPr lang="en-NZ" dirty="0" smtClean="0"/>
              <a:t> peers, you need to make sure that the peers prefer this route to one that they already have for the destination network. One way is to set a local-preference value greater than the default value of 100 and set the origin to </a:t>
            </a:r>
            <a:r>
              <a:rPr lang="en-NZ" dirty="0" err="1" smtClean="0"/>
              <a:t>igp</a:t>
            </a:r>
            <a:r>
              <a:rPr lang="en-NZ" dirty="0" smtClean="0"/>
              <a:t>. The preferred method is to set a path with a higher value for local-preference and a lower value of origin (IGP is lower than Exterior Gateway Protocol [EGP], which is lower than incomplete). </a:t>
            </a:r>
          </a:p>
          <a:p>
            <a:endParaRPr lang="en-NZ" dirty="0" smtClean="0"/>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NZ" dirty="0" smtClean="0"/>
              <a:t>BGP communities, which are attributes that are applied to prefixes and used to group and filter routes. Specifically, the no-export community is used within an autonomous system (AS) to make sure that the edge routers (PEs) do not export or </a:t>
            </a:r>
            <a:r>
              <a:rPr lang="en-NZ" dirty="0" err="1" smtClean="0"/>
              <a:t>readvertise</a:t>
            </a:r>
            <a:r>
              <a:rPr lang="en-NZ" dirty="0" smtClean="0"/>
              <a:t> the prefix used by the trigger advertisement to their external BGP (</a:t>
            </a:r>
            <a:r>
              <a:rPr lang="en-NZ" dirty="0" err="1" smtClean="0"/>
              <a:t>eBGP</a:t>
            </a:r>
            <a:r>
              <a:rPr lang="en-NZ" dirty="0" smtClean="0"/>
              <a:t>) peers. </a:t>
            </a:r>
          </a:p>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14</a:t>
            </a:fld>
            <a:endParaRPr lang="en-US" dirty="0"/>
          </a:p>
        </p:txBody>
      </p:sp>
    </p:spTree>
    <p:extLst>
      <p:ext uri="{BB962C8B-B14F-4D97-AF65-F5344CB8AC3E}">
        <p14:creationId xmlns:p14="http://schemas.microsoft.com/office/powerpoint/2010/main" val="50056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Note the null0 specified</a:t>
            </a:r>
            <a:r>
              <a:rPr lang="en-NZ" baseline="0" dirty="0" smtClean="0"/>
              <a:t> here is not advertised. The actual next-hop advertised is that of the Trigger device’s peering address, however this is changed by the route-map to that of 192.0.2.1.</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15</a:t>
            </a:fld>
            <a:endParaRPr lang="en-US" dirty="0"/>
          </a:p>
        </p:txBody>
      </p:sp>
    </p:spTree>
    <p:extLst>
      <p:ext uri="{BB962C8B-B14F-4D97-AF65-F5344CB8AC3E}">
        <p14:creationId xmlns:p14="http://schemas.microsoft.com/office/powerpoint/2010/main" val="500565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16</a:t>
            </a:fld>
            <a:endParaRPr lang="en-US" dirty="0"/>
          </a:p>
        </p:txBody>
      </p:sp>
    </p:spTree>
    <p:extLst>
      <p:ext uri="{BB962C8B-B14F-4D97-AF65-F5344CB8AC3E}">
        <p14:creationId xmlns:p14="http://schemas.microsoft.com/office/powerpoint/2010/main" val="2614648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17</a:t>
            </a:fld>
            <a:endParaRPr lang="en-US" dirty="0"/>
          </a:p>
        </p:txBody>
      </p:sp>
    </p:spTree>
    <p:extLst>
      <p:ext uri="{BB962C8B-B14F-4D97-AF65-F5344CB8AC3E}">
        <p14:creationId xmlns:p14="http://schemas.microsoft.com/office/powerpoint/2010/main" val="132476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18</a:t>
            </a:fld>
            <a:endParaRPr lang="en-US" dirty="0"/>
          </a:p>
        </p:txBody>
      </p:sp>
    </p:spTree>
    <p:extLst>
      <p:ext uri="{BB962C8B-B14F-4D97-AF65-F5344CB8AC3E}">
        <p14:creationId xmlns:p14="http://schemas.microsoft.com/office/powerpoint/2010/main" val="319781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19</a:t>
            </a:fld>
            <a:endParaRPr lang="en-US" dirty="0"/>
          </a:p>
        </p:txBody>
      </p:sp>
    </p:spTree>
    <p:extLst>
      <p:ext uri="{BB962C8B-B14F-4D97-AF65-F5344CB8AC3E}">
        <p14:creationId xmlns:p14="http://schemas.microsoft.com/office/powerpoint/2010/main" val="243506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endParaRPr lang="en-US" sz="1200" b="1"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276864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3</a:t>
            </a:fld>
            <a:endParaRPr lang="en-US" dirty="0"/>
          </a:p>
        </p:txBody>
      </p:sp>
    </p:spTree>
    <p:extLst>
      <p:ext uri="{BB962C8B-B14F-4D97-AF65-F5344CB8AC3E}">
        <p14:creationId xmlns:p14="http://schemas.microsoft.com/office/powerpoint/2010/main" val="413985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5</a:t>
            </a:fld>
            <a:endParaRPr lang="en-US" dirty="0"/>
          </a:p>
        </p:txBody>
      </p:sp>
    </p:spTree>
    <p:extLst>
      <p:ext uri="{BB962C8B-B14F-4D97-AF65-F5344CB8AC3E}">
        <p14:creationId xmlns:p14="http://schemas.microsoft.com/office/powerpoint/2010/main" val="209590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6</a:t>
            </a:fld>
            <a:endParaRPr lang="en-US" dirty="0"/>
          </a:p>
        </p:txBody>
      </p:sp>
    </p:spTree>
    <p:extLst>
      <p:ext uri="{BB962C8B-B14F-4D97-AF65-F5344CB8AC3E}">
        <p14:creationId xmlns:p14="http://schemas.microsoft.com/office/powerpoint/2010/main" val="37322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Many</a:t>
            </a:r>
            <a:r>
              <a:rPr lang="en-NZ" baseline="0" dirty="0" smtClean="0"/>
              <a:t> ISP customers (not just the </a:t>
            </a:r>
            <a:r>
              <a:rPr lang="en-NZ" baseline="0" smtClean="0"/>
              <a:t>intended target) may </a:t>
            </a:r>
            <a:r>
              <a:rPr lang="en-NZ" baseline="0" dirty="0" smtClean="0"/>
              <a:t>be affected by the DOS attack as provider links are saturated.</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7</a:t>
            </a:fld>
            <a:endParaRPr lang="en-US" dirty="0"/>
          </a:p>
        </p:txBody>
      </p:sp>
    </p:spTree>
    <p:extLst>
      <p:ext uri="{BB962C8B-B14F-4D97-AF65-F5344CB8AC3E}">
        <p14:creationId xmlns:p14="http://schemas.microsoft.com/office/powerpoint/2010/main" val="124795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Null0 = a virtual bit bucket (trash can). Traffic directed to it is discarded.</a:t>
            </a:r>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9</a:t>
            </a:fld>
            <a:endParaRPr lang="en-US" dirty="0"/>
          </a:p>
        </p:txBody>
      </p:sp>
    </p:spTree>
    <p:extLst>
      <p:ext uri="{BB962C8B-B14F-4D97-AF65-F5344CB8AC3E}">
        <p14:creationId xmlns:p14="http://schemas.microsoft.com/office/powerpoint/2010/main" val="2817207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10</a:t>
            </a:fld>
            <a:endParaRPr lang="en-US" dirty="0"/>
          </a:p>
        </p:txBody>
      </p:sp>
    </p:spTree>
    <p:extLst>
      <p:ext uri="{BB962C8B-B14F-4D97-AF65-F5344CB8AC3E}">
        <p14:creationId xmlns:p14="http://schemas.microsoft.com/office/powerpoint/2010/main" val="782618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DFC9B780-5DB9-4EA3-984D-3ED5FA4B047E}" type="slidenum">
              <a:rPr lang="en-US" smtClean="0"/>
              <a:pPr>
                <a:defRPr/>
              </a:pPr>
              <a:t>11</a:t>
            </a:fld>
            <a:endParaRPr lang="en-US" dirty="0"/>
          </a:p>
        </p:txBody>
      </p:sp>
    </p:spTree>
    <p:extLst>
      <p:ext uri="{BB962C8B-B14F-4D97-AF65-F5344CB8AC3E}">
        <p14:creationId xmlns:p14="http://schemas.microsoft.com/office/powerpoint/2010/main" val="1937734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70169772"/>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18/05/2020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54473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18/05/2020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7089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28293-8846-44B9-8113-DF048D08A9F4}" type="datetimeFigureOut">
              <a:rPr lang="en-NZ" smtClean="0"/>
              <a:t>18/05/2020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57814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C828293-8846-44B9-8113-DF048D08A9F4}" type="datetimeFigureOut">
              <a:rPr lang="en-NZ" smtClean="0"/>
              <a:t>18/05/2020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20513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C828293-8846-44B9-8113-DF048D08A9F4}" type="datetimeFigureOut">
              <a:rPr lang="en-NZ" smtClean="0"/>
              <a:t>18/05/2020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246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C828293-8846-44B9-8113-DF048D08A9F4}" type="datetimeFigureOut">
              <a:rPr lang="en-NZ" smtClean="0"/>
              <a:t>18/05/2020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1547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293-8846-44B9-8113-DF048D08A9F4}" type="datetimeFigureOut">
              <a:rPr lang="en-NZ" smtClean="0"/>
              <a:t>18/05/2020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1858438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18/05/2020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3847655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28293-8846-44B9-8113-DF048D08A9F4}" type="datetimeFigureOut">
              <a:rPr lang="en-NZ" smtClean="0"/>
              <a:t>18/05/2020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943467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18/05/2020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46255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C828293-8846-44B9-8113-DF048D08A9F4}" type="datetimeFigureOut">
              <a:rPr lang="en-NZ" smtClean="0"/>
              <a:t>18/05/2020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2AB99B9-592A-4708-8DE8-58671E1C7FEB}" type="slidenum">
              <a:rPr lang="en-NZ" smtClean="0"/>
              <a:t>‹#›</a:t>
            </a:fld>
            <a:endParaRPr lang="en-NZ"/>
          </a:p>
        </p:txBody>
      </p:sp>
    </p:spTree>
    <p:extLst>
      <p:ext uri="{BB962C8B-B14F-4D97-AF65-F5344CB8AC3E}">
        <p14:creationId xmlns:p14="http://schemas.microsoft.com/office/powerpoint/2010/main" val="233418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91" r:id="rId13"/>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293-8846-44B9-8113-DF048D08A9F4}" type="datetimeFigureOut">
              <a:rPr lang="en-NZ" smtClean="0"/>
              <a:t>18/05/2020</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B99B9-592A-4708-8DE8-58671E1C7FEB}" type="slidenum">
              <a:rPr lang="en-NZ" smtClean="0"/>
              <a:t>‹#›</a:t>
            </a:fld>
            <a:endParaRPr lang="en-NZ"/>
          </a:p>
        </p:txBody>
      </p:sp>
    </p:spTree>
    <p:extLst>
      <p:ext uri="{BB962C8B-B14F-4D97-AF65-F5344CB8AC3E}">
        <p14:creationId xmlns:p14="http://schemas.microsoft.com/office/powerpoint/2010/main" val="1876889355"/>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www.cisco.com/c/dam/en/us/products/collateral/security/ios-network-foundation-protection-nfp/prod_white_paper0900aecd80313fac.pdf"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hyperlink" Target="https://tools.ietf.org/html/rfc3882" TargetMode="External"/><Relationship Id="rId4" Type="http://schemas.openxmlformats.org/officeDocument/2006/relationships/hyperlink" Target="http://packetlife.net/blog/2009/jul/6/remotely-triggered-black-hole-rtbh-rout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lumMod val="75000"/>
                  </a:schemeClr>
                </a:solidFill>
                <a:cs typeface="Arial" pitchFamily="34" charset="0"/>
              </a:rPr>
              <a:t>IN723 BGP Remotely Triggered Black Hole Filtering</a:t>
            </a:r>
            <a:endParaRPr lang="en-NZ" dirty="0"/>
          </a:p>
        </p:txBody>
      </p:sp>
      <p:sp>
        <p:nvSpPr>
          <p:cNvPr id="3" name="Content Placeholder 2"/>
          <p:cNvSpPr>
            <a:spLocks noGrp="1"/>
          </p:cNvSpPr>
          <p:nvPr>
            <p:ph idx="1"/>
          </p:nvPr>
        </p:nvSpPr>
        <p:spPr/>
        <p:txBody>
          <a:bodyPr/>
          <a:lstStyle/>
          <a:p>
            <a:endParaRPr lang="en-NZ" dirty="0" smtClean="0"/>
          </a:p>
          <a:p>
            <a:endParaRPr lang="en-NZ" dirty="0" smtClean="0"/>
          </a:p>
          <a:p>
            <a:endParaRPr lang="en-NZ" dirty="0"/>
          </a:p>
        </p:txBody>
      </p:sp>
      <p:sp>
        <p:nvSpPr>
          <p:cNvPr id="4" name="TextBox 3"/>
          <p:cNvSpPr txBox="1"/>
          <p:nvPr/>
        </p:nvSpPr>
        <p:spPr>
          <a:xfrm>
            <a:off x="938151" y="1757548"/>
            <a:ext cx="7279574" cy="2086725"/>
          </a:xfrm>
          <a:prstGeom prst="rect">
            <a:avLst/>
          </a:prstGeom>
          <a:noFill/>
        </p:spPr>
        <p:txBody>
          <a:bodyPr wrap="square" rtlCol="0">
            <a:spAutoFit/>
          </a:bodyPr>
          <a:lstStyle/>
          <a:p>
            <a:pPr algn="l"/>
            <a:endParaRPr lang="en-NZ" dirty="0" smtClean="0"/>
          </a:p>
          <a:p>
            <a:pPr marL="342900" indent="-342900" algn="l">
              <a:buFont typeface="Arial" panose="020B0604020202020204" pitchFamily="34" charset="0"/>
              <a:buChar char="•"/>
            </a:pPr>
            <a:r>
              <a:rPr lang="en-NZ" dirty="0" smtClean="0"/>
              <a:t>Destination Based</a:t>
            </a:r>
          </a:p>
          <a:p>
            <a:pPr marL="342900" indent="-342900" algn="l">
              <a:buFont typeface="Arial" panose="020B0604020202020204" pitchFamily="34" charset="0"/>
              <a:buChar char="•"/>
            </a:pPr>
            <a:endParaRPr lang="en-NZ" dirty="0" smtClean="0"/>
          </a:p>
          <a:p>
            <a:pPr marL="342900" indent="-342900" algn="l">
              <a:buFont typeface="Arial" panose="020B0604020202020204" pitchFamily="34" charset="0"/>
              <a:buChar char="•"/>
            </a:pPr>
            <a:r>
              <a:rPr lang="en-NZ" dirty="0" smtClean="0"/>
              <a:t>Source Based</a:t>
            </a:r>
          </a:p>
          <a:p>
            <a:pPr marL="342900" indent="-342900" algn="l">
              <a:buFont typeface="Arial" panose="020B0604020202020204" pitchFamily="34" charset="0"/>
              <a:buChar char="•"/>
            </a:pPr>
            <a:endParaRPr lang="en-NZ" dirty="0"/>
          </a:p>
          <a:p>
            <a:pPr marL="342900" indent="-342900" algn="l">
              <a:buFont typeface="Arial" panose="020B0604020202020204" pitchFamily="34" charset="0"/>
              <a:buChar char="•"/>
            </a:pPr>
            <a:r>
              <a:rPr lang="en-NZ" dirty="0" smtClean="0"/>
              <a:t>Unicast Reverse Path Forwarding (</a:t>
            </a:r>
            <a:r>
              <a:rPr lang="en-NZ" dirty="0" err="1" smtClean="0"/>
              <a:t>uRPF</a:t>
            </a:r>
            <a:r>
              <a:rPr lang="en-NZ" dirty="0" smtClean="0"/>
              <a:t>)</a:t>
            </a:r>
          </a:p>
        </p:txBody>
      </p:sp>
    </p:spTree>
    <p:extLst>
      <p:ext uri="{BB962C8B-B14F-4D97-AF65-F5344CB8AC3E}">
        <p14:creationId xmlns:p14="http://schemas.microsoft.com/office/powerpoint/2010/main" val="419536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Destination Based - Trigger</a:t>
            </a:r>
            <a:endParaRPr lang="en-NZ" sz="3200" b="1" dirty="0"/>
          </a:p>
        </p:txBody>
      </p:sp>
      <p:sp>
        <p:nvSpPr>
          <p:cNvPr id="3" name="Content Placeholder 2"/>
          <p:cNvSpPr>
            <a:spLocks noGrp="1"/>
          </p:cNvSpPr>
          <p:nvPr>
            <p:ph idx="1"/>
          </p:nvPr>
        </p:nvSpPr>
        <p:spPr/>
        <p:txBody>
          <a:bodyPr>
            <a:normAutofit fontScale="70000" lnSpcReduction="20000"/>
          </a:bodyPr>
          <a:lstStyle/>
          <a:p>
            <a:r>
              <a:rPr lang="en-NZ" dirty="0"/>
              <a:t>A specific </a:t>
            </a:r>
            <a:r>
              <a:rPr lang="en-NZ" dirty="0" smtClean="0"/>
              <a:t>router has </a:t>
            </a:r>
            <a:r>
              <a:rPr lang="en-NZ" dirty="0"/>
              <a:t>the role of </a:t>
            </a:r>
            <a:r>
              <a:rPr lang="en-NZ" dirty="0" smtClean="0"/>
              <a:t>Trigger.</a:t>
            </a:r>
          </a:p>
          <a:p>
            <a:endParaRPr lang="en-NZ" dirty="0" smtClean="0"/>
          </a:p>
          <a:p>
            <a:r>
              <a:rPr lang="en-NZ" dirty="0" smtClean="0"/>
              <a:t>The Trigger must have an </a:t>
            </a:r>
            <a:r>
              <a:rPr lang="en-NZ" dirty="0" err="1" smtClean="0"/>
              <a:t>iBGP</a:t>
            </a:r>
            <a:r>
              <a:rPr lang="en-NZ" dirty="0" smtClean="0"/>
              <a:t> relationship with the edge routers.</a:t>
            </a:r>
          </a:p>
          <a:p>
            <a:endParaRPr lang="en-NZ" dirty="0"/>
          </a:p>
          <a:p>
            <a:r>
              <a:rPr lang="en-NZ" dirty="0"/>
              <a:t>The trigger is configured with a static route to the victim </a:t>
            </a:r>
            <a:r>
              <a:rPr lang="en-NZ" dirty="0" smtClean="0"/>
              <a:t>network/address with a next-hop of the null0 route on the edge routers e.g. 192.0.2.1</a:t>
            </a:r>
          </a:p>
          <a:p>
            <a:endParaRPr lang="en-NZ" dirty="0"/>
          </a:p>
          <a:p>
            <a:r>
              <a:rPr lang="en-NZ" dirty="0" smtClean="0"/>
              <a:t>The static route is advertised to the edge routers.</a:t>
            </a:r>
          </a:p>
          <a:p>
            <a:endParaRPr lang="en-NZ" dirty="0" smtClean="0"/>
          </a:p>
          <a:p>
            <a:r>
              <a:rPr lang="en-NZ" dirty="0" smtClean="0"/>
              <a:t>The next-hop entry in the route-table of the edge router for the destination-</a:t>
            </a:r>
            <a:r>
              <a:rPr lang="en-NZ" dirty="0" err="1" smtClean="0"/>
              <a:t>ip</a:t>
            </a:r>
            <a:r>
              <a:rPr lang="en-NZ" dirty="0" smtClean="0"/>
              <a:t> is now set to null0.</a:t>
            </a:r>
          </a:p>
          <a:p>
            <a:endParaRPr lang="en-NZ" dirty="0" smtClean="0"/>
          </a:p>
          <a:p>
            <a:r>
              <a:rPr lang="en-NZ" dirty="0" smtClean="0"/>
              <a:t>All traffic destined will now be forwarded to null0 and dropped.</a:t>
            </a:r>
          </a:p>
          <a:p>
            <a:endParaRPr lang="en-NZ" dirty="0"/>
          </a:p>
          <a:p>
            <a:endParaRPr lang="en-NZ" dirty="0"/>
          </a:p>
        </p:txBody>
      </p:sp>
    </p:spTree>
    <p:extLst>
      <p:ext uri="{BB962C8B-B14F-4D97-AF65-F5344CB8AC3E}">
        <p14:creationId xmlns:p14="http://schemas.microsoft.com/office/powerpoint/2010/main" val="150395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 Withdrawal</a:t>
            </a:r>
            <a:endParaRPr lang="en-NZ" sz="3200" b="1" dirty="0"/>
          </a:p>
        </p:txBody>
      </p:sp>
      <p:sp>
        <p:nvSpPr>
          <p:cNvPr id="3" name="Content Placeholder 2"/>
          <p:cNvSpPr>
            <a:spLocks noGrp="1"/>
          </p:cNvSpPr>
          <p:nvPr>
            <p:ph idx="1"/>
          </p:nvPr>
        </p:nvSpPr>
        <p:spPr/>
        <p:txBody>
          <a:bodyPr>
            <a:normAutofit/>
          </a:bodyPr>
          <a:lstStyle/>
          <a:p>
            <a:r>
              <a:rPr lang="en-NZ" sz="2400" dirty="0" smtClean="0"/>
              <a:t>Once the threat has passed, the route is manually removed from the Trigger causing a BGP withdrawal message to be sent from the Trigger to the edge routers.</a:t>
            </a:r>
          </a:p>
          <a:p>
            <a:endParaRPr lang="en-NZ" sz="2400" dirty="0" smtClean="0"/>
          </a:p>
          <a:p>
            <a:r>
              <a:rPr lang="en-NZ" sz="2400" dirty="0" smtClean="0"/>
              <a:t>The original next-hop value is restored and traffic can resume being forwarded to the original </a:t>
            </a:r>
            <a:r>
              <a:rPr lang="en-NZ" sz="2400" dirty="0" err="1" smtClean="0"/>
              <a:t>DoS</a:t>
            </a:r>
            <a:r>
              <a:rPr lang="en-NZ" sz="2400" dirty="0" smtClean="0"/>
              <a:t> target.</a:t>
            </a:r>
            <a:endParaRPr lang="en-NZ" sz="2400" dirty="0"/>
          </a:p>
        </p:txBody>
      </p:sp>
    </p:spTree>
    <p:extLst>
      <p:ext uri="{BB962C8B-B14F-4D97-AF65-F5344CB8AC3E}">
        <p14:creationId xmlns:p14="http://schemas.microsoft.com/office/powerpoint/2010/main" val="32733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RBHF Solution</a:t>
            </a:r>
            <a:endParaRPr lang="en-NZ"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344455"/>
            <a:ext cx="8229600" cy="3037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9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Configuration – Destination Based</a:t>
            </a:r>
            <a:endParaRPr lang="en-NZ" sz="3200" b="1" dirty="0"/>
          </a:p>
        </p:txBody>
      </p:sp>
      <p:sp>
        <p:nvSpPr>
          <p:cNvPr id="3" name="Content Placeholder 2"/>
          <p:cNvSpPr>
            <a:spLocks noGrp="1"/>
          </p:cNvSpPr>
          <p:nvPr>
            <p:ph idx="1"/>
          </p:nvPr>
        </p:nvSpPr>
        <p:spPr/>
        <p:txBody>
          <a:bodyPr/>
          <a:lstStyle/>
          <a:p>
            <a:r>
              <a:rPr lang="en-NZ" sz="2400" dirty="0" smtClean="0"/>
              <a:t>Edge Routers</a:t>
            </a:r>
          </a:p>
          <a:p>
            <a:endParaRPr lang="en-NZ" sz="2400" dirty="0" smtClean="0"/>
          </a:p>
          <a:p>
            <a:pPr marL="0" indent="0">
              <a:buNone/>
            </a:pPr>
            <a:r>
              <a:rPr lang="en-NZ" sz="2400" dirty="0" err="1" smtClean="0">
                <a:latin typeface="Times New Roman" panose="02020603050405020304" pitchFamily="18" charset="0"/>
                <a:cs typeface="Times New Roman" panose="02020603050405020304" pitchFamily="18" charset="0"/>
              </a:rPr>
              <a:t>ip</a:t>
            </a:r>
            <a:r>
              <a:rPr lang="en-NZ" sz="2400" dirty="0" smtClean="0">
                <a:latin typeface="Times New Roman" panose="02020603050405020304" pitchFamily="18" charset="0"/>
                <a:cs typeface="Times New Roman" panose="02020603050405020304" pitchFamily="18" charset="0"/>
              </a:rPr>
              <a:t> route 192.0.2.1 255.255.255.255 null0</a:t>
            </a:r>
          </a:p>
          <a:p>
            <a:endParaRPr lang="en-NZ" dirty="0"/>
          </a:p>
          <a:p>
            <a:endParaRPr lang="en-NZ" dirty="0"/>
          </a:p>
        </p:txBody>
      </p:sp>
    </p:spTree>
    <p:extLst>
      <p:ext uri="{BB962C8B-B14F-4D97-AF65-F5344CB8AC3E}">
        <p14:creationId xmlns:p14="http://schemas.microsoft.com/office/powerpoint/2010/main" val="190502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Configuration – Destination Based</a:t>
            </a:r>
            <a:endParaRPr lang="en-NZ" sz="3200" dirty="0"/>
          </a:p>
        </p:txBody>
      </p:sp>
      <p:sp>
        <p:nvSpPr>
          <p:cNvPr id="3" name="Content Placeholder 2"/>
          <p:cNvSpPr>
            <a:spLocks noGrp="1"/>
          </p:cNvSpPr>
          <p:nvPr>
            <p:ph idx="1"/>
          </p:nvPr>
        </p:nvSpPr>
        <p:spPr/>
        <p:txBody>
          <a:bodyPr>
            <a:normAutofit fontScale="92500" lnSpcReduction="10000"/>
          </a:bodyPr>
          <a:lstStyle/>
          <a:p>
            <a:r>
              <a:rPr lang="en-NZ" sz="2400" dirty="0" smtClean="0"/>
              <a:t>Prepare Trigger Router with redistribution of static routes with an attached route-map</a:t>
            </a:r>
            <a:endParaRPr lang="en-NZ" sz="2400" dirty="0"/>
          </a:p>
          <a:p>
            <a:endParaRPr lang="en-NZ" sz="2400" dirty="0" smtClean="0"/>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route-map RTBH</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match tag 666</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a:t>
            </a:r>
            <a:r>
              <a:rPr lang="en-NZ" sz="2400" dirty="0" err="1">
                <a:latin typeface="Times New Roman" panose="02020603050405020304" pitchFamily="18" charset="0"/>
                <a:cs typeface="Times New Roman" panose="02020603050405020304" pitchFamily="18" charset="0"/>
              </a:rPr>
              <a:t>ip</a:t>
            </a:r>
            <a:r>
              <a:rPr lang="en-NZ" sz="2400" dirty="0">
                <a:latin typeface="Times New Roman" panose="02020603050405020304" pitchFamily="18" charset="0"/>
                <a:cs typeface="Times New Roman" panose="02020603050405020304" pitchFamily="18" charset="0"/>
              </a:rPr>
              <a:t> next-hop 192.0.2.1</a:t>
            </a: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origin </a:t>
            </a:r>
            <a:r>
              <a:rPr lang="en-NZ" sz="2400" dirty="0" err="1" smtClean="0">
                <a:latin typeface="Times New Roman" panose="02020603050405020304" pitchFamily="18" charset="0"/>
                <a:cs typeface="Times New Roman" panose="02020603050405020304" pitchFamily="18" charset="0"/>
              </a:rPr>
              <a:t>igp</a:t>
            </a:r>
            <a:endParaRPr lang="en-NZ" sz="2400" dirty="0" smtClean="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-route-map)# set </a:t>
            </a:r>
            <a:r>
              <a:rPr lang="en-NZ" sz="2400" dirty="0" smtClean="0">
                <a:latin typeface="Times New Roman" panose="02020603050405020304" pitchFamily="18" charset="0"/>
                <a:cs typeface="Times New Roman" panose="02020603050405020304" pitchFamily="18" charset="0"/>
              </a:rPr>
              <a:t>local-preference 200</a:t>
            </a: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-route-map</a:t>
            </a:r>
            <a:r>
              <a:rPr lang="en-NZ" sz="2400" dirty="0">
                <a:latin typeface="Times New Roman" panose="02020603050405020304" pitchFamily="18" charset="0"/>
                <a:cs typeface="Times New Roman" panose="02020603050405020304" pitchFamily="18" charset="0"/>
              </a:rPr>
              <a:t>)# set community </a:t>
            </a:r>
            <a:r>
              <a:rPr lang="en-NZ" sz="2400" dirty="0" smtClean="0">
                <a:latin typeface="Times New Roman" panose="02020603050405020304" pitchFamily="18" charset="0"/>
                <a:cs typeface="Times New Roman" panose="02020603050405020304" pitchFamily="18" charset="0"/>
              </a:rPr>
              <a:t>no-export</a:t>
            </a:r>
          </a:p>
          <a:p>
            <a:pPr marL="0" indent="0">
              <a:buNone/>
            </a:pP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router </a:t>
            </a:r>
            <a:r>
              <a:rPr lang="en-NZ" sz="2400" dirty="0" err="1">
                <a:latin typeface="Times New Roman" panose="02020603050405020304" pitchFamily="18" charset="0"/>
                <a:cs typeface="Times New Roman" panose="02020603050405020304" pitchFamily="18" charset="0"/>
              </a:rPr>
              <a:t>bgp</a:t>
            </a:r>
            <a:r>
              <a:rPr lang="en-NZ" sz="2400" dirty="0">
                <a:latin typeface="Times New Roman" panose="02020603050405020304" pitchFamily="18" charset="0"/>
                <a:cs typeface="Times New Roman" panose="02020603050405020304" pitchFamily="18" charset="0"/>
              </a:rPr>
              <a:t> </a:t>
            </a:r>
            <a:r>
              <a:rPr lang="en-NZ" sz="2400" dirty="0" smtClean="0">
                <a:latin typeface="Times New Roman" panose="02020603050405020304" pitchFamily="18" charset="0"/>
                <a:cs typeface="Times New Roman" panose="02020603050405020304" pitchFamily="18" charset="0"/>
              </a:rPr>
              <a:t>65001</a:t>
            </a:r>
            <a:endParaRPr lang="en-NZ" sz="2400" dirty="0">
              <a:latin typeface="Times New Roman" panose="02020603050405020304" pitchFamily="18" charset="0"/>
              <a:cs typeface="Times New Roman" panose="02020603050405020304" pitchFamily="18" charset="0"/>
            </a:endParaRPr>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smtClean="0">
                <a:latin typeface="Times New Roman" panose="02020603050405020304" pitchFamily="18" charset="0"/>
                <a:cs typeface="Times New Roman" panose="02020603050405020304" pitchFamily="18" charset="0"/>
              </a:rPr>
              <a:t>config</a:t>
            </a:r>
            <a:r>
              <a:rPr lang="en-NZ" sz="2400" dirty="0" smtClean="0">
                <a:latin typeface="Times New Roman" panose="02020603050405020304" pitchFamily="18" charset="0"/>
                <a:cs typeface="Times New Roman" panose="02020603050405020304" pitchFamily="18" charset="0"/>
              </a:rPr>
              <a:t>-router</a:t>
            </a:r>
            <a:r>
              <a:rPr lang="en-NZ" sz="2400" dirty="0">
                <a:latin typeface="Times New Roman" panose="02020603050405020304" pitchFamily="18" charset="0"/>
                <a:cs typeface="Times New Roman" panose="02020603050405020304" pitchFamily="18" charset="0"/>
              </a:rPr>
              <a:t>)# redistribute static route-map RTBH</a:t>
            </a:r>
          </a:p>
        </p:txBody>
      </p:sp>
    </p:spTree>
    <p:extLst>
      <p:ext uri="{BB962C8B-B14F-4D97-AF65-F5344CB8AC3E}">
        <p14:creationId xmlns:p14="http://schemas.microsoft.com/office/powerpoint/2010/main" val="235891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Configuration – Destination Based</a:t>
            </a:r>
            <a:endParaRPr lang="en-NZ" sz="3200" dirty="0"/>
          </a:p>
        </p:txBody>
      </p:sp>
      <p:sp>
        <p:nvSpPr>
          <p:cNvPr id="3" name="Content Placeholder 2"/>
          <p:cNvSpPr>
            <a:spLocks noGrp="1"/>
          </p:cNvSpPr>
          <p:nvPr>
            <p:ph idx="1"/>
          </p:nvPr>
        </p:nvSpPr>
        <p:spPr/>
        <p:txBody>
          <a:bodyPr>
            <a:normAutofit/>
          </a:bodyPr>
          <a:lstStyle/>
          <a:p>
            <a:r>
              <a:rPr lang="en-NZ" sz="2400" dirty="0" smtClean="0"/>
              <a:t>Configure Trigger Router with static route matching </a:t>
            </a:r>
            <a:r>
              <a:rPr lang="en-NZ" sz="2400" dirty="0" err="1" smtClean="0"/>
              <a:t>DoS</a:t>
            </a:r>
            <a:r>
              <a:rPr lang="en-NZ" sz="2400" dirty="0" smtClean="0"/>
              <a:t> target and with a tag value that is matched in the route-map.</a:t>
            </a:r>
          </a:p>
          <a:p>
            <a:endParaRPr lang="en-NZ" sz="2400" dirty="0" smtClean="0"/>
          </a:p>
          <a:p>
            <a:pPr marL="0" indent="0">
              <a:buNone/>
            </a:pPr>
            <a:r>
              <a:rPr lang="en-NZ" sz="2400" dirty="0" smtClean="0">
                <a:latin typeface="Times New Roman" panose="02020603050405020304" pitchFamily="18" charset="0"/>
                <a:cs typeface="Times New Roman" panose="02020603050405020304" pitchFamily="18" charset="0"/>
              </a:rPr>
              <a:t>(</a:t>
            </a:r>
            <a:r>
              <a:rPr lang="en-NZ" sz="2400" dirty="0" err="1">
                <a:latin typeface="Times New Roman" panose="02020603050405020304" pitchFamily="18" charset="0"/>
                <a:cs typeface="Times New Roman" panose="02020603050405020304" pitchFamily="18" charset="0"/>
              </a:rPr>
              <a:t>config</a:t>
            </a:r>
            <a:r>
              <a:rPr lang="en-NZ" sz="2400" dirty="0">
                <a:latin typeface="Times New Roman" panose="02020603050405020304" pitchFamily="18" charset="0"/>
                <a:cs typeface="Times New Roman" panose="02020603050405020304" pitchFamily="18" charset="0"/>
              </a:rPr>
              <a:t>)# </a:t>
            </a:r>
            <a:r>
              <a:rPr lang="en-NZ" sz="2400" dirty="0" err="1" smtClean="0">
                <a:latin typeface="Times New Roman" panose="02020603050405020304" pitchFamily="18" charset="0"/>
                <a:cs typeface="Times New Roman" panose="02020603050405020304" pitchFamily="18" charset="0"/>
              </a:rPr>
              <a:t>ip</a:t>
            </a:r>
            <a:r>
              <a:rPr lang="en-NZ" sz="2400" dirty="0" smtClean="0">
                <a:latin typeface="Times New Roman" panose="02020603050405020304" pitchFamily="18" charset="0"/>
                <a:cs typeface="Times New Roman" panose="02020603050405020304" pitchFamily="18" charset="0"/>
              </a:rPr>
              <a:t> route 172.16.10.100 255.255.255.255 Null0 tag 666</a:t>
            </a:r>
          </a:p>
          <a:p>
            <a:pPr marL="0" indent="0">
              <a:buNone/>
            </a:pPr>
            <a:endParaRPr lang="en-NZ" sz="2400" dirty="0" smtClean="0">
              <a:latin typeface="Times New Roman" panose="02020603050405020304" pitchFamily="18" charset="0"/>
              <a:cs typeface="Times New Roman" panose="02020603050405020304" pitchFamily="18" charset="0"/>
            </a:endParaRPr>
          </a:p>
          <a:p>
            <a:pPr marL="0" indent="0">
              <a:buNone/>
            </a:pPr>
            <a:endParaRPr lang="en-NZ" sz="2400" dirty="0">
              <a:latin typeface="Times New Roman" panose="02020603050405020304" pitchFamily="18" charset="0"/>
              <a:cs typeface="Times New Roman" panose="02020603050405020304" pitchFamily="18" charset="0"/>
            </a:endParaRPr>
          </a:p>
          <a:p>
            <a:pPr marL="0" indent="0">
              <a:buNone/>
            </a:pPr>
            <a:endParaRPr lang="en-NZ"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3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Verify</a:t>
            </a:r>
            <a:endParaRPr lang="en-NZ" dirty="0"/>
          </a:p>
        </p:txBody>
      </p:sp>
      <p:sp>
        <p:nvSpPr>
          <p:cNvPr id="3" name="Content Placeholder 2"/>
          <p:cNvSpPr>
            <a:spLocks noGrp="1"/>
          </p:cNvSpPr>
          <p:nvPr>
            <p:ph idx="1"/>
          </p:nvPr>
        </p:nvSpPr>
        <p:spPr>
          <a:xfrm>
            <a:off x="228600" y="1600200"/>
            <a:ext cx="8709660" cy="4525963"/>
          </a:xfrm>
        </p:spPr>
        <p:txBody>
          <a:bodyPr>
            <a:normAutofit fontScale="55000" lnSpcReduction="20000"/>
          </a:bodyPr>
          <a:lstStyle/>
          <a:p>
            <a:pPr marL="0" indent="0">
              <a:buNone/>
            </a:pPr>
            <a:r>
              <a:rPr lang="en-NZ" dirty="0">
                <a:latin typeface="Courier New" panose="02070309020205020404" pitchFamily="49" charset="0"/>
                <a:cs typeface="Courier New" panose="02070309020205020404" pitchFamily="49" charset="0"/>
              </a:rPr>
              <a:t>R1# show </a:t>
            </a:r>
            <a:r>
              <a:rPr lang="en-NZ" dirty="0" err="1">
                <a:latin typeface="Courier New" panose="02070309020205020404" pitchFamily="49" charset="0"/>
                <a:cs typeface="Courier New" panose="02070309020205020404" pitchFamily="49" charset="0"/>
              </a:rPr>
              <a:t>ip</a:t>
            </a:r>
            <a:r>
              <a:rPr lang="en-NZ" dirty="0">
                <a:latin typeface="Courier New" panose="02070309020205020404" pitchFamily="49" charset="0"/>
                <a:cs typeface="Courier New" panose="02070309020205020404" pitchFamily="49" charset="0"/>
              </a:rPr>
              <a:t> route 172.16.10.100</a:t>
            </a:r>
          </a:p>
          <a:p>
            <a:pPr marL="0" indent="0">
              <a:buNone/>
            </a:pPr>
            <a:r>
              <a:rPr lang="en-NZ" dirty="0">
                <a:latin typeface="Courier New" panose="02070309020205020404" pitchFamily="49" charset="0"/>
                <a:cs typeface="Courier New" panose="02070309020205020404" pitchFamily="49" charset="0"/>
              </a:rPr>
              <a:t>Routing entry for 172.16.10.100/32</a:t>
            </a:r>
          </a:p>
          <a:p>
            <a:pPr marL="0" indent="0">
              <a:buNone/>
            </a:pPr>
            <a:r>
              <a:rPr lang="en-NZ" dirty="0">
                <a:latin typeface="Courier New" panose="02070309020205020404" pitchFamily="49" charset="0"/>
                <a:cs typeface="Courier New" panose="02070309020205020404" pitchFamily="49" charset="0"/>
              </a:rPr>
              <a:t>  Known via "</a:t>
            </a:r>
            <a:r>
              <a:rPr lang="en-NZ" dirty="0" err="1">
                <a:latin typeface="Courier New" panose="02070309020205020404" pitchFamily="49" charset="0"/>
                <a:cs typeface="Courier New" panose="02070309020205020404" pitchFamily="49" charset="0"/>
              </a:rPr>
              <a:t>bgp</a:t>
            </a:r>
            <a:r>
              <a:rPr lang="en-NZ" dirty="0">
                <a:latin typeface="Courier New" panose="02070309020205020404" pitchFamily="49" charset="0"/>
                <a:cs typeface="Courier New" panose="02070309020205020404" pitchFamily="49" charset="0"/>
              </a:rPr>
              <a:t> 65100", distance 200, metric 0, type internal</a:t>
            </a:r>
          </a:p>
          <a:p>
            <a:pPr marL="0" indent="0">
              <a:buNone/>
            </a:pPr>
            <a:r>
              <a:rPr lang="en-NZ" dirty="0">
                <a:latin typeface="Courier New" panose="02070309020205020404" pitchFamily="49" charset="0"/>
                <a:cs typeface="Courier New" panose="02070309020205020404" pitchFamily="49" charset="0"/>
              </a:rPr>
              <a:t>  Last update from 192.0.2.1 00:06:14 ago</a:t>
            </a:r>
          </a:p>
          <a:p>
            <a:pPr marL="0" indent="0">
              <a:buNone/>
            </a:pPr>
            <a:r>
              <a:rPr lang="en-NZ" dirty="0">
                <a:latin typeface="Courier New" panose="02070309020205020404" pitchFamily="49" charset="0"/>
                <a:cs typeface="Courier New" panose="02070309020205020404" pitchFamily="49" charset="0"/>
              </a:rPr>
              <a:t>  Routing Descriptor Blocks:</a:t>
            </a:r>
          </a:p>
          <a:p>
            <a:pPr marL="0" indent="0">
              <a:buNone/>
            </a:pPr>
            <a:r>
              <a:rPr lang="en-NZ" dirty="0">
                <a:latin typeface="Courier New" panose="02070309020205020404" pitchFamily="49" charset="0"/>
                <a:cs typeface="Courier New" panose="02070309020205020404" pitchFamily="49" charset="0"/>
              </a:rPr>
              <a:t>  </a:t>
            </a:r>
            <a:r>
              <a:rPr lang="en-NZ" dirty="0">
                <a:solidFill>
                  <a:srgbClr val="FF0000"/>
                </a:solidFill>
                <a:latin typeface="Courier New" panose="02070309020205020404" pitchFamily="49" charset="0"/>
                <a:cs typeface="Courier New" panose="02070309020205020404" pitchFamily="49" charset="0"/>
              </a:rPr>
              <a:t>* 192.0.2.1, from 10.0.99.9, 00:06:14 ago</a:t>
            </a:r>
          </a:p>
          <a:p>
            <a:pPr marL="0" indent="0">
              <a:buNone/>
            </a:pPr>
            <a:r>
              <a:rPr lang="en-NZ" dirty="0">
                <a:latin typeface="Courier New" panose="02070309020205020404" pitchFamily="49" charset="0"/>
                <a:cs typeface="Courier New" panose="02070309020205020404" pitchFamily="49" charset="0"/>
              </a:rPr>
              <a:t>  Route metric is 0, traffic share count is 1</a:t>
            </a:r>
          </a:p>
          <a:p>
            <a:pPr marL="0" indent="0">
              <a:buNone/>
            </a:pPr>
            <a:r>
              <a:rPr lang="en-NZ" dirty="0">
                <a:latin typeface="Courier New" panose="02070309020205020404" pitchFamily="49" charset="0"/>
                <a:cs typeface="Courier New" panose="02070309020205020404" pitchFamily="49" charset="0"/>
              </a:rPr>
              <a:t>  AS Hops 0</a:t>
            </a:r>
          </a:p>
          <a:p>
            <a:pPr marL="0" indent="0">
              <a:buNone/>
            </a:pPr>
            <a:endParaRPr lang="en-NZ" dirty="0">
              <a:latin typeface="Courier New" panose="02070309020205020404" pitchFamily="49" charset="0"/>
              <a:cs typeface="Courier New" panose="02070309020205020404" pitchFamily="49" charset="0"/>
            </a:endParaRPr>
          </a:p>
          <a:p>
            <a:pPr marL="0" indent="0">
              <a:buNone/>
            </a:pPr>
            <a:r>
              <a:rPr lang="en-NZ" dirty="0">
                <a:latin typeface="Courier New" panose="02070309020205020404" pitchFamily="49" charset="0"/>
                <a:cs typeface="Courier New" panose="02070309020205020404" pitchFamily="49" charset="0"/>
              </a:rPr>
              <a:t>R1# show </a:t>
            </a:r>
            <a:r>
              <a:rPr lang="en-NZ" dirty="0" err="1">
                <a:latin typeface="Courier New" panose="02070309020205020404" pitchFamily="49" charset="0"/>
                <a:cs typeface="Courier New" panose="02070309020205020404" pitchFamily="49" charset="0"/>
              </a:rPr>
              <a:t>ip</a:t>
            </a:r>
            <a:r>
              <a:rPr lang="en-NZ" dirty="0">
                <a:latin typeface="Courier New" panose="02070309020205020404" pitchFamily="49" charset="0"/>
                <a:cs typeface="Courier New" panose="02070309020205020404" pitchFamily="49" charset="0"/>
              </a:rPr>
              <a:t> route 192.0.2.1</a:t>
            </a:r>
          </a:p>
          <a:p>
            <a:pPr marL="0" indent="0">
              <a:buNone/>
            </a:pPr>
            <a:r>
              <a:rPr lang="en-NZ" dirty="0">
                <a:latin typeface="Courier New" panose="02070309020205020404" pitchFamily="49" charset="0"/>
                <a:cs typeface="Courier New" panose="02070309020205020404" pitchFamily="49" charset="0"/>
              </a:rPr>
              <a:t>Routing entry for 192.0.2.1/32</a:t>
            </a:r>
          </a:p>
          <a:p>
            <a:pPr marL="0" indent="0">
              <a:buNone/>
            </a:pPr>
            <a:r>
              <a:rPr lang="en-NZ" dirty="0">
                <a:latin typeface="Courier New" panose="02070309020205020404" pitchFamily="49" charset="0"/>
                <a:cs typeface="Courier New" panose="02070309020205020404" pitchFamily="49" charset="0"/>
              </a:rPr>
              <a:t>  Known via "static", distance 1, metric 0 (connected)</a:t>
            </a:r>
          </a:p>
          <a:p>
            <a:pPr marL="0" indent="0">
              <a:buNone/>
            </a:pPr>
            <a:r>
              <a:rPr lang="en-NZ" dirty="0">
                <a:latin typeface="Courier New" panose="02070309020205020404" pitchFamily="49" charset="0"/>
                <a:cs typeface="Courier New" panose="02070309020205020404" pitchFamily="49" charset="0"/>
              </a:rPr>
              <a:t>  Routing Descriptor Blocks:</a:t>
            </a:r>
          </a:p>
          <a:p>
            <a:pPr marL="0" indent="0">
              <a:buNone/>
            </a:pPr>
            <a:r>
              <a:rPr lang="en-NZ" dirty="0">
                <a:latin typeface="Courier New" panose="02070309020205020404" pitchFamily="49" charset="0"/>
                <a:cs typeface="Courier New" panose="02070309020205020404" pitchFamily="49" charset="0"/>
              </a:rPr>
              <a:t>  </a:t>
            </a:r>
            <a:r>
              <a:rPr lang="en-NZ" dirty="0">
                <a:solidFill>
                  <a:srgbClr val="FF0000"/>
                </a:solidFill>
                <a:latin typeface="Courier New" panose="02070309020205020404" pitchFamily="49" charset="0"/>
                <a:cs typeface="Courier New" panose="02070309020205020404" pitchFamily="49" charset="0"/>
              </a:rPr>
              <a:t>* directly connected, via Null0</a:t>
            </a:r>
          </a:p>
          <a:p>
            <a:pPr marL="0" indent="0">
              <a:buNone/>
            </a:pPr>
            <a:r>
              <a:rPr lang="en-NZ" dirty="0">
                <a:latin typeface="Courier New" panose="02070309020205020404" pitchFamily="49" charset="0"/>
                <a:cs typeface="Courier New" panose="02070309020205020404" pitchFamily="49" charset="0"/>
              </a:rPr>
              <a:t>  Route metric is 0, traffic share count is 1</a:t>
            </a:r>
          </a:p>
        </p:txBody>
      </p:sp>
    </p:spTree>
    <p:extLst>
      <p:ext uri="{BB962C8B-B14F-4D97-AF65-F5344CB8AC3E}">
        <p14:creationId xmlns:p14="http://schemas.microsoft.com/office/powerpoint/2010/main" val="123438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B - Source Based</a:t>
            </a:r>
            <a:endParaRPr lang="en-NZ" sz="3200" b="1" dirty="0"/>
          </a:p>
        </p:txBody>
      </p:sp>
      <p:sp>
        <p:nvSpPr>
          <p:cNvPr id="3" name="Content Placeholder 2"/>
          <p:cNvSpPr>
            <a:spLocks noGrp="1"/>
          </p:cNvSpPr>
          <p:nvPr>
            <p:ph idx="1"/>
          </p:nvPr>
        </p:nvSpPr>
        <p:spPr/>
        <p:txBody>
          <a:bodyPr>
            <a:normAutofit/>
          </a:bodyPr>
          <a:lstStyle/>
          <a:p>
            <a:r>
              <a:rPr lang="en-NZ" sz="2400" dirty="0"/>
              <a:t>By coupling unicast Reverse Path Forwarding (</a:t>
            </a:r>
            <a:r>
              <a:rPr lang="en-NZ" sz="2400" dirty="0" err="1"/>
              <a:t>uRPF</a:t>
            </a:r>
            <a:r>
              <a:rPr lang="en-NZ" sz="2400" dirty="0"/>
              <a:t>) </a:t>
            </a:r>
            <a:r>
              <a:rPr lang="en-NZ" sz="2400" dirty="0" smtClean="0"/>
              <a:t>techniques </a:t>
            </a:r>
            <a:r>
              <a:rPr lang="en-NZ" sz="2400" dirty="0"/>
              <a:t>with RTBH filtering, BGP can be used to distribute discard routes that are based not on destination or target addresses, but on source addresses of unwanted traffic. </a:t>
            </a:r>
            <a:endParaRPr lang="en-NZ" sz="2400" dirty="0" smtClean="0"/>
          </a:p>
          <a:p>
            <a:endParaRPr lang="en-NZ" sz="2400" dirty="0" smtClean="0"/>
          </a:p>
          <a:p>
            <a:r>
              <a:rPr lang="en-NZ" sz="2400" dirty="0" smtClean="0"/>
              <a:t>Note </a:t>
            </a:r>
            <a:r>
              <a:rPr lang="en-NZ" sz="2400" dirty="0"/>
              <a:t>that this will drop all traffic to/from the address, and not just the traffic to the victim.</a:t>
            </a:r>
          </a:p>
        </p:txBody>
      </p:sp>
    </p:spTree>
    <p:extLst>
      <p:ext uri="{BB962C8B-B14F-4D97-AF65-F5344CB8AC3E}">
        <p14:creationId xmlns:p14="http://schemas.microsoft.com/office/powerpoint/2010/main" val="1763325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err="1" smtClean="0"/>
              <a:t>uRPF</a:t>
            </a:r>
            <a:r>
              <a:rPr lang="en-NZ" sz="3200" b="1" dirty="0" smtClean="0"/>
              <a:t> - overview</a:t>
            </a:r>
            <a:endParaRPr lang="en-NZ" sz="3200" b="1" dirty="0"/>
          </a:p>
        </p:txBody>
      </p:sp>
      <p:sp>
        <p:nvSpPr>
          <p:cNvPr id="3" name="Content Placeholder 2"/>
          <p:cNvSpPr>
            <a:spLocks noGrp="1"/>
          </p:cNvSpPr>
          <p:nvPr>
            <p:ph idx="1"/>
          </p:nvPr>
        </p:nvSpPr>
        <p:spPr/>
        <p:txBody>
          <a:bodyPr>
            <a:normAutofit fontScale="70000" lnSpcReduction="20000"/>
          </a:bodyPr>
          <a:lstStyle/>
          <a:p>
            <a:r>
              <a:rPr lang="en-NZ" dirty="0" smtClean="0"/>
              <a:t>Enables </a:t>
            </a:r>
            <a:r>
              <a:rPr lang="en-NZ" dirty="0"/>
              <a:t>a router to verify the reachability of the source address in packets being forwarded. This capability can limit the appearance of spoofed addresses on a network. If the source IP address is not valid, the packet is discarded. </a:t>
            </a:r>
            <a:endParaRPr lang="en-NZ" dirty="0" smtClean="0"/>
          </a:p>
          <a:p>
            <a:endParaRPr lang="en-NZ" dirty="0" smtClean="0"/>
          </a:p>
          <a:p>
            <a:pPr marL="0" indent="0">
              <a:buNone/>
            </a:pPr>
            <a:r>
              <a:rPr lang="en-NZ" dirty="0" smtClean="0"/>
              <a:t>2 Modes:</a:t>
            </a:r>
            <a:endParaRPr lang="en-NZ" dirty="0"/>
          </a:p>
          <a:p>
            <a:endParaRPr lang="en-NZ" dirty="0"/>
          </a:p>
          <a:p>
            <a:r>
              <a:rPr lang="en-NZ" dirty="0" smtClean="0"/>
              <a:t>Unicast </a:t>
            </a:r>
            <a:r>
              <a:rPr lang="en-NZ" dirty="0"/>
              <a:t>RPF </a:t>
            </a:r>
            <a:r>
              <a:rPr lang="en-NZ" dirty="0" smtClean="0"/>
              <a:t>strict mode = </a:t>
            </a:r>
            <a:r>
              <a:rPr lang="en-NZ" dirty="0"/>
              <a:t>the packet must be received on the interface that the router would use to forward the return packet. Unicast RPF </a:t>
            </a:r>
            <a:r>
              <a:rPr lang="en-NZ" dirty="0" smtClean="0"/>
              <a:t>may </a:t>
            </a:r>
            <a:r>
              <a:rPr lang="en-NZ" dirty="0"/>
              <a:t>drop legitimate traffic </a:t>
            </a:r>
            <a:r>
              <a:rPr lang="en-NZ" dirty="0" smtClean="0"/>
              <a:t>when </a:t>
            </a:r>
            <a:r>
              <a:rPr lang="en-NZ" dirty="0"/>
              <a:t>asymmetric routing paths are present in the network</a:t>
            </a:r>
            <a:r>
              <a:rPr lang="en-NZ" dirty="0" smtClean="0"/>
              <a:t>.</a:t>
            </a:r>
          </a:p>
          <a:p>
            <a:endParaRPr lang="en-NZ" dirty="0" smtClean="0"/>
          </a:p>
          <a:p>
            <a:r>
              <a:rPr lang="en-NZ" dirty="0" smtClean="0"/>
              <a:t>Unicast </a:t>
            </a:r>
            <a:r>
              <a:rPr lang="en-NZ" dirty="0"/>
              <a:t>RPF </a:t>
            </a:r>
            <a:r>
              <a:rPr lang="en-NZ" dirty="0" smtClean="0"/>
              <a:t>loose mode = </a:t>
            </a:r>
            <a:r>
              <a:rPr lang="en-NZ" dirty="0"/>
              <a:t>the source address must appear in the routing </a:t>
            </a:r>
            <a:r>
              <a:rPr lang="en-NZ" dirty="0" smtClean="0"/>
              <a:t>table and </a:t>
            </a:r>
            <a:r>
              <a:rPr lang="en-NZ" u="sng" dirty="0" smtClean="0"/>
              <a:t>must not be null0</a:t>
            </a:r>
            <a:r>
              <a:rPr lang="en-NZ" dirty="0" smtClean="0"/>
              <a:t>.</a:t>
            </a:r>
            <a:endParaRPr lang="en-NZ" dirty="0"/>
          </a:p>
        </p:txBody>
      </p:sp>
    </p:spTree>
    <p:extLst>
      <p:ext uri="{BB962C8B-B14F-4D97-AF65-F5344CB8AC3E}">
        <p14:creationId xmlns:p14="http://schemas.microsoft.com/office/powerpoint/2010/main" val="348549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a:t>Solution - Source Based</a:t>
            </a:r>
            <a:endParaRPr lang="en-NZ" sz="3200" dirty="0"/>
          </a:p>
        </p:txBody>
      </p:sp>
      <p:sp>
        <p:nvSpPr>
          <p:cNvPr id="3" name="Content Placeholder 2"/>
          <p:cNvSpPr>
            <a:spLocks noGrp="1"/>
          </p:cNvSpPr>
          <p:nvPr>
            <p:ph idx="1"/>
          </p:nvPr>
        </p:nvSpPr>
        <p:spPr/>
        <p:txBody>
          <a:bodyPr>
            <a:normAutofit lnSpcReduction="10000"/>
          </a:bodyPr>
          <a:lstStyle/>
          <a:p>
            <a:r>
              <a:rPr lang="en-NZ" sz="2400" dirty="0" smtClean="0"/>
              <a:t>URPF </a:t>
            </a:r>
            <a:r>
              <a:rPr lang="en-NZ" sz="2400" dirty="0"/>
              <a:t>validates a source IP against its </a:t>
            </a:r>
            <a:r>
              <a:rPr lang="en-NZ" sz="2400" dirty="0" smtClean="0"/>
              <a:t>forwarding entry.</a:t>
            </a:r>
          </a:p>
          <a:p>
            <a:endParaRPr lang="en-NZ" sz="2400" dirty="0" smtClean="0"/>
          </a:p>
          <a:p>
            <a:r>
              <a:rPr lang="en-NZ" sz="2400" dirty="0" smtClean="0"/>
              <a:t>To </a:t>
            </a:r>
            <a:r>
              <a:rPr lang="en-NZ" sz="2400" dirty="0"/>
              <a:t>drop traffic from specific source </a:t>
            </a:r>
            <a:r>
              <a:rPr lang="en-NZ" sz="2400" dirty="0" smtClean="0"/>
              <a:t>addresses, configure loose URPF on </a:t>
            </a:r>
            <a:r>
              <a:rPr lang="en-NZ" sz="2400" dirty="0"/>
              <a:t>the external interface and make sure the RPF check fails by inserting a route to the source with a next hop of null0. </a:t>
            </a:r>
            <a:endParaRPr lang="en-NZ" sz="2400" dirty="0" smtClean="0"/>
          </a:p>
          <a:p>
            <a:endParaRPr lang="en-NZ" sz="2400" dirty="0" smtClean="0"/>
          </a:p>
          <a:p>
            <a:r>
              <a:rPr lang="en-NZ" sz="2400" dirty="0" smtClean="0"/>
              <a:t>You </a:t>
            </a:r>
            <a:r>
              <a:rPr lang="en-NZ" sz="2400" dirty="0"/>
              <a:t>can do </a:t>
            </a:r>
            <a:r>
              <a:rPr lang="en-NZ" sz="2400" dirty="0" smtClean="0"/>
              <a:t>this by </a:t>
            </a:r>
            <a:r>
              <a:rPr lang="en-NZ" sz="2400" dirty="0"/>
              <a:t>using a trigger device to send </a:t>
            </a:r>
            <a:r>
              <a:rPr lang="en-NZ" sz="2400" dirty="0" err="1"/>
              <a:t>iBGP</a:t>
            </a:r>
            <a:r>
              <a:rPr lang="en-NZ" sz="2400" dirty="0"/>
              <a:t> updates. These updates set the next hop for the source IP to an unused IP address that has a static entry </a:t>
            </a:r>
            <a:r>
              <a:rPr lang="en-NZ" sz="2400" dirty="0" smtClean="0"/>
              <a:t>at the </a:t>
            </a:r>
            <a:r>
              <a:rPr lang="en-NZ" sz="2400" dirty="0"/>
              <a:t>edge, setting it to </a:t>
            </a:r>
            <a:r>
              <a:rPr lang="en-NZ" sz="2400" dirty="0" smtClean="0"/>
              <a:t>null0</a:t>
            </a:r>
          </a:p>
          <a:p>
            <a:endParaRPr lang="en-NZ" sz="2400" dirty="0"/>
          </a:p>
          <a:p>
            <a:r>
              <a:rPr lang="en-NZ" sz="2400" dirty="0" smtClean="0"/>
              <a:t>Configuratio</a:t>
            </a:r>
            <a:r>
              <a:rPr lang="en-NZ" sz="2400" dirty="0" smtClean="0"/>
              <a:t>n is in the Lesson 10 Lab</a:t>
            </a:r>
            <a:endParaRPr lang="en-NZ" sz="2400" dirty="0"/>
          </a:p>
        </p:txBody>
      </p:sp>
    </p:spTree>
    <p:extLst>
      <p:ext uri="{BB962C8B-B14F-4D97-AF65-F5344CB8AC3E}">
        <p14:creationId xmlns:p14="http://schemas.microsoft.com/office/powerpoint/2010/main" val="385875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normAutofit fontScale="90000"/>
          </a:bodyPr>
          <a:lstStyle/>
          <a:p>
            <a:pPr eaLnBrk="1" hangingPunct="1"/>
            <a:r>
              <a:rPr lang="en-US" sz="1800" dirty="0" smtClean="0">
                <a:ea typeface="ＭＳ Ｐゴシック" pitchFamily="34" charset="-128"/>
              </a:rPr>
              <a:t/>
            </a:r>
            <a:br>
              <a:rPr lang="en-US" sz="1800" dirty="0" smtClean="0">
                <a:ea typeface="ＭＳ Ｐゴシック" pitchFamily="34" charset="-128"/>
              </a:rPr>
            </a:br>
            <a:r>
              <a:rPr lang="en-US" sz="3600" b="1" dirty="0" smtClean="0"/>
              <a:t>Resources</a:t>
            </a:r>
            <a:endParaRPr lang="en-US" sz="3600" b="1"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normAutofit fontScale="92500" lnSpcReduction="10000"/>
          </a:bodyPr>
          <a:lstStyle/>
          <a:p>
            <a:pPr marL="0" indent="0">
              <a:buNone/>
            </a:pPr>
            <a:r>
              <a:rPr lang="en-US" sz="2800" dirty="0" smtClean="0"/>
              <a:t>Cisco White Paper</a:t>
            </a:r>
          </a:p>
          <a:p>
            <a:r>
              <a:rPr lang="en-US" sz="2800" dirty="0">
                <a:hlinkClick r:id="rId3"/>
              </a:rPr>
              <a:t>http://</a:t>
            </a:r>
            <a:r>
              <a:rPr lang="en-US" sz="2800" dirty="0" smtClean="0">
                <a:hlinkClick r:id="rId3"/>
              </a:rPr>
              <a:t>www.cisco.com/c/dam/en/us/products/collateral/security/ios-network-foundation-protection-nfp/prod_white_paper0900aecd80313fac.pdf</a:t>
            </a:r>
            <a:endParaRPr lang="en-US" sz="2800" dirty="0" smtClean="0"/>
          </a:p>
          <a:p>
            <a:endParaRPr lang="en-US" sz="2800" dirty="0" smtClean="0"/>
          </a:p>
          <a:p>
            <a:pPr marL="0" indent="0">
              <a:buNone/>
            </a:pPr>
            <a:r>
              <a:rPr lang="en-US" sz="2800" dirty="0" smtClean="0"/>
              <a:t>Another Guide</a:t>
            </a:r>
          </a:p>
          <a:p>
            <a:r>
              <a:rPr lang="en-US" sz="2800" dirty="0">
                <a:hlinkClick r:id="rId4"/>
              </a:rPr>
              <a:t>http://packetlife.net/blog/2009/jul/6/remotely-triggered-black-hole-rtbh-routing</a:t>
            </a:r>
            <a:r>
              <a:rPr lang="en-US" sz="2800" dirty="0" smtClean="0">
                <a:hlinkClick r:id="rId4"/>
              </a:rPr>
              <a:t>/</a:t>
            </a:r>
            <a:endParaRPr lang="en-US" sz="2800" dirty="0" smtClean="0"/>
          </a:p>
          <a:p>
            <a:endParaRPr lang="en-US" sz="2800" dirty="0" smtClean="0"/>
          </a:p>
          <a:p>
            <a:pPr marL="0" indent="0">
              <a:buNone/>
            </a:pPr>
            <a:r>
              <a:rPr lang="en-US" sz="2800" dirty="0" smtClean="0"/>
              <a:t>Configuring BGP to Block Denial of Service Attacks</a:t>
            </a:r>
          </a:p>
          <a:p>
            <a:r>
              <a:rPr lang="en-US" sz="2800" dirty="0">
                <a:hlinkClick r:id="rId5"/>
              </a:rPr>
              <a:t>https://</a:t>
            </a:r>
            <a:r>
              <a:rPr lang="en-US" sz="2800" dirty="0" smtClean="0">
                <a:hlinkClick r:id="rId5"/>
              </a:rPr>
              <a:t>tools.ietf.org/html/rfc3882</a:t>
            </a:r>
            <a:endParaRPr lang="en-US" sz="2800" dirty="0" smtClean="0"/>
          </a:p>
          <a:p>
            <a:endParaRPr lang="en-US" dirty="0" smtClean="0"/>
          </a:p>
        </p:txBody>
      </p:sp>
    </p:spTree>
    <p:extLst>
      <p:ext uri="{BB962C8B-B14F-4D97-AF65-F5344CB8AC3E}">
        <p14:creationId xmlns:p14="http://schemas.microsoft.com/office/powerpoint/2010/main" val="187573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NZ" altLang="en-US" sz="3200" b="1" dirty="0" smtClean="0"/>
              <a:t>The Problem</a:t>
            </a:r>
            <a:endParaRPr lang="en-AU" altLang="en-US" sz="3200" b="1" dirty="0" smtClean="0"/>
          </a:p>
        </p:txBody>
      </p:sp>
      <p:sp>
        <p:nvSpPr>
          <p:cNvPr id="5123" name="Rectangle 3"/>
          <p:cNvSpPr>
            <a:spLocks noGrp="1" noChangeArrowheads="1"/>
          </p:cNvSpPr>
          <p:nvPr>
            <p:ph sz="quarter" idx="1"/>
          </p:nvPr>
        </p:nvSpPr>
        <p:spPr>
          <a:xfrm>
            <a:off x="457200" y="1348740"/>
            <a:ext cx="8229600" cy="5166360"/>
          </a:xfrm>
        </p:spPr>
        <p:txBody>
          <a:bodyPr>
            <a:normAutofit/>
          </a:bodyPr>
          <a:lstStyle/>
          <a:p>
            <a:pPr marL="274320" indent="-274320" eaLnBrk="1" fontAlgn="auto" hangingPunct="1">
              <a:lnSpc>
                <a:spcPct val="80000"/>
              </a:lnSpc>
              <a:spcBef>
                <a:spcPts val="580"/>
              </a:spcBef>
              <a:spcAft>
                <a:spcPts val="0"/>
              </a:spcAft>
              <a:buFont typeface="Wingdings 2"/>
              <a:buChar char=""/>
              <a:defRPr/>
            </a:pPr>
            <a:endParaRPr lang="en-NZ" sz="2000" dirty="0" smtClean="0"/>
          </a:p>
          <a:p>
            <a:pPr marL="274320" indent="-274320">
              <a:lnSpc>
                <a:spcPct val="80000"/>
              </a:lnSpc>
              <a:spcBef>
                <a:spcPts val="580"/>
              </a:spcBef>
              <a:buFont typeface="Wingdings 2"/>
              <a:buChar char=""/>
              <a:defRPr/>
            </a:pPr>
            <a:r>
              <a:rPr lang="en-NZ" sz="2400" dirty="0"/>
              <a:t>A common </a:t>
            </a:r>
            <a:r>
              <a:rPr lang="en-NZ" sz="2400" dirty="0" err="1"/>
              <a:t>DoS</a:t>
            </a:r>
            <a:r>
              <a:rPr lang="en-NZ" sz="2400" dirty="0"/>
              <a:t> attack directed against a customer of a service provider involves generating a greater volume of attack traffic destined for the target than will fit down the links from the service provider(s) to the victim (customer). </a:t>
            </a:r>
            <a:endParaRPr lang="en-NZ" sz="2400" dirty="0" smtClean="0"/>
          </a:p>
          <a:p>
            <a:pPr marL="274320" indent="-274320">
              <a:lnSpc>
                <a:spcPct val="80000"/>
              </a:lnSpc>
              <a:spcBef>
                <a:spcPts val="580"/>
              </a:spcBef>
              <a:buFont typeface="Wingdings 2"/>
              <a:buChar char=""/>
              <a:defRPr/>
            </a:pPr>
            <a:endParaRPr lang="en-NZ" sz="2400" dirty="0" smtClean="0"/>
          </a:p>
          <a:p>
            <a:pPr marL="274320" indent="-274320">
              <a:lnSpc>
                <a:spcPct val="80000"/>
              </a:lnSpc>
              <a:spcBef>
                <a:spcPts val="580"/>
              </a:spcBef>
              <a:buFont typeface="Wingdings 2"/>
              <a:buChar char=""/>
              <a:defRPr/>
            </a:pPr>
            <a:r>
              <a:rPr lang="en-NZ" sz="2400" dirty="0" smtClean="0"/>
              <a:t>This </a:t>
            </a:r>
            <a:r>
              <a:rPr lang="en-NZ" sz="2400" dirty="0"/>
              <a:t>traffic "starves out" legitimate traffic and often results in collateral damage or negative effects to other customers or the network infrastructure as well. </a:t>
            </a:r>
            <a:endParaRPr lang="en-NZ" sz="2400" dirty="0" smtClean="0"/>
          </a:p>
          <a:p>
            <a:pPr marL="274320" indent="-274320">
              <a:lnSpc>
                <a:spcPct val="80000"/>
              </a:lnSpc>
              <a:spcBef>
                <a:spcPts val="580"/>
              </a:spcBef>
              <a:buFont typeface="Wingdings 2"/>
              <a:buChar char=""/>
              <a:defRPr/>
            </a:pPr>
            <a:endParaRPr lang="en-NZ" sz="2400" dirty="0" smtClean="0"/>
          </a:p>
          <a:p>
            <a:pPr marL="274320" indent="-274320">
              <a:lnSpc>
                <a:spcPct val="80000"/>
              </a:lnSpc>
              <a:spcBef>
                <a:spcPts val="580"/>
              </a:spcBef>
              <a:buFont typeface="Wingdings 2"/>
              <a:buChar char=""/>
              <a:defRPr/>
            </a:pPr>
            <a:r>
              <a:rPr lang="en-NZ" sz="2400" dirty="0" smtClean="0"/>
              <a:t>Rather </a:t>
            </a:r>
            <a:r>
              <a:rPr lang="en-NZ" sz="2400" dirty="0"/>
              <a:t>than having all destinations on their network be affected by the attack, the customer may ask their service provider to filter traffic destined to the target destination IP address(</a:t>
            </a:r>
            <a:r>
              <a:rPr lang="en-NZ" sz="2400" dirty="0" err="1"/>
              <a:t>es</a:t>
            </a:r>
            <a:r>
              <a:rPr lang="en-NZ" sz="2400" dirty="0"/>
              <a:t>), or the service provider may determine that this is necessary themselves, in order to preserve network availability.</a:t>
            </a:r>
            <a:endParaRPr lang="en-AU" sz="2400" dirty="0" smtClean="0"/>
          </a:p>
        </p:txBody>
      </p:sp>
    </p:spTree>
    <p:extLst>
      <p:ext uri="{BB962C8B-B14F-4D97-AF65-F5344CB8AC3E}">
        <p14:creationId xmlns:p14="http://schemas.microsoft.com/office/powerpoint/2010/main" val="4077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Denial of Service Attack</a:t>
            </a:r>
            <a:endParaRPr lang="en-NZ"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64625"/>
            <a:ext cx="8229600" cy="259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462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 ACL</a:t>
            </a:r>
            <a:endParaRPr lang="en-NZ" sz="3200" b="1" dirty="0"/>
          </a:p>
        </p:txBody>
      </p:sp>
      <p:sp>
        <p:nvSpPr>
          <p:cNvPr id="3" name="Content Placeholder 2"/>
          <p:cNvSpPr>
            <a:spLocks noGrp="1"/>
          </p:cNvSpPr>
          <p:nvPr>
            <p:ph idx="1"/>
          </p:nvPr>
        </p:nvSpPr>
        <p:spPr/>
        <p:txBody>
          <a:bodyPr>
            <a:normAutofit fontScale="77500" lnSpcReduction="20000"/>
          </a:bodyPr>
          <a:lstStyle/>
          <a:p>
            <a:r>
              <a:rPr lang="en-NZ" dirty="0"/>
              <a:t>One method </a:t>
            </a:r>
            <a:r>
              <a:rPr lang="en-NZ" dirty="0" smtClean="0"/>
              <a:t>is </a:t>
            </a:r>
            <a:r>
              <a:rPr lang="en-NZ" dirty="0"/>
              <a:t>to deploy access control lists on the edge of </a:t>
            </a:r>
            <a:r>
              <a:rPr lang="en-NZ" dirty="0" smtClean="0"/>
              <a:t>the </a:t>
            </a:r>
            <a:r>
              <a:rPr lang="en-NZ" dirty="0"/>
              <a:t>network. </a:t>
            </a:r>
            <a:endParaRPr lang="en-NZ" dirty="0" smtClean="0"/>
          </a:p>
          <a:p>
            <a:endParaRPr lang="en-NZ" dirty="0" smtClean="0"/>
          </a:p>
          <a:p>
            <a:r>
              <a:rPr lang="en-NZ" dirty="0" smtClean="0"/>
              <a:t>This </a:t>
            </a:r>
            <a:r>
              <a:rPr lang="en-NZ" dirty="0"/>
              <a:t>technique provides </a:t>
            </a:r>
            <a:r>
              <a:rPr lang="en-NZ" dirty="0" smtClean="0"/>
              <a:t>flexibility </a:t>
            </a:r>
            <a:r>
              <a:rPr lang="en-NZ" dirty="0"/>
              <a:t>in the filtering, </a:t>
            </a:r>
            <a:r>
              <a:rPr lang="en-NZ" dirty="0" smtClean="0"/>
              <a:t>however it </a:t>
            </a:r>
            <a:r>
              <a:rPr lang="en-NZ" dirty="0"/>
              <a:t>runs into scalability issues, both in terms of the number of entries in the filter and the packet rate. </a:t>
            </a:r>
            <a:endParaRPr lang="en-NZ" dirty="0" smtClean="0"/>
          </a:p>
          <a:p>
            <a:endParaRPr lang="en-NZ" dirty="0" smtClean="0"/>
          </a:p>
          <a:p>
            <a:r>
              <a:rPr lang="en-NZ" dirty="0" smtClean="0"/>
              <a:t>Most </a:t>
            </a:r>
            <a:r>
              <a:rPr lang="en-NZ" dirty="0"/>
              <a:t>routers are able to forward traffic at a much higher rate than they are able to filter, and they are able to hold many more forwarding table entries and routes than filter entries. </a:t>
            </a:r>
            <a:endParaRPr lang="en-NZ" dirty="0" smtClean="0"/>
          </a:p>
          <a:p>
            <a:endParaRPr lang="en-NZ" dirty="0" smtClean="0"/>
          </a:p>
          <a:p>
            <a:r>
              <a:rPr lang="en-NZ" dirty="0" smtClean="0"/>
              <a:t>It can take time to configure and deploy ACLs.</a:t>
            </a:r>
          </a:p>
        </p:txBody>
      </p:sp>
    </p:spTree>
    <p:extLst>
      <p:ext uri="{BB962C8B-B14F-4D97-AF65-F5344CB8AC3E}">
        <p14:creationId xmlns:p14="http://schemas.microsoft.com/office/powerpoint/2010/main" val="129756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Solution A – RTBH – Destination Based</a:t>
            </a:r>
            <a:endParaRPr lang="en-NZ" sz="3200" b="1" dirty="0"/>
          </a:p>
        </p:txBody>
      </p:sp>
      <p:sp>
        <p:nvSpPr>
          <p:cNvPr id="3" name="Content Placeholder 2"/>
          <p:cNvSpPr>
            <a:spLocks noGrp="1"/>
          </p:cNvSpPr>
          <p:nvPr>
            <p:ph idx="1"/>
          </p:nvPr>
        </p:nvSpPr>
        <p:spPr/>
        <p:txBody>
          <a:bodyPr>
            <a:normAutofit fontScale="92500" lnSpcReduction="10000"/>
          </a:bodyPr>
          <a:lstStyle/>
          <a:p>
            <a:r>
              <a:rPr lang="en-NZ" sz="2800" dirty="0" smtClean="0"/>
              <a:t>Destination-based </a:t>
            </a:r>
            <a:r>
              <a:rPr lang="en-NZ" sz="2800" dirty="0"/>
              <a:t>RTBH filtering injects a discard route into the forwarding table for the target prefix</a:t>
            </a:r>
            <a:r>
              <a:rPr lang="en-NZ" sz="2800" dirty="0" smtClean="0"/>
              <a:t>.</a:t>
            </a:r>
          </a:p>
          <a:p>
            <a:endParaRPr lang="en-NZ" sz="2800" dirty="0" smtClean="0"/>
          </a:p>
          <a:p>
            <a:r>
              <a:rPr lang="en-NZ" sz="2800" dirty="0" smtClean="0"/>
              <a:t>All </a:t>
            </a:r>
            <a:r>
              <a:rPr lang="en-NZ" sz="2800" dirty="0"/>
              <a:t>packets towards that </a:t>
            </a:r>
            <a:r>
              <a:rPr lang="en-NZ" sz="2800" dirty="0" smtClean="0"/>
              <a:t>destination (attack </a:t>
            </a:r>
            <a:r>
              <a:rPr lang="en-NZ" sz="2800" dirty="0"/>
              <a:t>traffic </a:t>
            </a:r>
            <a:r>
              <a:rPr lang="en-NZ" sz="2800" dirty="0" smtClean="0"/>
              <a:t>and </a:t>
            </a:r>
            <a:r>
              <a:rPr lang="en-NZ" sz="2800" dirty="0"/>
              <a:t>legitimate </a:t>
            </a:r>
            <a:r>
              <a:rPr lang="en-NZ" sz="2800" dirty="0" smtClean="0"/>
              <a:t>traffic) </a:t>
            </a:r>
            <a:r>
              <a:rPr lang="en-NZ" sz="2800" dirty="0"/>
              <a:t>are then dropped by the participating routers</a:t>
            </a:r>
            <a:r>
              <a:rPr lang="en-NZ" sz="2800" dirty="0" smtClean="0"/>
              <a:t>, thereby </a:t>
            </a:r>
            <a:r>
              <a:rPr lang="en-NZ" sz="2800" dirty="0"/>
              <a:t>taking the target completely offline. </a:t>
            </a:r>
            <a:endParaRPr lang="en-NZ" sz="2800" dirty="0" smtClean="0"/>
          </a:p>
          <a:p>
            <a:endParaRPr lang="en-NZ" sz="2800" dirty="0" smtClean="0"/>
          </a:p>
          <a:p>
            <a:r>
              <a:rPr lang="en-NZ" sz="2800" dirty="0" smtClean="0"/>
              <a:t>The </a:t>
            </a:r>
            <a:r>
              <a:rPr lang="en-NZ" sz="2800" dirty="0"/>
              <a:t>benefit is that collateral damage to other systems or network availability at the customer location or in the ISP network is limited, but the negative impact to the target itself is arguably increased.</a:t>
            </a:r>
          </a:p>
          <a:p>
            <a:endParaRPr lang="en-NZ" dirty="0"/>
          </a:p>
          <a:p>
            <a:endParaRPr lang="en-NZ" dirty="0"/>
          </a:p>
        </p:txBody>
      </p:sp>
    </p:spTree>
    <p:extLst>
      <p:ext uri="{BB962C8B-B14F-4D97-AF65-F5344CB8AC3E}">
        <p14:creationId xmlns:p14="http://schemas.microsoft.com/office/powerpoint/2010/main" val="319914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Before RTBH</a:t>
            </a:r>
            <a:endParaRPr lang="en-NZ" sz="3200" b="1" dirty="0"/>
          </a:p>
        </p:txBody>
      </p:sp>
      <p:pic>
        <p:nvPicPr>
          <p:cNvPr id="4" name="Content Placeholder 3"/>
          <p:cNvPicPr>
            <a:picLocks noGrp="1" noChangeAspect="1"/>
          </p:cNvPicPr>
          <p:nvPr>
            <p:ph idx="1"/>
          </p:nvPr>
        </p:nvPicPr>
        <p:blipFill>
          <a:blip r:embed="rId3"/>
          <a:stretch>
            <a:fillRect/>
          </a:stretch>
        </p:blipFill>
        <p:spPr>
          <a:xfrm>
            <a:off x="1966607" y="1600200"/>
            <a:ext cx="5210786" cy="4525963"/>
          </a:xfrm>
          <a:prstGeom prst="rect">
            <a:avLst/>
          </a:prstGeom>
        </p:spPr>
      </p:pic>
    </p:spTree>
    <p:extLst>
      <p:ext uri="{BB962C8B-B14F-4D97-AF65-F5344CB8AC3E}">
        <p14:creationId xmlns:p14="http://schemas.microsoft.com/office/powerpoint/2010/main" val="327835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After RTBH</a:t>
            </a:r>
            <a:endParaRPr lang="en-US" sz="3200" b="1" dirty="0"/>
          </a:p>
        </p:txBody>
      </p:sp>
      <p:pic>
        <p:nvPicPr>
          <p:cNvPr id="4" name="Content Placeholder 3"/>
          <p:cNvPicPr>
            <a:picLocks noGrp="1" noChangeAspect="1"/>
          </p:cNvPicPr>
          <p:nvPr>
            <p:ph idx="1"/>
          </p:nvPr>
        </p:nvPicPr>
        <p:blipFill>
          <a:blip r:embed="rId2"/>
          <a:stretch>
            <a:fillRect/>
          </a:stretch>
        </p:blipFill>
        <p:spPr>
          <a:xfrm>
            <a:off x="1966607" y="1600200"/>
            <a:ext cx="5210786" cy="4525963"/>
          </a:xfrm>
          <a:prstGeom prst="rect">
            <a:avLst/>
          </a:prstGeom>
        </p:spPr>
      </p:pic>
    </p:spTree>
    <p:extLst>
      <p:ext uri="{BB962C8B-B14F-4D97-AF65-F5344CB8AC3E}">
        <p14:creationId xmlns:p14="http://schemas.microsoft.com/office/powerpoint/2010/main" val="127367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b="1" dirty="0" smtClean="0"/>
              <a:t>RTBH Destination Based - Setup</a:t>
            </a:r>
            <a:endParaRPr lang="en-NZ" sz="3200" b="1" dirty="0"/>
          </a:p>
        </p:txBody>
      </p:sp>
      <p:sp>
        <p:nvSpPr>
          <p:cNvPr id="3" name="Content Placeholder 2"/>
          <p:cNvSpPr>
            <a:spLocks noGrp="1"/>
          </p:cNvSpPr>
          <p:nvPr>
            <p:ph idx="1"/>
          </p:nvPr>
        </p:nvSpPr>
        <p:spPr/>
        <p:txBody>
          <a:bodyPr/>
          <a:lstStyle/>
          <a:p>
            <a:r>
              <a:rPr lang="en-NZ" sz="2400" dirty="0" smtClean="0"/>
              <a:t>The edge routers are preconfigured with a static route to null0.</a:t>
            </a:r>
          </a:p>
          <a:p>
            <a:endParaRPr lang="en-NZ" sz="2400" dirty="0" smtClean="0"/>
          </a:p>
          <a:p>
            <a:r>
              <a:rPr lang="en-NZ" sz="2400" dirty="0"/>
              <a:t>For example, 192.0.2.1/32 is set to </a:t>
            </a:r>
            <a:r>
              <a:rPr lang="en-NZ" sz="2400" dirty="0" smtClean="0"/>
              <a:t>null0</a:t>
            </a:r>
            <a:r>
              <a:rPr lang="en-NZ" sz="2400" dirty="0"/>
              <a:t>. </a:t>
            </a:r>
            <a:endParaRPr lang="en-NZ" sz="2400" dirty="0" smtClean="0"/>
          </a:p>
          <a:p>
            <a:endParaRPr lang="en-NZ" sz="2400" dirty="0" smtClean="0"/>
          </a:p>
          <a:p>
            <a:r>
              <a:rPr lang="en-NZ" sz="2400" dirty="0" smtClean="0"/>
              <a:t>The </a:t>
            </a:r>
            <a:r>
              <a:rPr lang="en-NZ" sz="2400" dirty="0"/>
              <a:t>IP address 192.0.2.1 is reserved for use in test networks and is not used as a deployed IP address. </a:t>
            </a:r>
            <a:endParaRPr lang="en-NZ" sz="2400" dirty="0" smtClean="0"/>
          </a:p>
          <a:p>
            <a:endParaRPr lang="en-NZ" dirty="0"/>
          </a:p>
        </p:txBody>
      </p:sp>
    </p:spTree>
    <p:extLst>
      <p:ext uri="{BB962C8B-B14F-4D97-AF65-F5344CB8AC3E}">
        <p14:creationId xmlns:p14="http://schemas.microsoft.com/office/powerpoint/2010/main" val="4949514"/>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20471</TotalTime>
  <Pages>28</Pages>
  <Words>1313</Words>
  <Application>Microsoft Office PowerPoint</Application>
  <PresentationFormat>On-screen Show (4:3)</PresentationFormat>
  <Paragraphs>145</Paragraphs>
  <Slides>19</Slides>
  <Notes>17</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PPT-TMPLT-WHT_C</vt:lpstr>
      <vt:lpstr>Office Theme</vt:lpstr>
      <vt:lpstr>IN723 BGP Remotely Triggered Black Hole Filtering</vt:lpstr>
      <vt:lpstr> Resources</vt:lpstr>
      <vt:lpstr>The Problem</vt:lpstr>
      <vt:lpstr>Denial of Service Attack</vt:lpstr>
      <vt:lpstr>Solution - ACL</vt:lpstr>
      <vt:lpstr>Solution A – RTBH – Destination Based</vt:lpstr>
      <vt:lpstr>Before RTBH</vt:lpstr>
      <vt:lpstr>After RTBH</vt:lpstr>
      <vt:lpstr>RTBH Destination Based - Setup</vt:lpstr>
      <vt:lpstr>RTBH Destination Based - Trigger</vt:lpstr>
      <vt:lpstr>RTBH - Withdrawal</vt:lpstr>
      <vt:lpstr>RBHF Solution</vt:lpstr>
      <vt:lpstr>Configuration – Destination Based</vt:lpstr>
      <vt:lpstr>Configuration – Destination Based</vt:lpstr>
      <vt:lpstr>Configuration – Destination Based</vt:lpstr>
      <vt:lpstr>Verify</vt:lpstr>
      <vt:lpstr>Solution B - Source Based</vt:lpstr>
      <vt:lpstr>uRPF - overview</vt:lpstr>
      <vt:lpstr>Solution - Source Based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Playtech</cp:lastModifiedBy>
  <cp:revision>963</cp:revision>
  <cp:lastPrinted>2014-07-29T02:35:53Z</cp:lastPrinted>
  <dcterms:created xsi:type="dcterms:W3CDTF">2006-10-23T15:07:30Z</dcterms:created>
  <dcterms:modified xsi:type="dcterms:W3CDTF">2020-05-18T02:44:55Z</dcterms:modified>
</cp:coreProperties>
</file>