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8.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392" r:id="rId7"/>
    <p:sldMasterId id="2147484414" r:id="rId8"/>
    <p:sldMasterId id="2147484427" r:id="rId9"/>
  </p:sldMasterIdLst>
  <p:notesMasterIdLst>
    <p:notesMasterId r:id="rId60"/>
  </p:notesMasterIdLst>
  <p:handoutMasterIdLst>
    <p:handoutMasterId r:id="rId61"/>
  </p:handoutMasterIdLst>
  <p:sldIdLst>
    <p:sldId id="797" r:id="rId10"/>
    <p:sldId id="840" r:id="rId11"/>
    <p:sldId id="841" r:id="rId12"/>
    <p:sldId id="842" r:id="rId13"/>
    <p:sldId id="843" r:id="rId14"/>
    <p:sldId id="844" r:id="rId15"/>
    <p:sldId id="845" r:id="rId16"/>
    <p:sldId id="846" r:id="rId17"/>
    <p:sldId id="847" r:id="rId18"/>
    <p:sldId id="848" r:id="rId19"/>
    <p:sldId id="849" r:id="rId20"/>
    <p:sldId id="850" r:id="rId21"/>
    <p:sldId id="851" r:id="rId22"/>
    <p:sldId id="852" r:id="rId23"/>
    <p:sldId id="853" r:id="rId24"/>
    <p:sldId id="854" r:id="rId25"/>
    <p:sldId id="855" r:id="rId26"/>
    <p:sldId id="856" r:id="rId27"/>
    <p:sldId id="857" r:id="rId28"/>
    <p:sldId id="858" r:id="rId29"/>
    <p:sldId id="860" r:id="rId30"/>
    <p:sldId id="861" r:id="rId31"/>
    <p:sldId id="862" r:id="rId32"/>
    <p:sldId id="863" r:id="rId33"/>
    <p:sldId id="864" r:id="rId34"/>
    <p:sldId id="865" r:id="rId35"/>
    <p:sldId id="866" r:id="rId36"/>
    <p:sldId id="867" r:id="rId37"/>
    <p:sldId id="868" r:id="rId38"/>
    <p:sldId id="869" r:id="rId39"/>
    <p:sldId id="870" r:id="rId40"/>
    <p:sldId id="871" r:id="rId41"/>
    <p:sldId id="872" r:id="rId42"/>
    <p:sldId id="873" r:id="rId43"/>
    <p:sldId id="874" r:id="rId44"/>
    <p:sldId id="875" r:id="rId45"/>
    <p:sldId id="876" r:id="rId46"/>
    <p:sldId id="877" r:id="rId47"/>
    <p:sldId id="878" r:id="rId48"/>
    <p:sldId id="879" r:id="rId49"/>
    <p:sldId id="880" r:id="rId50"/>
    <p:sldId id="881" r:id="rId51"/>
    <p:sldId id="882" r:id="rId52"/>
    <p:sldId id="883" r:id="rId53"/>
    <p:sldId id="884" r:id="rId54"/>
    <p:sldId id="885" r:id="rId55"/>
    <p:sldId id="888" r:id="rId56"/>
    <p:sldId id="889" r:id="rId57"/>
    <p:sldId id="886" r:id="rId58"/>
    <p:sldId id="890" r:id="rId5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83394" autoAdjust="0"/>
  </p:normalViewPr>
  <p:slideViewPr>
    <p:cSldViewPr snapToGrid="0">
      <p:cViewPr varScale="1">
        <p:scale>
          <a:sx n="92" d="100"/>
          <a:sy n="92" d="100"/>
        </p:scale>
        <p:origin x="1158"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 part failed to establish</a:t>
            </a:r>
            <a:r>
              <a:rPr lang="en-NZ" baseline="0" dirty="0" smtClean="0"/>
              <a:t> </a:t>
            </a:r>
            <a:r>
              <a:rPr lang="en-NZ" baseline="0" dirty="0" err="1" smtClean="0"/>
              <a:t>neighbor</a:t>
            </a: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21</a:t>
            </a:fld>
            <a:endParaRPr lang="en-US" dirty="0"/>
          </a:p>
        </p:txBody>
      </p:sp>
    </p:spTree>
    <p:extLst>
      <p:ext uri="{BB962C8B-B14F-4D97-AF65-F5344CB8AC3E}">
        <p14:creationId xmlns:p14="http://schemas.microsoft.com/office/powerpoint/2010/main" val="32493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path attibute Length is a 2-octet unsigned integer indicates the total length of the Path Attributes field in octets. </a:t>
            </a:r>
          </a:p>
          <a:p>
            <a:pPr lvl="1"/>
            <a:r>
              <a:rPr lang="en-US" dirty="0" smtClean="0"/>
              <a:t>Its value must allow the length of the Network Layer Reachability field to be determined as specified below. </a:t>
            </a:r>
          </a:p>
          <a:p>
            <a:pPr lvl="1"/>
            <a:r>
              <a:rPr lang="en-US" dirty="0" smtClean="0"/>
              <a:t>A value of 0 indicates that no Network Layer Reachability Information field is present in this UPDATE message. </a:t>
            </a:r>
          </a:p>
          <a:p>
            <a:pPr lvl="0"/>
            <a:r>
              <a:rPr lang="en-US" dirty="0" smtClean="0"/>
              <a:t>The first bit of the Path Attributes flags field indicates whether the attribute is optional or well known. </a:t>
            </a:r>
          </a:p>
          <a:p>
            <a:r>
              <a:rPr lang="en-US" dirty="0" smtClean="0"/>
              <a:t>The second bit indicates whether an optional attribute is transitive or nontransitive.</a:t>
            </a:r>
          </a:p>
          <a:p>
            <a:r>
              <a:rPr lang="en-US" dirty="0" smtClean="0"/>
              <a:t>The third bit indicates whether a transitive attribute is partial or complete. </a:t>
            </a:r>
          </a:p>
          <a:p>
            <a:r>
              <a:rPr lang="en-US" dirty="0" smtClean="0"/>
              <a:t>The fourth bit indicates whether the attribute length field is 1 or 2 bytes. </a:t>
            </a:r>
          </a:p>
          <a:p>
            <a:r>
              <a:rPr lang="en-US" dirty="0" smtClean="0"/>
              <a:t>The rest of the flag bits are unused and are set to 0.</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161702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Wireshark capture of a</a:t>
            </a:r>
            <a:r>
              <a:rPr lang="en-US" baseline="0" dirty="0" smtClean="0"/>
              <a:t> BGP update message.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359208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30</a:t>
            </a:fld>
            <a:endParaRPr lang="en-US" dirty="0"/>
          </a:p>
        </p:txBody>
      </p:sp>
    </p:spTree>
    <p:extLst>
      <p:ext uri="{BB962C8B-B14F-4D97-AF65-F5344CB8AC3E}">
        <p14:creationId xmlns:p14="http://schemas.microsoft.com/office/powerpoint/2010/main" val="2359362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Covered in detail</a:t>
            </a:r>
            <a:r>
              <a:rPr lang="en-NZ" baseline="0" dirty="0" smtClean="0"/>
              <a:t> later</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37</a:t>
            </a:fld>
            <a:endParaRPr lang="en-US" dirty="0"/>
          </a:p>
        </p:txBody>
      </p:sp>
    </p:spTree>
    <p:extLst>
      <p:ext uri="{BB962C8B-B14F-4D97-AF65-F5344CB8AC3E}">
        <p14:creationId xmlns:p14="http://schemas.microsoft.com/office/powerpoint/2010/main" val="3987834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Community = tag</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39</a:t>
            </a:fld>
            <a:endParaRPr lang="en-US" dirty="0"/>
          </a:p>
        </p:txBody>
      </p:sp>
    </p:spTree>
    <p:extLst>
      <p:ext uri="{BB962C8B-B14F-4D97-AF65-F5344CB8AC3E}">
        <p14:creationId xmlns:p14="http://schemas.microsoft.com/office/powerpoint/2010/main" val="2201889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Note</a:t>
            </a:r>
            <a:r>
              <a:rPr lang="en-US" dirty="0" smtClean="0"/>
              <a:t>:</a:t>
            </a:r>
          </a:p>
          <a:p>
            <a:pPr lvl="0"/>
            <a:r>
              <a:rPr lang="en-US" dirty="0" smtClean="0"/>
              <a:t>MED influences inbound traffic to an AS.</a:t>
            </a:r>
          </a:p>
          <a:p>
            <a:pPr lvl="0"/>
            <a:r>
              <a:rPr lang="en-US" dirty="0" smtClean="0"/>
              <a:t>Local preference influences outbound traffic from an AS.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endParaRPr lang="en-US" sz="1200" b="1" i="0" u="none" strike="noStrike" kern="1200" smtClean="0">
              <a:solidFill>
                <a:schemeClr val="tx1"/>
              </a:solidFill>
              <a:effectLst/>
              <a:latin typeface="Arial" charset="0"/>
              <a:ea typeface="+mn-ea"/>
              <a:cs typeface="+mn-cs"/>
            </a:endParaRP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i="0" u="none" strike="noStrike" kern="1200" smtClean="0">
                <a:solidFill>
                  <a:schemeClr val="tx1"/>
                </a:solidFill>
                <a:effectLst/>
                <a:latin typeface="Arial" charset="0"/>
                <a:ea typeface="+mn-ea"/>
                <a:cs typeface="+mn-cs"/>
              </a:rPr>
              <a:t>Note</a:t>
            </a:r>
            <a:r>
              <a:rPr lang="en-US" sz="1200" b="1" i="0" u="none" strike="noStrike" kern="1200" dirty="0" smtClean="0">
                <a:solidFill>
                  <a:schemeClr val="tx1"/>
                </a:solidFill>
                <a:effectLst/>
                <a:latin typeface="Arial" charset="0"/>
                <a:ea typeface="+mn-ea"/>
                <a:cs typeface="+mn-cs"/>
              </a:rPr>
              <a:t>:</a:t>
            </a:r>
            <a:r>
              <a:rPr lang="en-US" sz="1200" kern="1200" dirty="0" smtClean="0">
                <a:solidFill>
                  <a:schemeClr val="tx1"/>
                </a:solidFill>
                <a:latin typeface="Arial" charset="0"/>
                <a:ea typeface="+mn-ea"/>
                <a:cs typeface="+mn-cs"/>
              </a:rPr>
              <a:t> </a:t>
            </a:r>
            <a:r>
              <a:rPr lang="en-US" sz="1200" kern="1200" smtClean="0">
                <a:solidFill>
                  <a:schemeClr val="tx1"/>
                </a:solidFill>
                <a:latin typeface="Arial" charset="0"/>
                <a:ea typeface="+mn-ea"/>
                <a:cs typeface="+mn-cs"/>
              </a:rPr>
              <a:t>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smtClean="0">
                <a:solidFill>
                  <a:schemeClr val="tx1"/>
                </a:solidFill>
                <a:latin typeface="Arial" charset="0"/>
                <a:ea typeface="+mn-ea"/>
                <a:cs typeface="+mn-cs"/>
              </a:rPr>
              <a:t>By </a:t>
            </a:r>
            <a:r>
              <a:rPr lang="en-US" sz="1200" kern="1200" dirty="0" smtClean="0">
                <a:solidFill>
                  <a:schemeClr val="tx1"/>
                </a:solidFill>
                <a:latin typeface="Arial" charset="0"/>
                <a:ea typeface="+mn-ea"/>
                <a:cs typeface="+mn-cs"/>
              </a:rPr>
              <a:t>default, the MED comparison is done only if the neighboring AS is the same for all routes considered. </a:t>
            </a:r>
          </a:p>
          <a:p>
            <a:pPr marL="112713" marR="0" lvl="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For the router to compare metrics from neighbors coming from different autonomous systems, the </a:t>
            </a:r>
            <a:r>
              <a:rPr lang="en-US" sz="1200" b="1" kern="1200" dirty="0" smtClean="0">
                <a:solidFill>
                  <a:schemeClr val="tx1"/>
                </a:solidFill>
                <a:latin typeface="Arial" charset="0"/>
                <a:ea typeface="+mn-ea"/>
                <a:cs typeface="+mn-cs"/>
              </a:rPr>
              <a:t>bgp always-compare-med</a:t>
            </a:r>
            <a:r>
              <a:rPr lang="en-US" sz="1200" kern="1200" dirty="0" smtClean="0">
                <a:solidFill>
                  <a:schemeClr val="tx1"/>
                </a:solidFill>
                <a:latin typeface="Arial" charset="0"/>
                <a:ea typeface="+mn-ea"/>
                <a:cs typeface="+mn-cs"/>
              </a:rPr>
              <a:t> router configuration command must be configured on the router.</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41</a:t>
            </a:fld>
            <a:endParaRPr lang="en-US" dirty="0">
              <a:solidFill>
                <a:prstClr val="black"/>
              </a:solidFill>
            </a:endParaRPr>
          </a:p>
        </p:txBody>
      </p:sp>
    </p:spTree>
    <p:extLst>
      <p:ext uri="{BB962C8B-B14F-4D97-AF65-F5344CB8AC3E}">
        <p14:creationId xmlns:p14="http://schemas.microsoft.com/office/powerpoint/2010/main" val="38684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2880" indent="-182880">
              <a:lnSpc>
                <a:spcPct val="100000"/>
              </a:lnSpc>
              <a:buClr>
                <a:schemeClr val="tx1"/>
              </a:buClr>
              <a:buFont typeface="Wingdings" pitchFamily="2" charset="2"/>
              <a:buAutoNum type="arabicPeriod"/>
            </a:pPr>
            <a:r>
              <a:rPr lang="en-US" b="0" smtClean="0">
                <a:solidFill>
                  <a:srgbClr val="000099"/>
                </a:solidFill>
                <a:cs typeface="Arial" pitchFamily="34" charset="0"/>
              </a:rPr>
              <a:t>The</a:t>
            </a:r>
            <a:r>
              <a:rPr lang="en-US" b="1" smtClean="0">
                <a:solidFill>
                  <a:srgbClr val="000099"/>
                </a:solidFill>
                <a:cs typeface="Arial" pitchFamily="34" charset="0"/>
              </a:rPr>
              <a:t> Highest </a:t>
            </a:r>
            <a:r>
              <a:rPr lang="en-US" b="1" dirty="0" smtClean="0">
                <a:solidFill>
                  <a:srgbClr val="000099"/>
                </a:solidFill>
                <a:cs typeface="Arial" pitchFamily="34" charset="0"/>
              </a:rPr>
              <a:t>Weight</a:t>
            </a:r>
            <a:r>
              <a:rPr lang="en-US" b="1" dirty="0" smtClean="0">
                <a:solidFill>
                  <a:schemeClr val="hlink"/>
                </a:solidFill>
                <a:cs typeface="Arial" pitchFamily="34" charset="0"/>
              </a:rPr>
              <a:t> </a:t>
            </a:r>
            <a:r>
              <a:rPr lang="en-US" dirty="0" smtClean="0">
                <a:cs typeface="Arial" pitchFamily="34" charset="0"/>
              </a:rPr>
              <a:t>path</a:t>
            </a:r>
            <a:r>
              <a:rPr lang="en-US" b="1" dirty="0" smtClean="0">
                <a:solidFill>
                  <a:schemeClr val="hlink"/>
                </a:solidFill>
                <a:cs typeface="Arial" pitchFamily="34" charset="0"/>
              </a:rPr>
              <a:t> </a:t>
            </a:r>
            <a:r>
              <a:rPr lang="en-US" smtClean="0">
                <a:cs typeface="Arial" pitchFamily="34" charset="0"/>
              </a:rPr>
              <a:t>is preferred.</a:t>
            </a:r>
            <a:r>
              <a:rPr lang="en-US" baseline="0" smtClean="0">
                <a:cs typeface="Arial" pitchFamily="34" charset="0"/>
              </a:rPr>
              <a:t> </a:t>
            </a:r>
            <a:r>
              <a:rPr lang="en-US" smtClean="0">
                <a:cs typeface="Arial" pitchFamily="34" charset="0"/>
              </a:rPr>
              <a:t>Weight </a:t>
            </a:r>
            <a:r>
              <a:rPr lang="en-US" dirty="0" smtClean="0">
                <a:cs typeface="Arial" pitchFamily="34" charset="0"/>
              </a:rPr>
              <a:t>is a Cisco proprietary parameter.</a:t>
            </a:r>
          </a:p>
          <a:p>
            <a:pPr marL="182880" indent="-182880">
              <a:lnSpc>
                <a:spcPct val="100000"/>
              </a:lnSpc>
              <a:buClr>
                <a:schemeClr val="tx1"/>
              </a:buClr>
              <a:buFont typeface="Wingdings" pitchFamily="2" charset="2"/>
              <a:buAutoNum type="arabicPeriod"/>
            </a:pPr>
            <a:r>
              <a:rPr lang="en-US" dirty="0" smtClean="0">
                <a:cs typeface="Arial" pitchFamily="34" charset="0"/>
              </a:rPr>
              <a:t>Prefer the route with the </a:t>
            </a:r>
            <a:r>
              <a:rPr lang="en-US" b="1" dirty="0" smtClean="0">
                <a:solidFill>
                  <a:srgbClr val="000099"/>
                </a:solidFill>
                <a:cs typeface="Arial" pitchFamily="34" charset="0"/>
              </a:rPr>
              <a:t>Highest Local Preference</a:t>
            </a:r>
            <a:r>
              <a:rPr lang="en-US" b="1" dirty="0" smtClean="0">
                <a:cs typeface="Arial" pitchFamily="34" charset="0"/>
              </a:rPr>
              <a:t>. </a:t>
            </a:r>
            <a:endParaRPr lang="en-US" dirty="0" smtClean="0">
              <a:cs typeface="Arial" pitchFamily="34" charset="0"/>
            </a:endParaRPr>
          </a:p>
          <a:p>
            <a:pPr marL="182880" indent="-182880">
              <a:lnSpc>
                <a:spcPct val="100000"/>
              </a:lnSpc>
              <a:buClr>
                <a:schemeClr val="tx1"/>
              </a:buClr>
              <a:buFont typeface="Wingdings" pitchFamily="2" charset="2"/>
              <a:buAutoNum type="arabicPeriod"/>
            </a:pPr>
            <a:r>
              <a:rPr lang="en-US" dirty="0" smtClean="0">
                <a:cs typeface="Arial" pitchFamily="34" charset="0"/>
              </a:rPr>
              <a:t>Prefer the route that was </a:t>
            </a:r>
            <a:r>
              <a:rPr lang="en-US" b="1" dirty="0" smtClean="0">
                <a:solidFill>
                  <a:srgbClr val="000099"/>
                </a:solidFill>
                <a:cs typeface="Arial" pitchFamily="34" charset="0"/>
              </a:rPr>
              <a:t>Locally Originated</a:t>
            </a:r>
            <a:r>
              <a:rPr lang="en-US" dirty="0" smtClean="0">
                <a:cs typeface="Arial" pitchFamily="34" charset="0"/>
              </a:rPr>
              <a:t> (originated by this router). </a:t>
            </a:r>
          </a:p>
          <a:p>
            <a:pPr marL="182880" indent="-182880">
              <a:lnSpc>
                <a:spcPct val="100000"/>
              </a:lnSpc>
              <a:buClr>
                <a:schemeClr val="tx1"/>
              </a:buClr>
              <a:buFont typeface="Wingdings" pitchFamily="2" charset="2"/>
              <a:buAutoNum type="arabicPeriod" startAt="4"/>
            </a:pPr>
            <a:r>
              <a:rPr lang="en-US" dirty="0" smtClean="0">
                <a:cs typeface="Arial" pitchFamily="34" charset="0"/>
              </a:rPr>
              <a:t>Prefer the route with the </a:t>
            </a:r>
            <a:r>
              <a:rPr lang="en-US" b="1" dirty="0" smtClean="0">
                <a:solidFill>
                  <a:srgbClr val="000099"/>
                </a:solidFill>
                <a:cs typeface="Arial" pitchFamily="34" charset="0"/>
              </a:rPr>
              <a:t>Shortest AS_path</a:t>
            </a:r>
            <a:r>
              <a:rPr lang="en-US" dirty="0" smtClean="0">
                <a:cs typeface="Arial" pitchFamily="34" charset="0"/>
              </a:rPr>
              <a:t>. </a:t>
            </a:r>
          </a:p>
          <a:p>
            <a:pPr marL="182880" indent="-182880">
              <a:lnSpc>
                <a:spcPct val="100000"/>
              </a:lnSpc>
              <a:buClr>
                <a:schemeClr val="tx1"/>
              </a:buClr>
              <a:buFont typeface="Wingdings" pitchFamily="2" charset="2"/>
              <a:buAutoNum type="arabicPeriod" startAt="4"/>
            </a:pPr>
            <a:r>
              <a:rPr lang="en-US" dirty="0" smtClean="0">
                <a:cs typeface="Arial" pitchFamily="34" charset="0"/>
              </a:rPr>
              <a:t>Prefer the route with the </a:t>
            </a:r>
            <a:r>
              <a:rPr lang="en-US" b="1" dirty="0" smtClean="0">
                <a:solidFill>
                  <a:srgbClr val="000099"/>
                </a:solidFill>
                <a:cs typeface="Arial" pitchFamily="34" charset="0"/>
              </a:rPr>
              <a:t>Lowest Origin </a:t>
            </a:r>
            <a:r>
              <a:rPr lang="en-US" b="1" smtClean="0">
                <a:solidFill>
                  <a:srgbClr val="000099"/>
                </a:solidFill>
                <a:cs typeface="Arial" pitchFamily="34" charset="0"/>
              </a:rPr>
              <a:t>Type. </a:t>
            </a:r>
            <a:r>
              <a:rPr lang="en-US" smtClean="0">
                <a:cs typeface="Arial" pitchFamily="34" charset="0"/>
              </a:rPr>
              <a:t>IGP </a:t>
            </a:r>
            <a:r>
              <a:rPr lang="en-US" dirty="0" smtClean="0">
                <a:cs typeface="Arial" pitchFamily="34" charset="0"/>
              </a:rPr>
              <a:t>&lt; EGP &lt; Incomplete. </a:t>
            </a:r>
          </a:p>
          <a:p>
            <a:pPr marL="182880" indent="-182880">
              <a:lnSpc>
                <a:spcPct val="100000"/>
              </a:lnSpc>
              <a:buClr>
                <a:schemeClr val="tx1"/>
              </a:buClr>
              <a:buFont typeface="Wingdings" pitchFamily="2" charset="2"/>
              <a:buAutoNum type="arabicPeriod" startAt="6"/>
            </a:pPr>
            <a:r>
              <a:rPr lang="en-US" dirty="0" smtClean="0">
                <a:cs typeface="Arial" pitchFamily="34" charset="0"/>
              </a:rPr>
              <a:t>Prefer the route with the </a:t>
            </a:r>
            <a:r>
              <a:rPr lang="en-US" b="1" dirty="0" smtClean="0">
                <a:solidFill>
                  <a:srgbClr val="000099"/>
                </a:solidFill>
                <a:cs typeface="Arial" pitchFamily="34" charset="0"/>
              </a:rPr>
              <a:t>Lowest MED</a:t>
            </a:r>
            <a:r>
              <a:rPr lang="en-US" dirty="0" smtClean="0">
                <a:cs typeface="Arial" pitchFamily="34" charset="0"/>
              </a:rPr>
              <a:t>. </a:t>
            </a:r>
          </a:p>
          <a:p>
            <a:pPr marL="182880" indent="-182880">
              <a:lnSpc>
                <a:spcPct val="100000"/>
              </a:lnSpc>
              <a:buClr>
                <a:schemeClr val="tx1"/>
              </a:buClr>
              <a:buFont typeface="Wingdings" pitchFamily="2" charset="2"/>
              <a:buAutoNum type="arabicPeriod" startAt="6"/>
            </a:pPr>
            <a:r>
              <a:rPr lang="en-US" dirty="0" smtClean="0">
                <a:cs typeface="Arial" pitchFamily="34" charset="0"/>
              </a:rPr>
              <a:t>Prefer the</a:t>
            </a:r>
            <a:r>
              <a:rPr lang="en-US" b="1" dirty="0" smtClean="0">
                <a:solidFill>
                  <a:srgbClr val="000099"/>
                </a:solidFill>
                <a:cs typeface="Arial" pitchFamily="34" charset="0"/>
              </a:rPr>
              <a:t> EBGP</a:t>
            </a:r>
            <a:r>
              <a:rPr lang="en-US" dirty="0" smtClean="0">
                <a:cs typeface="Arial" pitchFamily="34" charset="0"/>
              </a:rPr>
              <a:t> routes over </a:t>
            </a:r>
            <a:r>
              <a:rPr lang="en-US" b="1" dirty="0" smtClean="0">
                <a:solidFill>
                  <a:srgbClr val="000099"/>
                </a:solidFill>
                <a:cs typeface="Arial" pitchFamily="34" charset="0"/>
              </a:rPr>
              <a:t>IBGP</a:t>
            </a:r>
            <a:r>
              <a:rPr lang="en-US" dirty="0" smtClean="0">
                <a:cs typeface="Arial" pitchFamily="34" charset="0"/>
              </a:rPr>
              <a:t>. </a:t>
            </a:r>
          </a:p>
          <a:p>
            <a:pPr marL="182880" indent="-182880">
              <a:lnSpc>
                <a:spcPct val="100000"/>
              </a:lnSpc>
              <a:buClr>
                <a:schemeClr val="tx1"/>
              </a:buClr>
              <a:buFont typeface="Wingdings" pitchFamily="2" charset="2"/>
              <a:buAutoNum type="arabicPeriod" startAt="8"/>
            </a:pPr>
            <a:r>
              <a:rPr lang="en-US" dirty="0" smtClean="0">
                <a:cs typeface="Arial" pitchFamily="34" charset="0"/>
              </a:rPr>
              <a:t>If all the preceding scenarios are identical, prefer the route that can be reached via the closest IGP neighbor.</a:t>
            </a:r>
            <a:endParaRPr lang="en-US" sz="2000" dirty="0" smtClean="0">
              <a:cs typeface="Arial" pitchFamily="34" charset="0"/>
            </a:endParaRPr>
          </a:p>
          <a:p>
            <a:pPr marL="182880" indent="-182880">
              <a:lnSpc>
                <a:spcPct val="100000"/>
              </a:lnSpc>
              <a:buClr>
                <a:schemeClr val="tx1"/>
              </a:buClr>
              <a:buFont typeface="Wingdings" pitchFamily="2" charset="2"/>
              <a:buAutoNum type="arabicPeriod" startAt="8"/>
            </a:pPr>
            <a:r>
              <a:rPr lang="en-US" dirty="0" smtClean="0">
                <a:cs typeface="Arial" pitchFamily="34" charset="0"/>
              </a:rPr>
              <a:t>If the internal path is the same, the BGP router ID will be a tie breaker. </a:t>
            </a:r>
          </a:p>
          <a:p>
            <a:pPr marL="667068" lvl="2" indent="-182880">
              <a:lnSpc>
                <a:spcPct val="100000"/>
              </a:lnSpc>
              <a:buClr>
                <a:schemeClr val="tx1"/>
              </a:buClr>
              <a:buFontTx/>
              <a:buChar char="•"/>
            </a:pPr>
            <a:r>
              <a:rPr lang="en-US" dirty="0" smtClean="0">
                <a:cs typeface="Arial" pitchFamily="34" charset="0"/>
              </a:rPr>
              <a:t>Prefer the route with the lowest router ID.</a:t>
            </a:r>
          </a:p>
          <a:p>
            <a:pPr marL="667068" lvl="2" indent="-182880">
              <a:lnSpc>
                <a:spcPct val="100000"/>
              </a:lnSpc>
              <a:buClr>
                <a:schemeClr val="tx1"/>
              </a:buClr>
              <a:buFontTx/>
              <a:buChar char="•"/>
            </a:pPr>
            <a:r>
              <a:rPr lang="en-US" dirty="0" smtClean="0">
                <a:cs typeface="Arial" pitchFamily="34" charset="0"/>
              </a:rPr>
              <a:t>Router ID is the highest loopback address or highest </a:t>
            </a:r>
            <a:r>
              <a:rPr lang="en-US" smtClean="0">
                <a:cs typeface="Arial" pitchFamily="34" charset="0"/>
              </a:rPr>
              <a:t>IP address</a:t>
            </a:r>
            <a:endParaRPr lang="en-US" dirty="0" smtClean="0">
              <a:cs typeface="Arial" pitchFamily="34"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46</a:t>
            </a:fld>
            <a:endParaRPr lang="en-US" dirty="0">
              <a:solidFill>
                <a:prstClr val="black"/>
              </a:solidFill>
            </a:endParaRPr>
          </a:p>
        </p:txBody>
      </p:sp>
    </p:spTree>
    <p:extLst>
      <p:ext uri="{BB962C8B-B14F-4D97-AF65-F5344CB8AC3E}">
        <p14:creationId xmlns:p14="http://schemas.microsoft.com/office/powerpoint/2010/main" val="264013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47</a:t>
            </a:fld>
            <a:endParaRPr lang="en-US" dirty="0"/>
          </a:p>
        </p:txBody>
      </p:sp>
    </p:spTree>
    <p:extLst>
      <p:ext uri="{BB962C8B-B14F-4D97-AF65-F5344CB8AC3E}">
        <p14:creationId xmlns:p14="http://schemas.microsoft.com/office/powerpoint/2010/main" val="4289250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50</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b="0" i="0" kern="1200" baseline="0" dirty="0" smtClean="0">
                <a:solidFill>
                  <a:schemeClr val="tx1"/>
                </a:solidFill>
                <a:latin typeface="Arial" charset="0"/>
                <a:ea typeface="+mn-ea"/>
                <a:cs typeface="+mn-cs"/>
              </a:rPr>
              <a:t>Other first column options:</a:t>
            </a:r>
          </a:p>
          <a:p>
            <a:pPr lvl="1"/>
            <a:r>
              <a:rPr lang="en-US" sz="1200" b="0" i="0" kern="1200" baseline="0" dirty="0" smtClean="0">
                <a:solidFill>
                  <a:schemeClr val="tx1"/>
                </a:solidFill>
                <a:latin typeface="Arial" charset="0"/>
                <a:ea typeface="+mn-ea"/>
                <a:cs typeface="+mn-cs"/>
              </a:rPr>
              <a:t>An s indicates that the specified routes are suppressed (usually because routes have been summarized and only the summarized route is being sent).</a:t>
            </a:r>
          </a:p>
          <a:p>
            <a:pPr lvl="1"/>
            <a:r>
              <a:rPr lang="en-US" sz="1200" b="0" i="0" kern="1200" baseline="0" dirty="0" smtClean="0">
                <a:solidFill>
                  <a:schemeClr val="tx1"/>
                </a:solidFill>
                <a:latin typeface="Arial" charset="0"/>
                <a:ea typeface="+mn-ea"/>
                <a:cs typeface="+mn-cs"/>
              </a:rPr>
              <a:t>A d, for dampening, indicates that the route is being dampened (penalized) for going up and down too often. Although the route might be up right now, it is not advertised until the penalty has expired.</a:t>
            </a:r>
          </a:p>
          <a:p>
            <a:pPr lvl="1"/>
            <a:r>
              <a:rPr lang="en-US" sz="1200" b="0" i="0" kern="1200" baseline="0" dirty="0" smtClean="0">
                <a:solidFill>
                  <a:schemeClr val="tx1"/>
                </a:solidFill>
                <a:latin typeface="Arial" charset="0"/>
                <a:ea typeface="+mn-ea"/>
                <a:cs typeface="+mn-cs"/>
              </a:rPr>
              <a:t>An h, for history, indicates that the route is unavailable and is probably down. Historic information about the route exists, but a best route does not exist.</a:t>
            </a:r>
          </a:p>
          <a:p>
            <a:pPr lvl="1"/>
            <a:r>
              <a:rPr lang="en-US" sz="1200" b="0" i="0" kern="1200" baseline="0" dirty="0" smtClean="0">
                <a:solidFill>
                  <a:schemeClr val="tx1"/>
                </a:solidFill>
                <a:latin typeface="Arial" charset="0"/>
                <a:ea typeface="+mn-ea"/>
                <a:cs typeface="+mn-cs"/>
              </a:rPr>
              <a:t>An r, for RIB failure, indicates that the route was not installed in the RIB. The reason that the route is not installed can be displayed using the </a:t>
            </a:r>
            <a:r>
              <a:rPr lang="en-US" sz="1200" b="1" i="0" kern="1200" baseline="0" dirty="0" smtClean="0">
                <a:solidFill>
                  <a:schemeClr val="tx1"/>
                </a:solidFill>
                <a:latin typeface="Arial" charset="0"/>
                <a:ea typeface="+mn-ea"/>
                <a:cs typeface="+mn-cs"/>
              </a:rPr>
              <a:t>show ip bgp rib-failure </a:t>
            </a:r>
            <a:r>
              <a:rPr lang="en-US" sz="1200" b="0" i="0" kern="1200" baseline="0" dirty="0" smtClean="0">
                <a:solidFill>
                  <a:schemeClr val="tx1"/>
                </a:solidFill>
                <a:latin typeface="Arial" charset="0"/>
                <a:ea typeface="+mn-ea"/>
                <a:cs typeface="+mn-cs"/>
              </a:rPr>
              <a:t>command.</a:t>
            </a:r>
          </a:p>
          <a:p>
            <a:pPr lvl="1"/>
            <a:r>
              <a:rPr lang="en-US" sz="1200" b="0" i="0" kern="1200" baseline="0" dirty="0" smtClean="0">
                <a:solidFill>
                  <a:schemeClr val="tx1"/>
                </a:solidFill>
                <a:latin typeface="Arial" charset="0"/>
                <a:ea typeface="+mn-ea"/>
                <a:cs typeface="+mn-cs"/>
              </a:rPr>
              <a:t>An S, for stale, indicates that the route is stale. (This is used in a nonstop forwarding aware router.)</a:t>
            </a:r>
            <a:endParaRPr lang="en-US" b="0" i="0" dirty="0" smtClean="0"/>
          </a:p>
        </p:txBody>
      </p:sp>
    </p:spTree>
    <p:extLst>
      <p:ext uri="{BB962C8B-B14F-4D97-AF65-F5344CB8AC3E}">
        <p14:creationId xmlns:p14="http://schemas.microsoft.com/office/powerpoint/2010/main" val="34514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4781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47A1699-1749-474E-AB17-FB31CB60AFF9}" type="slidenum">
              <a:rPr lang="en-US">
                <a:solidFill>
                  <a:prstClr val="black"/>
                </a:solidFill>
              </a:rPr>
              <a:pPr/>
              <a:t>4</a:t>
            </a:fld>
            <a:endParaRPr lang="en-US" dirty="0">
              <a:solidFill>
                <a:prstClr val="black"/>
              </a:solidFill>
            </a:endParaRPr>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r>
              <a:rPr lang="en-US" dirty="0"/>
              <a:t>A router running BGP keeps its own tables to store BGP information that it receives from and sends to other routers, including a neighbor table, a BGP table (also called a forwarding database or topology database), and an IP routing table.</a:t>
            </a:r>
          </a:p>
          <a:p>
            <a:r>
              <a:rPr lang="en-US" dirty="0"/>
              <a:t>For BGP to establish an adjacency, you must configure it explicitly for each neighbor. BGP forms a TCP relationship with each of the configured neighbors and keeps track of the state of these relationships by periodically sending a BGP/TCP keepalive message.</a:t>
            </a:r>
          </a:p>
          <a:p>
            <a:r>
              <a:rPr lang="en-US" dirty="0"/>
              <a:t>The BGP sends BGP/TCP keepalives by default every 60 seconds.</a:t>
            </a:r>
          </a:p>
          <a:p>
            <a:r>
              <a:rPr lang="en-US" dirty="0"/>
              <a:t>After establishing an adjacency, the neighbors exchange the BGP routes that are in their IP routing table. Each router collects these routes from each neighbor that successfully establishes an adjacency and then places them in its BGP forwarding database. All routes that have been learned from each neighbor are placed into the BGP forwarding database. The best routes for each network are selected from the BGP forwarding database using the BGP route selection process and then offered to the IP routing table.</a:t>
            </a:r>
          </a:p>
          <a:p>
            <a:r>
              <a:rPr lang="en-US" dirty="0"/>
              <a:t>Each router compares the offered BGP routes to any other possible paths to those networks, and the best route, based on administrative distance, is installed in the IP routing table.</a:t>
            </a:r>
          </a:p>
          <a:p>
            <a:r>
              <a:rPr lang="en-US" dirty="0"/>
              <a:t>EBGP routes (BGP routes learned from an external autonomous system) have an administrative distance of 20. IBGP routes (BGP routes learned from within the autonomous system) have an administrative distance of 200.</a:t>
            </a:r>
          </a:p>
        </p:txBody>
      </p:sp>
    </p:spTree>
    <p:extLst>
      <p:ext uri="{BB962C8B-B14F-4D97-AF65-F5344CB8AC3E}">
        <p14:creationId xmlns:p14="http://schemas.microsoft.com/office/powerpoint/2010/main" val="132209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may be between 19 and 4096 bytes long. </a:t>
            </a:r>
          </a:p>
          <a:p>
            <a:r>
              <a:rPr lang="en-US" dirty="0" smtClean="0"/>
              <a:t>All begin with the same 3 field header:</a:t>
            </a:r>
          </a:p>
          <a:p>
            <a:pPr lvl="1"/>
            <a:r>
              <a:rPr lang="en-US" dirty="0" smtClean="0"/>
              <a:t>Marker field (16-bytes) - Used either to authenticate BGP messages or to detect loss of synchronization between two BGP peers</a:t>
            </a:r>
          </a:p>
          <a:p>
            <a:pPr lvl="1"/>
            <a:r>
              <a:rPr lang="en-US" dirty="0" smtClean="0"/>
              <a:t>Length field (2-bytes) - Indicates the total BGP message length, including the header. </a:t>
            </a:r>
          </a:p>
          <a:p>
            <a:pPr lvl="1"/>
            <a:r>
              <a:rPr lang="en-US" dirty="0" smtClean="0"/>
              <a:t>Type field (1 byte)</a:t>
            </a:r>
            <a:r>
              <a:rPr lang="en-US" baseline="0" dirty="0" smtClean="0"/>
              <a:t> - </a:t>
            </a:r>
            <a:r>
              <a:rPr lang="en-US" dirty="0" smtClean="0"/>
              <a:t>Corresponds to one of the four BGP message types.</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a:t>
            </a:fld>
            <a:endParaRPr lang="en-US" dirty="0"/>
          </a:p>
        </p:txBody>
      </p:sp>
    </p:spTree>
    <p:extLst>
      <p:ext uri="{BB962C8B-B14F-4D97-AF65-F5344CB8AC3E}">
        <p14:creationId xmlns:p14="http://schemas.microsoft.com/office/powerpoint/2010/main" val="9163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Version 4</a:t>
            </a:r>
          </a:p>
          <a:p>
            <a:r>
              <a:rPr lang="en-NZ" dirty="0" smtClean="0"/>
              <a:t>Local AS number</a:t>
            </a:r>
          </a:p>
          <a:p>
            <a:r>
              <a:rPr lang="en-NZ" dirty="0" smtClean="0"/>
              <a:t>Hold time</a:t>
            </a:r>
          </a:p>
          <a:p>
            <a:r>
              <a:rPr lang="en-NZ" dirty="0" smtClean="0"/>
              <a:t>BGP</a:t>
            </a:r>
            <a:r>
              <a:rPr lang="en-NZ" baseline="0" dirty="0" smtClean="0"/>
              <a:t> router-id</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a:t>
            </a:fld>
            <a:endParaRPr lang="en-US" dirty="0"/>
          </a:p>
        </p:txBody>
      </p:sp>
    </p:spTree>
    <p:extLst>
      <p:ext uri="{BB962C8B-B14F-4D97-AF65-F5344CB8AC3E}">
        <p14:creationId xmlns:p14="http://schemas.microsoft.com/office/powerpoint/2010/main" val="387333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Path = prefixes</a:t>
            </a:r>
            <a:r>
              <a:rPr lang="en-NZ" baseline="0" dirty="0" smtClean="0"/>
              <a:t> sharing same attributes = at minimum </a:t>
            </a:r>
            <a:r>
              <a:rPr lang="en-NZ" baseline="0" dirty="0" smtClean="0"/>
              <a:t>AS-PATH</a:t>
            </a:r>
          </a:p>
          <a:p>
            <a:r>
              <a:rPr lang="en-US" dirty="0" smtClean="0"/>
              <a:t>An UPDATE message is used to advertise feasible routes that share common path attributes to a peer, or to withdraw multiple unfeasible routes from service</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7</a:t>
            </a:fld>
            <a:endParaRPr lang="en-US" dirty="0"/>
          </a:p>
        </p:txBody>
      </p:sp>
    </p:spTree>
    <p:extLst>
      <p:ext uri="{BB962C8B-B14F-4D97-AF65-F5344CB8AC3E}">
        <p14:creationId xmlns:p14="http://schemas.microsoft.com/office/powerpoint/2010/main" val="80099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Unreachable Routes information</a:t>
            </a:r>
            <a:r>
              <a:rPr lang="en-US" b="1" baseline="0" dirty="0" smtClean="0"/>
              <a:t> </a:t>
            </a:r>
            <a:r>
              <a:rPr lang="en-US" dirty="0" smtClean="0"/>
              <a:t>a list of routing updates that are no longer reachable and that need to be removed (if</a:t>
            </a:r>
            <a:r>
              <a:rPr lang="en-US" baseline="0" dirty="0" smtClean="0"/>
              <a:t> any) </a:t>
            </a:r>
            <a:r>
              <a:rPr lang="en-US" dirty="0" smtClean="0"/>
              <a:t>from the BGP routing table. </a:t>
            </a:r>
          </a:p>
          <a:p>
            <a:pPr lvl="1"/>
            <a:r>
              <a:rPr lang="en-US" dirty="0" smtClean="0"/>
              <a:t>Withdrawn routes have the same format as NLRI.</a:t>
            </a:r>
          </a:p>
          <a:p>
            <a:r>
              <a:rPr lang="en-US" sz="1200" b="1" kern="1200" baseline="0" dirty="0" smtClean="0">
                <a:solidFill>
                  <a:schemeClr val="tx1"/>
                </a:solidFill>
                <a:latin typeface="Arial" charset="0"/>
                <a:ea typeface="+mn-ea"/>
                <a:cs typeface="+mn-cs"/>
              </a:rPr>
              <a:t>Path Attributes Information: </a:t>
            </a:r>
            <a:r>
              <a:rPr lang="en-US" sz="1200" b="0" kern="1200" baseline="0" dirty="0" smtClean="0">
                <a:solidFill>
                  <a:schemeClr val="tx1"/>
                </a:solidFill>
                <a:latin typeface="Arial" charset="0"/>
                <a:ea typeface="+mn-ea"/>
                <a:cs typeface="+mn-cs"/>
              </a:rPr>
              <a:t>The AS-path, origin, local preference, and so forth. </a:t>
            </a:r>
          </a:p>
          <a:p>
            <a:pPr lvl="1"/>
            <a:r>
              <a:rPr lang="en-US" sz="1200" b="0" kern="1200" baseline="0" dirty="0" smtClean="0">
                <a:solidFill>
                  <a:schemeClr val="tx1"/>
                </a:solidFill>
                <a:latin typeface="Arial" charset="0"/>
                <a:ea typeface="+mn-ea"/>
                <a:cs typeface="+mn-cs"/>
              </a:rPr>
              <a:t>Each path attribute includes the attribute type, attribute length, and attribute value (TLV). </a:t>
            </a:r>
          </a:p>
          <a:p>
            <a:pPr lvl="1"/>
            <a:r>
              <a:rPr lang="en-US" sz="1200" b="0" kern="1200" baseline="0" dirty="0" smtClean="0">
                <a:solidFill>
                  <a:schemeClr val="tx1"/>
                </a:solidFill>
                <a:latin typeface="Arial" charset="0"/>
                <a:ea typeface="+mn-ea"/>
                <a:cs typeface="+mn-cs"/>
              </a:rPr>
              <a:t>The attribute type consists of the attribute flags, followed by the attribute type code.</a:t>
            </a:r>
          </a:p>
          <a:p>
            <a:r>
              <a:rPr lang="en-US" sz="1200" b="1" kern="1200" baseline="0" dirty="0" smtClean="0">
                <a:solidFill>
                  <a:schemeClr val="tx1"/>
                </a:solidFill>
                <a:latin typeface="Arial" charset="0"/>
                <a:ea typeface="+mn-ea"/>
                <a:cs typeface="+mn-cs"/>
              </a:rPr>
              <a:t>Network layer reachability information (NLRI): </a:t>
            </a:r>
            <a:r>
              <a:rPr lang="en-US" sz="1200" b="0" kern="1200" baseline="0" dirty="0" smtClean="0">
                <a:solidFill>
                  <a:schemeClr val="tx1"/>
                </a:solidFill>
                <a:latin typeface="Arial" charset="0"/>
                <a:ea typeface="+mn-ea"/>
                <a:cs typeface="+mn-cs"/>
              </a:rPr>
              <a:t>A list of networks (IP address prefixes and their prefix lengths) that can be reached by this path.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27144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538"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Check the following two conditions to troubleshoot this problem:</a:t>
            </a:r>
          </a:p>
          <a:p>
            <a:pPr marL="693738" lvl="1"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Ensure that the neighbor announces the route in its local routing protocol (IGP).</a:t>
            </a:r>
          </a:p>
          <a:p>
            <a:pPr marL="693738" lvl="1" indent="-236538" algn="l" defTabSz="814388" eaLnBrk="1" hangingPunct="1">
              <a:lnSpc>
                <a:spcPct val="100000"/>
              </a:lnSpc>
              <a:spcBef>
                <a:spcPts val="0"/>
              </a:spcBef>
              <a:buClr>
                <a:srgbClr val="708CA1"/>
              </a:buClr>
              <a:buFont typeface="Wingdings" pitchFamily="2" charset="2"/>
              <a:buChar char="§"/>
            </a:pPr>
            <a:r>
              <a:rPr lang="en-US" sz="1800" kern="1200" dirty="0" smtClean="0">
                <a:solidFill>
                  <a:schemeClr val="tx1"/>
                </a:solidFill>
                <a:latin typeface="Arial" charset="0"/>
                <a:ea typeface="+mn-ea"/>
                <a:cs typeface="+mn-cs"/>
              </a:rPr>
              <a:t>Verify that you have not entered an incorrect IP address in the neighbor statement.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224635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20</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b="0" i="0" dirty="0" smtClean="0"/>
          </a:p>
        </p:txBody>
      </p:sp>
    </p:spTree>
    <p:extLst>
      <p:ext uri="{BB962C8B-B14F-4D97-AF65-F5344CB8AC3E}">
        <p14:creationId xmlns:p14="http://schemas.microsoft.com/office/powerpoint/2010/main" val="2789184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699749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464193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90790971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39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511790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72438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17879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0356324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7486335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68465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6421120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115762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5583423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554295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5524367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8853146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788997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876154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1255672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8667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21960848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2278365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0028597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6707766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50138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9642193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197519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142841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513374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26235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A3F6EE78-BC2F-4B39-84CE-AE1D10B176A9}" type="slidenum">
              <a:rPr lang="en-AU"/>
              <a:pPr>
                <a:defRPr/>
              </a:pPr>
              <a:t>‹#›</a:t>
            </a:fld>
            <a:endParaRPr lang="en-AU"/>
          </a:p>
        </p:txBody>
      </p:sp>
    </p:spTree>
    <p:extLst>
      <p:ext uri="{BB962C8B-B14F-4D97-AF65-F5344CB8AC3E}">
        <p14:creationId xmlns:p14="http://schemas.microsoft.com/office/powerpoint/2010/main" val="2209160586"/>
      </p:ext>
    </p:extLst>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8F9B50EA-93BD-4B4C-9B79-E232C4EBA872}" type="slidenum">
              <a:rPr lang="en-AU"/>
              <a:pPr>
                <a:defRPr/>
              </a:pPr>
              <a:t>‹#›</a:t>
            </a:fld>
            <a:endParaRPr lang="en-AU"/>
          </a:p>
        </p:txBody>
      </p:sp>
    </p:spTree>
    <p:extLst>
      <p:ext uri="{BB962C8B-B14F-4D97-AF65-F5344CB8AC3E}">
        <p14:creationId xmlns:p14="http://schemas.microsoft.com/office/powerpoint/2010/main" val="17404750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C3823C1-222B-4D8A-88A7-FDC8F0843417}" type="slidenum">
              <a:rPr lang="en-AU"/>
              <a:pPr>
                <a:defRPr/>
              </a:pPr>
              <a:t>‹#›</a:t>
            </a:fld>
            <a:endParaRPr lang="en-AU"/>
          </a:p>
        </p:txBody>
      </p:sp>
    </p:spTree>
    <p:extLst>
      <p:ext uri="{BB962C8B-B14F-4D97-AF65-F5344CB8AC3E}">
        <p14:creationId xmlns:p14="http://schemas.microsoft.com/office/powerpoint/2010/main" val="926486969"/>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0DDA9A5E-73CB-4D45-B6D3-16A50C8AD562}" type="slidenum">
              <a:rPr lang="en-AU"/>
              <a:pPr>
                <a:defRPr/>
              </a:pPr>
              <a:t>‹#›</a:t>
            </a:fld>
            <a:endParaRPr lang="en-AU"/>
          </a:p>
        </p:txBody>
      </p:sp>
    </p:spTree>
    <p:extLst>
      <p:ext uri="{BB962C8B-B14F-4D97-AF65-F5344CB8AC3E}">
        <p14:creationId xmlns:p14="http://schemas.microsoft.com/office/powerpoint/2010/main" val="34785166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285A0877-AECC-42CD-B0C7-BB4C2EE3C81F}" type="slidenum">
              <a:rPr lang="en-AU"/>
              <a:pPr>
                <a:defRPr/>
              </a:pPr>
              <a:t>‹#›</a:t>
            </a:fld>
            <a:endParaRPr lang="en-AU"/>
          </a:p>
        </p:txBody>
      </p:sp>
    </p:spTree>
    <p:extLst>
      <p:ext uri="{BB962C8B-B14F-4D97-AF65-F5344CB8AC3E}">
        <p14:creationId xmlns:p14="http://schemas.microsoft.com/office/powerpoint/2010/main" val="37677790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FB03AACD-A163-4AFF-9300-D83032CB6915}" type="slidenum">
              <a:rPr lang="en-AU"/>
              <a:pPr>
                <a:defRPr/>
              </a:pPr>
              <a:t>‹#›</a:t>
            </a:fld>
            <a:endParaRPr lang="en-AU"/>
          </a:p>
        </p:txBody>
      </p:sp>
    </p:spTree>
    <p:extLst>
      <p:ext uri="{BB962C8B-B14F-4D97-AF65-F5344CB8AC3E}">
        <p14:creationId xmlns:p14="http://schemas.microsoft.com/office/powerpoint/2010/main" val="41573005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CA899B00-F063-4B12-AFF2-3D02FF3E026C}" type="slidenum">
              <a:rPr lang="en-AU"/>
              <a:pPr>
                <a:defRPr/>
              </a:pPr>
              <a:t>‹#›</a:t>
            </a:fld>
            <a:endParaRPr lang="en-AU"/>
          </a:p>
        </p:txBody>
      </p:sp>
    </p:spTree>
    <p:extLst>
      <p:ext uri="{BB962C8B-B14F-4D97-AF65-F5344CB8AC3E}">
        <p14:creationId xmlns:p14="http://schemas.microsoft.com/office/powerpoint/2010/main" val="14700728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A7CC85C6-D7E5-4799-A5C5-4ED9F01A4DC0}" type="slidenum">
              <a:rPr lang="en-AU"/>
              <a:pPr>
                <a:defRPr/>
              </a:pPr>
              <a:t>‹#›</a:t>
            </a:fld>
            <a:endParaRPr lang="en-AU"/>
          </a:p>
        </p:txBody>
      </p:sp>
    </p:spTree>
    <p:extLst>
      <p:ext uri="{BB962C8B-B14F-4D97-AF65-F5344CB8AC3E}">
        <p14:creationId xmlns:p14="http://schemas.microsoft.com/office/powerpoint/2010/main" val="6673712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133A8C4-942A-48D3-975E-BAAA167E1A54}" type="slidenum">
              <a:rPr lang="en-AU"/>
              <a:pPr>
                <a:defRPr/>
              </a:pPr>
              <a:t>‹#›</a:t>
            </a:fld>
            <a:endParaRPr lang="en-AU"/>
          </a:p>
        </p:txBody>
      </p:sp>
    </p:spTree>
    <p:extLst>
      <p:ext uri="{BB962C8B-B14F-4D97-AF65-F5344CB8AC3E}">
        <p14:creationId xmlns:p14="http://schemas.microsoft.com/office/powerpoint/2010/main" val="372822851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5BE9B2DB-2C0C-4561-8ACF-057579F61418}" type="slidenum">
              <a:rPr lang="en-AU"/>
              <a:pPr>
                <a:defRPr/>
              </a:pPr>
              <a:t>‹#›</a:t>
            </a:fld>
            <a:endParaRPr lang="en-AU"/>
          </a:p>
        </p:txBody>
      </p:sp>
    </p:spTree>
    <p:extLst>
      <p:ext uri="{BB962C8B-B14F-4D97-AF65-F5344CB8AC3E}">
        <p14:creationId xmlns:p14="http://schemas.microsoft.com/office/powerpoint/2010/main" val="3874514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3/04/2019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38F7B059-5798-4ACA-B9DA-5E79A28EF304}" type="slidenum">
              <a:rPr lang="en-AU"/>
              <a:pPr>
                <a:defRPr/>
              </a:pPr>
              <a:t>‹#›</a:t>
            </a:fld>
            <a:endParaRPr lang="en-AU"/>
          </a:p>
        </p:txBody>
      </p:sp>
    </p:spTree>
    <p:extLst>
      <p:ext uri="{BB962C8B-B14F-4D97-AF65-F5344CB8AC3E}">
        <p14:creationId xmlns:p14="http://schemas.microsoft.com/office/powerpoint/2010/main" val="293878031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7F657F9-A11B-49E3-9DB0-AFE644BC0705}" type="slidenum">
              <a:rPr lang="en-AU"/>
              <a:pPr>
                <a:defRPr/>
              </a:pPr>
              <a:t>‹#›</a:t>
            </a:fld>
            <a:endParaRPr lang="en-AU"/>
          </a:p>
        </p:txBody>
      </p:sp>
    </p:spTree>
    <p:extLst>
      <p:ext uri="{BB962C8B-B14F-4D97-AF65-F5344CB8AC3E}">
        <p14:creationId xmlns:p14="http://schemas.microsoft.com/office/powerpoint/2010/main" val="3380869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024093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11902426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7719790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34257378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43095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407859956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675204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253447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3/04/2019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6949923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3734126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8940043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9595100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22746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18882206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6004820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2542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2322405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10209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3/04/2019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583472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2312567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13888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3/04/2019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3/04/2019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3/04/2019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3/04/2019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3/04/2019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3/04/2019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3/04/2019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3/04/2019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156267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392184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22718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235117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0618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55285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154687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992037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57275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267269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99746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959040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07148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24138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24413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7556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8625815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0317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95265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294793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8033410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2821965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63174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16209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4749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3956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97452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4657484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072446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08135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910829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7357984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265706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059056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36896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7590510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3466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0479543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689053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35777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636111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1135069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38225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9842829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7516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5809816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73906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124936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922593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2840556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734732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4829995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615142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7392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38716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6873706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61304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8260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7778741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65953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358032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619377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2020137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736895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3246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617792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720560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372471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03341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0553936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9644526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809393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207297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035025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70466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image" Target="../media/image5.png"/><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theme" Target="../theme/theme8.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slideLayout" Target="../slideLayouts/slideLayout159.xml"/><Relationship Id="rId3" Type="http://schemas.openxmlformats.org/officeDocument/2006/relationships/slideLayout" Target="../slideLayouts/slideLayout144.xml"/><Relationship Id="rId21" Type="http://schemas.openxmlformats.org/officeDocument/2006/relationships/slideLayout" Target="../slideLayouts/slideLayout162.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20" Type="http://schemas.openxmlformats.org/officeDocument/2006/relationships/slideLayout" Target="../slideLayouts/slideLayout161.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23" Type="http://schemas.openxmlformats.org/officeDocument/2006/relationships/image" Target="../media/image5.png"/><Relationship Id="rId10" Type="http://schemas.openxmlformats.org/officeDocument/2006/relationships/slideLayout" Target="../slideLayouts/slideLayout151.xml"/><Relationship Id="rId19" Type="http://schemas.openxmlformats.org/officeDocument/2006/relationships/slideLayout" Target="../slideLayouts/slideLayout160.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3/04/2019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701544063"/>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91363899"/>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31067955"/>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043286327"/>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633611498"/>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 id="2147484405" r:id="rId13"/>
    <p:sldLayoutId id="2147484406" r:id="rId14"/>
    <p:sldLayoutId id="2147484407" r:id="rId15"/>
    <p:sldLayoutId id="2147484408" r:id="rId16"/>
    <p:sldLayoutId id="2147484409" r:id="rId17"/>
    <p:sldLayoutId id="2147484410" r:id="rId18"/>
    <p:sldLayoutId id="2147484411" r:id="rId19"/>
    <p:sldLayoutId id="2147484412" r:id="rId20"/>
    <p:sldLayoutId id="214748441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FD123CCC-E184-4CEC-82A3-533512AF7CEE}" type="slidenum">
              <a:rPr lang="en-AU"/>
              <a:pPr>
                <a:lnSpc>
                  <a:spcPct val="100000"/>
                </a:lnSpc>
                <a:defRPr/>
              </a:pPr>
              <a:t>‹#›</a:t>
            </a:fld>
            <a:endParaRPr lang="en-AU"/>
          </a:p>
        </p:txBody>
      </p:sp>
    </p:spTree>
    <p:extLst>
      <p:ext uri="{BB962C8B-B14F-4D97-AF65-F5344CB8AC3E}">
        <p14:creationId xmlns:p14="http://schemas.microsoft.com/office/powerpoint/2010/main" val="4160073302"/>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205542797"/>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 id="2147484442" r:id="rId15"/>
    <p:sldLayoutId id="2147484443" r:id="rId16"/>
    <p:sldLayoutId id="2147484444" r:id="rId17"/>
    <p:sldLayoutId id="2147484445" r:id="rId18"/>
    <p:sldLayoutId id="2147484446" r:id="rId19"/>
    <p:sldLayoutId id="2147484447" r:id="rId20"/>
    <p:sldLayoutId id="214748444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6.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4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4.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Introduction</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1056904" y="1923803"/>
            <a:ext cx="7148945" cy="1421928"/>
          </a:xfrm>
          <a:prstGeom prst="rect">
            <a:avLst/>
          </a:prstGeom>
          <a:noFill/>
        </p:spPr>
        <p:txBody>
          <a:bodyPr wrap="square" rtlCol="0">
            <a:spAutoFit/>
          </a:bodyPr>
          <a:lstStyle/>
          <a:p>
            <a:pPr algn="l"/>
            <a:r>
              <a:rPr lang="en-NZ" dirty="0" smtClean="0"/>
              <a:t>Packet types</a:t>
            </a:r>
          </a:p>
          <a:p>
            <a:pPr algn="l"/>
            <a:r>
              <a:rPr lang="en-NZ" dirty="0" err="1" smtClean="0"/>
              <a:t>Neighbor</a:t>
            </a:r>
            <a:r>
              <a:rPr lang="en-NZ" dirty="0" smtClean="0"/>
              <a:t> states</a:t>
            </a:r>
          </a:p>
          <a:p>
            <a:pPr algn="l"/>
            <a:r>
              <a:rPr lang="en-NZ" dirty="0" smtClean="0"/>
              <a:t>Attributes</a:t>
            </a:r>
          </a:p>
          <a:p>
            <a:pPr algn="l"/>
            <a:r>
              <a:rPr lang="en-NZ" dirty="0" smtClean="0"/>
              <a:t>Routing Table</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8073" name="Rectangle 9"/>
          <p:cNvSpPr>
            <a:spLocks noGrp="1" noChangeArrowheads="1"/>
          </p:cNvSpPr>
          <p:nvPr>
            <p:ph type="title"/>
          </p:nvPr>
        </p:nvSpPr>
        <p:spPr/>
        <p:txBody>
          <a:bodyPr/>
          <a:lstStyle/>
          <a:p>
            <a:r>
              <a:rPr lang="en-US" dirty="0" smtClean="0"/>
              <a:t>Notification Message</a:t>
            </a:r>
          </a:p>
        </p:txBody>
      </p:sp>
      <p:sp>
        <p:nvSpPr>
          <p:cNvPr id="1368074" name="Rectangle 10"/>
          <p:cNvSpPr>
            <a:spLocks noGrp="1" noChangeArrowheads="1"/>
          </p:cNvSpPr>
          <p:nvPr>
            <p:ph idx="1"/>
          </p:nvPr>
        </p:nvSpPr>
        <p:spPr/>
        <p:txBody>
          <a:bodyPr/>
          <a:lstStyle/>
          <a:p>
            <a:r>
              <a:rPr lang="en-US" dirty="0" smtClean="0"/>
              <a:t>A BGP notification message is sent when an error condition is detected. </a:t>
            </a:r>
          </a:p>
          <a:p>
            <a:pPr lvl="1"/>
            <a:r>
              <a:rPr lang="en-US" dirty="0" smtClean="0"/>
              <a:t>The BGP connection is closed immediately after this is sent. </a:t>
            </a:r>
          </a:p>
          <a:p>
            <a:r>
              <a:rPr lang="en-US" dirty="0" smtClean="0"/>
              <a:t>Notification messages include an error code, an error subcode, and data related to the error. </a:t>
            </a:r>
          </a:p>
        </p:txBody>
      </p:sp>
      <p:graphicFrame>
        <p:nvGraphicFramePr>
          <p:cNvPr id="4" name="Table 3"/>
          <p:cNvGraphicFramePr>
            <a:graphicFrameLocks noGrp="1"/>
          </p:cNvGraphicFramePr>
          <p:nvPr/>
        </p:nvGraphicFramePr>
        <p:xfrm>
          <a:off x="836399" y="3740312"/>
          <a:ext cx="5880102" cy="729497"/>
        </p:xfrm>
        <a:graphic>
          <a:graphicData uri="http://schemas.openxmlformats.org/drawingml/2006/table">
            <a:tbl>
              <a:tblPr firstRow="1" bandRow="1">
                <a:tableStyleId>{5C22544A-7EE6-4342-B048-85BDC9FD1C3A}</a:tableStyleId>
              </a:tblPr>
              <a:tblGrid>
                <a:gridCol w="863600"/>
                <a:gridCol w="901700"/>
                <a:gridCol w="838200"/>
                <a:gridCol w="1316568"/>
                <a:gridCol w="980017"/>
                <a:gridCol w="980017"/>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Error Code</a:t>
                      </a:r>
                      <a:endParaRPr lang="en-US" sz="1200" dirty="0"/>
                    </a:p>
                  </a:txBody>
                  <a:tcPr anchor="ctr"/>
                </a:tc>
                <a:tc>
                  <a:txBody>
                    <a:bodyPr/>
                    <a:lstStyle/>
                    <a:p>
                      <a:pPr algn="ctr"/>
                      <a:r>
                        <a:rPr lang="en-US" sz="1200" dirty="0" smtClean="0"/>
                        <a:t>Error </a:t>
                      </a:r>
                    </a:p>
                    <a:p>
                      <a:pPr algn="ctr"/>
                      <a:r>
                        <a:rPr lang="en-US" sz="1200" dirty="0" smtClean="0"/>
                        <a:t>Sub-code</a:t>
                      </a:r>
                      <a:endParaRPr lang="en-US" sz="1200" dirty="0"/>
                    </a:p>
                  </a:txBody>
                  <a:tcPr anchor="ctr"/>
                </a:tc>
                <a:tc>
                  <a:txBody>
                    <a:bodyPr/>
                    <a:lstStyle/>
                    <a:p>
                      <a:pPr algn="ctr"/>
                      <a:r>
                        <a:rPr lang="en-US" sz="1200" dirty="0" smtClean="0"/>
                        <a:t>Diagnostic Data</a:t>
                      </a:r>
                      <a:endParaRPr lang="en-US" sz="1200" dirty="0"/>
                    </a:p>
                  </a:txBody>
                  <a:tcPr anchor="ctr"/>
                </a:tc>
              </a:tr>
            </a:tbl>
          </a:graphicData>
        </a:graphic>
      </p:graphicFrame>
      <p:sp>
        <p:nvSpPr>
          <p:cNvPr id="5" name="TextBox 4"/>
          <p:cNvSpPr txBox="1"/>
          <p:nvPr/>
        </p:nvSpPr>
        <p:spPr>
          <a:xfrm>
            <a:off x="861799" y="3435512"/>
            <a:ext cx="1972015" cy="286232"/>
          </a:xfrm>
          <a:prstGeom prst="rect">
            <a:avLst/>
          </a:prstGeom>
          <a:noFill/>
        </p:spPr>
        <p:txBody>
          <a:bodyPr wrap="none" rtlCol="0">
            <a:spAutoFit/>
          </a:bodyPr>
          <a:lstStyle/>
          <a:p>
            <a:r>
              <a:rPr lang="en-US" sz="1400" b="1" dirty="0" smtClean="0">
                <a:solidFill>
                  <a:srgbClr val="000000"/>
                </a:solidFill>
              </a:rPr>
              <a:t>Notification Message</a:t>
            </a:r>
            <a:endParaRPr lang="en-US" sz="1400" b="1" dirty="0">
              <a:solidFill>
                <a:srgbClr val="000000"/>
              </a:solidFill>
            </a:endParaRPr>
          </a:p>
        </p:txBody>
      </p:sp>
      <p:sp>
        <p:nvSpPr>
          <p:cNvPr id="6" name="TextBox 5"/>
          <p:cNvSpPr txBox="1"/>
          <p:nvPr/>
        </p:nvSpPr>
        <p:spPr>
          <a:xfrm>
            <a:off x="290299" y="3765712"/>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13538494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Notification Message</a:t>
            </a:r>
            <a:endParaRPr lang="en-US" dirty="0"/>
          </a:p>
        </p:txBody>
      </p:sp>
      <p:sp>
        <p:nvSpPr>
          <p:cNvPr id="22" name="Content Placeholder 21"/>
          <p:cNvSpPr>
            <a:spLocks noGrp="1"/>
          </p:cNvSpPr>
          <p:nvPr>
            <p:ph idx="1"/>
          </p:nvPr>
        </p:nvSpPr>
        <p:spPr/>
        <p:txBody>
          <a:bodyPr/>
          <a:lstStyle/>
          <a:p>
            <a:r>
              <a:rPr lang="en-US" dirty="0" smtClean="0"/>
              <a:t>Sample error codes and their associated subcodes.</a:t>
            </a:r>
            <a:endParaRPr lang="en-US" dirty="0"/>
          </a:p>
        </p:txBody>
      </p:sp>
      <p:grpSp>
        <p:nvGrpSpPr>
          <p:cNvPr id="16" name="Group 4"/>
          <p:cNvGrpSpPr>
            <a:grpSpLocks noGrp="1"/>
          </p:cNvGrpSpPr>
          <p:nvPr/>
        </p:nvGrpSpPr>
        <p:grpSpPr bwMode="auto">
          <a:xfrm>
            <a:off x="4702175" y="1028700"/>
            <a:ext cx="4067175" cy="5499100"/>
            <a:chOff x="1248" y="432"/>
            <a:chExt cx="3085" cy="5051"/>
          </a:xfrm>
        </p:grpSpPr>
        <p:pic>
          <p:nvPicPr>
            <p:cNvPr id="17" name="Picture 5"/>
            <p:cNvPicPr>
              <a:picLocks noChangeAspect="1" noChangeArrowheads="1"/>
            </p:cNvPicPr>
            <p:nvPr/>
          </p:nvPicPr>
          <p:blipFill>
            <a:blip r:embed="rId2"/>
            <a:srcRect/>
            <a:stretch>
              <a:fillRect/>
            </a:stretch>
          </p:blipFill>
          <p:spPr bwMode="auto">
            <a:xfrm>
              <a:off x="1248" y="432"/>
              <a:ext cx="3073" cy="2034"/>
            </a:xfrm>
            <a:prstGeom prst="rect">
              <a:avLst/>
            </a:prstGeom>
            <a:noFill/>
            <a:ln w="12700">
              <a:noFill/>
              <a:miter lim="800000"/>
              <a:headEnd/>
              <a:tailEnd/>
            </a:ln>
          </p:spPr>
        </p:pic>
        <p:pic>
          <p:nvPicPr>
            <p:cNvPr id="18" name="Picture 6"/>
            <p:cNvPicPr>
              <a:picLocks noChangeAspect="1" noChangeArrowheads="1"/>
            </p:cNvPicPr>
            <p:nvPr/>
          </p:nvPicPr>
          <p:blipFill>
            <a:blip r:embed="rId3"/>
            <a:srcRect/>
            <a:stretch>
              <a:fillRect/>
            </a:stretch>
          </p:blipFill>
          <p:spPr bwMode="auto">
            <a:xfrm>
              <a:off x="1248" y="2448"/>
              <a:ext cx="3085" cy="2126"/>
            </a:xfrm>
            <a:prstGeom prst="rect">
              <a:avLst/>
            </a:prstGeom>
            <a:noFill/>
            <a:ln w="12700">
              <a:noFill/>
              <a:miter lim="800000"/>
              <a:headEnd/>
              <a:tailEnd/>
            </a:ln>
          </p:spPr>
        </p:pic>
        <p:pic>
          <p:nvPicPr>
            <p:cNvPr id="21" name="Picture 7"/>
            <p:cNvPicPr>
              <a:picLocks noChangeAspect="1" noChangeArrowheads="1"/>
            </p:cNvPicPr>
            <p:nvPr/>
          </p:nvPicPr>
          <p:blipFill>
            <a:blip r:embed="rId4"/>
            <a:srcRect/>
            <a:stretch>
              <a:fillRect/>
            </a:stretch>
          </p:blipFill>
          <p:spPr bwMode="auto">
            <a:xfrm>
              <a:off x="1248" y="4512"/>
              <a:ext cx="3079" cy="971"/>
            </a:xfrm>
            <a:prstGeom prst="rect">
              <a:avLst/>
            </a:prstGeom>
            <a:noFill/>
            <a:ln w="12700">
              <a:noFill/>
              <a:miter lim="800000"/>
              <a:headEnd/>
              <a:tailEnd/>
            </a:ln>
          </p:spPr>
        </p:pic>
      </p:grpSp>
    </p:spTree>
    <p:extLst>
      <p:ext uri="{BB962C8B-B14F-4D97-AF65-F5344CB8AC3E}">
        <p14:creationId xmlns:p14="http://schemas.microsoft.com/office/powerpoint/2010/main" val="26192400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r>
              <a:rPr lang="en-US" dirty="0" smtClean="0"/>
              <a:t>Keepalive Message Type</a:t>
            </a:r>
          </a:p>
        </p:txBody>
      </p:sp>
      <p:sp>
        <p:nvSpPr>
          <p:cNvPr id="1366019" name="Rectangle 3"/>
          <p:cNvSpPr>
            <a:spLocks noGrp="1" noChangeArrowheads="1"/>
          </p:cNvSpPr>
          <p:nvPr>
            <p:ph idx="1"/>
          </p:nvPr>
        </p:nvSpPr>
        <p:spPr/>
        <p:txBody>
          <a:bodyPr/>
          <a:lstStyle/>
          <a:p>
            <a:r>
              <a:rPr lang="en-US" dirty="0" smtClean="0"/>
              <a:t>Keepalive messages are sent between peers every 60 seconds (by default) to maintain connections. </a:t>
            </a:r>
          </a:p>
          <a:p>
            <a:r>
              <a:rPr lang="en-US" dirty="0" smtClean="0"/>
              <a:t>The </a:t>
            </a:r>
            <a:r>
              <a:rPr lang="en-US" smtClean="0"/>
              <a:t>message consists </a:t>
            </a:r>
            <a:r>
              <a:rPr lang="en-US" dirty="0" smtClean="0"/>
              <a:t>of only a message header (19 bytes).</a:t>
            </a:r>
          </a:p>
          <a:p>
            <a:pPr lvl="1"/>
            <a:r>
              <a:rPr lang="en-US" dirty="0" smtClean="0"/>
              <a:t>Hold time is three times the KEEPALIVE timer of 60 seconds.</a:t>
            </a:r>
          </a:p>
          <a:p>
            <a:pPr lvl="1"/>
            <a:r>
              <a:rPr lang="en-US" dirty="0" smtClean="0"/>
              <a:t>If the periodic timer = 0, no keepalives are sent. </a:t>
            </a:r>
          </a:p>
          <a:p>
            <a:pPr lvl="1"/>
            <a:r>
              <a:rPr lang="en-US" dirty="0" smtClean="0"/>
              <a:t>Recommended keepalive interval is one-third of the hold time interval.</a:t>
            </a:r>
          </a:p>
        </p:txBody>
      </p:sp>
      <p:graphicFrame>
        <p:nvGraphicFramePr>
          <p:cNvPr id="4" name="Table 3"/>
          <p:cNvGraphicFramePr>
            <a:graphicFrameLocks noGrp="1"/>
          </p:cNvGraphicFramePr>
          <p:nvPr/>
        </p:nvGraphicFramePr>
        <p:xfrm>
          <a:off x="844415" y="4166350"/>
          <a:ext cx="2603500" cy="698500"/>
        </p:xfrm>
        <a:graphic>
          <a:graphicData uri="http://schemas.openxmlformats.org/drawingml/2006/table">
            <a:tbl>
              <a:tblPr firstRow="1" bandRow="1">
                <a:tableStyleId>{5C22544A-7EE6-4342-B048-85BDC9FD1C3A}</a:tableStyleId>
              </a:tblPr>
              <a:tblGrid>
                <a:gridCol w="863600"/>
                <a:gridCol w="901700"/>
                <a:gridCol w="838200"/>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r>
              <a:tr h="426203">
                <a:tc>
                  <a:txBody>
                    <a:bodyPr/>
                    <a:lstStyle/>
                    <a:p>
                      <a:pPr algn="ctr"/>
                      <a:r>
                        <a:rPr lang="en-US" sz="1200" b="1" dirty="0" smtClean="0"/>
                        <a:t>Marker</a:t>
                      </a:r>
                      <a:endParaRPr lang="en-US" sz="1200" b="1" dirty="0"/>
                    </a:p>
                  </a:txBody>
                  <a:tcPr anchor="ctr"/>
                </a:tc>
                <a:tc>
                  <a:txBody>
                    <a:bodyPr/>
                    <a:lstStyle/>
                    <a:p>
                      <a:pPr algn="ctr"/>
                      <a:r>
                        <a:rPr lang="en-US" sz="1200" b="1" dirty="0" smtClean="0"/>
                        <a:t>Length</a:t>
                      </a:r>
                      <a:endParaRPr lang="en-US" sz="1200" b="1" dirty="0"/>
                    </a:p>
                  </a:txBody>
                  <a:tcPr anchor="ctr"/>
                </a:tc>
                <a:tc>
                  <a:txBody>
                    <a:bodyPr/>
                    <a:lstStyle/>
                    <a:p>
                      <a:pPr algn="ctr"/>
                      <a:r>
                        <a:rPr lang="en-US" sz="1200" b="1" dirty="0" smtClean="0"/>
                        <a:t>Type</a:t>
                      </a:r>
                      <a:endParaRPr lang="en-US" sz="1200" b="1" dirty="0"/>
                    </a:p>
                  </a:txBody>
                  <a:tcPr anchor="ctr"/>
                </a:tc>
              </a:tr>
            </a:tbl>
          </a:graphicData>
        </a:graphic>
      </p:graphicFrame>
      <p:sp>
        <p:nvSpPr>
          <p:cNvPr id="5" name="TextBox 4"/>
          <p:cNvSpPr txBox="1"/>
          <p:nvPr/>
        </p:nvSpPr>
        <p:spPr>
          <a:xfrm>
            <a:off x="869815" y="3861550"/>
            <a:ext cx="1824538" cy="286232"/>
          </a:xfrm>
          <a:prstGeom prst="rect">
            <a:avLst/>
          </a:prstGeom>
          <a:noFill/>
        </p:spPr>
        <p:txBody>
          <a:bodyPr wrap="none" rtlCol="0">
            <a:spAutoFit/>
          </a:bodyPr>
          <a:lstStyle/>
          <a:p>
            <a:r>
              <a:rPr lang="en-US" sz="1400" b="1" dirty="0" smtClean="0">
                <a:solidFill>
                  <a:srgbClr val="000000"/>
                </a:solidFill>
              </a:rPr>
              <a:t>Keepalive Message</a:t>
            </a:r>
            <a:endParaRPr lang="en-US" sz="1400" b="1" dirty="0">
              <a:solidFill>
                <a:srgbClr val="000000"/>
              </a:solidFill>
            </a:endParaRPr>
          </a:p>
        </p:txBody>
      </p:sp>
      <p:sp>
        <p:nvSpPr>
          <p:cNvPr id="6" name="TextBox 5"/>
          <p:cNvSpPr txBox="1"/>
          <p:nvPr/>
        </p:nvSpPr>
        <p:spPr>
          <a:xfrm>
            <a:off x="298315" y="4191750"/>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27214169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States</a:t>
            </a:r>
            <a:endParaRPr lang="en-US" dirty="0"/>
          </a:p>
        </p:txBody>
      </p:sp>
      <p:sp>
        <p:nvSpPr>
          <p:cNvPr id="3" name="Content Placeholder 2"/>
          <p:cNvSpPr>
            <a:spLocks noGrp="1"/>
          </p:cNvSpPr>
          <p:nvPr>
            <p:ph idx="1"/>
          </p:nvPr>
        </p:nvSpPr>
        <p:spPr/>
        <p:txBody>
          <a:bodyPr>
            <a:normAutofit/>
          </a:bodyPr>
          <a:lstStyle/>
          <a:p>
            <a:r>
              <a:rPr lang="en-US" dirty="0" smtClean="0"/>
              <a:t>BGP is a state machine that takes a router through the following states with its neighbors:</a:t>
            </a:r>
          </a:p>
          <a:p>
            <a:pPr lvl="1"/>
            <a:r>
              <a:rPr lang="en-US" b="1" dirty="0" smtClean="0"/>
              <a:t>Idle</a:t>
            </a:r>
          </a:p>
          <a:p>
            <a:pPr lvl="1"/>
            <a:r>
              <a:rPr lang="en-US" b="1" dirty="0" smtClean="0"/>
              <a:t>Connect</a:t>
            </a:r>
            <a:endParaRPr lang="en-US" dirty="0" smtClean="0"/>
          </a:p>
          <a:p>
            <a:pPr lvl="1"/>
            <a:r>
              <a:rPr lang="en-US" b="1" dirty="0" smtClean="0"/>
              <a:t>Open sent</a:t>
            </a:r>
            <a:endParaRPr lang="en-US" dirty="0" smtClean="0"/>
          </a:p>
          <a:p>
            <a:pPr lvl="1"/>
            <a:r>
              <a:rPr lang="en-US" b="1" dirty="0" smtClean="0"/>
              <a:t>Open confirm</a:t>
            </a:r>
          </a:p>
          <a:p>
            <a:pPr lvl="1"/>
            <a:r>
              <a:rPr lang="en-US" b="1" dirty="0" smtClean="0"/>
              <a:t>Established</a:t>
            </a:r>
            <a:endParaRPr lang="en-US" dirty="0" smtClean="0"/>
          </a:p>
          <a:p>
            <a:r>
              <a:rPr lang="en-US" dirty="0" smtClean="0"/>
              <a:t>The</a:t>
            </a:r>
            <a:r>
              <a:rPr lang="en-US" b="1" dirty="0" smtClean="0"/>
              <a:t> Idle </a:t>
            </a:r>
            <a:r>
              <a:rPr lang="en-US" smtClean="0"/>
              <a:t>state begins </a:t>
            </a:r>
            <a:r>
              <a:rPr lang="en-US" dirty="0" smtClean="0"/>
              <a:t>once the</a:t>
            </a:r>
            <a:r>
              <a:rPr lang="en-US" b="1" dirty="0" smtClean="0">
                <a:latin typeface="Courier New" pitchFamily="49" charset="0"/>
                <a:cs typeface="Courier New" pitchFamily="49" charset="0"/>
              </a:rPr>
              <a:t> neighbor </a:t>
            </a:r>
            <a:r>
              <a:rPr lang="en-US" dirty="0" smtClean="0"/>
              <a:t>command is configured.</a:t>
            </a:r>
            <a:endParaRPr lang="en-US" dirty="0"/>
          </a:p>
        </p:txBody>
      </p:sp>
    </p:spTree>
    <p:extLst>
      <p:ext uri="{BB962C8B-B14F-4D97-AF65-F5344CB8AC3E}">
        <p14:creationId xmlns:p14="http://schemas.microsoft.com/office/powerpoint/2010/main" val="2763697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2"/>
          <p:cNvGrpSpPr/>
          <p:nvPr/>
        </p:nvGrpSpPr>
        <p:grpSpPr>
          <a:xfrm>
            <a:off x="1905000" y="958528"/>
            <a:ext cx="5181600" cy="3736975"/>
            <a:chOff x="1905000" y="729920"/>
            <a:chExt cx="5181600" cy="3736975"/>
          </a:xfrm>
        </p:grpSpPr>
        <p:pic>
          <p:nvPicPr>
            <p:cNvPr id="64514" name="Picture 2"/>
            <p:cNvPicPr>
              <a:picLocks noChangeAspect="1" noChangeArrowheads="1"/>
            </p:cNvPicPr>
            <p:nvPr/>
          </p:nvPicPr>
          <p:blipFill>
            <a:blip r:embed="rId3"/>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5030" name="Oval 6"/>
            <p:cNvSpPr>
              <a:spLocks noChangeArrowheads="1"/>
            </p:cNvSpPr>
            <p:nvPr/>
          </p:nvSpPr>
          <p:spPr bwMode="auto">
            <a:xfrm>
              <a:off x="5181600" y="1949120"/>
              <a:ext cx="1219200" cy="5842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Idle</a:t>
              </a:r>
            </a:p>
          </p:txBody>
        </p:sp>
      </p:grpSp>
      <p:sp>
        <p:nvSpPr>
          <p:cNvPr id="8" name="Title 7"/>
          <p:cNvSpPr>
            <a:spLocks noGrp="1"/>
          </p:cNvSpPr>
          <p:nvPr>
            <p:ph type="title"/>
          </p:nvPr>
        </p:nvSpPr>
        <p:spPr/>
        <p:txBody>
          <a:bodyPr/>
          <a:lstStyle/>
          <a:p>
            <a:r>
              <a:rPr lang="en-US" smtClean="0"/>
              <a:t>Idle State</a:t>
            </a:r>
            <a:endParaRPr lang="en-US" dirty="0"/>
          </a:p>
        </p:txBody>
      </p:sp>
      <p:sp>
        <p:nvSpPr>
          <p:cNvPr id="7" name="Content Placeholder 6"/>
          <p:cNvSpPr>
            <a:spLocks noGrp="1"/>
          </p:cNvSpPr>
          <p:nvPr>
            <p:ph idx="11"/>
          </p:nvPr>
        </p:nvSpPr>
        <p:spPr>
          <a:xfrm>
            <a:off x="279400" y="4786313"/>
            <a:ext cx="8520354" cy="1728787"/>
          </a:xfrm>
        </p:spPr>
        <p:txBody>
          <a:bodyPr>
            <a:noAutofit/>
          </a:bodyPr>
          <a:lstStyle/>
          <a:p>
            <a:r>
              <a:rPr lang="en-US" sz="2000" smtClean="0"/>
              <a:t>The router is searching the routing table to see whether a route exists to reach the neighbor.</a:t>
            </a:r>
          </a:p>
          <a:p>
            <a:r>
              <a:rPr lang="en-US" sz="2000" smtClean="0"/>
              <a:t>If a router remains in this state then the router is:</a:t>
            </a:r>
          </a:p>
          <a:p>
            <a:pPr lvl="1"/>
            <a:r>
              <a:rPr lang="en-US" sz="1800" smtClean="0"/>
              <a:t>Waiting for a static route to that IP address or network to be configured.</a:t>
            </a:r>
          </a:p>
          <a:p>
            <a:pPr lvl="1"/>
            <a:r>
              <a:rPr lang="en-US" sz="1800" smtClean="0"/>
              <a:t>Waiting for the IGP to learn about this network from another router.</a:t>
            </a:r>
          </a:p>
        </p:txBody>
      </p:sp>
    </p:spTree>
    <p:extLst>
      <p:ext uri="{BB962C8B-B14F-4D97-AF65-F5344CB8AC3E}">
        <p14:creationId xmlns:p14="http://schemas.microsoft.com/office/powerpoint/2010/main" val="4668639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905000" y="958528"/>
            <a:ext cx="5181600" cy="3736975"/>
            <a:chOff x="1905000" y="729920"/>
            <a:chExt cx="5181600" cy="3736975"/>
          </a:xfrm>
        </p:grpSpPr>
        <p:pic>
          <p:nvPicPr>
            <p:cNvPr id="65538"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6054" name="Oval 6"/>
            <p:cNvSpPr>
              <a:spLocks noChangeArrowheads="1"/>
            </p:cNvSpPr>
            <p:nvPr/>
          </p:nvSpPr>
          <p:spPr bwMode="auto">
            <a:xfrm>
              <a:off x="5511800" y="1085520"/>
              <a:ext cx="1270000" cy="5588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Connect</a:t>
              </a:r>
            </a:p>
          </p:txBody>
        </p:sp>
      </p:grpSp>
      <p:sp>
        <p:nvSpPr>
          <p:cNvPr id="8" name="Title 7"/>
          <p:cNvSpPr>
            <a:spLocks noGrp="1"/>
          </p:cNvSpPr>
          <p:nvPr>
            <p:ph type="title"/>
          </p:nvPr>
        </p:nvSpPr>
        <p:spPr/>
        <p:txBody>
          <a:bodyPr/>
          <a:lstStyle/>
          <a:p>
            <a:r>
              <a:rPr lang="en-US" dirty="0" smtClean="0"/>
              <a:t>Connect State</a:t>
            </a:r>
            <a:endParaRPr lang="en-US" dirty="0"/>
          </a:p>
        </p:txBody>
      </p:sp>
      <p:sp>
        <p:nvSpPr>
          <p:cNvPr id="10" name="Content Placeholder 9"/>
          <p:cNvSpPr>
            <a:spLocks noGrp="1"/>
          </p:cNvSpPr>
          <p:nvPr>
            <p:ph idx="11"/>
          </p:nvPr>
        </p:nvSpPr>
        <p:spPr>
          <a:xfrm>
            <a:off x="279400" y="4943475"/>
            <a:ext cx="8520354" cy="1571625"/>
          </a:xfrm>
        </p:spPr>
        <p:txBody>
          <a:bodyPr/>
          <a:lstStyle/>
          <a:p>
            <a:r>
              <a:rPr lang="en-US" smtClean="0"/>
              <a:t>The router found a route to the neighbor and has completed the three-way TCP handshake.</a:t>
            </a:r>
          </a:p>
        </p:txBody>
      </p:sp>
    </p:spTree>
    <p:extLst>
      <p:ext uri="{BB962C8B-B14F-4D97-AF65-F5344CB8AC3E}">
        <p14:creationId xmlns:p14="http://schemas.microsoft.com/office/powerpoint/2010/main" val="41601424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905000" y="944240"/>
            <a:ext cx="5181600" cy="3736975"/>
            <a:chOff x="1905000" y="729920"/>
            <a:chExt cx="5181600" cy="3736975"/>
          </a:xfrm>
        </p:grpSpPr>
        <p:pic>
          <p:nvPicPr>
            <p:cNvPr id="66562"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7078" name="Oval 6"/>
            <p:cNvSpPr>
              <a:spLocks noChangeArrowheads="1"/>
            </p:cNvSpPr>
            <p:nvPr/>
          </p:nvSpPr>
          <p:spPr bwMode="auto">
            <a:xfrm>
              <a:off x="2463800" y="1085520"/>
              <a:ext cx="1219200" cy="56832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400" dirty="0">
                  <a:solidFill>
                    <a:srgbClr val="000000"/>
                  </a:solidFill>
                  <a:effectLst>
                    <a:outerShdw blurRad="38100" dist="38100" dir="2700000" algn="tl">
                      <a:srgbClr val="FFFFFF"/>
                    </a:outerShdw>
                  </a:effectLst>
                  <a:latin typeface="Times New Roman" pitchFamily="18" charset="0"/>
                </a:rPr>
                <a:t>Active</a:t>
              </a:r>
            </a:p>
          </p:txBody>
        </p:sp>
      </p:grpSp>
      <p:sp>
        <p:nvSpPr>
          <p:cNvPr id="8" name="Title 7"/>
          <p:cNvSpPr>
            <a:spLocks noGrp="1"/>
          </p:cNvSpPr>
          <p:nvPr>
            <p:ph type="title"/>
          </p:nvPr>
        </p:nvSpPr>
        <p:spPr/>
        <p:txBody>
          <a:bodyPr/>
          <a:lstStyle/>
          <a:p>
            <a:r>
              <a:rPr lang="en-US" smtClean="0"/>
              <a:t>Active State</a:t>
            </a:r>
            <a:endParaRPr lang="en-US" dirty="0"/>
          </a:p>
        </p:txBody>
      </p:sp>
      <p:sp>
        <p:nvSpPr>
          <p:cNvPr id="10" name="Content Placeholder 9"/>
          <p:cNvSpPr>
            <a:spLocks noGrp="1"/>
          </p:cNvSpPr>
          <p:nvPr>
            <p:ph idx="11"/>
          </p:nvPr>
        </p:nvSpPr>
        <p:spPr>
          <a:xfrm>
            <a:off x="279400" y="4672013"/>
            <a:ext cx="8520354" cy="1843087"/>
          </a:xfrm>
        </p:spPr>
        <p:txBody>
          <a:bodyPr>
            <a:noAutofit/>
          </a:bodyPr>
          <a:lstStyle/>
          <a:p>
            <a:r>
              <a:rPr lang="en-US" sz="1800" smtClean="0"/>
              <a:t>BGP is trying to acquire a peer by initiating a TCP connection. </a:t>
            </a:r>
          </a:p>
          <a:p>
            <a:r>
              <a:rPr lang="en-US" sz="1800" smtClean="0"/>
              <a:t>If it is successful, it transitions to OpenSent  otherwise the state returns to Idle.</a:t>
            </a:r>
          </a:p>
          <a:p>
            <a:r>
              <a:rPr lang="en-US" sz="1800" smtClean="0"/>
              <a:t>If the router remains is this state it means that the router has not received a response (open confirm packet) back from the neighbor.</a:t>
            </a:r>
          </a:p>
          <a:p>
            <a:pPr lvl="1"/>
            <a:r>
              <a:rPr lang="en-US" sz="1600" smtClean="0"/>
              <a:t>Reasons for this include missing neighbor statement or incorrect AS number.</a:t>
            </a:r>
          </a:p>
        </p:txBody>
      </p:sp>
    </p:spTree>
    <p:extLst>
      <p:ext uri="{BB962C8B-B14F-4D97-AF65-F5344CB8AC3E}">
        <p14:creationId xmlns:p14="http://schemas.microsoft.com/office/powerpoint/2010/main" val="2457426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67586"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68103" name="Oval 7"/>
            <p:cNvSpPr>
              <a:spLocks noChangeArrowheads="1"/>
            </p:cNvSpPr>
            <p:nvPr/>
          </p:nvSpPr>
          <p:spPr bwMode="auto">
            <a:xfrm>
              <a:off x="2781300" y="1949120"/>
              <a:ext cx="1219200" cy="58102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OpenSent</a:t>
              </a:r>
            </a:p>
          </p:txBody>
        </p:sp>
      </p:grpSp>
      <p:sp>
        <p:nvSpPr>
          <p:cNvPr id="8" name="Title 7"/>
          <p:cNvSpPr>
            <a:spLocks noGrp="1"/>
          </p:cNvSpPr>
          <p:nvPr>
            <p:ph type="title"/>
          </p:nvPr>
        </p:nvSpPr>
        <p:spPr/>
        <p:txBody>
          <a:bodyPr/>
          <a:lstStyle/>
          <a:p>
            <a:r>
              <a:rPr lang="en-US" dirty="0" smtClean="0"/>
              <a:t>Open Sent State</a:t>
            </a:r>
            <a:endParaRPr lang="en-US" dirty="0"/>
          </a:p>
        </p:txBody>
      </p:sp>
      <p:sp>
        <p:nvSpPr>
          <p:cNvPr id="10" name="Content Placeholder 9"/>
          <p:cNvSpPr>
            <a:spLocks noGrp="1"/>
          </p:cNvSpPr>
          <p:nvPr>
            <p:ph idx="11"/>
          </p:nvPr>
        </p:nvSpPr>
        <p:spPr>
          <a:xfrm>
            <a:off x="279400" y="4743450"/>
            <a:ext cx="8520354" cy="1771650"/>
          </a:xfrm>
        </p:spPr>
        <p:txBody>
          <a:bodyPr/>
          <a:lstStyle/>
          <a:p>
            <a:r>
              <a:rPr lang="en-US" smtClean="0"/>
              <a:t>An open message was sent, with the parameters for the BGP session.</a:t>
            </a:r>
          </a:p>
        </p:txBody>
      </p:sp>
    </p:spTree>
    <p:extLst>
      <p:ext uri="{BB962C8B-B14F-4D97-AF65-F5344CB8AC3E}">
        <p14:creationId xmlns:p14="http://schemas.microsoft.com/office/powerpoint/2010/main" val="18796586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69634"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70150" name="Oval 6"/>
            <p:cNvSpPr>
              <a:spLocks noChangeArrowheads="1"/>
            </p:cNvSpPr>
            <p:nvPr/>
          </p:nvSpPr>
          <p:spPr bwMode="auto">
            <a:xfrm>
              <a:off x="3952875" y="2825420"/>
              <a:ext cx="1219200" cy="561975"/>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Open</a:t>
              </a:r>
            </a:p>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Confirm</a:t>
              </a:r>
            </a:p>
          </p:txBody>
        </p:sp>
      </p:grpSp>
      <p:sp>
        <p:nvSpPr>
          <p:cNvPr id="8" name="Title 7"/>
          <p:cNvSpPr>
            <a:spLocks noGrp="1"/>
          </p:cNvSpPr>
          <p:nvPr>
            <p:ph type="title"/>
          </p:nvPr>
        </p:nvSpPr>
        <p:spPr/>
        <p:txBody>
          <a:bodyPr/>
          <a:lstStyle/>
          <a:p>
            <a:r>
              <a:rPr lang="en-US" dirty="0" smtClean="0"/>
              <a:t>Open Confirm</a:t>
            </a:r>
            <a:endParaRPr lang="en-US" dirty="0"/>
          </a:p>
        </p:txBody>
      </p:sp>
      <p:sp>
        <p:nvSpPr>
          <p:cNvPr id="10" name="Content Placeholder 9"/>
          <p:cNvSpPr>
            <a:spLocks noGrp="1"/>
          </p:cNvSpPr>
          <p:nvPr>
            <p:ph idx="11"/>
          </p:nvPr>
        </p:nvSpPr>
        <p:spPr>
          <a:xfrm>
            <a:off x="279400" y="4729163"/>
            <a:ext cx="8520354" cy="1785937"/>
          </a:xfrm>
        </p:spPr>
        <p:txBody>
          <a:bodyPr/>
          <a:lstStyle/>
          <a:p>
            <a:r>
              <a:rPr lang="en-US" smtClean="0"/>
              <a:t>The router received agreement on the parameters for establishing a session. </a:t>
            </a:r>
          </a:p>
        </p:txBody>
      </p:sp>
    </p:spTree>
    <p:extLst>
      <p:ext uri="{BB962C8B-B14F-4D97-AF65-F5344CB8AC3E}">
        <p14:creationId xmlns:p14="http://schemas.microsoft.com/office/powerpoint/2010/main" val="16224012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1905000" y="929952"/>
            <a:ext cx="5181600" cy="3736975"/>
            <a:chOff x="1905000" y="729920"/>
            <a:chExt cx="5181600" cy="3736975"/>
          </a:xfrm>
        </p:grpSpPr>
        <p:pic>
          <p:nvPicPr>
            <p:cNvPr id="70658" name="Picture 2"/>
            <p:cNvPicPr>
              <a:picLocks noChangeAspect="1" noChangeArrowheads="1"/>
            </p:cNvPicPr>
            <p:nvPr/>
          </p:nvPicPr>
          <p:blipFill>
            <a:blip r:embed="rId2"/>
            <a:srcRect/>
            <a:stretch>
              <a:fillRect/>
            </a:stretch>
          </p:blipFill>
          <p:spPr bwMode="auto">
            <a:xfrm>
              <a:off x="1905000" y="729920"/>
              <a:ext cx="5181600" cy="3736975"/>
            </a:xfrm>
            <a:prstGeom prst="rect">
              <a:avLst/>
            </a:prstGeom>
            <a:noFill/>
            <a:ln w="9525">
              <a:noFill/>
              <a:miter lim="800000"/>
              <a:headEnd type="none" w="sm" len="sm"/>
              <a:tailEnd type="none" w="sm" len="sm"/>
            </a:ln>
          </p:spPr>
        </p:pic>
        <p:sp>
          <p:nvSpPr>
            <p:cNvPr id="1671174" name="Oval 6"/>
            <p:cNvSpPr>
              <a:spLocks noChangeArrowheads="1"/>
            </p:cNvSpPr>
            <p:nvPr/>
          </p:nvSpPr>
          <p:spPr bwMode="auto">
            <a:xfrm>
              <a:off x="3952875" y="3704895"/>
              <a:ext cx="1228725" cy="558800"/>
            </a:xfrm>
            <a:prstGeom prst="ellipse">
              <a:avLst/>
            </a:prstGeom>
            <a:gradFill rotWithShape="0">
              <a:gsLst>
                <a:gs pos="0">
                  <a:srgbClr val="FFFFCC"/>
                </a:gs>
                <a:gs pos="100000">
                  <a:srgbClr val="FFFFCC">
                    <a:gamma/>
                    <a:shade val="46275"/>
                    <a:invGamma/>
                  </a:srgbClr>
                </a:gs>
              </a:gsLst>
              <a:path path="shape">
                <a:fillToRect l="50000" t="50000" r="50000" b="50000"/>
              </a:path>
            </a:gradFill>
            <a:ln w="76200">
              <a:noFill/>
              <a:round/>
              <a:headEnd/>
              <a:tailEnd/>
            </a:ln>
            <a:effectLst/>
          </p:spPr>
          <p:txBody>
            <a:bodyPr wrap="none" anchor="ctr"/>
            <a:lstStyle/>
            <a:p>
              <a:pPr>
                <a:lnSpc>
                  <a:spcPct val="100000"/>
                </a:lnSpc>
                <a:defRPr/>
              </a:pPr>
              <a:r>
                <a:rPr lang="en-CA" sz="1200" dirty="0">
                  <a:solidFill>
                    <a:srgbClr val="000000"/>
                  </a:solidFill>
                  <a:effectLst>
                    <a:outerShdw blurRad="38100" dist="38100" dir="2700000" algn="tl">
                      <a:srgbClr val="FFFFFF"/>
                    </a:outerShdw>
                  </a:effectLst>
                  <a:latin typeface="Times New Roman" pitchFamily="18" charset="0"/>
                </a:rPr>
                <a:t>Established</a:t>
              </a:r>
            </a:p>
          </p:txBody>
        </p:sp>
      </p:grpSp>
      <p:sp>
        <p:nvSpPr>
          <p:cNvPr id="8" name="Title 7"/>
          <p:cNvSpPr>
            <a:spLocks noGrp="1"/>
          </p:cNvSpPr>
          <p:nvPr>
            <p:ph type="title"/>
          </p:nvPr>
        </p:nvSpPr>
        <p:spPr/>
        <p:txBody>
          <a:bodyPr/>
          <a:lstStyle/>
          <a:p>
            <a:r>
              <a:rPr lang="en-US" dirty="0" smtClean="0"/>
              <a:t>Established State</a:t>
            </a:r>
            <a:endParaRPr lang="en-US" dirty="0"/>
          </a:p>
        </p:txBody>
      </p:sp>
      <p:sp>
        <p:nvSpPr>
          <p:cNvPr id="10" name="Content Placeholder 9"/>
          <p:cNvSpPr>
            <a:spLocks noGrp="1"/>
          </p:cNvSpPr>
          <p:nvPr>
            <p:ph idx="11"/>
          </p:nvPr>
        </p:nvSpPr>
        <p:spPr>
          <a:xfrm>
            <a:off x="279400" y="4743450"/>
            <a:ext cx="8520354" cy="1771650"/>
          </a:xfrm>
        </p:spPr>
        <p:txBody>
          <a:bodyPr/>
          <a:lstStyle/>
          <a:p>
            <a:r>
              <a:rPr lang="en-US" smtClean="0"/>
              <a:t>This is the desired state for a neighbor relationship.</a:t>
            </a:r>
          </a:p>
          <a:p>
            <a:r>
              <a:rPr lang="en-US" smtClean="0"/>
              <a:t>It means peering is established and routing begins.</a:t>
            </a:r>
          </a:p>
        </p:txBody>
      </p:sp>
    </p:spTree>
    <p:extLst>
      <p:ext uri="{BB962C8B-B14F-4D97-AF65-F5344CB8AC3E}">
        <p14:creationId xmlns:p14="http://schemas.microsoft.com/office/powerpoint/2010/main" val="33086365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29738" y="2762026"/>
            <a:ext cx="2784937" cy="181216"/>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normAutofit/>
          </a:bodyPr>
          <a:lstStyle/>
          <a:p>
            <a:r>
              <a:rPr lang="en-US" dirty="0" smtClean="0"/>
              <a:t>Verifying BGP: </a:t>
            </a:r>
            <a:r>
              <a:rPr lang="en-US" dirty="0" smtClean="0">
                <a:latin typeface="Courier New" pitchFamily="49" charset="0"/>
                <a:cs typeface="Courier New" pitchFamily="49" charset="0"/>
              </a:rPr>
              <a:t>show ip bgp neighbors</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noAutofit/>
          </a:bodyPr>
          <a:lstStyle/>
          <a:p>
            <a:pPr>
              <a:lnSpc>
                <a:spcPct val="110000"/>
              </a:lnSpc>
            </a:pPr>
            <a:r>
              <a:rPr lang="en-US" dirty="0" smtClean="0"/>
              <a:t>R1# </a:t>
            </a:r>
            <a:r>
              <a:rPr lang="en-US" b="1" dirty="0" smtClean="0"/>
              <a:t>show ip bgp neighbors</a:t>
            </a:r>
          </a:p>
          <a:p>
            <a:pPr>
              <a:lnSpc>
                <a:spcPct val="110000"/>
              </a:lnSpc>
            </a:pPr>
            <a:r>
              <a:rPr lang="en-US" dirty="0" smtClean="0"/>
              <a:t>BGP neighbor is 172.31.1.3,  remote AS 64998, external link</a:t>
            </a:r>
          </a:p>
          <a:p>
            <a:pPr>
              <a:lnSpc>
                <a:spcPct val="110000"/>
              </a:lnSpc>
            </a:pPr>
            <a:r>
              <a:rPr lang="en-US" dirty="0" smtClean="0"/>
              <a:t>  BGP version 4, remote router ID 172.31.2.3</a:t>
            </a:r>
          </a:p>
          <a:p>
            <a:pPr>
              <a:lnSpc>
                <a:spcPct val="110000"/>
              </a:lnSpc>
            </a:pPr>
            <a:r>
              <a:rPr lang="en-US" dirty="0" smtClean="0"/>
              <a:t>  BGP state = Established, up for 00:19:10</a:t>
            </a:r>
          </a:p>
          <a:p>
            <a:pPr>
              <a:lnSpc>
                <a:spcPct val="110000"/>
              </a:lnSpc>
            </a:pPr>
            <a:r>
              <a:rPr lang="en-US" dirty="0" smtClean="0"/>
              <a:t>  Last read 00:00:10, last write 00:00:10, hold time is 180, keepalive interval is 60 seconds</a:t>
            </a:r>
          </a:p>
          <a:p>
            <a:pPr>
              <a:lnSpc>
                <a:spcPct val="110000"/>
              </a:lnSpc>
            </a:pPr>
            <a:r>
              <a:rPr lang="en-US" dirty="0" smtClean="0"/>
              <a:t>  Neighbor capabilities:</a:t>
            </a:r>
          </a:p>
          <a:p>
            <a:pPr>
              <a:lnSpc>
                <a:spcPct val="110000"/>
              </a:lnSpc>
            </a:pPr>
            <a:r>
              <a:rPr lang="en-US" dirty="0" smtClean="0"/>
              <a:t>    Route refresh: advertised and received(old &amp; new)</a:t>
            </a:r>
          </a:p>
          <a:p>
            <a:pPr>
              <a:lnSpc>
                <a:spcPct val="110000"/>
              </a:lnSpc>
            </a:pPr>
            <a:r>
              <a:rPr lang="en-US" dirty="0" smtClean="0"/>
              <a:t>    Address family IPv4 Unicast: advertised and received</a:t>
            </a:r>
          </a:p>
          <a:p>
            <a:pPr>
              <a:lnSpc>
                <a:spcPct val="110000"/>
              </a:lnSpc>
            </a:pPr>
            <a:r>
              <a:rPr lang="en-US" dirty="0" smtClean="0"/>
              <a:t>  Message statistics:</a:t>
            </a:r>
          </a:p>
          <a:p>
            <a:pPr>
              <a:lnSpc>
                <a:spcPct val="110000"/>
              </a:lnSpc>
            </a:pPr>
            <a:r>
              <a:rPr lang="en-US" dirty="0" smtClean="0"/>
              <a:t>    InQ depth is 0</a:t>
            </a:r>
          </a:p>
          <a:p>
            <a:pPr>
              <a:lnSpc>
                <a:spcPct val="110000"/>
              </a:lnSpc>
            </a:pPr>
            <a:r>
              <a:rPr lang="en-US" dirty="0" smtClean="0"/>
              <a:t>    OutQ depth is 0</a:t>
            </a:r>
          </a:p>
          <a:p>
            <a:pPr>
              <a:lnSpc>
                <a:spcPct val="110000"/>
              </a:lnSpc>
            </a:pPr>
            <a:r>
              <a:rPr lang="en-US" dirty="0" smtClean="0"/>
              <a:t>                         Sent       Rcvd</a:t>
            </a:r>
          </a:p>
          <a:p>
            <a:pPr>
              <a:lnSpc>
                <a:spcPct val="110000"/>
              </a:lnSpc>
            </a:pPr>
            <a:r>
              <a:rPr lang="en-US" dirty="0" smtClean="0"/>
              <a:t>    Opens:                  7          7</a:t>
            </a:r>
          </a:p>
          <a:p>
            <a:pPr>
              <a:lnSpc>
                <a:spcPct val="110000"/>
              </a:lnSpc>
            </a:pPr>
            <a:r>
              <a:rPr lang="en-US" dirty="0" smtClean="0"/>
              <a:t>    Notifications:          0          0</a:t>
            </a:r>
          </a:p>
          <a:p>
            <a:pPr>
              <a:lnSpc>
                <a:spcPct val="110000"/>
              </a:lnSpc>
            </a:pPr>
            <a:r>
              <a:rPr lang="en-US" dirty="0" smtClean="0"/>
              <a:t>    Updates:               13         38</a:t>
            </a:r>
          </a:p>
          <a:p>
            <a:pPr>
              <a:lnSpc>
                <a:spcPct val="110000"/>
              </a:lnSpc>
            </a:pPr>
            <a:r>
              <a:rPr lang="en-US" dirty="0" smtClean="0"/>
              <a:t>&lt;output omitted&gt;</a:t>
            </a:r>
          </a:p>
        </p:txBody>
      </p:sp>
      <p:sp>
        <p:nvSpPr>
          <p:cNvPr id="13" name="Content Placeholder 12"/>
          <p:cNvSpPr>
            <a:spLocks noGrp="1"/>
          </p:cNvSpPr>
          <p:nvPr>
            <p:ph sz="quarter" idx="11"/>
          </p:nvPr>
        </p:nvSpPr>
        <p:spPr/>
        <p:txBody>
          <a:bodyPr/>
          <a:lstStyle/>
          <a:p>
            <a:r>
              <a:rPr lang="en-US" dirty="0" smtClean="0"/>
              <a:t>Verify the BGP neighbor relationship.</a:t>
            </a:r>
            <a:endParaRPr lang="en-US" dirty="0"/>
          </a:p>
        </p:txBody>
      </p:sp>
    </p:spTree>
    <p:extLst>
      <p:ext uri="{BB962C8B-B14F-4D97-AF65-F5344CB8AC3E}">
        <p14:creationId xmlns:p14="http://schemas.microsoft.com/office/powerpoint/2010/main" val="809330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itle 1"/>
          <p:cNvSpPr>
            <a:spLocks noGrp="1"/>
          </p:cNvSpPr>
          <p:nvPr>
            <p:ph type="title"/>
          </p:nvPr>
        </p:nvSpPr>
        <p:spPr>
          <a:xfrm>
            <a:off x="914400" y="274638"/>
            <a:ext cx="7772400" cy="633412"/>
          </a:xfrm>
        </p:spPr>
        <p:txBody>
          <a:bodyPr/>
          <a:lstStyle/>
          <a:p>
            <a:r>
              <a:rPr lang="en-NZ" altLang="en-US" sz="3200" b="1" u="sng" smtClean="0"/>
              <a:t>Neighbor State Debug</a:t>
            </a:r>
          </a:p>
        </p:txBody>
      </p:sp>
      <p:sp>
        <p:nvSpPr>
          <p:cNvPr id="105475" name="Content Placeholder 2"/>
          <p:cNvSpPr>
            <a:spLocks noGrp="1"/>
          </p:cNvSpPr>
          <p:nvPr>
            <p:ph sz="quarter" idx="1"/>
          </p:nvPr>
        </p:nvSpPr>
        <p:spPr>
          <a:xfrm>
            <a:off x="250825" y="981075"/>
            <a:ext cx="9074150" cy="4572000"/>
          </a:xfrm>
        </p:spPr>
        <p:txBody>
          <a:bodyPr/>
          <a:lstStyle/>
          <a:p>
            <a:pPr>
              <a:buFont typeface="Wingdings 2" pitchFamily="18" charset="2"/>
              <a:buNone/>
            </a:pPr>
            <a:r>
              <a:rPr lang="en-NZ" altLang="en-US" sz="1600" smtClean="0">
                <a:latin typeface="Courier New" pitchFamily="49" charset="0"/>
                <a:cs typeface="Courier New" pitchFamily="49" charset="0"/>
              </a:rPr>
              <a:t>RT1#debug ip bgp</a:t>
            </a:r>
          </a:p>
          <a:p>
            <a:pPr>
              <a:buFont typeface="Wingdings 2" pitchFamily="18" charset="2"/>
              <a:buNone/>
            </a:pPr>
            <a:r>
              <a:rPr lang="en-NZ" altLang="en-US" sz="1600" smtClean="0">
                <a:latin typeface="Courier New" pitchFamily="49" charset="0"/>
                <a:cs typeface="Courier New" pitchFamily="49" charset="0"/>
              </a:rPr>
              <a:t>BGP debugging is on</a:t>
            </a:r>
          </a:p>
          <a:p>
            <a:pPr>
              <a:buFont typeface="Wingdings 2" pitchFamily="18" charset="2"/>
              <a:buNone/>
            </a:pPr>
            <a:r>
              <a:rPr lang="en-NZ" altLang="en-US" sz="1600" smtClean="0">
                <a:latin typeface="Courier New" pitchFamily="49" charset="0"/>
                <a:cs typeface="Courier New" pitchFamily="49" charset="0"/>
              </a:rPr>
              <a:t>RT1#</a:t>
            </a:r>
          </a:p>
          <a:p>
            <a:pPr>
              <a:buFont typeface="Wingdings 2" pitchFamily="18" charset="2"/>
              <a:buNone/>
            </a:pPr>
            <a:r>
              <a:rPr lang="en-NZ" altLang="en-US" sz="1600" smtClean="0">
                <a:latin typeface="Courier New" pitchFamily="49" charset="0"/>
                <a:cs typeface="Courier New" pitchFamily="49" charset="0"/>
              </a:rPr>
              <a:t>00:00:55: BGP: 12.12.12.2 went from Idle to Active</a:t>
            </a:r>
          </a:p>
          <a:p>
            <a:pPr>
              <a:buFont typeface="Wingdings 2" pitchFamily="18" charset="2"/>
              <a:buNone/>
            </a:pPr>
            <a:r>
              <a:rPr lang="en-NZ" altLang="en-US" sz="1600" smtClean="0">
                <a:latin typeface="Courier New" pitchFamily="49" charset="0"/>
                <a:cs typeface="Courier New" pitchFamily="49" charset="0"/>
              </a:rPr>
              <a:t>00:00:55: BGP: 12.12.12.2 open active, delay 26011ms</a:t>
            </a:r>
          </a:p>
          <a:p>
            <a:pPr>
              <a:buFont typeface="Wingdings 2" pitchFamily="18" charset="2"/>
              <a:buNone/>
            </a:pPr>
            <a:r>
              <a:rPr lang="en-NZ" altLang="en-US" sz="1600" smtClean="0">
                <a:latin typeface="Courier New" pitchFamily="49" charset="0"/>
                <a:cs typeface="Courier New" pitchFamily="49" charset="0"/>
              </a:rPr>
              <a:t>00:01:11: BGP: 12.12.12.2 passive open</a:t>
            </a:r>
          </a:p>
          <a:p>
            <a:pPr>
              <a:buFont typeface="Wingdings 2" pitchFamily="18" charset="2"/>
              <a:buNone/>
            </a:pPr>
            <a:r>
              <a:rPr lang="en-NZ" altLang="en-US" sz="1600" smtClean="0">
                <a:latin typeface="Courier New" pitchFamily="49" charset="0"/>
                <a:cs typeface="Courier New" pitchFamily="49" charset="0"/>
              </a:rPr>
              <a:t>00:01:11: BGP: 12.12.12.2 went from Active to Idle</a:t>
            </a:r>
          </a:p>
          <a:p>
            <a:pPr>
              <a:buFont typeface="Wingdings 2" pitchFamily="18" charset="2"/>
              <a:buNone/>
            </a:pPr>
            <a:r>
              <a:rPr lang="en-NZ" altLang="en-US" sz="1600" smtClean="0">
                <a:latin typeface="Courier New" pitchFamily="49" charset="0"/>
                <a:cs typeface="Courier New" pitchFamily="49" charset="0"/>
              </a:rPr>
              <a:t>00:01:11: BGP: 12.12.12.2 went from Idle to Connect</a:t>
            </a:r>
          </a:p>
          <a:p>
            <a:pPr>
              <a:buFont typeface="Wingdings 2" pitchFamily="18" charset="2"/>
              <a:buNone/>
            </a:pPr>
            <a:r>
              <a:rPr lang="en-NZ" altLang="en-US" sz="1600" smtClean="0">
                <a:latin typeface="Courier New" pitchFamily="49" charset="0"/>
                <a:cs typeface="Courier New" pitchFamily="49" charset="0"/>
              </a:rPr>
              <a:t>00:01:11: BGP: 12.12.12.2 rcv message type 1, length (excl. header) 26</a:t>
            </a:r>
          </a:p>
          <a:p>
            <a:pPr>
              <a:buFont typeface="Wingdings 2" pitchFamily="18" charset="2"/>
              <a:buNone/>
            </a:pPr>
            <a:r>
              <a:rPr lang="en-NZ" altLang="en-US" sz="1600" smtClean="0">
                <a:latin typeface="Courier New" pitchFamily="49" charset="0"/>
                <a:cs typeface="Courier New" pitchFamily="49" charset="0"/>
              </a:rPr>
              <a:t>00:01:11: BGP: 12.12.12.2 rcv OPEN, version 4</a:t>
            </a:r>
          </a:p>
          <a:p>
            <a:pPr>
              <a:buFont typeface="Wingdings 2" pitchFamily="18" charset="2"/>
              <a:buNone/>
            </a:pPr>
            <a:r>
              <a:rPr lang="en-NZ" altLang="en-US" sz="1600" smtClean="0">
                <a:latin typeface="Courier New" pitchFamily="49" charset="0"/>
                <a:cs typeface="Courier New" pitchFamily="49" charset="0"/>
              </a:rPr>
              <a:t>00:01:11: BGP: 12.12.12.2 went from Connect to OpenSent</a:t>
            </a:r>
          </a:p>
          <a:p>
            <a:pPr>
              <a:buFont typeface="Wingdings 2" pitchFamily="18" charset="2"/>
              <a:buNone/>
            </a:pPr>
            <a:r>
              <a:rPr lang="en-NZ" altLang="en-US" sz="1600" smtClean="0">
                <a:latin typeface="Courier New" pitchFamily="49" charset="0"/>
                <a:cs typeface="Courier New" pitchFamily="49" charset="0"/>
              </a:rPr>
              <a:t>00:01:11: BGP: 12.12.12.2 sending OPEN, version 4, my as: 65001</a:t>
            </a:r>
          </a:p>
          <a:p>
            <a:pPr>
              <a:buFont typeface="Wingdings 2" pitchFamily="18" charset="2"/>
              <a:buNone/>
            </a:pPr>
            <a:r>
              <a:rPr lang="en-NZ" altLang="en-US" sz="1600" smtClean="0">
                <a:latin typeface="Courier New" pitchFamily="49" charset="0"/>
                <a:cs typeface="Courier New" pitchFamily="49" charset="0"/>
              </a:rPr>
              <a:t>00:01:11: BGP: 12.12.12.2 went from OpenSent to OpenConfirm</a:t>
            </a:r>
          </a:p>
          <a:p>
            <a:pPr>
              <a:buFont typeface="Wingdings 2" pitchFamily="18" charset="2"/>
              <a:buNone/>
            </a:pPr>
            <a:r>
              <a:rPr lang="en-NZ" altLang="en-US" sz="1600" smtClean="0">
                <a:latin typeface="Courier New" pitchFamily="49" charset="0"/>
                <a:cs typeface="Courier New" pitchFamily="49" charset="0"/>
              </a:rPr>
              <a:t>00:01:11: BGP: 12.12.12.2 send message type 1, length (incl. header) 45</a:t>
            </a:r>
          </a:p>
          <a:p>
            <a:pPr>
              <a:buFont typeface="Wingdings 2" pitchFamily="18" charset="2"/>
              <a:buNone/>
            </a:pPr>
            <a:r>
              <a:rPr lang="en-NZ" altLang="en-US" sz="1600" smtClean="0">
                <a:latin typeface="Courier New" pitchFamily="49" charset="0"/>
                <a:cs typeface="Courier New" pitchFamily="49" charset="0"/>
              </a:rPr>
              <a:t>00:01:11: BGP: 12.12.12.2 went from OpenConfirm to Established</a:t>
            </a:r>
          </a:p>
          <a:p>
            <a:pPr>
              <a:buFont typeface="Wingdings 2" pitchFamily="18" charset="2"/>
              <a:buNone/>
            </a:pPr>
            <a:r>
              <a:rPr lang="en-NZ" altLang="en-US" sz="1600" smtClean="0">
                <a:latin typeface="Courier New" pitchFamily="49" charset="0"/>
                <a:cs typeface="Courier New" pitchFamily="49" charset="0"/>
              </a:rPr>
              <a:t>00:01:11: %BGP-5-ADJCHANGE: neighbor 12.12.12.2 Up</a:t>
            </a:r>
          </a:p>
          <a:p>
            <a:pPr>
              <a:buFont typeface="Wingdings 2" pitchFamily="18" charset="2"/>
              <a:buNone/>
            </a:pPr>
            <a:endParaRPr lang="en-NZ" altLang="en-US" sz="1600" smtClean="0">
              <a:latin typeface="Courier New" pitchFamily="49" charset="0"/>
              <a:cs typeface="Courier New" pitchFamily="49" charset="0"/>
            </a:endParaRPr>
          </a:p>
        </p:txBody>
      </p:sp>
    </p:spTree>
    <p:extLst>
      <p:ext uri="{BB962C8B-B14F-4D97-AF65-F5344CB8AC3E}">
        <p14:creationId xmlns:p14="http://schemas.microsoft.com/office/powerpoint/2010/main" val="224283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dirty="0" smtClean="0"/>
              <a:t>Path Attributes</a:t>
            </a:r>
          </a:p>
        </p:txBody>
      </p:sp>
      <p:sp>
        <p:nvSpPr>
          <p:cNvPr id="1593347" name="Rectangle 3"/>
          <p:cNvSpPr>
            <a:spLocks noGrp="1" noChangeArrowheads="1"/>
          </p:cNvSpPr>
          <p:nvPr>
            <p:ph idx="1"/>
          </p:nvPr>
        </p:nvSpPr>
        <p:spPr/>
        <p:txBody>
          <a:bodyPr>
            <a:normAutofit/>
          </a:bodyPr>
          <a:lstStyle/>
          <a:p>
            <a:r>
              <a:rPr lang="en-US" dirty="0" smtClean="0"/>
              <a:t>Path attributes are a set of BGP metrics describing the path to a network (route). </a:t>
            </a:r>
          </a:p>
          <a:p>
            <a:pPr lvl="1"/>
            <a:r>
              <a:rPr lang="en-US" dirty="0" smtClean="0"/>
              <a:t>BGP uses the path attributes to determine the best path to the networks.</a:t>
            </a:r>
          </a:p>
          <a:p>
            <a:pPr lvl="1"/>
            <a:r>
              <a:rPr lang="en-US" dirty="0" smtClean="0"/>
              <a:t>Some attributes are mandatory and automatically included in update messages while others are manually configurable.</a:t>
            </a:r>
          </a:p>
          <a:p>
            <a:r>
              <a:rPr lang="en-US" dirty="0" smtClean="0"/>
              <a:t>BGP attributes can be used to enforce a routing policy.</a:t>
            </a:r>
          </a:p>
          <a:p>
            <a:r>
              <a:rPr lang="en-US" dirty="0" smtClean="0"/>
              <a:t>Configuring BGP attributes provides administrators with many more path control options.</a:t>
            </a:r>
          </a:p>
          <a:p>
            <a:pPr lvl="1"/>
            <a:r>
              <a:rPr lang="en-US" dirty="0" smtClean="0"/>
              <a:t>E.g., filter routing information, prefer certain paths, customize BGP’s behavior. </a:t>
            </a:r>
          </a:p>
          <a:p>
            <a:endParaRPr lang="en-US" dirty="0" smtClean="0"/>
          </a:p>
          <a:p>
            <a:pPr lvl="1"/>
            <a:endParaRPr lang="en-US" dirty="0" smtClean="0"/>
          </a:p>
        </p:txBody>
      </p:sp>
    </p:spTree>
    <p:extLst>
      <p:ext uri="{BB962C8B-B14F-4D97-AF65-F5344CB8AC3E}">
        <p14:creationId xmlns:p14="http://schemas.microsoft.com/office/powerpoint/2010/main" val="193644936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rapezoid 13"/>
          <p:cNvSpPr/>
          <p:nvPr/>
        </p:nvSpPr>
        <p:spPr bwMode="auto">
          <a:xfrm flipV="1">
            <a:off x="5215468" y="4441370"/>
            <a:ext cx="3280228" cy="478971"/>
          </a:xfrm>
          <a:prstGeom prst="trapezoid">
            <a:avLst>
              <a:gd name="adj" fmla="val 15227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Path Attributes</a:t>
            </a:r>
            <a:endParaRPr lang="en-US" dirty="0"/>
          </a:p>
        </p:txBody>
      </p:sp>
      <p:sp>
        <p:nvSpPr>
          <p:cNvPr id="3" name="Content Placeholder 2"/>
          <p:cNvSpPr>
            <a:spLocks noGrp="1"/>
          </p:cNvSpPr>
          <p:nvPr>
            <p:ph idx="1"/>
          </p:nvPr>
        </p:nvSpPr>
        <p:spPr/>
        <p:txBody>
          <a:bodyPr>
            <a:normAutofit/>
          </a:bodyPr>
          <a:lstStyle/>
          <a:p>
            <a:r>
              <a:rPr lang="en-US" dirty="0" smtClean="0"/>
              <a:t>A BGP update message includes a variable-length sequence of path attributes describing the route. </a:t>
            </a:r>
          </a:p>
          <a:p>
            <a:r>
              <a:rPr lang="en-US" dirty="0" smtClean="0"/>
              <a:t>A path attribute consists of three fields:</a:t>
            </a:r>
          </a:p>
          <a:p>
            <a:pPr lvl="1"/>
            <a:r>
              <a:rPr lang="en-US" dirty="0" smtClean="0"/>
              <a:t>Attribute type</a:t>
            </a:r>
          </a:p>
          <a:p>
            <a:pPr lvl="1"/>
            <a:r>
              <a:rPr lang="en-US" dirty="0" smtClean="0"/>
              <a:t>Attribute length</a:t>
            </a:r>
          </a:p>
          <a:p>
            <a:pPr lvl="1"/>
            <a:r>
              <a:rPr lang="en-US" dirty="0" smtClean="0"/>
              <a:t>Attribute value</a:t>
            </a:r>
          </a:p>
        </p:txBody>
      </p:sp>
      <p:graphicFrame>
        <p:nvGraphicFramePr>
          <p:cNvPr id="4" name="Table 3"/>
          <p:cNvGraphicFramePr>
            <a:graphicFrameLocks noGrp="1"/>
          </p:cNvGraphicFramePr>
          <p:nvPr/>
        </p:nvGraphicFramePr>
        <p:xfrm>
          <a:off x="821267" y="5435600"/>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6" name="TextBox 5"/>
          <p:cNvSpPr txBox="1"/>
          <p:nvPr/>
        </p:nvSpPr>
        <p:spPr>
          <a:xfrm>
            <a:off x="275168" y="5461000"/>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9" name="Rectangle 8"/>
          <p:cNvSpPr/>
          <p:nvPr/>
        </p:nvSpPr>
        <p:spPr bwMode="auto">
          <a:xfrm>
            <a:off x="5960089" y="4904867"/>
            <a:ext cx="1840832" cy="1275348"/>
          </a:xfrm>
          <a:prstGeom prst="rect">
            <a:avLst/>
          </a:prstGeom>
          <a:solidFill>
            <a:srgbClr val="0070C0">
              <a:alpha val="17000"/>
            </a:srgb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2" name="TextBox 11"/>
          <p:cNvSpPr txBox="1"/>
          <p:nvPr/>
        </p:nvSpPr>
        <p:spPr>
          <a:xfrm>
            <a:off x="846668" y="5130800"/>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8" name="TextBox 7"/>
          <p:cNvSpPr txBox="1"/>
          <p:nvPr/>
        </p:nvSpPr>
        <p:spPr>
          <a:xfrm>
            <a:off x="6010765" y="4940963"/>
            <a:ext cx="1778157" cy="472053"/>
          </a:xfrm>
          <a:prstGeom prst="rect">
            <a:avLst/>
          </a:prstGeom>
          <a:noFill/>
        </p:spPr>
        <p:txBody>
          <a:bodyPr wrap="square" rtlCol="0" anchor="ctr" anchorCtr="0">
            <a:noAutofit/>
          </a:bodyPr>
          <a:lstStyle/>
          <a:p>
            <a:r>
              <a:rPr lang="en-US" sz="1200" b="1" dirty="0" smtClean="0">
                <a:solidFill>
                  <a:srgbClr val="000000"/>
                </a:solidFill>
              </a:rPr>
              <a:t>Path Attributes Information</a:t>
            </a:r>
            <a:endParaRPr lang="en-US" sz="1200" b="1" dirty="0">
              <a:solidFill>
                <a:srgbClr val="000000"/>
              </a:solidFill>
            </a:endParaRPr>
          </a:p>
        </p:txBody>
      </p:sp>
      <p:sp>
        <p:nvSpPr>
          <p:cNvPr id="13" name="Rectangle 12"/>
          <p:cNvSpPr/>
          <p:nvPr/>
        </p:nvSpPr>
        <p:spPr>
          <a:xfrm>
            <a:off x="5215469" y="2484165"/>
            <a:ext cx="3265714" cy="1954381"/>
          </a:xfrm>
          <a:prstGeom prst="rect">
            <a:avLst/>
          </a:prstGeom>
          <a:solidFill>
            <a:schemeClr val="bg1"/>
          </a:solidFill>
          <a:ln>
            <a:solidFill>
              <a:schemeClr val="accent1"/>
            </a:solidFill>
          </a:ln>
        </p:spPr>
        <p:txBody>
          <a:bodyPr wrap="square">
            <a:spAutoFit/>
          </a:bodyPr>
          <a:lstStyle/>
          <a:p>
            <a:pPr algn="l">
              <a:lnSpc>
                <a:spcPct val="100000"/>
              </a:lnSpc>
            </a:pPr>
            <a:r>
              <a:rPr lang="en-US" sz="1100" b="1" dirty="0" smtClean="0">
                <a:solidFill>
                  <a:srgbClr val="000000"/>
                </a:solidFill>
              </a:rPr>
              <a:t>BGP Attribute Type</a:t>
            </a:r>
          </a:p>
          <a:p>
            <a:pPr marL="231775" indent="-231775" algn="l">
              <a:lnSpc>
                <a:spcPct val="100000"/>
              </a:lnSpc>
              <a:buFont typeface="Arial" pitchFamily="34" charset="0"/>
              <a:buChar char="•"/>
              <a:tabLst>
                <a:tab pos="1262063" algn="l"/>
              </a:tabLst>
            </a:pPr>
            <a:r>
              <a:rPr lang="en-US" sz="1100" dirty="0" smtClean="0">
                <a:solidFill>
                  <a:srgbClr val="000000"/>
                </a:solidFill>
              </a:rPr>
              <a:t>Type code 1	ORIGIN</a:t>
            </a:r>
          </a:p>
          <a:p>
            <a:pPr marL="231775" indent="-231775" algn="l">
              <a:lnSpc>
                <a:spcPct val="100000"/>
              </a:lnSpc>
              <a:buFont typeface="Arial" pitchFamily="34" charset="0"/>
              <a:buChar char="•"/>
              <a:tabLst>
                <a:tab pos="1262063" algn="l"/>
              </a:tabLst>
            </a:pPr>
            <a:r>
              <a:rPr lang="en-US" sz="1100" dirty="0" smtClean="0">
                <a:solidFill>
                  <a:srgbClr val="000000"/>
                </a:solidFill>
              </a:rPr>
              <a:t>Type code 2	AS_PATH</a:t>
            </a:r>
          </a:p>
          <a:p>
            <a:pPr marL="231775" indent="-231775" algn="l">
              <a:lnSpc>
                <a:spcPct val="100000"/>
              </a:lnSpc>
              <a:buFont typeface="Arial" pitchFamily="34" charset="0"/>
              <a:buChar char="•"/>
              <a:tabLst>
                <a:tab pos="1262063" algn="l"/>
              </a:tabLst>
            </a:pPr>
            <a:r>
              <a:rPr lang="en-US" sz="1100" dirty="0" smtClean="0">
                <a:solidFill>
                  <a:srgbClr val="000000"/>
                </a:solidFill>
              </a:rPr>
              <a:t>Type code 3	NEXT_HOP</a:t>
            </a:r>
          </a:p>
          <a:p>
            <a:pPr marL="231775" indent="-231775" algn="l">
              <a:lnSpc>
                <a:spcPct val="100000"/>
              </a:lnSpc>
              <a:buFont typeface="Arial" pitchFamily="34" charset="0"/>
              <a:buChar char="•"/>
              <a:tabLst>
                <a:tab pos="1262063" algn="l"/>
              </a:tabLst>
            </a:pPr>
            <a:r>
              <a:rPr lang="en-US" sz="1100" dirty="0" smtClean="0">
                <a:solidFill>
                  <a:srgbClr val="000000"/>
                </a:solidFill>
              </a:rPr>
              <a:t>Type code 4	MULTI_EXIT_DISC </a:t>
            </a:r>
          </a:p>
          <a:p>
            <a:pPr marL="231775" indent="-231775" algn="l">
              <a:lnSpc>
                <a:spcPct val="100000"/>
              </a:lnSpc>
              <a:buFont typeface="Arial" pitchFamily="34" charset="0"/>
              <a:buChar char="•"/>
              <a:tabLst>
                <a:tab pos="1262063" algn="l"/>
              </a:tabLst>
            </a:pPr>
            <a:r>
              <a:rPr lang="en-US" sz="1100" dirty="0" smtClean="0">
                <a:solidFill>
                  <a:srgbClr val="000000"/>
                </a:solidFill>
              </a:rPr>
              <a:t>Type code 5	LOCAL_PREF</a:t>
            </a:r>
          </a:p>
          <a:p>
            <a:pPr marL="231775" indent="-231775" algn="l">
              <a:lnSpc>
                <a:spcPct val="100000"/>
              </a:lnSpc>
              <a:buFont typeface="Arial" pitchFamily="34" charset="0"/>
              <a:buChar char="•"/>
              <a:tabLst>
                <a:tab pos="1262063" algn="l"/>
              </a:tabLst>
            </a:pPr>
            <a:r>
              <a:rPr lang="en-US" sz="1100" dirty="0" smtClean="0">
                <a:solidFill>
                  <a:srgbClr val="000000"/>
                </a:solidFill>
              </a:rPr>
              <a:t>Type code 6	ATOMIC_AGGREGATE </a:t>
            </a:r>
          </a:p>
          <a:p>
            <a:pPr marL="231775" indent="-231775" algn="l">
              <a:lnSpc>
                <a:spcPct val="100000"/>
              </a:lnSpc>
              <a:buFont typeface="Arial" pitchFamily="34" charset="0"/>
              <a:buChar char="•"/>
              <a:tabLst>
                <a:tab pos="1262063" algn="l"/>
              </a:tabLst>
            </a:pPr>
            <a:r>
              <a:rPr lang="en-US" sz="1100" dirty="0" smtClean="0">
                <a:solidFill>
                  <a:srgbClr val="000000"/>
                </a:solidFill>
              </a:rPr>
              <a:t>Type code 7	AGGREGATOR</a:t>
            </a:r>
          </a:p>
          <a:p>
            <a:pPr marL="231775" indent="-231775" algn="l">
              <a:lnSpc>
                <a:spcPct val="100000"/>
              </a:lnSpc>
              <a:buFont typeface="Arial" pitchFamily="34" charset="0"/>
              <a:buChar char="•"/>
              <a:tabLst>
                <a:tab pos="1262063" algn="l"/>
              </a:tabLst>
            </a:pPr>
            <a:r>
              <a:rPr lang="en-US" sz="1100" dirty="0" smtClean="0">
                <a:solidFill>
                  <a:srgbClr val="000000"/>
                </a:solidFill>
              </a:rPr>
              <a:t>Type code 8	Community (Cisco-defined)</a:t>
            </a:r>
          </a:p>
          <a:p>
            <a:pPr marL="231775" indent="-231775" algn="l">
              <a:lnSpc>
                <a:spcPct val="100000"/>
              </a:lnSpc>
              <a:buFont typeface="Arial" pitchFamily="34" charset="0"/>
              <a:buChar char="•"/>
              <a:tabLst>
                <a:tab pos="1262063" algn="l"/>
              </a:tabLst>
            </a:pPr>
            <a:r>
              <a:rPr lang="en-US" sz="1100" dirty="0" smtClean="0">
                <a:solidFill>
                  <a:srgbClr val="000000"/>
                </a:solidFill>
              </a:rPr>
              <a:t>Type code 9	Originator-ID (Cisco-defined)</a:t>
            </a:r>
          </a:p>
          <a:p>
            <a:pPr marL="231775" indent="-231775" algn="l">
              <a:lnSpc>
                <a:spcPct val="100000"/>
              </a:lnSpc>
              <a:buFont typeface="Arial" pitchFamily="34" charset="0"/>
              <a:buChar char="•"/>
              <a:tabLst>
                <a:tab pos="1262063" algn="l"/>
              </a:tabLst>
            </a:pPr>
            <a:r>
              <a:rPr lang="en-US" sz="1100" dirty="0" smtClean="0">
                <a:solidFill>
                  <a:srgbClr val="000000"/>
                </a:solidFill>
              </a:rPr>
              <a:t>Type code 10	Cluster list (Cisco-defined)</a:t>
            </a:r>
          </a:p>
        </p:txBody>
      </p:sp>
    </p:spTree>
    <p:extLst>
      <p:ext uri="{BB962C8B-B14F-4D97-AF65-F5344CB8AC3E}">
        <p14:creationId xmlns:p14="http://schemas.microsoft.com/office/powerpoint/2010/main" val="1259371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7876" name="Picture 4"/>
          <p:cNvPicPr>
            <a:picLocks noChangeAspect="1" noChangeArrowheads="1"/>
          </p:cNvPicPr>
          <p:nvPr/>
        </p:nvPicPr>
        <p:blipFill>
          <a:blip r:embed="rId3"/>
          <a:srcRect/>
          <a:stretch>
            <a:fillRect/>
          </a:stretch>
        </p:blipFill>
        <p:spPr bwMode="auto">
          <a:xfrm>
            <a:off x="377394" y="1164510"/>
            <a:ext cx="8345760" cy="5221776"/>
          </a:xfrm>
          <a:prstGeom prst="rect">
            <a:avLst/>
          </a:prstGeom>
          <a:noFill/>
          <a:ln w="9525">
            <a:noFill/>
            <a:miter lim="800000"/>
            <a:headEnd/>
            <a:tailEnd/>
          </a:ln>
        </p:spPr>
      </p:pic>
      <p:sp>
        <p:nvSpPr>
          <p:cNvPr id="7" name="Rectangle 6"/>
          <p:cNvSpPr/>
          <p:nvPr/>
        </p:nvSpPr>
        <p:spPr bwMode="auto">
          <a:xfrm>
            <a:off x="566092" y="4470407"/>
            <a:ext cx="3846251" cy="1088564"/>
          </a:xfrm>
          <a:prstGeom prst="rect">
            <a:avLst/>
          </a:prstGeom>
          <a:solidFill>
            <a:schemeClr val="accent1">
              <a:alpha val="7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Path Attributes Within Update Message</a:t>
            </a:r>
            <a:endParaRPr lang="en-US" dirty="0"/>
          </a:p>
        </p:txBody>
      </p:sp>
      <p:cxnSp>
        <p:nvCxnSpPr>
          <p:cNvPr id="10" name="Straight Arrow Connector 9"/>
          <p:cNvCxnSpPr>
            <a:stCxn id="6" idx="2"/>
          </p:cNvCxnSpPr>
          <p:nvPr/>
        </p:nvCxnSpPr>
        <p:spPr bwMode="auto">
          <a:xfrm rot="5400000">
            <a:off x="5209667" y="3469885"/>
            <a:ext cx="580563" cy="197200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6" name="TextBox 5"/>
          <p:cNvSpPr txBox="1"/>
          <p:nvPr/>
        </p:nvSpPr>
        <p:spPr>
          <a:xfrm>
            <a:off x="5148681" y="2409376"/>
            <a:ext cx="2674542" cy="1756232"/>
          </a:xfrm>
          <a:prstGeom prst="rect">
            <a:avLst/>
          </a:prstGeom>
          <a:solidFill>
            <a:srgbClr val="FFFF99"/>
          </a:solidFill>
          <a:ln>
            <a:solidFill>
              <a:schemeClr val="bg2"/>
            </a:solidFill>
          </a:ln>
        </p:spPr>
        <p:txBody>
          <a:bodyPr wrap="square" rtlCol="0" anchor="ctr" anchorCtr="0">
            <a:noAutofit/>
          </a:bodyPr>
          <a:lstStyle/>
          <a:p>
            <a:r>
              <a:rPr lang="en-US" sz="1800" dirty="0" smtClean="0">
                <a:solidFill>
                  <a:srgbClr val="000000"/>
                </a:solidFill>
              </a:rPr>
              <a:t>Wireshark capture of an update message indicating the path attributes to reach network 172.19.0.0/16.</a:t>
            </a:r>
            <a:endParaRPr lang="en-US" sz="1800" dirty="0">
              <a:solidFill>
                <a:srgbClr val="000000"/>
              </a:solidFill>
            </a:endParaRPr>
          </a:p>
        </p:txBody>
      </p:sp>
    </p:spTree>
    <p:extLst>
      <p:ext uri="{BB962C8B-B14F-4D97-AF65-F5344CB8AC3E}">
        <p14:creationId xmlns:p14="http://schemas.microsoft.com/office/powerpoint/2010/main" val="25486615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Right Brace 9"/>
          <p:cNvSpPr/>
          <p:nvPr/>
        </p:nvSpPr>
        <p:spPr bwMode="auto">
          <a:xfrm>
            <a:off x="7416800" y="3945469"/>
            <a:ext cx="355600" cy="255693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 name="Right Brace 7"/>
          <p:cNvSpPr/>
          <p:nvPr/>
        </p:nvSpPr>
        <p:spPr bwMode="auto">
          <a:xfrm>
            <a:off x="7382933" y="2269068"/>
            <a:ext cx="373657" cy="163110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92322" name="Rectangle 2"/>
          <p:cNvSpPr>
            <a:spLocks noGrp="1" noChangeArrowheads="1"/>
          </p:cNvSpPr>
          <p:nvPr>
            <p:ph type="title"/>
          </p:nvPr>
        </p:nvSpPr>
        <p:spPr/>
        <p:txBody>
          <a:bodyPr/>
          <a:lstStyle/>
          <a:p>
            <a:r>
              <a:rPr lang="en-US" dirty="0" smtClean="0"/>
              <a:t>Attributes</a:t>
            </a:r>
          </a:p>
        </p:txBody>
      </p:sp>
      <p:sp>
        <p:nvSpPr>
          <p:cNvPr id="1592323" name="Rectangle 3"/>
          <p:cNvSpPr>
            <a:spLocks noGrp="1" noChangeArrowheads="1"/>
          </p:cNvSpPr>
          <p:nvPr>
            <p:ph idx="10"/>
          </p:nvPr>
        </p:nvSpPr>
        <p:spPr/>
        <p:txBody>
          <a:bodyPr/>
          <a:lstStyle/>
          <a:p>
            <a:r>
              <a:rPr lang="en-US" dirty="0" smtClean="0"/>
              <a:t>Some attributes are mandatory and automatically included in update messages while others are manually configurable.</a:t>
            </a:r>
          </a:p>
        </p:txBody>
      </p:sp>
      <p:graphicFrame>
        <p:nvGraphicFramePr>
          <p:cNvPr id="7" name="Table 6"/>
          <p:cNvGraphicFramePr>
            <a:graphicFrameLocks noGrp="1"/>
          </p:cNvGraphicFramePr>
          <p:nvPr/>
        </p:nvGraphicFramePr>
        <p:xfrm>
          <a:off x="525673" y="1881650"/>
          <a:ext cx="6893881" cy="4652705"/>
        </p:xfrm>
        <a:graphic>
          <a:graphicData uri="http://schemas.openxmlformats.org/drawingml/2006/table">
            <a:tbl>
              <a:tblPr firstRow="1" bandRow="1">
                <a:tableStyleId>{5C22544A-7EE6-4342-B048-85BDC9FD1C3A}</a:tableStyleId>
              </a:tblPr>
              <a:tblGrid>
                <a:gridCol w="2386860"/>
                <a:gridCol w="2208989"/>
                <a:gridCol w="2298032"/>
              </a:tblGrid>
              <a:tr h="403780">
                <a:tc>
                  <a:txBody>
                    <a:bodyPr/>
                    <a:lstStyle/>
                    <a:p>
                      <a:pPr algn="ctr"/>
                      <a:r>
                        <a:rPr lang="en-US" sz="1600" dirty="0" smtClean="0"/>
                        <a:t>Attribute</a:t>
                      </a:r>
                      <a:endParaRPr lang="en-US" sz="1600" dirty="0"/>
                    </a:p>
                  </a:txBody>
                  <a:tcPr anchor="ctr"/>
                </a:tc>
                <a:tc>
                  <a:txBody>
                    <a:bodyPr/>
                    <a:lstStyle/>
                    <a:p>
                      <a:pPr algn="ctr"/>
                      <a:r>
                        <a:rPr lang="en-US" sz="1600" dirty="0" smtClean="0"/>
                        <a:t>EBGP</a:t>
                      </a:r>
                      <a:endParaRPr lang="en-US" sz="1600" dirty="0"/>
                    </a:p>
                  </a:txBody>
                  <a:tcPr anchor="ctr"/>
                </a:tc>
                <a:tc>
                  <a:txBody>
                    <a:bodyPr/>
                    <a:lstStyle/>
                    <a:p>
                      <a:pPr algn="ctr"/>
                      <a:r>
                        <a:rPr lang="en-US" sz="1600" dirty="0" smtClean="0"/>
                        <a:t>IBGP</a:t>
                      </a:r>
                      <a:endParaRPr lang="en-US" sz="1600" dirty="0"/>
                    </a:p>
                  </a:txBody>
                  <a:tcPr anchor="ctr"/>
                </a:tc>
              </a:tr>
              <a:tr h="538889">
                <a:tc>
                  <a:txBody>
                    <a:bodyPr/>
                    <a:lstStyle/>
                    <a:p>
                      <a:pPr algn="l"/>
                      <a:r>
                        <a:rPr lang="en-US" sz="1400" b="1" dirty="0" smtClean="0"/>
                        <a:t>AS_PATH</a:t>
                      </a:r>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NEXT_HOP</a:t>
                      </a:r>
                      <a:endParaRPr lang="en-US" sz="1400" b="1" dirty="0"/>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ORIGIN</a:t>
                      </a:r>
                      <a:endParaRPr lang="en-US" sz="1400" b="1" dirty="0"/>
                    </a:p>
                  </a:txBody>
                  <a:tcPr anchor="ctr"/>
                </a:tc>
                <a:tc>
                  <a:txBody>
                    <a:bodyPr/>
                    <a:lstStyle/>
                    <a:p>
                      <a:pPr algn="ctr"/>
                      <a:r>
                        <a:rPr lang="en-US" sz="1400" dirty="0" smtClean="0"/>
                        <a:t>Well-known</a:t>
                      </a:r>
                      <a:r>
                        <a:rPr lang="en-US" sz="1400" baseline="0" dirty="0" smtClean="0"/>
                        <a:t> </a:t>
                      </a:r>
                      <a:r>
                        <a:rPr lang="en-US" sz="1400" dirty="0" smtClean="0"/>
                        <a:t>Mandatory</a:t>
                      </a:r>
                      <a:endParaRPr lang="en-US" sz="1400" dirty="0"/>
                    </a:p>
                  </a:txBody>
                  <a:tcPr anchor="ctr"/>
                </a:tc>
                <a:tc>
                  <a:txBody>
                    <a:bodyPr/>
                    <a:lstStyle/>
                    <a:p>
                      <a:pPr algn="ctr"/>
                      <a:r>
                        <a:rPr lang="en-US" sz="1400" smtClean="0"/>
                        <a:t>Well-known</a:t>
                      </a:r>
                      <a:r>
                        <a:rPr lang="en-US" sz="1400" baseline="0" smtClean="0"/>
                        <a:t> </a:t>
                      </a:r>
                    </a:p>
                    <a:p>
                      <a:pPr algn="ctr"/>
                      <a:r>
                        <a:rPr lang="en-US" sz="1400" smtClean="0"/>
                        <a:t>Mandatory</a:t>
                      </a:r>
                      <a:endParaRPr lang="en-US" sz="1400" dirty="0"/>
                    </a:p>
                  </a:txBody>
                  <a:tcPr anchor="ctr"/>
                </a:tc>
              </a:tr>
              <a:tr h="538889">
                <a:tc>
                  <a:txBody>
                    <a:bodyPr/>
                    <a:lstStyle/>
                    <a:p>
                      <a:pPr algn="l"/>
                      <a:r>
                        <a:rPr lang="en-US" sz="1400" b="1" dirty="0" smtClean="0"/>
                        <a:t>LOCAL_PREF</a:t>
                      </a:r>
                      <a:endParaRPr lang="en-US" sz="1400" b="1" dirty="0"/>
                    </a:p>
                  </a:txBody>
                  <a:tcPr anchor="ctr"/>
                </a:tc>
                <a:tc>
                  <a:txBody>
                    <a:bodyPr/>
                    <a:lstStyle/>
                    <a:p>
                      <a:pPr algn="ctr"/>
                      <a:r>
                        <a:rPr lang="en-US" sz="1400" dirty="0" smtClean="0"/>
                        <a:t>Not</a:t>
                      </a:r>
                      <a:r>
                        <a:rPr lang="en-US" sz="1400" baseline="0" dirty="0" smtClean="0"/>
                        <a:t> allowed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r>
              <a:tr h="538889">
                <a:tc>
                  <a:txBody>
                    <a:bodyPr/>
                    <a:lstStyle/>
                    <a:p>
                      <a:pPr algn="l"/>
                      <a:r>
                        <a:rPr lang="en-US" sz="1400" b="1" dirty="0" smtClean="0"/>
                        <a:t>ATOMIC_AGGREGATE</a:t>
                      </a: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Well-known Discretionary</a:t>
                      </a:r>
                    </a:p>
                  </a:txBody>
                  <a:tcPr anchor="ctr"/>
                </a:tc>
              </a:tr>
              <a:tr h="403780">
                <a:tc>
                  <a:txBody>
                    <a:bodyPr/>
                    <a:lstStyle/>
                    <a:p>
                      <a:pPr algn="l"/>
                      <a:r>
                        <a:rPr lang="en-US" sz="1400" b="1" dirty="0" smtClean="0"/>
                        <a:t>AGGREGATOR</a:t>
                      </a:r>
                      <a:endParaRPr lang="en-US" sz="1400" b="1" dirty="0"/>
                    </a:p>
                  </a:txBody>
                  <a:tcPr anchor="ctr"/>
                </a:tc>
                <a:tc>
                  <a:txBody>
                    <a:bodyPr/>
                    <a:lstStyle/>
                    <a:p>
                      <a:pPr algn="ctr"/>
                      <a:r>
                        <a:rPr lang="en-US" sz="1400" dirty="0" smtClean="0"/>
                        <a:t>Optional Transitive</a:t>
                      </a:r>
                      <a:endParaRPr lang="en-US" sz="1400" dirty="0"/>
                    </a:p>
                  </a:txBody>
                  <a:tcPr anchor="ctr"/>
                </a:tc>
                <a:tc>
                  <a:txBody>
                    <a:bodyPr/>
                    <a:lstStyle/>
                    <a:p>
                      <a:pPr algn="ctr"/>
                      <a:r>
                        <a:rPr lang="en-US" sz="1400" smtClean="0"/>
                        <a:t>Optional </a:t>
                      </a:r>
                    </a:p>
                    <a:p>
                      <a:pPr algn="ctr"/>
                      <a:r>
                        <a:rPr lang="en-US" sz="1400" smtClean="0"/>
                        <a:t>Transitive</a:t>
                      </a:r>
                      <a:endParaRPr lang="en-US" sz="1400" dirty="0"/>
                    </a:p>
                  </a:txBody>
                  <a:tcPr anchor="ctr"/>
                </a:tc>
              </a:tr>
              <a:tr h="403780">
                <a:tc>
                  <a:txBody>
                    <a:bodyPr/>
                    <a:lstStyle/>
                    <a:p>
                      <a:pPr algn="l"/>
                      <a:r>
                        <a:rPr lang="en-US" sz="1400" b="1" dirty="0" smtClean="0"/>
                        <a:t>COMMUNITY</a:t>
                      </a:r>
                      <a:endParaRPr lang="en-US" sz="1400" b="1" dirty="0"/>
                    </a:p>
                  </a:txBody>
                  <a:tcPr anchor="ctr"/>
                </a:tc>
                <a:tc>
                  <a:txBody>
                    <a:bodyPr/>
                    <a:lstStyle/>
                    <a:p>
                      <a:pPr algn="ctr"/>
                      <a:r>
                        <a:rPr lang="en-US" sz="1400" dirty="0" smtClean="0"/>
                        <a:t>Optional Transitive</a:t>
                      </a:r>
                      <a:endParaRPr lang="en-US" sz="1400" dirty="0"/>
                    </a:p>
                  </a:txBody>
                  <a:tcPr anchor="ctr"/>
                </a:tc>
                <a:tc>
                  <a:txBody>
                    <a:bodyPr/>
                    <a:lstStyle/>
                    <a:p>
                      <a:pPr algn="ctr"/>
                      <a:r>
                        <a:rPr lang="en-US" sz="1400" smtClean="0"/>
                        <a:t>Optional </a:t>
                      </a:r>
                    </a:p>
                    <a:p>
                      <a:pPr algn="ctr"/>
                      <a:r>
                        <a:rPr lang="en-US" sz="1400" smtClean="0"/>
                        <a:t>Transitive</a:t>
                      </a:r>
                      <a:endParaRPr lang="en-US" sz="1400" dirty="0"/>
                    </a:p>
                  </a:txBody>
                  <a:tcPr anchor="ctr"/>
                </a:tc>
              </a:tr>
              <a:tr h="403780">
                <a:tc>
                  <a:txBody>
                    <a:bodyPr/>
                    <a:lstStyle/>
                    <a:p>
                      <a:pPr algn="l"/>
                      <a:r>
                        <a:rPr lang="en-US" sz="1400" b="1" dirty="0" smtClean="0"/>
                        <a:t>MULTI_EXIT_DISC</a:t>
                      </a:r>
                      <a:endParaRPr lang="en-US" sz="1400" b="1" dirty="0"/>
                    </a:p>
                  </a:txBody>
                  <a:tcPr anchor="ctr"/>
                </a:tc>
                <a:tc>
                  <a:txBody>
                    <a:bodyPr/>
                    <a:lstStyle/>
                    <a:p>
                      <a:pPr algn="ctr"/>
                      <a:r>
                        <a:rPr lang="en-US" sz="1400" dirty="0" smtClean="0"/>
                        <a:t>Optional</a:t>
                      </a:r>
                      <a:r>
                        <a:rPr lang="en-US" sz="1400" baseline="0" dirty="0" smtClean="0"/>
                        <a:t> Nontransitive</a:t>
                      </a:r>
                      <a:endParaRPr lang="en-US" sz="1400" dirty="0"/>
                    </a:p>
                  </a:txBody>
                  <a:tcPr anchor="ctr"/>
                </a:tc>
                <a:tc>
                  <a:txBody>
                    <a:bodyPr/>
                    <a:lstStyle/>
                    <a:p>
                      <a:pPr algn="ctr"/>
                      <a:r>
                        <a:rPr lang="en-US" sz="1400" smtClean="0"/>
                        <a:t>Optional</a:t>
                      </a:r>
                      <a:r>
                        <a:rPr lang="en-US" sz="1400" baseline="0" smtClean="0"/>
                        <a:t> </a:t>
                      </a:r>
                    </a:p>
                    <a:p>
                      <a:pPr algn="ctr"/>
                      <a:r>
                        <a:rPr lang="en-US" sz="1400" baseline="0" smtClean="0"/>
                        <a:t>Nontransitive</a:t>
                      </a:r>
                      <a:endParaRPr lang="en-US" sz="1400" dirty="0"/>
                    </a:p>
                  </a:txBody>
                  <a:tcPr anchor="ctr"/>
                </a:tc>
              </a:tr>
            </a:tbl>
          </a:graphicData>
        </a:graphic>
      </p:graphicFrame>
      <p:sp>
        <p:nvSpPr>
          <p:cNvPr id="9" name="TextBox 8"/>
          <p:cNvSpPr txBox="1"/>
          <p:nvPr/>
        </p:nvSpPr>
        <p:spPr>
          <a:xfrm>
            <a:off x="7616291" y="2286000"/>
            <a:ext cx="1398169" cy="1628207"/>
          </a:xfrm>
          <a:prstGeom prst="rect">
            <a:avLst/>
          </a:prstGeom>
          <a:noFill/>
        </p:spPr>
        <p:txBody>
          <a:bodyPr wrap="square" rtlCol="0" anchor="ctr" anchorCtr="0">
            <a:noAutofit/>
          </a:bodyPr>
          <a:lstStyle/>
          <a:p>
            <a:r>
              <a:rPr lang="en-US" sz="1400" dirty="0" smtClean="0">
                <a:solidFill>
                  <a:srgbClr val="000000"/>
                </a:solidFill>
              </a:rPr>
              <a:t>Automatically included in update message</a:t>
            </a:r>
            <a:endParaRPr lang="en-US" sz="1400" dirty="0">
              <a:solidFill>
                <a:srgbClr val="000000"/>
              </a:solidFill>
            </a:endParaRPr>
          </a:p>
        </p:txBody>
      </p:sp>
      <p:sp>
        <p:nvSpPr>
          <p:cNvPr id="11" name="TextBox 10"/>
          <p:cNvSpPr txBox="1"/>
          <p:nvPr/>
        </p:nvSpPr>
        <p:spPr>
          <a:xfrm>
            <a:off x="7708868" y="4640935"/>
            <a:ext cx="1305592" cy="982687"/>
          </a:xfrm>
          <a:prstGeom prst="rect">
            <a:avLst/>
          </a:prstGeom>
          <a:noFill/>
        </p:spPr>
        <p:txBody>
          <a:bodyPr wrap="square" rtlCol="0" anchor="ctr" anchorCtr="0">
            <a:noAutofit/>
          </a:bodyPr>
          <a:lstStyle/>
          <a:p>
            <a:r>
              <a:rPr lang="en-US" sz="1400" dirty="0" smtClean="0">
                <a:solidFill>
                  <a:srgbClr val="000000"/>
                </a:solidFill>
              </a:rPr>
              <a:t>Can be configured to help provide path control.</a:t>
            </a:r>
            <a:endParaRPr lang="en-US" sz="1400" dirty="0">
              <a:solidFill>
                <a:srgbClr val="000000"/>
              </a:solidFill>
            </a:endParaRPr>
          </a:p>
        </p:txBody>
      </p:sp>
    </p:spTree>
    <p:extLst>
      <p:ext uri="{BB962C8B-B14F-4D97-AF65-F5344CB8AC3E}">
        <p14:creationId xmlns:p14="http://schemas.microsoft.com/office/powerpoint/2010/main" val="1705340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Path Attributes</a:t>
            </a:r>
          </a:p>
        </p:txBody>
      </p:sp>
      <p:sp>
        <p:nvSpPr>
          <p:cNvPr id="1597443" name="Rectangle 3"/>
          <p:cNvSpPr>
            <a:spLocks noGrp="1" noChangeArrowheads="1"/>
          </p:cNvSpPr>
          <p:nvPr>
            <p:ph idx="10"/>
          </p:nvPr>
        </p:nvSpPr>
        <p:spPr/>
        <p:txBody>
          <a:bodyPr/>
          <a:lstStyle/>
          <a:p>
            <a:pPr>
              <a:lnSpc>
                <a:spcPct val="85000"/>
              </a:lnSpc>
              <a:defRPr/>
            </a:pPr>
            <a:r>
              <a:rPr lang="en-US" dirty="0" smtClean="0"/>
              <a:t>There are four different attribute types.</a:t>
            </a:r>
          </a:p>
          <a:p>
            <a:pPr lvl="1">
              <a:lnSpc>
                <a:spcPct val="85000"/>
              </a:lnSpc>
              <a:defRPr/>
            </a:pPr>
            <a:r>
              <a:rPr lang="en-US" dirty="0" smtClean="0"/>
              <a:t>Not all vendors recognize the same BGP attributes. </a:t>
            </a:r>
          </a:p>
        </p:txBody>
      </p:sp>
      <p:pic>
        <p:nvPicPr>
          <p:cNvPr id="75779" name="Picture 3"/>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14" name="Rectangle 13"/>
          <p:cNvSpPr/>
          <p:nvPr/>
        </p:nvSpPr>
        <p:spPr bwMode="auto">
          <a:xfrm>
            <a:off x="4390572" y="4368801"/>
            <a:ext cx="2735943" cy="870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23297450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Well-Known Mandatory</a:t>
            </a:r>
          </a:p>
        </p:txBody>
      </p:sp>
      <p:sp>
        <p:nvSpPr>
          <p:cNvPr id="1597443" name="Rectangle 3"/>
          <p:cNvSpPr>
            <a:spLocks noGrp="1" noChangeArrowheads="1"/>
          </p:cNvSpPr>
          <p:nvPr>
            <p:ph idx="10"/>
          </p:nvPr>
        </p:nvSpPr>
        <p:spPr/>
        <p:txBody>
          <a:bodyPr/>
          <a:lstStyle/>
          <a:p>
            <a:r>
              <a:rPr lang="en-US" dirty="0" smtClean="0"/>
              <a:t>Attribute is recognized by all implementations of BGP and must appear in a BGP update message.</a:t>
            </a:r>
          </a:p>
          <a:p>
            <a:pPr lvl="1"/>
            <a:r>
              <a:rPr lang="en-US" dirty="0" smtClean="0"/>
              <a:t>If missing, a notification error will be generated.</a:t>
            </a:r>
          </a:p>
          <a:p>
            <a:r>
              <a:rPr lang="en-US" dirty="0" smtClean="0"/>
              <a:t>Well-known mandatory attributes ensures that all BGP implementations agree on a standard set of attributes. </a:t>
            </a:r>
          </a:p>
        </p:txBody>
      </p:sp>
      <p:pic>
        <p:nvPicPr>
          <p:cNvPr id="75779" name="Picture 3"/>
          <p:cNvPicPr>
            <a:picLocks noGrp="1" noChangeAspect="1" noChangeArrowheads="1"/>
          </p:cNvPicPr>
          <p:nvPr>
            <p:ph sz="quarter" idx="11"/>
          </p:nvPr>
        </p:nvPicPr>
        <p:blipFill>
          <a:blip r:embed="rId2"/>
          <a:stretch>
            <a:fillRect/>
          </a:stretch>
        </p:blipFill>
        <p:spPr bwMode="auto">
          <a:xfrm>
            <a:off x="1019516" y="3433237"/>
            <a:ext cx="7073747" cy="2921000"/>
          </a:xfrm>
          <a:prstGeom prst="rect">
            <a:avLst/>
          </a:prstGeom>
          <a:noFill/>
          <a:ln w="9525">
            <a:noFill/>
            <a:miter lim="800000"/>
            <a:headEnd/>
            <a:tailEnd/>
          </a:ln>
        </p:spPr>
      </p:pic>
      <p:sp>
        <p:nvSpPr>
          <p:cNvPr id="9" name="Rectangle 8"/>
          <p:cNvSpPr/>
          <p:nvPr/>
        </p:nvSpPr>
        <p:spPr bwMode="auto">
          <a:xfrm>
            <a:off x="2687563" y="4284137"/>
            <a:ext cx="5312227" cy="1015999"/>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2832706" y="5300135"/>
            <a:ext cx="5471884" cy="10014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bwMode="auto">
          <a:xfrm>
            <a:off x="4407505" y="4182538"/>
            <a:ext cx="2735943" cy="8708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119595409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smtClean="0"/>
              <a:t>Well-Known Mandatory: AS_PATH</a:t>
            </a:r>
            <a:endParaRPr lang="en-US" dirty="0" smtClean="0"/>
          </a:p>
        </p:txBody>
      </p:sp>
      <p:sp>
        <p:nvSpPr>
          <p:cNvPr id="1144835" name="Rectangle 3"/>
          <p:cNvSpPr>
            <a:spLocks noGrp="1" noChangeArrowheads="1"/>
          </p:cNvSpPr>
          <p:nvPr>
            <p:ph idx="1"/>
          </p:nvPr>
        </p:nvSpPr>
        <p:spPr/>
        <p:txBody>
          <a:bodyPr/>
          <a:lstStyle/>
          <a:p>
            <a:r>
              <a:rPr lang="en-US" smtClean="0"/>
              <a:t>The AS_PATH attribute contains a list of AS numbers to reach a route.</a:t>
            </a:r>
          </a:p>
          <a:p>
            <a:r>
              <a:rPr lang="en-US" smtClean="0"/>
              <a:t>Whenever a route update passes through an AS, the AS number is added to the beginning of the AS_PATH attribute before it is advertised to the next EBGP neighbor.</a:t>
            </a:r>
            <a:endParaRPr lang="en-US" dirty="0" smtClean="0"/>
          </a:p>
        </p:txBody>
      </p:sp>
      <p:pic>
        <p:nvPicPr>
          <p:cNvPr id="206851" name="Picture 3"/>
          <p:cNvPicPr>
            <a:picLocks noGrp="1" noChangeAspect="1" noChangeArrowheads="1"/>
          </p:cNvPicPr>
          <p:nvPr>
            <p:ph idx="10"/>
          </p:nvPr>
        </p:nvPicPr>
        <p:blipFill>
          <a:blip r:embed="rId2"/>
          <a:stretch>
            <a:fillRect/>
          </a:stretch>
        </p:blipFill>
        <p:spPr>
          <a:xfrm>
            <a:off x="4702175" y="2230739"/>
            <a:ext cx="4067175" cy="3095021"/>
          </a:xfrm>
        </p:spPr>
      </p:pic>
    </p:spTree>
    <p:extLst>
      <p:ext uri="{BB962C8B-B14F-4D97-AF65-F5344CB8AC3E}">
        <p14:creationId xmlns:p14="http://schemas.microsoft.com/office/powerpoint/2010/main" val="13679302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2345" name="Rectangle 9"/>
          <p:cNvSpPr>
            <a:spLocks noGrp="1" noChangeArrowheads="1"/>
          </p:cNvSpPr>
          <p:nvPr>
            <p:ph type="title"/>
          </p:nvPr>
        </p:nvSpPr>
        <p:spPr/>
        <p:txBody>
          <a:bodyPr/>
          <a:lstStyle/>
          <a:p>
            <a:r>
              <a:rPr lang="en-US" dirty="0" smtClean="0"/>
              <a:t>Well-Known Mandatory: AS_PATH</a:t>
            </a:r>
          </a:p>
        </p:txBody>
      </p:sp>
      <p:sp>
        <p:nvSpPr>
          <p:cNvPr id="11" name="Content Placeholder 10"/>
          <p:cNvSpPr>
            <a:spLocks noGrp="1"/>
          </p:cNvSpPr>
          <p:nvPr>
            <p:ph idx="1"/>
          </p:nvPr>
        </p:nvSpPr>
        <p:spPr/>
        <p:txBody>
          <a:bodyPr/>
          <a:lstStyle/>
          <a:p>
            <a:r>
              <a:rPr lang="en-US" smtClean="0">
                <a:cs typeface="Arial" pitchFamily="34" charset="0"/>
              </a:rPr>
              <a:t>BGP always includes the AS_PATH attribute in its update.</a:t>
            </a:r>
          </a:p>
        </p:txBody>
      </p:sp>
      <p:grpSp>
        <p:nvGrpSpPr>
          <p:cNvPr id="12" name="Group 11"/>
          <p:cNvGrpSpPr/>
          <p:nvPr/>
        </p:nvGrpSpPr>
        <p:grpSpPr>
          <a:xfrm>
            <a:off x="572030" y="1549396"/>
            <a:ext cx="7997825" cy="4675188"/>
            <a:chOff x="588963" y="1346200"/>
            <a:chExt cx="7997825" cy="4675188"/>
          </a:xfrm>
        </p:grpSpPr>
        <p:pic>
          <p:nvPicPr>
            <p:cNvPr id="1422339" name="Picture 3"/>
            <p:cNvPicPr>
              <a:picLocks noChangeAspect="1" noChangeArrowheads="1"/>
            </p:cNvPicPr>
            <p:nvPr/>
          </p:nvPicPr>
          <p:blipFill>
            <a:blip r:embed="rId2"/>
            <a:srcRect t="9598"/>
            <a:stretch>
              <a:fillRect/>
            </a:stretch>
          </p:blipFill>
          <p:spPr bwMode="auto">
            <a:xfrm>
              <a:off x="609600" y="1346200"/>
              <a:ext cx="7940675" cy="4665663"/>
            </a:xfrm>
            <a:prstGeom prst="rect">
              <a:avLst/>
            </a:prstGeom>
            <a:noFill/>
            <a:ln w="9525">
              <a:noFill/>
              <a:miter lim="800000"/>
              <a:headEnd type="none" w="sm" len="sm"/>
              <a:tailEnd type="none" w="sm" len="sm"/>
            </a:ln>
          </p:spPr>
        </p:pic>
        <p:pic>
          <p:nvPicPr>
            <p:cNvPr id="1422340" name="Picture 4"/>
            <p:cNvPicPr>
              <a:picLocks noChangeAspect="1" noChangeArrowheads="1"/>
            </p:cNvPicPr>
            <p:nvPr/>
          </p:nvPicPr>
          <p:blipFill>
            <a:blip r:embed="rId3"/>
            <a:srcRect t="9579"/>
            <a:stretch>
              <a:fillRect/>
            </a:stretch>
          </p:blipFill>
          <p:spPr bwMode="auto">
            <a:xfrm>
              <a:off x="588963" y="1346200"/>
              <a:ext cx="7970837" cy="4675188"/>
            </a:xfrm>
            <a:prstGeom prst="rect">
              <a:avLst/>
            </a:prstGeom>
            <a:noFill/>
            <a:ln w="9525">
              <a:noFill/>
              <a:miter lim="800000"/>
              <a:headEnd type="none" w="sm" len="sm"/>
              <a:tailEnd type="none" w="sm" len="sm"/>
            </a:ln>
          </p:spPr>
        </p:pic>
        <p:pic>
          <p:nvPicPr>
            <p:cNvPr id="1422341" name="Picture 5"/>
            <p:cNvPicPr>
              <a:picLocks noChangeAspect="1" noChangeArrowheads="1"/>
            </p:cNvPicPr>
            <p:nvPr/>
          </p:nvPicPr>
          <p:blipFill>
            <a:blip r:embed="rId4"/>
            <a:srcRect t="10435"/>
            <a:stretch>
              <a:fillRect/>
            </a:stretch>
          </p:blipFill>
          <p:spPr bwMode="auto">
            <a:xfrm>
              <a:off x="596900" y="1422400"/>
              <a:ext cx="7989888" cy="4578350"/>
            </a:xfrm>
            <a:prstGeom prst="rect">
              <a:avLst/>
            </a:prstGeom>
            <a:noFill/>
            <a:ln w="9525">
              <a:noFill/>
              <a:miter lim="800000"/>
              <a:headEnd type="none" w="sm" len="sm"/>
              <a:tailEnd type="none" w="sm" len="sm"/>
            </a:ln>
          </p:spPr>
        </p:pic>
        <p:pic>
          <p:nvPicPr>
            <p:cNvPr id="1422342" name="Picture 6"/>
            <p:cNvPicPr>
              <a:picLocks noChangeAspect="1" noChangeArrowheads="1"/>
            </p:cNvPicPr>
            <p:nvPr/>
          </p:nvPicPr>
          <p:blipFill>
            <a:blip r:embed="rId5"/>
            <a:srcRect t="10663"/>
            <a:stretch>
              <a:fillRect/>
            </a:stretch>
          </p:blipFill>
          <p:spPr bwMode="auto">
            <a:xfrm>
              <a:off x="598488" y="1422400"/>
              <a:ext cx="7961312" cy="4575175"/>
            </a:xfrm>
            <a:prstGeom prst="rect">
              <a:avLst/>
            </a:prstGeom>
            <a:noFill/>
            <a:ln w="9525">
              <a:noFill/>
              <a:miter lim="800000"/>
              <a:headEnd type="none" w="sm" len="sm"/>
              <a:tailEnd type="none" w="sm" len="sm"/>
            </a:ln>
          </p:spPr>
        </p:pic>
        <p:pic>
          <p:nvPicPr>
            <p:cNvPr id="1422343" name="Picture 7"/>
            <p:cNvPicPr>
              <a:picLocks noChangeAspect="1" noChangeArrowheads="1"/>
            </p:cNvPicPr>
            <p:nvPr/>
          </p:nvPicPr>
          <p:blipFill>
            <a:blip r:embed="rId6"/>
            <a:srcRect t="11053"/>
            <a:stretch>
              <a:fillRect/>
            </a:stretch>
          </p:blipFill>
          <p:spPr bwMode="auto">
            <a:xfrm>
              <a:off x="628650" y="1422400"/>
              <a:ext cx="7931150" cy="4598988"/>
            </a:xfrm>
            <a:prstGeom prst="rect">
              <a:avLst/>
            </a:prstGeom>
            <a:noFill/>
            <a:ln w="9525">
              <a:noFill/>
              <a:miter lim="800000"/>
              <a:headEnd type="none" w="sm" len="sm"/>
              <a:tailEnd type="none" w="sm" len="sm"/>
            </a:ln>
          </p:spPr>
        </p:pic>
        <p:pic>
          <p:nvPicPr>
            <p:cNvPr id="1422344" name="Picture 8"/>
            <p:cNvPicPr>
              <a:picLocks noChangeAspect="1" noChangeArrowheads="1"/>
            </p:cNvPicPr>
            <p:nvPr/>
          </p:nvPicPr>
          <p:blipFill>
            <a:blip r:embed="rId7"/>
            <a:srcRect t="11299"/>
            <a:stretch>
              <a:fillRect/>
            </a:stretch>
          </p:blipFill>
          <p:spPr bwMode="auto">
            <a:xfrm>
              <a:off x="596900" y="1422400"/>
              <a:ext cx="7961313" cy="4586288"/>
            </a:xfrm>
            <a:prstGeom prst="rect">
              <a:avLst/>
            </a:prstGeom>
            <a:noFill/>
            <a:ln w="9525">
              <a:noFill/>
              <a:miter lim="800000"/>
              <a:headEnd type="none" w="sm" len="sm"/>
              <a:tailEnd type="none" w="sm" len="sm"/>
            </a:ln>
          </p:spPr>
        </p:pic>
        <p:sp>
          <p:nvSpPr>
            <p:cNvPr id="1422347" name="Rectangle 11"/>
            <p:cNvSpPr>
              <a:spLocks noChangeArrowheads="1"/>
            </p:cNvSpPr>
            <p:nvPr/>
          </p:nvSpPr>
          <p:spPr bwMode="auto">
            <a:xfrm>
              <a:off x="5727700" y="1689100"/>
              <a:ext cx="533400" cy="381000"/>
            </a:xfrm>
            <a:prstGeom prst="rect">
              <a:avLst/>
            </a:prstGeom>
            <a:noFill/>
            <a:ln w="57150">
              <a:solidFill>
                <a:schemeClr val="accent2"/>
              </a:solidFill>
              <a:miter lim="800000"/>
              <a:headEnd type="none" w="sm" len="sm"/>
              <a:tailEnd type="none" w="sm" len="sm"/>
            </a:ln>
          </p:spPr>
          <p:txBody>
            <a:bodyPr wrap="none" lIns="82124" tIns="41061" rIns="82124" bIns="41061" anchor="ctr">
              <a:spAutoFit/>
            </a:bodyPr>
            <a:lstStyle/>
            <a:p>
              <a:endParaRPr lang="en-US" dirty="0">
                <a:solidFill>
                  <a:srgbClr val="000000"/>
                </a:solidFill>
              </a:endParaRPr>
            </a:p>
          </p:txBody>
        </p:sp>
      </p:grpSp>
      <p:pic>
        <p:nvPicPr>
          <p:cNvPr id="1026" name="Picture 2"/>
          <p:cNvPicPr>
            <a:picLocks noChangeAspect="1" noChangeArrowheads="1"/>
          </p:cNvPicPr>
          <p:nvPr/>
        </p:nvPicPr>
        <p:blipFill>
          <a:blip r:embed="rId8"/>
          <a:srcRect/>
          <a:stretch>
            <a:fillRect/>
          </a:stretch>
        </p:blipFill>
        <p:spPr bwMode="auto">
          <a:xfrm>
            <a:off x="561975" y="1636994"/>
            <a:ext cx="8018463" cy="4686300"/>
          </a:xfrm>
          <a:prstGeom prst="rect">
            <a:avLst/>
          </a:prstGeom>
          <a:noFill/>
          <a:ln w="9525">
            <a:noFill/>
            <a:miter lim="800000"/>
            <a:headEnd/>
            <a:tailEnd/>
          </a:ln>
        </p:spPr>
      </p:pic>
    </p:spTree>
    <p:extLst>
      <p:ext uri="{BB962C8B-B14F-4D97-AF65-F5344CB8AC3E}">
        <p14:creationId xmlns:p14="http://schemas.microsoft.com/office/powerpoint/2010/main" val="36170578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Table</a:t>
            </a:r>
            <a:endParaRPr lang="en-US" dirty="0"/>
          </a:p>
        </p:txBody>
      </p:sp>
      <p:sp>
        <p:nvSpPr>
          <p:cNvPr id="3" name="Content Placeholder 2"/>
          <p:cNvSpPr>
            <a:spLocks noGrp="1"/>
          </p:cNvSpPr>
          <p:nvPr>
            <p:ph idx="1"/>
          </p:nvPr>
        </p:nvSpPr>
        <p:spPr/>
        <p:txBody>
          <a:bodyPr/>
          <a:lstStyle/>
          <a:p>
            <a:r>
              <a:rPr lang="en-US" dirty="0" smtClean="0"/>
              <a:t>BGP keeps its own table for storing BGP information received from </a:t>
            </a:r>
            <a:r>
              <a:rPr lang="en-US" smtClean="0"/>
              <a:t>and sent to </a:t>
            </a:r>
            <a:r>
              <a:rPr lang="en-US" dirty="0" smtClean="0"/>
              <a:t>BGP neighbors.</a:t>
            </a:r>
          </a:p>
          <a:p>
            <a:pPr lvl="1"/>
            <a:r>
              <a:rPr lang="en-US" dirty="0" smtClean="0"/>
              <a:t>This table is also known as the BGP table, BGP topology table, BGP topology database, BGP routing table, and the BGP forwarding database.</a:t>
            </a:r>
            <a:r>
              <a:rPr lang="en-US" dirty="0" smtClean="0">
                <a:latin typeface="CiscoSerif-Regular"/>
              </a:rPr>
              <a:t> </a:t>
            </a:r>
          </a:p>
          <a:p>
            <a:r>
              <a:rPr lang="en-US" dirty="0" smtClean="0">
                <a:latin typeface="CiscoSerif-Regular"/>
              </a:rPr>
              <a:t>The router offers the best routes from the BGP table to the IP routing table.</a:t>
            </a:r>
            <a:endParaRPr lang="en-US" dirty="0"/>
          </a:p>
        </p:txBody>
      </p:sp>
    </p:spTree>
    <p:extLst>
      <p:ext uri="{BB962C8B-B14F-4D97-AF65-F5344CB8AC3E}">
        <p14:creationId xmlns:p14="http://schemas.microsoft.com/office/powerpoint/2010/main" val="356799103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smtClean="0"/>
              <a:t>Well-Known Mandatory: NEXT_HOP</a:t>
            </a:r>
          </a:p>
        </p:txBody>
      </p:sp>
      <p:sp>
        <p:nvSpPr>
          <p:cNvPr id="1144835" name="Rectangle 3"/>
          <p:cNvSpPr>
            <a:spLocks noGrp="1" noChangeArrowheads="1"/>
          </p:cNvSpPr>
          <p:nvPr>
            <p:ph idx="1"/>
          </p:nvPr>
        </p:nvSpPr>
        <p:spPr/>
        <p:txBody>
          <a:bodyPr>
            <a:normAutofit/>
          </a:bodyPr>
          <a:lstStyle/>
          <a:p>
            <a:r>
              <a:rPr lang="en-US" dirty="0" smtClean="0"/>
              <a:t>The NEXT_HOP attribute indicates the IP address that is to be used to reach a destination.</a:t>
            </a:r>
          </a:p>
          <a:p>
            <a:r>
              <a:rPr lang="en-US" dirty="0" smtClean="0"/>
              <a:t>The IP address is the entry point of the next AS along the path to that destination network.</a:t>
            </a:r>
          </a:p>
          <a:p>
            <a:pPr lvl="1"/>
            <a:r>
              <a:rPr lang="en-US" dirty="0" smtClean="0"/>
              <a:t>Therefore, for EBGP, the next-hop address is the IP address of the neighbor that sent the update.</a:t>
            </a:r>
          </a:p>
        </p:txBody>
      </p:sp>
    </p:spTree>
    <p:extLst>
      <p:ext uri="{BB962C8B-B14F-4D97-AF65-F5344CB8AC3E}">
        <p14:creationId xmlns:p14="http://schemas.microsoft.com/office/powerpoint/2010/main" val="352523949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smtClean="0"/>
              <a:t>Well-Known Mandatory: ORIGIN</a:t>
            </a:r>
          </a:p>
        </p:txBody>
      </p:sp>
      <p:sp>
        <p:nvSpPr>
          <p:cNvPr id="1144835" name="Rectangle 3"/>
          <p:cNvSpPr>
            <a:spLocks noGrp="1" noChangeArrowheads="1"/>
          </p:cNvSpPr>
          <p:nvPr>
            <p:ph idx="1"/>
          </p:nvPr>
        </p:nvSpPr>
        <p:spPr/>
        <p:txBody>
          <a:bodyPr>
            <a:normAutofit/>
          </a:bodyPr>
          <a:lstStyle/>
          <a:p>
            <a:r>
              <a:rPr lang="en-US" dirty="0" smtClean="0"/>
              <a:t>The ORIGIN attribute defines the origin of the path which could be:</a:t>
            </a:r>
          </a:p>
          <a:p>
            <a:pPr lvl="1"/>
            <a:r>
              <a:rPr lang="en-US" b="1" dirty="0" smtClean="0"/>
              <a:t>IGP</a:t>
            </a:r>
            <a:r>
              <a:rPr lang="en-US" dirty="0" smtClean="0"/>
              <a:t>: </a:t>
            </a:r>
          </a:p>
          <a:p>
            <a:pPr lvl="2"/>
            <a:r>
              <a:rPr lang="en-US" dirty="0" smtClean="0"/>
              <a:t>The route is interior to the originating AS and normally occurs when a </a:t>
            </a:r>
            <a:r>
              <a:rPr lang="en-US" b="1" dirty="0" smtClean="0">
                <a:latin typeface="Courier New" pitchFamily="49" charset="0"/>
                <a:cs typeface="Courier New" pitchFamily="49" charset="0"/>
              </a:rPr>
              <a:t>network </a:t>
            </a:r>
            <a:r>
              <a:rPr lang="en-US" dirty="0" smtClean="0"/>
              <a:t>command is used to advertise the route via BGP. </a:t>
            </a:r>
          </a:p>
          <a:p>
            <a:pPr lvl="2"/>
            <a:r>
              <a:rPr lang="en-US" dirty="0" smtClean="0"/>
              <a:t>An origin of IGP is indicated with an “</a:t>
            </a:r>
            <a:r>
              <a:rPr lang="en-US" b="1" dirty="0" smtClean="0"/>
              <a:t>i</a:t>
            </a:r>
            <a:r>
              <a:rPr lang="en-US" dirty="0" smtClean="0"/>
              <a:t>”</a:t>
            </a:r>
            <a:r>
              <a:rPr lang="en-US" b="1" dirty="0" smtClean="0"/>
              <a:t> </a:t>
            </a:r>
            <a:r>
              <a:rPr lang="en-US" dirty="0" smtClean="0"/>
              <a:t>in the BGP table.</a:t>
            </a:r>
          </a:p>
          <a:p>
            <a:pPr lvl="1"/>
            <a:r>
              <a:rPr lang="en-US" b="1" dirty="0" smtClean="0"/>
              <a:t>EGP</a:t>
            </a:r>
            <a:r>
              <a:rPr lang="en-US" dirty="0" smtClean="0"/>
              <a:t>:</a:t>
            </a:r>
          </a:p>
          <a:p>
            <a:pPr lvl="2"/>
            <a:r>
              <a:rPr lang="en-US" dirty="0" smtClean="0"/>
              <a:t>(Obsolete) The route is learned via EGP which is considered a historic routing protocol and is not supported on the Internet.</a:t>
            </a:r>
          </a:p>
          <a:p>
            <a:pPr lvl="2"/>
            <a:r>
              <a:rPr lang="en-US" dirty="0" smtClean="0"/>
              <a:t>An origin of EGP is indicated with an “</a:t>
            </a:r>
            <a:r>
              <a:rPr lang="en-US" b="1" dirty="0" smtClean="0"/>
              <a:t>e</a:t>
            </a:r>
            <a:r>
              <a:rPr lang="en-US" dirty="0" smtClean="0"/>
              <a:t>” in the BGP table. </a:t>
            </a:r>
          </a:p>
          <a:p>
            <a:pPr lvl="1"/>
            <a:r>
              <a:rPr lang="en-US" b="1" dirty="0" smtClean="0"/>
              <a:t>Incomplete</a:t>
            </a:r>
            <a:r>
              <a:rPr lang="en-US" dirty="0" smtClean="0"/>
              <a:t>:</a:t>
            </a:r>
          </a:p>
          <a:p>
            <a:pPr lvl="2"/>
            <a:r>
              <a:rPr lang="en-US" dirty="0" smtClean="0"/>
              <a:t>The route’s origin is unknown or is learned via some other means and  usually occurs when a route is redistributed into BGP.</a:t>
            </a:r>
          </a:p>
          <a:p>
            <a:pPr lvl="2"/>
            <a:r>
              <a:rPr lang="en-US" dirty="0" smtClean="0"/>
              <a:t>An incomplete origin is indicated with a “</a:t>
            </a:r>
            <a:r>
              <a:rPr lang="en-US" b="1" dirty="0" smtClean="0"/>
              <a:t>?</a:t>
            </a:r>
            <a:r>
              <a:rPr lang="en-US" dirty="0" smtClean="0"/>
              <a:t>” in the BGP table.</a:t>
            </a:r>
          </a:p>
        </p:txBody>
      </p:sp>
    </p:spTree>
    <p:extLst>
      <p:ext uri="{BB962C8B-B14F-4D97-AF65-F5344CB8AC3E}">
        <p14:creationId xmlns:p14="http://schemas.microsoft.com/office/powerpoint/2010/main" val="21763335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bwMode="auto">
          <a:xfrm>
            <a:off x="7315200" y="2656111"/>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6865257" y="2917368"/>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31906" name="Rectangle 2"/>
          <p:cNvSpPr>
            <a:spLocks noGrp="1" noChangeArrowheads="1"/>
          </p:cNvSpPr>
          <p:nvPr>
            <p:ph type="title"/>
          </p:nvPr>
        </p:nvSpPr>
        <p:spPr/>
        <p:txBody>
          <a:bodyPr/>
          <a:lstStyle/>
          <a:p>
            <a:r>
              <a:rPr lang="en-US" dirty="0" smtClean="0"/>
              <a:t>Well-Known Mandatory: ORIGIN</a:t>
            </a:r>
          </a:p>
        </p:txBody>
      </p:sp>
      <p:sp>
        <p:nvSpPr>
          <p:cNvPr id="140291" name="Rectangle 3"/>
          <p:cNvSpPr>
            <a:spLocks noGrp="1" noChangeArrowheads="1"/>
          </p:cNvSpPr>
          <p:nvPr>
            <p:ph type="body" sz="quarter" idx="10"/>
          </p:nvPr>
        </p:nvSpPr>
        <p:spPr>
          <a:xfrm>
            <a:off x="279398" y="1183341"/>
            <a:ext cx="8443687" cy="2343630"/>
          </a:xfrm>
        </p:spPr>
        <p:txBody>
          <a:bodyPr>
            <a:normAutofit lnSpcReduction="10000"/>
          </a:bodyPr>
          <a:lstStyle/>
          <a:p>
            <a:pPr>
              <a:lnSpc>
                <a:spcPct val="110000"/>
              </a:lnSpc>
            </a:pPr>
            <a:r>
              <a:rPr lang="en-US" dirty="0" smtClean="0"/>
              <a:t>R1# </a:t>
            </a:r>
            <a:r>
              <a:rPr lang="en-US" b="1" dirty="0" smtClean="0"/>
              <a:t>show ip bgp</a:t>
            </a:r>
          </a:p>
          <a:p>
            <a:pPr>
              <a:lnSpc>
                <a:spcPct val="110000"/>
              </a:lnSpc>
            </a:pPr>
            <a:r>
              <a:rPr lang="en-US" dirty="0" smtClean="0"/>
              <a:t>BGP table version is 24, local router ID is 172.16.1.2 </a:t>
            </a:r>
          </a:p>
          <a:p>
            <a:pPr>
              <a:lnSpc>
                <a:spcPct val="110000"/>
              </a:lnSpc>
            </a:pPr>
            <a:r>
              <a:rPr lang="en-US" dirty="0" smtClean="0"/>
              <a:t>Status codes: s suppressed, d damped, h history, * valid, &gt; best, i - internal </a:t>
            </a:r>
          </a:p>
          <a:p>
            <a:pPr>
              <a:lnSpc>
                <a:spcPct val="110000"/>
              </a:lnSpc>
            </a:pPr>
            <a:r>
              <a:rPr lang="en-US" dirty="0" smtClean="0"/>
              <a:t>Origin codes: i - IGP, e - EGP, ? - incomplete</a:t>
            </a:r>
          </a:p>
          <a:p>
            <a:pPr>
              <a:lnSpc>
                <a:spcPct val="110000"/>
              </a:lnSpc>
            </a:pPr>
            <a:endParaRPr lang="en-US" dirty="0" smtClean="0"/>
          </a:p>
          <a:p>
            <a:pPr>
              <a:lnSpc>
                <a:spcPct val="110000"/>
              </a:lnSpc>
            </a:pPr>
            <a:r>
              <a:rPr lang="en-US" dirty="0" smtClean="0"/>
              <a:t>   Network          Next Hop          Metric  LocPrf  Weight  Path</a:t>
            </a:r>
          </a:p>
          <a:p>
            <a:pPr>
              <a:lnSpc>
                <a:spcPct val="110000"/>
              </a:lnSpc>
            </a:pPr>
            <a:r>
              <a:rPr lang="en-US" dirty="0" smtClean="0"/>
              <a:t>*&gt; 192.208.10.0     192.208.10.5           0               0  300 i</a:t>
            </a:r>
          </a:p>
          <a:p>
            <a:pPr>
              <a:lnSpc>
                <a:spcPct val="110000"/>
              </a:lnSpc>
            </a:pPr>
            <a:r>
              <a:rPr lang="en-US" dirty="0" smtClean="0"/>
              <a:t>*&gt; 172.16.1.0       0.0.0.0                0           32768  i</a:t>
            </a:r>
          </a:p>
          <a:p>
            <a:pPr>
              <a:lnSpc>
                <a:spcPct val="110000"/>
              </a:lnSpc>
            </a:pPr>
            <a:r>
              <a:rPr lang="en-US" dirty="0" smtClean="0"/>
              <a:t>&lt;output omitted&gt;</a:t>
            </a:r>
          </a:p>
        </p:txBody>
      </p:sp>
      <p:sp>
        <p:nvSpPr>
          <p:cNvPr id="14" name="Rectangle 13"/>
          <p:cNvSpPr/>
          <p:nvPr/>
        </p:nvSpPr>
        <p:spPr bwMode="auto">
          <a:xfrm>
            <a:off x="7082971" y="4397827"/>
            <a:ext cx="246743" cy="75474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531908" name="Rectangle 4"/>
          <p:cNvSpPr>
            <a:spLocks noChangeArrowheads="1"/>
          </p:cNvSpPr>
          <p:nvPr/>
        </p:nvSpPr>
        <p:spPr bwMode="auto">
          <a:xfrm>
            <a:off x="381000" y="3911598"/>
            <a:ext cx="8458200" cy="2133600"/>
          </a:xfrm>
          <a:prstGeom prst="rect">
            <a:avLst/>
          </a:prstGeom>
          <a:noFill/>
          <a:ln w="9525">
            <a:noFill/>
            <a:miter lim="800000"/>
            <a:headEnd/>
            <a:tailEnd/>
          </a:ln>
        </p:spPr>
        <p:txBody>
          <a:bodyPr lIns="82124" tIns="41061" rIns="82124" bIns="41061"/>
          <a:lstStyle/>
          <a:p>
            <a:pPr marL="236538" indent="-236538" defTabSz="814388">
              <a:lnSpc>
                <a:spcPct val="110000"/>
              </a:lnSpc>
              <a:spcBef>
                <a:spcPct val="10000"/>
              </a:spcBef>
              <a:buClr>
                <a:srgbClr val="0183B7"/>
              </a:buClr>
              <a:buSzPct val="100000"/>
              <a:buFont typeface="Arial" pitchFamily="34" charset="0"/>
              <a:buNone/>
            </a:pPr>
            <a:endParaRPr lang="en-US" sz="1200" dirty="0">
              <a:solidFill>
                <a:srgbClr val="000000"/>
              </a:solidFill>
              <a:latin typeface="Courier New" pitchFamily="49" charset="0"/>
            </a:endParaRPr>
          </a:p>
        </p:txBody>
      </p:sp>
      <p:sp>
        <p:nvSpPr>
          <p:cNvPr id="9" name="Rectangle 3"/>
          <p:cNvSpPr txBox="1">
            <a:spLocks noChangeArrowheads="1"/>
          </p:cNvSpPr>
          <p:nvPr/>
        </p:nvSpPr>
        <p:spPr bwMode="auto">
          <a:xfrm>
            <a:off x="272142" y="3701150"/>
            <a:ext cx="8479972" cy="1944905"/>
          </a:xfrm>
          <a:prstGeom prst="rect">
            <a:avLst/>
          </a:prstGeom>
          <a:noFill/>
          <a:ln w="19050" algn="ctr">
            <a:solidFill>
              <a:schemeClr val="tx1"/>
            </a:solidFill>
            <a:miter lim="800000"/>
            <a:headEnd/>
            <a:tailEnd/>
          </a:ln>
        </p:spPr>
        <p:txBody>
          <a:bodyPr vert="horz" wrap="square" lIns="82124" tIns="41061" rIns="82124" bIns="41061" numCol="1" anchor="t" anchorCtr="0" compatLnSpc="1">
            <a:prstTxWarp prst="textNoShape">
              <a:avLst/>
            </a:prstTxWarp>
            <a:noAutofit/>
          </a:bodyPr>
          <a:lstStyle/>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R1# </a:t>
            </a:r>
            <a:r>
              <a:rPr lang="en-US" sz="1400" b="1" kern="0" dirty="0" smtClean="0">
                <a:solidFill>
                  <a:srgbClr val="000000"/>
                </a:solidFill>
                <a:latin typeface="Courier New" pitchFamily="49" charset="0"/>
                <a:cs typeface="Courier New" pitchFamily="49" charset="0"/>
              </a:rPr>
              <a:t>show ip bgp</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&lt;output omitted&gt;</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   Network          Next Hop            Metric  LocPrf  Weight  Path</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10.1.1.0/24       0.0.0.0                 0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192.168.1.0/24   10.1.1.2                84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*&gt; 192.168.2.0/24   10.1.1.2                74           32768  ?</a:t>
            </a:r>
          </a:p>
          <a:p>
            <a:pPr algn="l" defTabSz="814388" eaLnBrk="1" hangingPunct="1">
              <a:lnSpc>
                <a:spcPct val="100000"/>
              </a:lnSpc>
              <a:spcBef>
                <a:spcPts val="0"/>
              </a:spcBef>
              <a:buClr>
                <a:srgbClr val="708CA1"/>
              </a:buClr>
            </a:pPr>
            <a:r>
              <a:rPr lang="en-US" sz="1400" kern="0" dirty="0" smtClean="0">
                <a:solidFill>
                  <a:srgbClr val="000000"/>
                </a:solidFill>
                <a:latin typeface="Courier New" pitchFamily="49" charset="0"/>
                <a:cs typeface="Courier New" pitchFamily="49" charset="0"/>
              </a:rPr>
              <a:t>&lt;output omitted&gt;</a:t>
            </a:r>
          </a:p>
          <a:p>
            <a:pPr algn="l" defTabSz="814388" eaLnBrk="1" hangingPunct="1">
              <a:lnSpc>
                <a:spcPct val="100000"/>
              </a:lnSpc>
              <a:spcBef>
                <a:spcPts val="0"/>
              </a:spcBef>
              <a:buClr>
                <a:srgbClr val="708CA1"/>
              </a:buClr>
            </a:pPr>
            <a:endParaRPr lang="en-US" sz="1400" kern="0" dirty="0" smtClean="0">
              <a:solidFill>
                <a:srgbClr val="000000"/>
              </a:solidFill>
              <a:latin typeface="Courier New" pitchFamily="49" charset="0"/>
              <a:cs typeface="Courier New" pitchFamily="49" charset="0"/>
            </a:endParaRPr>
          </a:p>
        </p:txBody>
      </p:sp>
      <p:sp>
        <p:nvSpPr>
          <p:cNvPr id="1531913" name="Text Box 9"/>
          <p:cNvSpPr txBox="1">
            <a:spLocks noChangeArrowheads="1"/>
          </p:cNvSpPr>
          <p:nvPr/>
        </p:nvSpPr>
        <p:spPr bwMode="auto">
          <a:xfrm>
            <a:off x="6809622" y="1047430"/>
            <a:ext cx="1944914" cy="986973"/>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600" b="1" dirty="0">
                <a:solidFill>
                  <a:srgbClr val="000000"/>
                </a:solidFill>
                <a:latin typeface="Courier New" pitchFamily="49" charset="0"/>
              </a:rPr>
              <a:t>i</a:t>
            </a:r>
            <a:r>
              <a:rPr lang="en-US" sz="1400" dirty="0">
                <a:solidFill>
                  <a:srgbClr val="000000"/>
                </a:solidFill>
              </a:rPr>
              <a:t> = Route generated by the</a:t>
            </a:r>
            <a:r>
              <a:rPr lang="en-US" sz="1400" dirty="0">
                <a:solidFill>
                  <a:srgbClr val="000000"/>
                </a:solidFill>
                <a:latin typeface="Courier New" pitchFamily="49" charset="0"/>
              </a:rPr>
              <a:t> </a:t>
            </a:r>
            <a:r>
              <a:rPr lang="en-US" sz="1400" b="1" dirty="0">
                <a:solidFill>
                  <a:srgbClr val="000066"/>
                </a:solidFill>
                <a:latin typeface="Courier New" pitchFamily="49" charset="0"/>
              </a:rPr>
              <a:t>network</a:t>
            </a:r>
            <a:r>
              <a:rPr lang="en-US" sz="1400" dirty="0">
                <a:solidFill>
                  <a:srgbClr val="000000"/>
                </a:solidFill>
                <a:latin typeface="Courier New" pitchFamily="49" charset="0"/>
              </a:rPr>
              <a:t> </a:t>
            </a:r>
            <a:r>
              <a:rPr lang="en-US" sz="1400" dirty="0">
                <a:solidFill>
                  <a:srgbClr val="000000"/>
                </a:solidFill>
              </a:rPr>
              <a:t>command.</a:t>
            </a:r>
          </a:p>
        </p:txBody>
      </p:sp>
      <p:sp>
        <p:nvSpPr>
          <p:cNvPr id="1531914" name="Text Box 10"/>
          <p:cNvSpPr txBox="1">
            <a:spLocks noChangeArrowheads="1"/>
          </p:cNvSpPr>
          <p:nvPr/>
        </p:nvSpPr>
        <p:spPr bwMode="auto">
          <a:xfrm>
            <a:off x="6889451" y="5283200"/>
            <a:ext cx="1944913" cy="1086156"/>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400" b="1" dirty="0">
                <a:solidFill>
                  <a:srgbClr val="000000"/>
                </a:solidFill>
                <a:latin typeface="Arial"/>
              </a:rPr>
              <a:t>? </a:t>
            </a:r>
            <a:r>
              <a:rPr lang="en-US" sz="1400" dirty="0">
                <a:solidFill>
                  <a:srgbClr val="000000"/>
                </a:solidFill>
                <a:latin typeface="Arial"/>
              </a:rPr>
              <a:t>= Route generated by unknown method (usually redistributed).</a:t>
            </a:r>
          </a:p>
        </p:txBody>
      </p:sp>
      <p:cxnSp>
        <p:nvCxnSpPr>
          <p:cNvPr id="16" name="Elbow Connector 15"/>
          <p:cNvCxnSpPr>
            <a:stCxn id="1531914" idx="0"/>
            <a:endCxn id="14" idx="3"/>
          </p:cNvCxnSpPr>
          <p:nvPr/>
        </p:nvCxnSpPr>
        <p:spPr bwMode="auto">
          <a:xfrm rot="16200000" flipV="1">
            <a:off x="7341811" y="4763103"/>
            <a:ext cx="508001" cy="532194"/>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0" name="Elbow Connector 15"/>
          <p:cNvCxnSpPr>
            <a:stCxn id="1531913" idx="2"/>
            <a:endCxn id="12" idx="3"/>
          </p:cNvCxnSpPr>
          <p:nvPr/>
        </p:nvCxnSpPr>
        <p:spPr bwMode="auto">
          <a:xfrm rot="5400000">
            <a:off x="7299472" y="2296874"/>
            <a:ext cx="745079" cy="220136"/>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4" name="Elbow Connector 15"/>
          <p:cNvCxnSpPr>
            <a:stCxn id="1531913" idx="2"/>
            <a:endCxn id="13" idx="3"/>
          </p:cNvCxnSpPr>
          <p:nvPr/>
        </p:nvCxnSpPr>
        <p:spPr bwMode="auto">
          <a:xfrm rot="5400000">
            <a:off x="6943872" y="2202532"/>
            <a:ext cx="1006336" cy="670079"/>
          </a:xfrm>
          <a:prstGeom prst="bentConnector2">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7965570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Well-Known Discretionary</a:t>
            </a:r>
          </a:p>
        </p:txBody>
      </p:sp>
      <p:sp>
        <p:nvSpPr>
          <p:cNvPr id="1597443" name="Rectangle 3"/>
          <p:cNvSpPr>
            <a:spLocks noGrp="1" noChangeArrowheads="1"/>
          </p:cNvSpPr>
          <p:nvPr>
            <p:ph idx="10"/>
          </p:nvPr>
        </p:nvSpPr>
        <p:spPr/>
        <p:txBody>
          <a:bodyPr/>
          <a:lstStyle/>
          <a:p>
            <a:r>
              <a:rPr lang="en-US" dirty="0" smtClean="0"/>
              <a:t>Attribute is recognized by all implementations of BGP but may not be sent in the BGP update message. </a:t>
            </a:r>
          </a:p>
        </p:txBody>
      </p:sp>
      <p:pic>
        <p:nvPicPr>
          <p:cNvPr id="203778"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9" name="Rectangle 8"/>
          <p:cNvSpPr/>
          <p:nvPr/>
        </p:nvSpPr>
        <p:spPr bwMode="auto">
          <a:xfrm>
            <a:off x="4383313" y="4226081"/>
            <a:ext cx="3570514" cy="1030514"/>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4615543" y="5256594"/>
            <a:ext cx="3672114" cy="1059542"/>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638630" y="4342194"/>
            <a:ext cx="1988457" cy="10232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754744" y="5379965"/>
            <a:ext cx="2032000" cy="870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444172" y="4168021"/>
            <a:ext cx="1988457" cy="174173"/>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1905632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a:xfrm>
            <a:off x="279399" y="365378"/>
            <a:ext cx="8864601" cy="742659"/>
          </a:xfrm>
        </p:spPr>
        <p:txBody>
          <a:bodyPr>
            <a:normAutofit/>
          </a:bodyPr>
          <a:lstStyle/>
          <a:p>
            <a:r>
              <a:rPr lang="en-US" dirty="0" smtClean="0"/>
              <a:t>Well-Known Discretionary: LOCAL_PREF</a:t>
            </a:r>
          </a:p>
        </p:txBody>
      </p:sp>
      <p:sp>
        <p:nvSpPr>
          <p:cNvPr id="1403909" name="Rectangle 5"/>
          <p:cNvSpPr>
            <a:spLocks noGrp="1" noChangeArrowheads="1"/>
          </p:cNvSpPr>
          <p:nvPr>
            <p:ph idx="1"/>
          </p:nvPr>
        </p:nvSpPr>
        <p:spPr/>
        <p:txBody>
          <a:bodyPr/>
          <a:lstStyle/>
          <a:p>
            <a:r>
              <a:rPr lang="en-US" dirty="0" smtClean="0"/>
              <a:t>The Local Preference attribute provides an indication to the “local” routers in the AS about which path is preferred to exit the AS. </a:t>
            </a:r>
          </a:p>
          <a:p>
            <a:pPr lvl="1"/>
            <a:r>
              <a:rPr lang="en-US" dirty="0" smtClean="0"/>
              <a:t>A path with a higher local preference is preferred.</a:t>
            </a:r>
          </a:p>
          <a:p>
            <a:pPr lvl="1"/>
            <a:r>
              <a:rPr lang="en-US" dirty="0" smtClean="0"/>
              <a:t>The default value for local preference on a Cisco router is 100.</a:t>
            </a:r>
          </a:p>
          <a:p>
            <a:r>
              <a:rPr lang="en-US" dirty="0" smtClean="0"/>
              <a:t>It is configured on a router and exchanged between IBGP routers.</a:t>
            </a:r>
          </a:p>
          <a:p>
            <a:pPr lvl="1"/>
            <a:r>
              <a:rPr lang="en-US" dirty="0" smtClean="0"/>
              <a:t>It is not passed to EBGP peers. </a:t>
            </a:r>
          </a:p>
          <a:p>
            <a:pPr lvl="1"/>
            <a:endParaRPr lang="en-US" dirty="0" smtClean="0"/>
          </a:p>
        </p:txBody>
      </p:sp>
    </p:spTree>
    <p:extLst>
      <p:ext uri="{BB962C8B-B14F-4D97-AF65-F5344CB8AC3E}">
        <p14:creationId xmlns:p14="http://schemas.microsoft.com/office/powerpoint/2010/main" val="256163787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4931" name="Text Box 3"/>
          <p:cNvSpPr txBox="1">
            <a:spLocks noChangeArrowheads="1"/>
          </p:cNvSpPr>
          <p:nvPr/>
        </p:nvSpPr>
        <p:spPr bwMode="auto">
          <a:xfrm>
            <a:off x="381000" y="4724400"/>
            <a:ext cx="8382000" cy="338554"/>
          </a:xfrm>
          <a:prstGeom prst="rect">
            <a:avLst/>
          </a:prstGeom>
          <a:noFill/>
          <a:ln w="12700">
            <a:solidFill>
              <a:schemeClr val="bg1"/>
            </a:solidFill>
            <a:miter lim="800000"/>
            <a:headEnd/>
            <a:tailEnd/>
          </a:ln>
          <a:effectLst/>
        </p:spPr>
        <p:txBody>
          <a:bodyPr wrap="square">
            <a:spAutoFit/>
          </a:bodyPr>
          <a:lstStyle/>
          <a:p>
            <a:pPr marL="190500" indent="-190500" algn="l">
              <a:lnSpc>
                <a:spcPct val="100000"/>
              </a:lnSpc>
              <a:spcBef>
                <a:spcPts val="200"/>
              </a:spcBef>
              <a:spcAft>
                <a:spcPts val="200"/>
              </a:spcAft>
              <a:buClr>
                <a:srgbClr val="83A2CF"/>
              </a:buClr>
              <a:buFont typeface="Arial" pitchFamily="34" charset="0"/>
              <a:buChar char="•"/>
              <a:defRPr/>
            </a:pPr>
            <a:endParaRPr lang="en-US" sz="1600" dirty="0">
              <a:solidFill>
                <a:srgbClr val="000000"/>
              </a:solidFill>
              <a:effectLst>
                <a:outerShdw blurRad="38100" dist="38100" dir="2700000" algn="tl">
                  <a:srgbClr val="C0C0C0"/>
                </a:outerShdw>
              </a:effectLst>
            </a:endParaRPr>
          </a:p>
        </p:txBody>
      </p:sp>
      <p:sp>
        <p:nvSpPr>
          <p:cNvPr id="1404934" name="Rectangle 6"/>
          <p:cNvSpPr>
            <a:spLocks noGrp="1" noChangeArrowheads="1"/>
          </p:cNvSpPr>
          <p:nvPr>
            <p:ph type="title"/>
          </p:nvPr>
        </p:nvSpPr>
        <p:spPr>
          <a:xfrm>
            <a:off x="279400" y="365379"/>
            <a:ext cx="8864600" cy="740664"/>
          </a:xfrm>
        </p:spPr>
        <p:txBody>
          <a:bodyPr>
            <a:normAutofit/>
          </a:bodyPr>
          <a:lstStyle/>
          <a:p>
            <a:r>
              <a:rPr lang="en-US" smtClean="0"/>
              <a:t>Well-Known Discretionary: LOCAL_PREF</a:t>
            </a:r>
            <a:endParaRPr lang="en-US" dirty="0" smtClean="0"/>
          </a:p>
        </p:txBody>
      </p:sp>
      <p:sp>
        <p:nvSpPr>
          <p:cNvPr id="6" name="Content Placeholder 5"/>
          <p:cNvSpPr>
            <a:spLocks noGrp="1"/>
          </p:cNvSpPr>
          <p:nvPr>
            <p:ph idx="11"/>
          </p:nvPr>
        </p:nvSpPr>
        <p:spPr/>
        <p:txBody>
          <a:bodyPr>
            <a:normAutofit lnSpcReduction="10000"/>
          </a:bodyPr>
          <a:lstStyle/>
          <a:p>
            <a:r>
              <a:rPr lang="en-US" smtClean="0"/>
              <a:t>Routers A and B are IBGP neighbors in AS 64520 and both receive updates about network 172.16.0.0 from different directions.</a:t>
            </a:r>
          </a:p>
          <a:p>
            <a:pPr lvl="1"/>
            <a:r>
              <a:rPr lang="en-US" smtClean="0"/>
              <a:t>The local preference on router A is set to 200.</a:t>
            </a:r>
          </a:p>
          <a:p>
            <a:pPr lvl="1"/>
            <a:r>
              <a:rPr lang="en-US" smtClean="0"/>
              <a:t>The local preference on router B is set to 150. </a:t>
            </a:r>
          </a:p>
          <a:p>
            <a:r>
              <a:rPr lang="en-US" smtClean="0"/>
              <a:t>Because the local preference for router A is higher, it is selected as the preferred exit point from AS 64520.</a:t>
            </a:r>
            <a:endParaRPr lang="en-US" dirty="0"/>
          </a:p>
        </p:txBody>
      </p:sp>
      <p:pic>
        <p:nvPicPr>
          <p:cNvPr id="289794" name="Picture 2"/>
          <p:cNvPicPr>
            <a:picLocks noGrp="1" noChangeAspect="1" noChangeArrowheads="1"/>
          </p:cNvPicPr>
          <p:nvPr>
            <p:ph sz="quarter" idx="12"/>
          </p:nvPr>
        </p:nvPicPr>
        <p:blipFill>
          <a:blip r:embed="rId2"/>
          <a:stretch>
            <a:fillRect/>
          </a:stretch>
        </p:blipFill>
        <p:spPr>
          <a:xfrm>
            <a:off x="2217691" y="990600"/>
            <a:ext cx="4654642" cy="2654300"/>
          </a:xfrm>
        </p:spPr>
      </p:pic>
    </p:spTree>
    <p:extLst>
      <p:ext uri="{BB962C8B-B14F-4D97-AF65-F5344CB8AC3E}">
        <p14:creationId xmlns:p14="http://schemas.microsoft.com/office/powerpoint/2010/main" val="344036489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dirty="0" smtClean="0"/>
              <a:t>Configuring the Default Local Preference</a:t>
            </a:r>
          </a:p>
        </p:txBody>
      </p:sp>
      <p:sp>
        <p:nvSpPr>
          <p:cNvPr id="1641475" name="Rectangle 3"/>
          <p:cNvSpPr>
            <a:spLocks noGrp="1" noChangeArrowheads="1"/>
          </p:cNvSpPr>
          <p:nvPr>
            <p:ph idx="1"/>
          </p:nvPr>
        </p:nvSpPr>
        <p:spPr/>
        <p:txBody>
          <a:bodyPr/>
          <a:lstStyle/>
          <a:p>
            <a:r>
              <a:rPr lang="en-US" dirty="0" smtClean="0"/>
              <a:t>The</a:t>
            </a:r>
            <a:r>
              <a:rPr lang="en-US" b="1" dirty="0" smtClean="0">
                <a:latin typeface="Courier New" pitchFamily="49" charset="0"/>
                <a:cs typeface="Courier New" pitchFamily="49" charset="0"/>
              </a:rPr>
              <a:t> bgp default local-preference </a:t>
            </a:r>
            <a:r>
              <a:rPr lang="en-US" dirty="0" smtClean="0"/>
              <a:t>command changes the default local preference value. </a:t>
            </a:r>
          </a:p>
          <a:p>
            <a:pPr lvl="1"/>
            <a:r>
              <a:rPr lang="en-US" dirty="0" smtClean="0"/>
              <a:t>With this command, all IBGP routes that are advertised have the local preference set to the value specified.</a:t>
            </a:r>
          </a:p>
          <a:p>
            <a:pPr lvl="1"/>
            <a:r>
              <a:rPr lang="en-US" dirty="0" smtClean="0"/>
              <a:t>If an EBGP neighbor receives a local preference value, the EBGP neighbor ignores it.</a:t>
            </a:r>
          </a:p>
        </p:txBody>
      </p:sp>
    </p:spTree>
    <p:extLst>
      <p:ext uri="{BB962C8B-B14F-4D97-AF65-F5344CB8AC3E}">
        <p14:creationId xmlns:p14="http://schemas.microsoft.com/office/powerpoint/2010/main" val="42716711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p:txBody>
          <a:bodyPr>
            <a:noAutofit/>
          </a:bodyPr>
          <a:lstStyle/>
          <a:p>
            <a:r>
              <a:rPr lang="en-US" smtClean="0"/>
              <a:t>Well-Known Discretionary: ATOMIC_AGGREGATE</a:t>
            </a:r>
            <a:endParaRPr lang="en-US" dirty="0" smtClean="0"/>
          </a:p>
        </p:txBody>
      </p:sp>
      <p:sp>
        <p:nvSpPr>
          <p:cNvPr id="162819" name="Rectangle 3"/>
          <p:cNvSpPr>
            <a:spLocks noGrp="1" noChangeArrowheads="1"/>
          </p:cNvSpPr>
          <p:nvPr>
            <p:ph idx="1"/>
          </p:nvPr>
        </p:nvSpPr>
        <p:spPr>
          <a:xfrm>
            <a:off x="279401" y="1286932"/>
            <a:ext cx="8520354" cy="5177367"/>
          </a:xfrm>
        </p:spPr>
        <p:txBody>
          <a:bodyPr/>
          <a:lstStyle/>
          <a:p>
            <a:r>
              <a:rPr lang="en-US" smtClean="0"/>
              <a:t>The Atomic Aggregate attribute is used to indicate that routes have been summarized.</a:t>
            </a:r>
          </a:p>
          <a:p>
            <a:pPr lvl="1"/>
            <a:r>
              <a:rPr lang="en-US" smtClean="0"/>
              <a:t>Attribute warns that the received information may not necessarily be the most complete route information available.  </a:t>
            </a:r>
          </a:p>
          <a:p>
            <a:r>
              <a:rPr lang="en-US" smtClean="0"/>
              <a:t>Attribute is set to either True or False with “true” alerting other BGP routers that multiple destinations have been grouped into a single update.</a:t>
            </a:r>
          </a:p>
          <a:p>
            <a:pPr lvl="1"/>
            <a:r>
              <a:rPr lang="en-US" smtClean="0"/>
              <a:t>Router update includes its router ID and AS number along with the supernet route enabling administrators to determine which BGP router is responsible for a particular instance of aggregation. </a:t>
            </a:r>
          </a:p>
          <a:p>
            <a:pPr lvl="1"/>
            <a:r>
              <a:rPr lang="en-US" smtClean="0"/>
              <a:t>Tracing a supernet to its original "aggregator" may be necessary for troubleshooting purposes. </a:t>
            </a:r>
          </a:p>
          <a:p>
            <a:pPr lvl="1"/>
            <a:endParaRPr lang="en-US" dirty="0" smtClean="0"/>
          </a:p>
        </p:txBody>
      </p:sp>
    </p:spTree>
    <p:extLst>
      <p:ext uri="{BB962C8B-B14F-4D97-AF65-F5344CB8AC3E}">
        <p14:creationId xmlns:p14="http://schemas.microsoft.com/office/powerpoint/2010/main" val="215452178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Optional Transitive </a:t>
            </a:r>
          </a:p>
        </p:txBody>
      </p:sp>
      <p:sp>
        <p:nvSpPr>
          <p:cNvPr id="1597443" name="Rectangle 3"/>
          <p:cNvSpPr>
            <a:spLocks noGrp="1" noChangeArrowheads="1"/>
          </p:cNvSpPr>
          <p:nvPr>
            <p:ph idx="10"/>
          </p:nvPr>
        </p:nvSpPr>
        <p:spPr/>
        <p:txBody>
          <a:bodyPr>
            <a:normAutofit/>
          </a:bodyPr>
          <a:lstStyle/>
          <a:p>
            <a:r>
              <a:rPr lang="en-US" dirty="0" smtClean="0"/>
              <a:t>Attribute may or may not be recognized by all BGP implementations. </a:t>
            </a:r>
          </a:p>
          <a:p>
            <a:r>
              <a:rPr lang="en-US" dirty="0" smtClean="0"/>
              <a:t>Because the attribute is transitive, BGP accepts and advertises the attribute even if it is not recognized. </a:t>
            </a:r>
          </a:p>
        </p:txBody>
      </p:sp>
      <p:pic>
        <p:nvPicPr>
          <p:cNvPr id="204802"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9" name="Rectangle 8"/>
          <p:cNvSpPr/>
          <p:nvPr/>
        </p:nvSpPr>
        <p:spPr bwMode="auto">
          <a:xfrm>
            <a:off x="6125029" y="4327679"/>
            <a:ext cx="1770742" cy="972457"/>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0" name="Rectangle 9"/>
          <p:cNvSpPr/>
          <p:nvPr/>
        </p:nvSpPr>
        <p:spPr bwMode="auto">
          <a:xfrm>
            <a:off x="6415314" y="5300136"/>
            <a:ext cx="1915885" cy="9724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 name="Rectangle 6"/>
          <p:cNvSpPr/>
          <p:nvPr/>
        </p:nvSpPr>
        <p:spPr bwMode="auto">
          <a:xfrm>
            <a:off x="834573" y="4211566"/>
            <a:ext cx="3519714" cy="1124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885371" y="5350937"/>
            <a:ext cx="3730172" cy="870858"/>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5275944" y="4197052"/>
            <a:ext cx="2881085" cy="130630"/>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423063389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p:txBody>
          <a:bodyPr/>
          <a:lstStyle/>
          <a:p>
            <a:r>
              <a:rPr lang="en-US" dirty="0" smtClean="0"/>
              <a:t>Optional Transitive: Community</a:t>
            </a:r>
          </a:p>
        </p:txBody>
      </p:sp>
      <p:sp>
        <p:nvSpPr>
          <p:cNvPr id="1403909" name="Rectangle 5"/>
          <p:cNvSpPr>
            <a:spLocks noGrp="1" noChangeArrowheads="1"/>
          </p:cNvSpPr>
          <p:nvPr>
            <p:ph idx="1"/>
          </p:nvPr>
        </p:nvSpPr>
        <p:spPr/>
        <p:txBody>
          <a:bodyPr/>
          <a:lstStyle/>
          <a:p>
            <a:r>
              <a:rPr lang="en-US" dirty="0" smtClean="0"/>
              <a:t>The BGP community attribute can be used to filter incoming or outgoing routes. </a:t>
            </a:r>
          </a:p>
          <a:p>
            <a:pPr lvl="1"/>
            <a:r>
              <a:rPr lang="en-US" dirty="0" smtClean="0"/>
              <a:t>BGP routers can tag routes with an indicator (the community) and allow other routers to make decisions based on that tag. </a:t>
            </a:r>
          </a:p>
          <a:p>
            <a:r>
              <a:rPr lang="en-US" dirty="0" smtClean="0"/>
              <a:t>If a router does not understand the concept of communities, it defers to the next router. </a:t>
            </a:r>
          </a:p>
          <a:p>
            <a:pPr lvl="1"/>
            <a:r>
              <a:rPr lang="en-US" dirty="0" smtClean="0"/>
              <a:t>However, if the router does understand the concept, it must be configured to propagate the community; otherwise, communities are dropped by default.</a:t>
            </a:r>
          </a:p>
          <a:p>
            <a:r>
              <a:rPr lang="en-US" dirty="0" smtClean="0"/>
              <a:t>Communities are not restricted to one network or one AS, and they have no physical boundaries.</a:t>
            </a:r>
          </a:p>
          <a:p>
            <a:pPr lvl="1"/>
            <a:endParaRPr lang="en-US" dirty="0" smtClean="0"/>
          </a:p>
        </p:txBody>
      </p:sp>
    </p:spTree>
    <p:extLst>
      <p:ext uri="{BB962C8B-B14F-4D97-AF65-F5344CB8AC3E}">
        <p14:creationId xmlns:p14="http://schemas.microsoft.com/office/powerpoint/2010/main" val="7335774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dirty="0" smtClean="0"/>
              <a:t>BGP Tables</a:t>
            </a:r>
            <a:endParaRPr lang="en-US" dirty="0"/>
          </a:p>
        </p:txBody>
      </p:sp>
      <p:sp>
        <p:nvSpPr>
          <p:cNvPr id="820227" name="Rectangle 3"/>
          <p:cNvSpPr>
            <a:spLocks noGrp="1" noChangeArrowheads="1"/>
          </p:cNvSpPr>
          <p:nvPr>
            <p:ph idx="1"/>
          </p:nvPr>
        </p:nvSpPr>
        <p:spPr/>
        <p:txBody>
          <a:bodyPr/>
          <a:lstStyle/>
          <a:p>
            <a:r>
              <a:rPr lang="en-GB" dirty="0" smtClean="0"/>
              <a:t>Neighbor table </a:t>
            </a:r>
          </a:p>
          <a:p>
            <a:pPr lvl="1"/>
            <a:r>
              <a:rPr lang="en-GB" dirty="0" smtClean="0"/>
              <a:t>List of BGP </a:t>
            </a:r>
            <a:r>
              <a:rPr lang="en-US" dirty="0" smtClean="0"/>
              <a:t>neighbors</a:t>
            </a:r>
          </a:p>
          <a:p>
            <a:pPr lvl="1"/>
            <a:endParaRPr lang="en-US" dirty="0" smtClean="0"/>
          </a:p>
          <a:p>
            <a:r>
              <a:rPr lang="en-GB" dirty="0" smtClean="0"/>
              <a:t>BGP table (forwarding database)</a:t>
            </a:r>
          </a:p>
          <a:p>
            <a:pPr lvl="1"/>
            <a:r>
              <a:rPr lang="en-GB" dirty="0" smtClean="0"/>
              <a:t>List of all networks learned from each neighbor</a:t>
            </a:r>
          </a:p>
          <a:p>
            <a:pPr lvl="1"/>
            <a:r>
              <a:rPr lang="en-GB" dirty="0" smtClean="0"/>
              <a:t>Can contain multiple paths to destination networks </a:t>
            </a:r>
          </a:p>
          <a:p>
            <a:pPr lvl="1"/>
            <a:r>
              <a:rPr lang="en-GB" dirty="0" smtClean="0"/>
              <a:t>Contains BGP attributes for each path</a:t>
            </a:r>
          </a:p>
          <a:p>
            <a:pPr lvl="1"/>
            <a:r>
              <a:rPr lang="en-NZ" dirty="0" smtClean="0">
                <a:solidFill>
                  <a:srgbClr val="FF0000"/>
                </a:solidFill>
              </a:rPr>
              <a:t>The </a:t>
            </a:r>
            <a:r>
              <a:rPr lang="en-NZ" dirty="0">
                <a:solidFill>
                  <a:srgbClr val="FF0000"/>
                </a:solidFill>
              </a:rPr>
              <a:t>BGP table version ONLY increments when there is a change to a BGP best </a:t>
            </a:r>
            <a:r>
              <a:rPr lang="en-NZ" dirty="0" smtClean="0">
                <a:solidFill>
                  <a:srgbClr val="FF0000"/>
                </a:solidFill>
              </a:rPr>
              <a:t>path</a:t>
            </a:r>
          </a:p>
          <a:p>
            <a:pPr lvl="1"/>
            <a:endParaRPr lang="en-GB" dirty="0" smtClean="0">
              <a:solidFill>
                <a:srgbClr val="FF0000"/>
              </a:solidFill>
            </a:endParaRPr>
          </a:p>
          <a:p>
            <a:r>
              <a:rPr lang="en-GB" dirty="0" smtClean="0"/>
              <a:t>IP routing table</a:t>
            </a:r>
          </a:p>
          <a:p>
            <a:pPr lvl="1"/>
            <a:r>
              <a:rPr lang="en-GB" dirty="0" smtClean="0"/>
              <a:t>List of best paths to destination networks</a:t>
            </a:r>
            <a:endParaRPr lang="en-US" dirty="0"/>
          </a:p>
        </p:txBody>
      </p:sp>
    </p:spTree>
    <p:extLst>
      <p:ext uri="{BB962C8B-B14F-4D97-AF65-F5344CB8AC3E}">
        <p14:creationId xmlns:p14="http://schemas.microsoft.com/office/powerpoint/2010/main" val="359011850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smtClean="0"/>
              <a:t>Optional Nontransitive </a:t>
            </a:r>
          </a:p>
        </p:txBody>
      </p:sp>
      <p:sp>
        <p:nvSpPr>
          <p:cNvPr id="1597443" name="Rectangle 3"/>
          <p:cNvSpPr>
            <a:spLocks noGrp="1" noChangeArrowheads="1"/>
          </p:cNvSpPr>
          <p:nvPr>
            <p:ph idx="10"/>
          </p:nvPr>
        </p:nvSpPr>
        <p:spPr/>
        <p:txBody>
          <a:bodyPr>
            <a:normAutofit/>
          </a:bodyPr>
          <a:lstStyle/>
          <a:p>
            <a:r>
              <a:rPr lang="en-US" dirty="0" smtClean="0"/>
              <a:t>Attribute that may or may not be recognized by all BGP implementations.</a:t>
            </a:r>
          </a:p>
          <a:p>
            <a:r>
              <a:rPr lang="en-US" dirty="0" smtClean="0"/>
              <a:t>Whether or not the receiving BGP router recognizes the attribute, it is nontransitive and is not passed along to other BGP peers.</a:t>
            </a:r>
          </a:p>
        </p:txBody>
      </p:sp>
      <p:pic>
        <p:nvPicPr>
          <p:cNvPr id="205826"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7" name="Rectangle 6"/>
          <p:cNvSpPr/>
          <p:nvPr/>
        </p:nvSpPr>
        <p:spPr bwMode="auto">
          <a:xfrm>
            <a:off x="754743" y="4291396"/>
            <a:ext cx="5312228" cy="1030514"/>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1" name="Rectangle 10"/>
          <p:cNvSpPr/>
          <p:nvPr/>
        </p:nvSpPr>
        <p:spPr bwMode="auto">
          <a:xfrm>
            <a:off x="841829" y="5336422"/>
            <a:ext cx="5602514" cy="1008743"/>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3" name="Rectangle 12"/>
          <p:cNvSpPr/>
          <p:nvPr/>
        </p:nvSpPr>
        <p:spPr bwMode="auto">
          <a:xfrm>
            <a:off x="1473201" y="4168024"/>
            <a:ext cx="2881085" cy="130630"/>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Tree>
    <p:extLst>
      <p:ext uri="{BB962C8B-B14F-4D97-AF65-F5344CB8AC3E}">
        <p14:creationId xmlns:p14="http://schemas.microsoft.com/office/powerpoint/2010/main" val="25446016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2246" name="Rectangle 6"/>
          <p:cNvSpPr>
            <a:spLocks noGrp="1" noChangeArrowheads="1"/>
          </p:cNvSpPr>
          <p:nvPr>
            <p:ph type="title"/>
          </p:nvPr>
        </p:nvSpPr>
        <p:spPr/>
        <p:txBody>
          <a:bodyPr/>
          <a:lstStyle/>
          <a:p>
            <a:r>
              <a:rPr lang="en-US" dirty="0" smtClean="0"/>
              <a:t>Optional Nontransitive: MED</a:t>
            </a:r>
          </a:p>
        </p:txBody>
      </p:sp>
      <p:sp>
        <p:nvSpPr>
          <p:cNvPr id="143363" name="Rectangle 7"/>
          <p:cNvSpPr>
            <a:spLocks noGrp="1" noChangeArrowheads="1"/>
          </p:cNvSpPr>
          <p:nvPr>
            <p:ph idx="1"/>
          </p:nvPr>
        </p:nvSpPr>
        <p:spPr/>
        <p:txBody>
          <a:bodyPr>
            <a:normAutofit/>
          </a:bodyPr>
          <a:lstStyle/>
          <a:p>
            <a:r>
              <a:rPr lang="en-US" dirty="0" smtClean="0"/>
              <a:t>The Multiple Exit Discriminator (MED) attribute, also called the </a:t>
            </a:r>
            <a:r>
              <a:rPr lang="en-US" i="1" dirty="0" smtClean="0"/>
              <a:t>metric, </a:t>
            </a:r>
            <a:r>
              <a:rPr lang="en-US" dirty="0" smtClean="0"/>
              <a:t>provides a hint to external neighbors about the preferred path into an AS that has multiple entry points.</a:t>
            </a:r>
          </a:p>
          <a:p>
            <a:pPr lvl="1"/>
            <a:r>
              <a:rPr lang="en-US" dirty="0" smtClean="0"/>
              <a:t>Lower MED is preferred over a higher MED! </a:t>
            </a:r>
          </a:p>
          <a:p>
            <a:r>
              <a:rPr lang="en-US" dirty="0" smtClean="0"/>
              <a:t>The MED is sent to EBGP peers and those routers propagate the MED within their AS.</a:t>
            </a:r>
          </a:p>
          <a:p>
            <a:pPr lvl="1"/>
            <a:r>
              <a:rPr lang="en-US" dirty="0" smtClean="0"/>
              <a:t>The routers within the AS use the MED, but do not pass it on to the next AS. </a:t>
            </a:r>
          </a:p>
          <a:p>
            <a:pPr lvl="1"/>
            <a:r>
              <a:rPr lang="en-US" dirty="0" smtClean="0"/>
              <a:t>When the same update is passed on to another AS, the metric will be set back to the default of 0. </a:t>
            </a:r>
          </a:p>
          <a:p>
            <a:r>
              <a:rPr lang="en-US" dirty="0" smtClean="0"/>
              <a:t>By using the MED attribute, BGP is the only protocol that can affect how routes are sent into an AS. </a:t>
            </a:r>
          </a:p>
        </p:txBody>
      </p:sp>
    </p:spTree>
    <p:extLst>
      <p:ext uri="{BB962C8B-B14F-4D97-AF65-F5344CB8AC3E}">
        <p14:creationId xmlns:p14="http://schemas.microsoft.com/office/powerpoint/2010/main" val="7260782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4293" name="Text Box 5"/>
          <p:cNvSpPr txBox="1">
            <a:spLocks noChangeArrowheads="1"/>
          </p:cNvSpPr>
          <p:nvPr/>
        </p:nvSpPr>
        <p:spPr bwMode="auto">
          <a:xfrm>
            <a:off x="304800" y="4868863"/>
            <a:ext cx="8534400" cy="369332"/>
          </a:xfrm>
          <a:prstGeom prst="rect">
            <a:avLst/>
          </a:prstGeom>
          <a:noFill/>
          <a:ln w="12700">
            <a:solidFill>
              <a:schemeClr val="bg1"/>
            </a:solidFill>
            <a:miter lim="800000"/>
            <a:headEnd/>
            <a:tailEnd/>
          </a:ln>
          <a:effectLst/>
        </p:spPr>
        <p:txBody>
          <a:bodyPr>
            <a:spAutoFit/>
          </a:bodyPr>
          <a:lstStyle/>
          <a:p>
            <a:pPr marL="190500" indent="-190500">
              <a:lnSpc>
                <a:spcPct val="100000"/>
              </a:lnSpc>
              <a:spcBef>
                <a:spcPct val="10000"/>
              </a:spcBef>
              <a:buClr>
                <a:srgbClr val="83A2CF"/>
              </a:buClr>
              <a:buFont typeface="Wingdings" pitchFamily="2" charset="2"/>
              <a:buChar char="ü"/>
              <a:defRPr/>
            </a:pPr>
            <a:endParaRPr lang="en-US" sz="1800" dirty="0">
              <a:solidFill>
                <a:srgbClr val="000000"/>
              </a:solidFill>
              <a:effectLst>
                <a:outerShdw blurRad="38100" dist="38100" dir="2700000" algn="tl">
                  <a:srgbClr val="C0C0C0"/>
                </a:outerShdw>
              </a:effectLst>
            </a:endParaRPr>
          </a:p>
        </p:txBody>
      </p:sp>
      <p:sp>
        <p:nvSpPr>
          <p:cNvPr id="1164295" name="Rectangle 7"/>
          <p:cNvSpPr>
            <a:spLocks noGrp="1" noChangeArrowheads="1"/>
          </p:cNvSpPr>
          <p:nvPr>
            <p:ph type="title"/>
          </p:nvPr>
        </p:nvSpPr>
        <p:spPr/>
        <p:txBody>
          <a:bodyPr/>
          <a:lstStyle/>
          <a:p>
            <a:r>
              <a:rPr lang="en-US" dirty="0" smtClean="0"/>
              <a:t>Optional Nontransitive: MED</a:t>
            </a:r>
          </a:p>
        </p:txBody>
      </p:sp>
      <p:sp>
        <p:nvSpPr>
          <p:cNvPr id="6" name="Content Placeholder 5"/>
          <p:cNvSpPr>
            <a:spLocks noGrp="1"/>
          </p:cNvSpPr>
          <p:nvPr>
            <p:ph idx="11"/>
          </p:nvPr>
        </p:nvSpPr>
        <p:spPr/>
        <p:txBody>
          <a:bodyPr>
            <a:normAutofit/>
          </a:bodyPr>
          <a:lstStyle/>
          <a:p>
            <a:r>
              <a:rPr lang="en-US" dirty="0" smtClean="0"/>
              <a:t>Routers B and C include a MED attribute in the updates to router A.</a:t>
            </a:r>
          </a:p>
          <a:p>
            <a:pPr lvl="1"/>
            <a:r>
              <a:rPr lang="en-US" dirty="0" smtClean="0"/>
              <a:t>Router B MED attribute is set to 150.</a:t>
            </a:r>
          </a:p>
          <a:p>
            <a:pPr lvl="1"/>
            <a:r>
              <a:rPr lang="en-US" dirty="0" smtClean="0"/>
              <a:t>Router C MED attribute is set to 200. </a:t>
            </a:r>
          </a:p>
          <a:p>
            <a:r>
              <a:rPr lang="en-US" dirty="0" smtClean="0"/>
              <a:t>When A receives updates from B and C, it picks router B as the best next hop because of the lower MED.</a:t>
            </a:r>
            <a:endParaRPr lang="en-US" dirty="0"/>
          </a:p>
        </p:txBody>
      </p:sp>
      <p:pic>
        <p:nvPicPr>
          <p:cNvPr id="8" name="Picture 8"/>
          <p:cNvPicPr>
            <a:picLocks noGrp="1" noChangeAspect="1" noChangeArrowheads="1"/>
          </p:cNvPicPr>
          <p:nvPr>
            <p:ph sz="quarter" idx="12"/>
          </p:nvPr>
        </p:nvPicPr>
        <p:blipFill>
          <a:blip r:embed="rId2"/>
          <a:stretch>
            <a:fillRect/>
          </a:stretch>
        </p:blipFill>
        <p:spPr bwMode="auto">
          <a:xfrm>
            <a:off x="3249182" y="990600"/>
            <a:ext cx="2591661" cy="2654300"/>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32085196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2930" name="Rectangle 2"/>
          <p:cNvSpPr>
            <a:spLocks noGrp="1" noChangeArrowheads="1"/>
          </p:cNvSpPr>
          <p:nvPr>
            <p:ph type="title"/>
          </p:nvPr>
        </p:nvSpPr>
        <p:spPr/>
        <p:txBody>
          <a:bodyPr/>
          <a:lstStyle/>
          <a:p>
            <a:r>
              <a:rPr lang="en-US" dirty="0" smtClean="0"/>
              <a:t>Cisco Weight Attribute</a:t>
            </a:r>
          </a:p>
        </p:txBody>
      </p:sp>
      <p:sp>
        <p:nvSpPr>
          <p:cNvPr id="1532931" name="Rectangle 3"/>
          <p:cNvSpPr>
            <a:spLocks noGrp="1" noChangeArrowheads="1"/>
          </p:cNvSpPr>
          <p:nvPr>
            <p:ph idx="1"/>
          </p:nvPr>
        </p:nvSpPr>
        <p:spPr/>
        <p:txBody>
          <a:bodyPr>
            <a:normAutofit/>
          </a:bodyPr>
          <a:lstStyle/>
          <a:p>
            <a:r>
              <a:rPr lang="en-US" dirty="0" smtClean="0"/>
              <a:t>The Weight attribute is a Cisco proprietary attribute.</a:t>
            </a:r>
          </a:p>
          <a:p>
            <a:r>
              <a:rPr lang="en-US" dirty="0" smtClean="0"/>
              <a:t>Similar in function to the local preference, the weight attribute applies when 1 router has multiple exit points.</a:t>
            </a:r>
          </a:p>
          <a:p>
            <a:pPr lvl="1"/>
            <a:r>
              <a:rPr lang="en-US" dirty="0" smtClean="0"/>
              <a:t>Local preference is used when 2+ routers provide multiple exit points. </a:t>
            </a:r>
          </a:p>
          <a:p>
            <a:r>
              <a:rPr lang="en-US" dirty="0" smtClean="0"/>
              <a:t>It is configured locally on a router and is not propagated to any other routers. </a:t>
            </a:r>
          </a:p>
          <a:p>
            <a:pPr lvl="1"/>
            <a:r>
              <a:rPr lang="en-US" dirty="0" smtClean="0"/>
              <a:t>Routes with a higher weight are preferred when multiple routes exist to the same destination.</a:t>
            </a:r>
          </a:p>
          <a:p>
            <a:r>
              <a:rPr lang="en-US" dirty="0" smtClean="0"/>
              <a:t>The weight can have a value from 0 to 65535.</a:t>
            </a:r>
          </a:p>
          <a:p>
            <a:pPr lvl="1"/>
            <a:r>
              <a:rPr lang="en-US" dirty="0" smtClean="0"/>
              <a:t>Paths that the router originates have a weight of 32768 by default, and other paths have a weight of 0 by default.</a:t>
            </a:r>
          </a:p>
          <a:p>
            <a:endParaRPr lang="en-US" dirty="0" smtClean="0"/>
          </a:p>
          <a:p>
            <a:endParaRPr lang="en-US" dirty="0" smtClean="0"/>
          </a:p>
        </p:txBody>
      </p:sp>
    </p:spTree>
    <p:extLst>
      <p:ext uri="{BB962C8B-B14F-4D97-AF65-F5344CB8AC3E}">
        <p14:creationId xmlns:p14="http://schemas.microsoft.com/office/powerpoint/2010/main" val="30496992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1862" name="Rectangle 6"/>
          <p:cNvSpPr>
            <a:spLocks noGrp="1" noChangeArrowheads="1"/>
          </p:cNvSpPr>
          <p:nvPr>
            <p:ph type="title"/>
          </p:nvPr>
        </p:nvSpPr>
        <p:spPr/>
        <p:txBody>
          <a:bodyPr/>
          <a:lstStyle/>
          <a:p>
            <a:r>
              <a:rPr lang="en-US" dirty="0" smtClean="0"/>
              <a:t>Cisco Weight Attribute</a:t>
            </a:r>
          </a:p>
        </p:txBody>
      </p:sp>
      <p:sp>
        <p:nvSpPr>
          <p:cNvPr id="6" name="Content Placeholder 5"/>
          <p:cNvSpPr>
            <a:spLocks noGrp="1"/>
          </p:cNvSpPr>
          <p:nvPr>
            <p:ph idx="11"/>
          </p:nvPr>
        </p:nvSpPr>
        <p:spPr/>
        <p:txBody>
          <a:bodyPr>
            <a:normAutofit lnSpcReduction="10000"/>
          </a:bodyPr>
          <a:lstStyle/>
          <a:p>
            <a:r>
              <a:rPr lang="en-US" dirty="0" smtClean="0"/>
              <a:t>Routers B and C learn about network 172.20.0.0 from AS 65250 and propagate the update to router A.</a:t>
            </a:r>
          </a:p>
          <a:p>
            <a:pPr lvl="1"/>
            <a:r>
              <a:rPr lang="en-US" dirty="0" smtClean="0"/>
              <a:t>Therefore Router A has two ways to reach 172.20.0.0. </a:t>
            </a:r>
          </a:p>
          <a:p>
            <a:r>
              <a:rPr lang="en-US" dirty="0" smtClean="0"/>
              <a:t>Router A sets the weight of updates as follows:</a:t>
            </a:r>
          </a:p>
          <a:p>
            <a:pPr lvl="1"/>
            <a:r>
              <a:rPr lang="en-US" dirty="0" smtClean="0"/>
              <a:t>Updates coming from router B are set to 200</a:t>
            </a:r>
          </a:p>
          <a:p>
            <a:pPr lvl="1"/>
            <a:r>
              <a:rPr lang="en-US" dirty="0" smtClean="0"/>
              <a:t>Updates coming from router C are set to 150. </a:t>
            </a:r>
          </a:p>
          <a:p>
            <a:r>
              <a:rPr lang="en-US" dirty="0" smtClean="0"/>
              <a:t>Router A uses router B because of the higher weight.</a:t>
            </a:r>
            <a:endParaRPr lang="en-US" dirty="0"/>
          </a:p>
        </p:txBody>
      </p:sp>
      <p:pic>
        <p:nvPicPr>
          <p:cNvPr id="8" name="Picture 5"/>
          <p:cNvPicPr>
            <a:picLocks noGrp="1" noChangeAspect="1" noChangeArrowheads="1"/>
          </p:cNvPicPr>
          <p:nvPr>
            <p:ph sz="quarter" idx="12"/>
          </p:nvPr>
        </p:nvPicPr>
        <p:blipFill>
          <a:blip r:embed="rId2"/>
          <a:stretch>
            <a:fillRect/>
          </a:stretch>
        </p:blipFill>
        <p:spPr>
          <a:xfrm>
            <a:off x="1776241" y="990600"/>
            <a:ext cx="5537543" cy="2654300"/>
          </a:xfrm>
        </p:spPr>
      </p:pic>
    </p:spTree>
    <p:extLst>
      <p:ext uri="{BB962C8B-B14F-4D97-AF65-F5344CB8AC3E}">
        <p14:creationId xmlns:p14="http://schemas.microsoft.com/office/powerpoint/2010/main" val="38412408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pPr>
              <a:defRPr/>
            </a:pPr>
            <a:r>
              <a:rPr lang="en-US" dirty="0" smtClean="0"/>
              <a:t>BGP Route Selection Process</a:t>
            </a:r>
          </a:p>
        </p:txBody>
      </p:sp>
      <p:sp>
        <p:nvSpPr>
          <p:cNvPr id="166915" name="Rectangle 3"/>
          <p:cNvSpPr>
            <a:spLocks noGrp="1" noChangeArrowheads="1"/>
          </p:cNvSpPr>
          <p:nvPr>
            <p:ph idx="1"/>
          </p:nvPr>
        </p:nvSpPr>
        <p:spPr/>
        <p:txBody>
          <a:bodyPr/>
          <a:lstStyle/>
          <a:p>
            <a:r>
              <a:rPr lang="en-US" dirty="0" smtClean="0"/>
              <a:t>The BGP best path decision is based on the value of attributes that the update contains and other BGP-configurable factors.</a:t>
            </a:r>
          </a:p>
          <a:p>
            <a:r>
              <a:rPr lang="en-US" dirty="0" smtClean="0"/>
              <a:t>BGP considers only synchronized routes with no AS loops and a valid next-hop address. </a:t>
            </a:r>
          </a:p>
        </p:txBody>
      </p:sp>
    </p:spTree>
    <p:extLst>
      <p:ext uri="{BB962C8B-B14F-4D97-AF65-F5344CB8AC3E}">
        <p14:creationId xmlns:p14="http://schemas.microsoft.com/office/powerpoint/2010/main" val="4217357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Route Selection Process</a:t>
            </a:r>
            <a:endParaRPr lang="en-US" dirty="0"/>
          </a:p>
        </p:txBody>
      </p:sp>
      <p:sp>
        <p:nvSpPr>
          <p:cNvPr id="6" name="TextBox 5"/>
          <p:cNvSpPr txBox="1"/>
          <p:nvPr/>
        </p:nvSpPr>
        <p:spPr>
          <a:xfrm>
            <a:off x="266700" y="1130300"/>
            <a:ext cx="35687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highest weight.</a:t>
            </a:r>
            <a:endParaRPr lang="en-US" sz="1600" dirty="0">
              <a:solidFill>
                <a:srgbClr val="000000"/>
              </a:solidFill>
            </a:endParaRPr>
          </a:p>
        </p:txBody>
      </p:sp>
      <p:sp>
        <p:nvSpPr>
          <p:cNvPr id="7" name="TextBox 6"/>
          <p:cNvSpPr txBox="1"/>
          <p:nvPr/>
        </p:nvSpPr>
        <p:spPr>
          <a:xfrm>
            <a:off x="266700" y="2235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highest LOCAL_PREF.</a:t>
            </a:r>
            <a:endParaRPr lang="en-US" sz="1600" dirty="0">
              <a:solidFill>
                <a:srgbClr val="000000"/>
              </a:solidFill>
            </a:endParaRPr>
          </a:p>
        </p:txBody>
      </p:sp>
      <p:cxnSp>
        <p:nvCxnSpPr>
          <p:cNvPr id="10" name="Straight Arrow Connector 9"/>
          <p:cNvCxnSpPr>
            <a:stCxn id="6" idx="2"/>
            <a:endCxn id="7" idx="0"/>
          </p:cNvCxnSpPr>
          <p:nvPr/>
        </p:nvCxnSpPr>
        <p:spPr bwMode="auto">
          <a:xfrm rot="5400000">
            <a:off x="1780816" y="1964966"/>
            <a:ext cx="5404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Box 12"/>
          <p:cNvSpPr txBox="1"/>
          <p:nvPr/>
        </p:nvSpPr>
        <p:spPr>
          <a:xfrm>
            <a:off x="266700" y="3378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locally generated route (network or aggregate routes). </a:t>
            </a:r>
            <a:endParaRPr lang="en-US" sz="1600" dirty="0">
              <a:solidFill>
                <a:srgbClr val="000000"/>
              </a:solidFill>
            </a:endParaRPr>
          </a:p>
        </p:txBody>
      </p:sp>
      <p:cxnSp>
        <p:nvCxnSpPr>
          <p:cNvPr id="14" name="Straight Arrow Connector 13"/>
          <p:cNvCxnSpPr>
            <a:stCxn id="7" idx="2"/>
            <a:endCxn id="13" idx="0"/>
          </p:cNvCxnSpPr>
          <p:nvPr/>
        </p:nvCxnSpPr>
        <p:spPr bwMode="auto">
          <a:xfrm rot="5400000">
            <a:off x="1765300" y="3092450"/>
            <a:ext cx="5715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6" name="TextBox 15"/>
          <p:cNvSpPr txBox="1"/>
          <p:nvPr/>
        </p:nvSpPr>
        <p:spPr>
          <a:xfrm>
            <a:off x="266700" y="45085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shortest AS-PATH. </a:t>
            </a:r>
            <a:endParaRPr lang="en-US" sz="1600" dirty="0">
              <a:solidFill>
                <a:srgbClr val="000000"/>
              </a:solidFill>
            </a:endParaRPr>
          </a:p>
        </p:txBody>
      </p:sp>
      <p:cxnSp>
        <p:nvCxnSpPr>
          <p:cNvPr id="17" name="Straight Arrow Connector 16"/>
          <p:cNvCxnSpPr>
            <a:stCxn id="13" idx="2"/>
            <a:endCxn id="16" idx="0"/>
          </p:cNvCxnSpPr>
          <p:nvPr/>
        </p:nvCxnSpPr>
        <p:spPr bwMode="auto">
          <a:xfrm rot="5400000">
            <a:off x="1771650" y="4229100"/>
            <a:ext cx="558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9" name="TextBox 38"/>
          <p:cNvSpPr txBox="1"/>
          <p:nvPr/>
        </p:nvSpPr>
        <p:spPr>
          <a:xfrm>
            <a:off x="266700" y="55880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ORIGIN </a:t>
            </a:r>
            <a:r>
              <a:rPr lang="en-US" sz="1400" dirty="0" smtClean="0">
                <a:solidFill>
                  <a:srgbClr val="000000"/>
                </a:solidFill>
              </a:rPr>
              <a:t>(IGP&lt;EGP&lt;incomplete)</a:t>
            </a:r>
            <a:endParaRPr lang="en-US" sz="1600" dirty="0">
              <a:solidFill>
                <a:srgbClr val="000000"/>
              </a:solidFill>
            </a:endParaRPr>
          </a:p>
        </p:txBody>
      </p:sp>
      <p:cxnSp>
        <p:nvCxnSpPr>
          <p:cNvPr id="40" name="Straight Arrow Connector 39"/>
          <p:cNvCxnSpPr>
            <a:stCxn id="16" idx="2"/>
            <a:endCxn id="39" idx="0"/>
          </p:cNvCxnSpPr>
          <p:nvPr/>
        </p:nvCxnSpPr>
        <p:spPr bwMode="auto">
          <a:xfrm rot="5400000">
            <a:off x="1797050" y="5334000"/>
            <a:ext cx="50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2" name="TextBox 41"/>
          <p:cNvSpPr txBox="1"/>
          <p:nvPr/>
        </p:nvSpPr>
        <p:spPr>
          <a:xfrm>
            <a:off x="5092700" y="1130300"/>
            <a:ext cx="36830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MED.</a:t>
            </a:r>
            <a:endParaRPr lang="en-US" sz="1600" dirty="0">
              <a:solidFill>
                <a:srgbClr val="000000"/>
              </a:solidFill>
            </a:endParaRPr>
          </a:p>
        </p:txBody>
      </p:sp>
      <p:sp>
        <p:nvSpPr>
          <p:cNvPr id="43" name="TextBox 42"/>
          <p:cNvSpPr txBox="1"/>
          <p:nvPr/>
        </p:nvSpPr>
        <p:spPr>
          <a:xfrm>
            <a:off x="5092700" y="20447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EBGP route over IBGP route.</a:t>
            </a:r>
            <a:endParaRPr lang="en-US" sz="1600" dirty="0">
              <a:solidFill>
                <a:srgbClr val="000000"/>
              </a:solidFill>
            </a:endParaRPr>
          </a:p>
        </p:txBody>
      </p:sp>
      <p:cxnSp>
        <p:nvCxnSpPr>
          <p:cNvPr id="44" name="Straight Arrow Connector 43"/>
          <p:cNvCxnSpPr>
            <a:stCxn id="42" idx="2"/>
            <a:endCxn id="43" idx="0"/>
          </p:cNvCxnSpPr>
          <p:nvPr/>
        </p:nvCxnSpPr>
        <p:spPr bwMode="auto">
          <a:xfrm rot="5400000">
            <a:off x="6759216" y="1869716"/>
            <a:ext cx="3499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5" name="TextBox 44"/>
          <p:cNvSpPr txBox="1"/>
          <p:nvPr/>
        </p:nvSpPr>
        <p:spPr>
          <a:xfrm>
            <a:off x="5092700" y="2997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through the closest IGP neighbor.</a:t>
            </a:r>
            <a:endParaRPr lang="en-US" sz="1600" dirty="0">
              <a:solidFill>
                <a:srgbClr val="000000"/>
              </a:solidFill>
            </a:endParaRPr>
          </a:p>
        </p:txBody>
      </p:sp>
      <p:cxnSp>
        <p:nvCxnSpPr>
          <p:cNvPr id="46" name="Straight Arrow Connector 45"/>
          <p:cNvCxnSpPr>
            <a:stCxn id="43" idx="2"/>
            <a:endCxn id="45" idx="0"/>
          </p:cNvCxnSpPr>
          <p:nvPr/>
        </p:nvCxnSpPr>
        <p:spPr bwMode="auto">
          <a:xfrm rot="5400000">
            <a:off x="6743700" y="2806700"/>
            <a:ext cx="381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7" name="TextBox 46"/>
          <p:cNvSpPr txBox="1"/>
          <p:nvPr/>
        </p:nvSpPr>
        <p:spPr>
          <a:xfrm>
            <a:off x="5092700" y="39370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oldest EBGP route. </a:t>
            </a:r>
            <a:endParaRPr lang="en-US" sz="1600" dirty="0">
              <a:solidFill>
                <a:srgbClr val="000000"/>
              </a:solidFill>
            </a:endParaRPr>
          </a:p>
        </p:txBody>
      </p:sp>
      <p:cxnSp>
        <p:nvCxnSpPr>
          <p:cNvPr id="48" name="Straight Arrow Connector 47"/>
          <p:cNvCxnSpPr>
            <a:stCxn id="45" idx="2"/>
            <a:endCxn id="47" idx="0"/>
          </p:cNvCxnSpPr>
          <p:nvPr/>
        </p:nvCxnSpPr>
        <p:spPr bwMode="auto">
          <a:xfrm rot="5400000">
            <a:off x="6750050" y="37528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9" name="TextBox 48"/>
          <p:cNvSpPr txBox="1"/>
          <p:nvPr/>
        </p:nvSpPr>
        <p:spPr>
          <a:xfrm>
            <a:off x="5092700" y="48768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neighbor BGP router ID value.</a:t>
            </a:r>
            <a:endParaRPr lang="en-US" sz="1600" dirty="0">
              <a:solidFill>
                <a:srgbClr val="000000"/>
              </a:solidFill>
            </a:endParaRPr>
          </a:p>
        </p:txBody>
      </p:sp>
      <p:cxnSp>
        <p:nvCxnSpPr>
          <p:cNvPr id="50" name="Straight Arrow Connector 49"/>
          <p:cNvCxnSpPr>
            <a:stCxn id="47" idx="2"/>
            <a:endCxn id="49" idx="0"/>
          </p:cNvCxnSpPr>
          <p:nvPr/>
        </p:nvCxnSpPr>
        <p:spPr bwMode="auto">
          <a:xfrm rot="5400000">
            <a:off x="6750050" y="46926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52" name="Elbow Connector 51"/>
          <p:cNvCxnSpPr>
            <a:stCxn id="39" idx="3"/>
            <a:endCxn id="42" idx="1"/>
          </p:cNvCxnSpPr>
          <p:nvPr/>
        </p:nvCxnSpPr>
        <p:spPr bwMode="auto">
          <a:xfrm flipV="1">
            <a:off x="3835400" y="1412516"/>
            <a:ext cx="1257300" cy="4461234"/>
          </a:xfrm>
          <a:prstGeom prst="bentConnector3">
            <a:avLst>
              <a:gd name="adj1" fmla="val 50000"/>
            </a:avLst>
          </a:prstGeom>
          <a:solidFill>
            <a:schemeClr val="accent1"/>
          </a:solidFill>
          <a:ln w="38100" cap="flat" cmpd="sng" algn="ctr">
            <a:solidFill>
              <a:schemeClr val="tx1"/>
            </a:solidFill>
            <a:prstDash val="solid"/>
            <a:round/>
            <a:headEnd type="none" w="med" len="med"/>
            <a:tailEnd type="arrow"/>
          </a:ln>
          <a:effectLst/>
        </p:spPr>
      </p:cxnSp>
      <p:sp>
        <p:nvSpPr>
          <p:cNvPr id="59" name="TextBox 58"/>
          <p:cNvSpPr txBox="1"/>
          <p:nvPr/>
        </p:nvSpPr>
        <p:spPr>
          <a:xfrm>
            <a:off x="5092700" y="5791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smtClean="0">
                <a:solidFill>
                  <a:srgbClr val="000000"/>
                </a:solidFill>
              </a:rPr>
              <a:t>Prefer the route with the lowest neighbor IP address.</a:t>
            </a:r>
            <a:endParaRPr lang="en-US" sz="1600" dirty="0">
              <a:solidFill>
                <a:srgbClr val="000000"/>
              </a:solidFill>
            </a:endParaRPr>
          </a:p>
        </p:txBody>
      </p:sp>
      <p:cxnSp>
        <p:nvCxnSpPr>
          <p:cNvPr id="60" name="Straight Arrow Connector 59"/>
          <p:cNvCxnSpPr>
            <a:stCxn id="49" idx="2"/>
            <a:endCxn id="59" idx="0"/>
          </p:cNvCxnSpPr>
          <p:nvPr/>
        </p:nvCxnSpPr>
        <p:spPr bwMode="auto">
          <a:xfrm rot="5400000">
            <a:off x="6762750" y="5619750"/>
            <a:ext cx="3429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738072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NZ" altLang="en-US" sz="3200" b="1" u="sng" smtClean="0"/>
              <a:t>BGP &amp; the route table</a:t>
            </a:r>
            <a:endParaRPr lang="en-AU" altLang="en-US" sz="3200" b="1" u="sng" smtClean="0"/>
          </a:p>
        </p:txBody>
      </p:sp>
      <p:sp>
        <p:nvSpPr>
          <p:cNvPr id="15363" name="Rectangle 3"/>
          <p:cNvSpPr>
            <a:spLocks noGrp="1" noChangeArrowheads="1"/>
          </p:cNvSpPr>
          <p:nvPr>
            <p:ph sz="quarter" idx="1"/>
          </p:nvPr>
        </p:nvSpPr>
        <p:spPr>
          <a:xfrm>
            <a:off x="914400" y="1557338"/>
            <a:ext cx="7772400" cy="5040312"/>
          </a:xfrm>
        </p:spPr>
        <p:txBody>
          <a:bodyPr/>
          <a:lstStyle/>
          <a:p>
            <a:pPr eaLnBrk="1" hangingPunct="1">
              <a:lnSpc>
                <a:spcPct val="80000"/>
              </a:lnSpc>
            </a:pPr>
            <a:endParaRPr lang="en-NZ" altLang="en-US" sz="2400" dirty="0" smtClean="0"/>
          </a:p>
          <a:p>
            <a:pPr eaLnBrk="1" hangingPunct="1">
              <a:lnSpc>
                <a:spcPct val="80000"/>
              </a:lnSpc>
            </a:pPr>
            <a:r>
              <a:rPr lang="en-NZ" altLang="en-US" sz="2200" dirty="0" smtClean="0"/>
              <a:t>Using the best path selection algorithm, the </a:t>
            </a:r>
            <a:r>
              <a:rPr lang="en-NZ" altLang="en-US" sz="2200" u="sng" dirty="0" smtClean="0"/>
              <a:t>single</a:t>
            </a:r>
            <a:r>
              <a:rPr lang="en-NZ" altLang="en-US" sz="2200" dirty="0" smtClean="0"/>
              <a:t> best route is </a:t>
            </a:r>
            <a:r>
              <a:rPr lang="en-NZ" altLang="en-US" sz="2200" u="sng" dirty="0" smtClean="0"/>
              <a:t>eligible</a:t>
            </a:r>
            <a:r>
              <a:rPr lang="en-NZ" altLang="en-US" sz="2200" dirty="0" smtClean="0"/>
              <a:t> to be propagated into the route table</a:t>
            </a:r>
          </a:p>
          <a:p>
            <a:pPr eaLnBrk="1" hangingPunct="1">
              <a:lnSpc>
                <a:spcPct val="80000"/>
              </a:lnSpc>
            </a:pPr>
            <a:endParaRPr lang="en-NZ" altLang="en-US" sz="2200" dirty="0" smtClean="0"/>
          </a:p>
          <a:p>
            <a:pPr eaLnBrk="1" hangingPunct="1">
              <a:lnSpc>
                <a:spcPct val="80000"/>
              </a:lnSpc>
            </a:pPr>
            <a:r>
              <a:rPr lang="en-NZ" altLang="en-US" sz="2200" dirty="0" smtClean="0"/>
              <a:t>If the administrative distance is lower and the prefix length is longer than routes learned via other means it will be installed into the route table</a:t>
            </a:r>
          </a:p>
          <a:p>
            <a:pPr eaLnBrk="1" hangingPunct="1">
              <a:lnSpc>
                <a:spcPct val="80000"/>
              </a:lnSpc>
            </a:pPr>
            <a:endParaRPr lang="en-NZ" altLang="en-US" sz="2200" dirty="0" smtClean="0"/>
          </a:p>
          <a:p>
            <a:pPr eaLnBrk="1" hangingPunct="1">
              <a:lnSpc>
                <a:spcPct val="80000"/>
              </a:lnSpc>
            </a:pPr>
            <a:r>
              <a:rPr lang="en-NZ" altLang="en-US" sz="2200" dirty="0" smtClean="0"/>
              <a:t>Can be changed with </a:t>
            </a:r>
            <a:r>
              <a:rPr lang="en-NZ" altLang="en-US" sz="2200" dirty="0" err="1" smtClean="0"/>
              <a:t>eBGP</a:t>
            </a:r>
            <a:r>
              <a:rPr lang="en-NZ" altLang="en-US" sz="2200" dirty="0" smtClean="0"/>
              <a:t> / </a:t>
            </a:r>
            <a:r>
              <a:rPr lang="en-NZ" altLang="en-US" sz="2200" dirty="0" err="1" smtClean="0"/>
              <a:t>iBGP</a:t>
            </a:r>
            <a:r>
              <a:rPr lang="en-NZ" altLang="en-US" sz="2200" dirty="0" smtClean="0"/>
              <a:t> multipath</a:t>
            </a:r>
          </a:p>
          <a:p>
            <a:pPr eaLnBrk="1" hangingPunct="1">
              <a:lnSpc>
                <a:spcPct val="80000"/>
              </a:lnSpc>
            </a:pPr>
            <a:endParaRPr lang="en-NZ" altLang="en-US" sz="2200" dirty="0" smtClean="0"/>
          </a:p>
          <a:p>
            <a:pPr eaLnBrk="1" hangingPunct="1">
              <a:lnSpc>
                <a:spcPct val="80000"/>
              </a:lnSpc>
            </a:pPr>
            <a:r>
              <a:rPr lang="en-NZ" altLang="en-US" sz="2200" dirty="0" smtClean="0"/>
              <a:t>Multipath will allow installation into the IP routing table of multiple BGP paths to the same destination. Weight, Local </a:t>
            </a:r>
            <a:r>
              <a:rPr lang="en-NZ" altLang="en-US" sz="2200" dirty="0" err="1" smtClean="0"/>
              <a:t>Pref</a:t>
            </a:r>
            <a:r>
              <a:rPr lang="en-NZ" altLang="en-US" sz="2200" dirty="0" smtClean="0"/>
              <a:t>, AS path length, Origin &amp; MED must be equal</a:t>
            </a:r>
            <a:endParaRPr lang="en-AU" altLang="en-US" sz="2200" dirty="0" smtClean="0"/>
          </a:p>
        </p:txBody>
      </p:sp>
    </p:spTree>
    <p:extLst>
      <p:ext uri="{BB962C8B-B14F-4D97-AF65-F5344CB8AC3E}">
        <p14:creationId xmlns:p14="http://schemas.microsoft.com/office/powerpoint/2010/main" val="381225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NZ" altLang="en-US" sz="3200" b="1" u="sng" smtClean="0"/>
              <a:t>Administrative Distance</a:t>
            </a:r>
            <a:endParaRPr lang="en-AU" altLang="en-US" sz="3200" b="1" u="sng" smtClean="0"/>
          </a:p>
        </p:txBody>
      </p:sp>
      <p:sp>
        <p:nvSpPr>
          <p:cNvPr id="17411" name="Rectangle 3"/>
          <p:cNvSpPr>
            <a:spLocks noGrp="1" noChangeArrowheads="1"/>
          </p:cNvSpPr>
          <p:nvPr>
            <p:ph sz="quarter" idx="1"/>
          </p:nvPr>
        </p:nvSpPr>
        <p:spPr/>
        <p:txBody>
          <a:bodyPr/>
          <a:lstStyle/>
          <a:p>
            <a:pPr eaLnBrk="1" hangingPunct="1">
              <a:buFont typeface="Wingdings 2" pitchFamily="18" charset="2"/>
              <a:buNone/>
            </a:pPr>
            <a:r>
              <a:rPr lang="en-NZ" altLang="en-US" sz="2400" smtClean="0"/>
              <a:t>Default values</a:t>
            </a:r>
          </a:p>
          <a:p>
            <a:pPr eaLnBrk="1" hangingPunct="1"/>
            <a:endParaRPr lang="en-NZ" altLang="en-US" sz="2400" smtClean="0"/>
          </a:p>
          <a:p>
            <a:pPr eaLnBrk="1" hangingPunct="1"/>
            <a:r>
              <a:rPr lang="en-NZ" altLang="en-US" sz="2400" smtClean="0"/>
              <a:t>eBGP routes have an administrative distance of 20</a:t>
            </a:r>
          </a:p>
          <a:p>
            <a:pPr eaLnBrk="1" hangingPunct="1"/>
            <a:endParaRPr lang="en-NZ" altLang="en-US" sz="2400" smtClean="0"/>
          </a:p>
          <a:p>
            <a:pPr eaLnBrk="1" hangingPunct="1"/>
            <a:r>
              <a:rPr lang="en-NZ" altLang="en-US" sz="2400" smtClean="0"/>
              <a:t>iBGP routes have an administrative distance of 200</a:t>
            </a:r>
          </a:p>
          <a:p>
            <a:pPr eaLnBrk="1" hangingPunct="1"/>
            <a:endParaRPr lang="en-NZ" altLang="en-US" sz="2400" smtClean="0"/>
          </a:p>
          <a:p>
            <a:pPr eaLnBrk="1" hangingPunct="1"/>
            <a:r>
              <a:rPr lang="en-NZ" altLang="en-US" sz="2400" smtClean="0"/>
              <a:t>Junos – iBGP &amp; eBGP preference = 170</a:t>
            </a:r>
          </a:p>
          <a:p>
            <a:pPr eaLnBrk="1" hangingPunct="1"/>
            <a:endParaRPr lang="en-AU" altLang="en-US" sz="2400" smtClean="0"/>
          </a:p>
        </p:txBody>
      </p:sp>
    </p:spTree>
    <p:extLst>
      <p:ext uri="{BB962C8B-B14F-4D97-AF65-F5344CB8AC3E}">
        <p14:creationId xmlns:p14="http://schemas.microsoft.com/office/powerpoint/2010/main" val="4093650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NZ" altLang="en-US" sz="3200" b="1" u="sng" smtClean="0"/>
              <a:t>What routes are advertised</a:t>
            </a:r>
            <a:endParaRPr lang="en-AU" altLang="en-US" sz="3200" b="1" u="sng" smtClean="0"/>
          </a:p>
        </p:txBody>
      </p:sp>
      <p:sp>
        <p:nvSpPr>
          <p:cNvPr id="18435" name="Rectangle 3"/>
          <p:cNvSpPr>
            <a:spLocks noGrp="1" noChangeArrowheads="1"/>
          </p:cNvSpPr>
          <p:nvPr>
            <p:ph sz="quarter" idx="1"/>
          </p:nvPr>
        </p:nvSpPr>
        <p:spPr/>
        <p:txBody>
          <a:bodyPr/>
          <a:lstStyle/>
          <a:p>
            <a:pPr eaLnBrk="1" hangingPunct="1">
              <a:lnSpc>
                <a:spcPct val="90000"/>
              </a:lnSpc>
            </a:pPr>
            <a:endParaRPr lang="en-NZ" altLang="en-US" sz="2000" smtClean="0"/>
          </a:p>
          <a:p>
            <a:pPr eaLnBrk="1" hangingPunct="1">
              <a:lnSpc>
                <a:spcPct val="90000"/>
              </a:lnSpc>
            </a:pPr>
            <a:r>
              <a:rPr lang="en-NZ" altLang="en-US" sz="2400" smtClean="0"/>
              <a:t>By default BGP advertises the best route only to its peers</a:t>
            </a:r>
          </a:p>
          <a:p>
            <a:pPr eaLnBrk="1" hangingPunct="1">
              <a:lnSpc>
                <a:spcPct val="90000"/>
              </a:lnSpc>
            </a:pPr>
            <a:endParaRPr lang="en-NZ" altLang="en-US" sz="2400" smtClean="0"/>
          </a:p>
          <a:p>
            <a:pPr eaLnBrk="1" hangingPunct="1">
              <a:lnSpc>
                <a:spcPct val="90000"/>
              </a:lnSpc>
            </a:pPr>
            <a:r>
              <a:rPr lang="en-NZ" altLang="en-US" sz="2400" smtClean="0"/>
              <a:t>only advertise * &gt; routes (valid / reachable, best path)  </a:t>
            </a:r>
          </a:p>
          <a:p>
            <a:pPr eaLnBrk="1" hangingPunct="1">
              <a:lnSpc>
                <a:spcPct val="90000"/>
              </a:lnSpc>
            </a:pPr>
            <a:endParaRPr lang="en-NZ" altLang="en-US" sz="2400" smtClean="0"/>
          </a:p>
          <a:p>
            <a:pPr eaLnBrk="1" hangingPunct="1">
              <a:lnSpc>
                <a:spcPct val="90000"/>
              </a:lnSpc>
            </a:pPr>
            <a:r>
              <a:rPr lang="en-NZ" altLang="en-US" sz="2400" smtClean="0"/>
              <a:t>Even if multipath is configured only the single best route is advertised to peers</a:t>
            </a:r>
          </a:p>
          <a:p>
            <a:pPr eaLnBrk="1" hangingPunct="1">
              <a:lnSpc>
                <a:spcPct val="90000"/>
              </a:lnSpc>
            </a:pPr>
            <a:endParaRPr lang="en-NZ" altLang="en-US" sz="2400" smtClean="0"/>
          </a:p>
          <a:p>
            <a:pPr eaLnBrk="1" hangingPunct="1">
              <a:lnSpc>
                <a:spcPct val="90000"/>
              </a:lnSpc>
            </a:pPr>
            <a:r>
              <a:rPr lang="en-NZ" altLang="en-US" sz="2400" smtClean="0"/>
              <a:t>If route is not Valid or Reachable – Route is stored in local BGP table but not advertised and not put in local Route table</a:t>
            </a:r>
            <a:endParaRPr lang="en-AU" altLang="en-US" sz="2400" smtClean="0"/>
          </a:p>
        </p:txBody>
      </p:sp>
    </p:spTree>
    <p:extLst>
      <p:ext uri="{BB962C8B-B14F-4D97-AF65-F5344CB8AC3E}">
        <p14:creationId xmlns:p14="http://schemas.microsoft.com/office/powerpoint/2010/main" val="312759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4997" name="Rectangle 5"/>
          <p:cNvSpPr>
            <a:spLocks noGrp="1" noChangeArrowheads="1"/>
          </p:cNvSpPr>
          <p:nvPr>
            <p:ph type="title"/>
          </p:nvPr>
        </p:nvSpPr>
        <p:spPr/>
        <p:txBody>
          <a:bodyPr/>
          <a:lstStyle/>
          <a:p>
            <a:pPr>
              <a:defRPr/>
            </a:pPr>
            <a:r>
              <a:rPr lang="en-US" smtClean="0"/>
              <a:t>BGP Message Types</a:t>
            </a:r>
            <a:endParaRPr lang="en-US" dirty="0" smtClean="0"/>
          </a:p>
        </p:txBody>
      </p:sp>
      <p:sp>
        <p:nvSpPr>
          <p:cNvPr id="50179" name="Rectangle 6"/>
          <p:cNvSpPr>
            <a:spLocks noGrp="1" noChangeArrowheads="1"/>
          </p:cNvSpPr>
          <p:nvPr>
            <p:ph idx="1"/>
          </p:nvPr>
        </p:nvSpPr>
        <p:spPr/>
        <p:txBody>
          <a:bodyPr/>
          <a:lstStyle/>
          <a:p>
            <a:r>
              <a:rPr lang="en-US" dirty="0" smtClean="0"/>
              <a:t>There are four different BGP message types:</a:t>
            </a:r>
          </a:p>
        </p:txBody>
      </p:sp>
      <p:graphicFrame>
        <p:nvGraphicFramePr>
          <p:cNvPr id="16" name="Table 15"/>
          <p:cNvGraphicFramePr>
            <a:graphicFrameLocks noGrp="1"/>
          </p:cNvGraphicFramePr>
          <p:nvPr/>
        </p:nvGraphicFramePr>
        <p:xfrm>
          <a:off x="863600" y="1915465"/>
          <a:ext cx="7823196" cy="729497"/>
        </p:xfrm>
        <a:graphic>
          <a:graphicData uri="http://schemas.openxmlformats.org/drawingml/2006/table">
            <a:tbl>
              <a:tblPr firstRow="1" bandRow="1">
                <a:tableStyleId>{5C22544A-7EE6-4342-B048-85BDC9FD1C3A}</a:tableStyleId>
              </a:tblPr>
              <a:tblGrid>
                <a:gridCol w="869244"/>
                <a:gridCol w="869244"/>
                <a:gridCol w="869244"/>
                <a:gridCol w="869244"/>
                <a:gridCol w="869244"/>
                <a:gridCol w="869244"/>
                <a:gridCol w="869244"/>
                <a:gridCol w="869244"/>
                <a:gridCol w="869244"/>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4</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7</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b="0" dirty="0" smtClean="0"/>
                        <a:t>Version</a:t>
                      </a:r>
                      <a:endParaRPr lang="en-US" sz="1200" b="0" dirty="0"/>
                    </a:p>
                  </a:txBody>
                  <a:tcPr anchor="ctr"/>
                </a:tc>
                <a:tc>
                  <a:txBody>
                    <a:bodyPr/>
                    <a:lstStyle/>
                    <a:p>
                      <a:pPr algn="ctr"/>
                      <a:r>
                        <a:rPr lang="en-US" sz="1200" dirty="0" smtClean="0"/>
                        <a:t>AS</a:t>
                      </a:r>
                      <a:endParaRPr lang="en-US" sz="1200" dirty="0"/>
                    </a:p>
                  </a:txBody>
                  <a:tcPr anchor="ctr"/>
                </a:tc>
                <a:tc>
                  <a:txBody>
                    <a:bodyPr/>
                    <a:lstStyle/>
                    <a:p>
                      <a:pPr algn="ctr"/>
                      <a:r>
                        <a:rPr lang="en-US" sz="1200" dirty="0" smtClean="0"/>
                        <a:t>Hold Time</a:t>
                      </a:r>
                      <a:endParaRPr lang="en-US" sz="1200" dirty="0"/>
                    </a:p>
                  </a:txBody>
                  <a:tcPr anchor="ctr"/>
                </a:tc>
                <a:tc>
                  <a:txBody>
                    <a:bodyPr/>
                    <a:lstStyle/>
                    <a:p>
                      <a:pPr algn="ctr"/>
                      <a:r>
                        <a:rPr lang="en-US" sz="1200" dirty="0" smtClean="0"/>
                        <a:t>BGP ID</a:t>
                      </a:r>
                      <a:endParaRPr lang="en-US" sz="1200" dirty="0"/>
                    </a:p>
                  </a:txBody>
                  <a:tcPr anchor="ctr"/>
                </a:tc>
                <a:tc>
                  <a:txBody>
                    <a:bodyPr/>
                    <a:lstStyle/>
                    <a:p>
                      <a:pPr algn="ctr"/>
                      <a:r>
                        <a:rPr lang="en-US" sz="1200" dirty="0" smtClean="0"/>
                        <a:t>Optional Length</a:t>
                      </a:r>
                      <a:endParaRPr lang="en-US" sz="1200" dirty="0"/>
                    </a:p>
                  </a:txBody>
                  <a:tcPr anchor="ctr"/>
                </a:tc>
                <a:tc>
                  <a:txBody>
                    <a:bodyPr/>
                    <a:lstStyle/>
                    <a:p>
                      <a:pPr algn="ctr"/>
                      <a:r>
                        <a:rPr lang="en-US" sz="1200" dirty="0" smtClean="0"/>
                        <a:t>Optional</a:t>
                      </a:r>
                      <a:endParaRPr lang="en-US" sz="1200" dirty="0"/>
                    </a:p>
                  </a:txBody>
                  <a:tcPr anchor="ctr"/>
                </a:tc>
              </a:tr>
            </a:tbl>
          </a:graphicData>
        </a:graphic>
      </p:graphicFrame>
      <p:sp>
        <p:nvSpPr>
          <p:cNvPr id="17" name="TextBox 16"/>
          <p:cNvSpPr txBox="1"/>
          <p:nvPr/>
        </p:nvSpPr>
        <p:spPr>
          <a:xfrm>
            <a:off x="889000" y="1610665"/>
            <a:ext cx="1446230" cy="286232"/>
          </a:xfrm>
          <a:prstGeom prst="rect">
            <a:avLst/>
          </a:prstGeom>
          <a:noFill/>
        </p:spPr>
        <p:txBody>
          <a:bodyPr wrap="none" rtlCol="0">
            <a:spAutoFit/>
          </a:bodyPr>
          <a:lstStyle/>
          <a:p>
            <a:r>
              <a:rPr lang="en-US" sz="1400" b="1" dirty="0" smtClean="0">
                <a:solidFill>
                  <a:srgbClr val="000000"/>
                </a:solidFill>
              </a:rPr>
              <a:t>Open Message</a:t>
            </a:r>
            <a:endParaRPr lang="en-US" sz="1400" b="1" dirty="0">
              <a:solidFill>
                <a:srgbClr val="000000"/>
              </a:solidFill>
            </a:endParaRPr>
          </a:p>
        </p:txBody>
      </p:sp>
      <p:sp>
        <p:nvSpPr>
          <p:cNvPr id="18" name="TextBox 17"/>
          <p:cNvSpPr txBox="1"/>
          <p:nvPr/>
        </p:nvSpPr>
        <p:spPr>
          <a:xfrm>
            <a:off x="317500" y="194086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19" name="Table 18"/>
          <p:cNvGraphicFramePr>
            <a:graphicFrameLocks noGrp="1"/>
          </p:cNvGraphicFramePr>
          <p:nvPr/>
        </p:nvGraphicFramePr>
        <p:xfrm>
          <a:off x="863600" y="3179003"/>
          <a:ext cx="7810504" cy="729497"/>
        </p:xfrm>
        <a:graphic>
          <a:graphicData uri="http://schemas.openxmlformats.org/drawingml/2006/table">
            <a:tbl>
              <a:tblPr firstRow="1" bandRow="1">
                <a:tableStyleId>{5C22544A-7EE6-4342-B048-85BDC9FD1C3A}</a:tableStyleId>
              </a:tblPr>
              <a:tblGrid>
                <a:gridCol w="876300"/>
                <a:gridCol w="876300"/>
                <a:gridCol w="863600"/>
                <a:gridCol w="1447800"/>
                <a:gridCol w="952500"/>
                <a:gridCol w="841378"/>
                <a:gridCol w="976313"/>
                <a:gridCol w="976313"/>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a:t>
                      </a:r>
                    </a:p>
                    <a:p>
                      <a:pPr algn="ctr"/>
                      <a:r>
                        <a:rPr lang="en-US" sz="1200" dirty="0" smtClean="0"/>
                        <a:t>Length</a:t>
                      </a:r>
                      <a:endParaRPr lang="en-US" sz="1200" dirty="0"/>
                    </a:p>
                  </a:txBody>
                  <a:tcPr anchor="ctr"/>
                </a:tc>
                <a:tc>
                  <a:txBody>
                    <a:bodyPr/>
                    <a:lstStyle/>
                    <a:p>
                      <a:pPr algn="ctr"/>
                      <a:r>
                        <a:rPr lang="en-US" sz="1200" dirty="0" smtClean="0"/>
                        <a:t>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20" name="TextBox 19"/>
          <p:cNvSpPr txBox="1"/>
          <p:nvPr/>
        </p:nvSpPr>
        <p:spPr>
          <a:xfrm>
            <a:off x="889000" y="2874203"/>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21" name="TextBox 20"/>
          <p:cNvSpPr txBox="1"/>
          <p:nvPr/>
        </p:nvSpPr>
        <p:spPr>
          <a:xfrm>
            <a:off x="317500" y="3180339"/>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22" name="Table 21"/>
          <p:cNvGraphicFramePr>
            <a:graphicFrameLocks noGrp="1"/>
          </p:cNvGraphicFramePr>
          <p:nvPr/>
        </p:nvGraphicFramePr>
        <p:xfrm>
          <a:off x="863600" y="4436304"/>
          <a:ext cx="5880102" cy="729497"/>
        </p:xfrm>
        <a:graphic>
          <a:graphicData uri="http://schemas.openxmlformats.org/drawingml/2006/table">
            <a:tbl>
              <a:tblPr firstRow="1" bandRow="1">
                <a:tableStyleId>{5C22544A-7EE6-4342-B048-85BDC9FD1C3A}</a:tableStyleId>
              </a:tblPr>
              <a:tblGrid>
                <a:gridCol w="863600"/>
                <a:gridCol w="901700"/>
                <a:gridCol w="838200"/>
                <a:gridCol w="1316568"/>
                <a:gridCol w="980017"/>
                <a:gridCol w="980017"/>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Error Code</a:t>
                      </a:r>
                      <a:endParaRPr lang="en-US" sz="1200" dirty="0"/>
                    </a:p>
                  </a:txBody>
                  <a:tcPr anchor="ctr"/>
                </a:tc>
                <a:tc>
                  <a:txBody>
                    <a:bodyPr/>
                    <a:lstStyle/>
                    <a:p>
                      <a:pPr algn="ctr"/>
                      <a:r>
                        <a:rPr lang="en-US" sz="1200" dirty="0" smtClean="0"/>
                        <a:t>Error </a:t>
                      </a:r>
                    </a:p>
                    <a:p>
                      <a:pPr algn="ctr"/>
                      <a:r>
                        <a:rPr lang="en-US" sz="1200" dirty="0" smtClean="0"/>
                        <a:t>Sub-code</a:t>
                      </a:r>
                      <a:endParaRPr lang="en-US" sz="1200" dirty="0"/>
                    </a:p>
                  </a:txBody>
                  <a:tcPr anchor="ctr"/>
                </a:tc>
                <a:tc>
                  <a:txBody>
                    <a:bodyPr/>
                    <a:lstStyle/>
                    <a:p>
                      <a:pPr algn="ctr"/>
                      <a:r>
                        <a:rPr lang="en-US" sz="1200" dirty="0" smtClean="0"/>
                        <a:t>Diagnostic Data</a:t>
                      </a:r>
                      <a:endParaRPr lang="en-US" sz="1200" dirty="0"/>
                    </a:p>
                  </a:txBody>
                  <a:tcPr anchor="ctr"/>
                </a:tc>
              </a:tr>
            </a:tbl>
          </a:graphicData>
        </a:graphic>
      </p:graphicFrame>
      <p:sp>
        <p:nvSpPr>
          <p:cNvPr id="23" name="TextBox 22"/>
          <p:cNvSpPr txBox="1"/>
          <p:nvPr/>
        </p:nvSpPr>
        <p:spPr>
          <a:xfrm>
            <a:off x="889000" y="4131504"/>
            <a:ext cx="1972015" cy="286232"/>
          </a:xfrm>
          <a:prstGeom prst="rect">
            <a:avLst/>
          </a:prstGeom>
          <a:noFill/>
        </p:spPr>
        <p:txBody>
          <a:bodyPr wrap="none" rtlCol="0">
            <a:spAutoFit/>
          </a:bodyPr>
          <a:lstStyle/>
          <a:p>
            <a:r>
              <a:rPr lang="en-US" sz="1400" b="1" dirty="0" smtClean="0">
                <a:solidFill>
                  <a:srgbClr val="000000"/>
                </a:solidFill>
              </a:rPr>
              <a:t>Notification Message</a:t>
            </a:r>
            <a:endParaRPr lang="en-US" sz="1400" b="1" dirty="0">
              <a:solidFill>
                <a:srgbClr val="000000"/>
              </a:solidFill>
            </a:endParaRPr>
          </a:p>
        </p:txBody>
      </p:sp>
      <p:sp>
        <p:nvSpPr>
          <p:cNvPr id="24" name="TextBox 23"/>
          <p:cNvSpPr txBox="1"/>
          <p:nvPr/>
        </p:nvSpPr>
        <p:spPr>
          <a:xfrm>
            <a:off x="317500" y="4461704"/>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graphicFrame>
        <p:nvGraphicFramePr>
          <p:cNvPr id="25" name="Table 24"/>
          <p:cNvGraphicFramePr>
            <a:graphicFrameLocks noGrp="1"/>
          </p:cNvGraphicFramePr>
          <p:nvPr/>
        </p:nvGraphicFramePr>
        <p:xfrm>
          <a:off x="859584" y="5720153"/>
          <a:ext cx="2603500" cy="698500"/>
        </p:xfrm>
        <a:graphic>
          <a:graphicData uri="http://schemas.openxmlformats.org/drawingml/2006/table">
            <a:tbl>
              <a:tblPr firstRow="1" bandRow="1">
                <a:tableStyleId>{5C22544A-7EE6-4342-B048-85BDC9FD1C3A}</a:tableStyleId>
              </a:tblPr>
              <a:tblGrid>
                <a:gridCol w="863600"/>
                <a:gridCol w="901700"/>
                <a:gridCol w="838200"/>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r>
            </a:tbl>
          </a:graphicData>
        </a:graphic>
      </p:graphicFrame>
      <p:sp>
        <p:nvSpPr>
          <p:cNvPr id="26" name="TextBox 25"/>
          <p:cNvSpPr txBox="1"/>
          <p:nvPr/>
        </p:nvSpPr>
        <p:spPr>
          <a:xfrm>
            <a:off x="884984" y="5415353"/>
            <a:ext cx="1824538" cy="286232"/>
          </a:xfrm>
          <a:prstGeom prst="rect">
            <a:avLst/>
          </a:prstGeom>
          <a:noFill/>
        </p:spPr>
        <p:txBody>
          <a:bodyPr wrap="none" rtlCol="0">
            <a:spAutoFit/>
          </a:bodyPr>
          <a:lstStyle/>
          <a:p>
            <a:r>
              <a:rPr lang="en-US" sz="1400" b="1" dirty="0" smtClean="0">
                <a:solidFill>
                  <a:srgbClr val="000000"/>
                </a:solidFill>
              </a:rPr>
              <a:t>Keepalive Message</a:t>
            </a:r>
            <a:endParaRPr lang="en-US" sz="1400" b="1" dirty="0">
              <a:solidFill>
                <a:srgbClr val="000000"/>
              </a:solidFill>
            </a:endParaRPr>
          </a:p>
        </p:txBody>
      </p:sp>
      <p:sp>
        <p:nvSpPr>
          <p:cNvPr id="27" name="TextBox 26"/>
          <p:cNvSpPr txBox="1"/>
          <p:nvPr/>
        </p:nvSpPr>
        <p:spPr>
          <a:xfrm>
            <a:off x="313484" y="5745553"/>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113040841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p:cNvSpPr/>
          <p:nvPr/>
        </p:nvSpPr>
        <p:spPr bwMode="auto">
          <a:xfrm>
            <a:off x="2650957" y="2566718"/>
            <a:ext cx="68182" cy="264694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2582781" y="2558702"/>
            <a:ext cx="64168" cy="2646947"/>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9" name="Rectangle 48"/>
          <p:cNvSpPr/>
          <p:nvPr/>
        </p:nvSpPr>
        <p:spPr>
          <a:xfrm>
            <a:off x="7575943" y="2387752"/>
            <a:ext cx="1219141" cy="2827421"/>
          </a:xfrm>
          <a:prstGeom prst="rect">
            <a:avLst/>
          </a:prstGeom>
          <a:solidFill>
            <a:srgbClr val="FDB5F4"/>
          </a:solidFill>
        </p:spPr>
        <p:txBody>
          <a:bodyPr wrap="square">
            <a:spAutoFit/>
          </a:bodyPr>
          <a:lstStyle/>
          <a:p>
            <a:pPr algn="l"/>
            <a:endParaRPr lang="en-US" dirty="0">
              <a:solidFill>
                <a:srgbClr val="000000"/>
              </a:solidFill>
            </a:endParaRPr>
          </a:p>
        </p:txBody>
      </p:sp>
      <p:sp>
        <p:nvSpPr>
          <p:cNvPr id="37" name="Rectangle 36"/>
          <p:cNvSpPr/>
          <p:nvPr/>
        </p:nvSpPr>
        <p:spPr bwMode="auto">
          <a:xfrm>
            <a:off x="7628020" y="2562708"/>
            <a:ext cx="84221" cy="830197"/>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8" name="Rectangle 37"/>
          <p:cNvSpPr/>
          <p:nvPr/>
        </p:nvSpPr>
        <p:spPr bwMode="auto">
          <a:xfrm>
            <a:off x="8622631" y="3292625"/>
            <a:ext cx="121319" cy="55748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9" name="Rectangle 38"/>
          <p:cNvSpPr/>
          <p:nvPr/>
        </p:nvSpPr>
        <p:spPr bwMode="auto">
          <a:xfrm>
            <a:off x="8125325" y="4263172"/>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0" name="Rectangle 39"/>
          <p:cNvSpPr/>
          <p:nvPr/>
        </p:nvSpPr>
        <p:spPr bwMode="auto">
          <a:xfrm>
            <a:off x="8109283" y="4824646"/>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1" name="Rectangle 40"/>
          <p:cNvSpPr/>
          <p:nvPr/>
        </p:nvSpPr>
        <p:spPr bwMode="auto">
          <a:xfrm>
            <a:off x="8610599" y="4616099"/>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2" name="Rectangle 41"/>
          <p:cNvSpPr/>
          <p:nvPr/>
        </p:nvSpPr>
        <p:spPr bwMode="auto">
          <a:xfrm>
            <a:off x="8618615" y="4058611"/>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43" name="Rectangle 42"/>
          <p:cNvSpPr/>
          <p:nvPr/>
        </p:nvSpPr>
        <p:spPr bwMode="auto">
          <a:xfrm>
            <a:off x="8109255" y="3874115"/>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14" name="Rectangle 13"/>
          <p:cNvSpPr/>
          <p:nvPr/>
        </p:nvSpPr>
        <p:spPr>
          <a:xfrm>
            <a:off x="5775159" y="2394275"/>
            <a:ext cx="1792706" cy="2827421"/>
          </a:xfrm>
          <a:prstGeom prst="rect">
            <a:avLst/>
          </a:prstGeom>
          <a:solidFill>
            <a:schemeClr val="bg1">
              <a:lumMod val="85000"/>
            </a:schemeClr>
          </a:solidFill>
        </p:spPr>
        <p:txBody>
          <a:bodyPr wrap="square">
            <a:spAutoFit/>
          </a:bodyPr>
          <a:lstStyle/>
          <a:p>
            <a:pPr algn="l"/>
            <a:endParaRPr lang="en-US" dirty="0">
              <a:solidFill>
                <a:srgbClr val="000000"/>
              </a:solidFill>
            </a:endParaRPr>
          </a:p>
        </p:txBody>
      </p:sp>
      <p:sp>
        <p:nvSpPr>
          <p:cNvPr id="9" name="Rectangle 8"/>
          <p:cNvSpPr/>
          <p:nvPr/>
        </p:nvSpPr>
        <p:spPr bwMode="auto">
          <a:xfrm>
            <a:off x="2454444" y="2562718"/>
            <a:ext cx="132347" cy="264694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967682" name="Rectangle 2"/>
          <p:cNvSpPr>
            <a:spLocks noGrp="1" noChangeArrowheads="1"/>
          </p:cNvSpPr>
          <p:nvPr>
            <p:ph type="title"/>
          </p:nvPr>
        </p:nvSpPr>
        <p:spPr/>
        <p:txBody>
          <a:bodyPr/>
          <a:lstStyle/>
          <a:p>
            <a:r>
              <a:rPr lang="en-US" dirty="0" smtClean="0"/>
              <a:t>Verifying BGP: </a:t>
            </a:r>
            <a:r>
              <a:rPr lang="en-US" dirty="0" smtClean="0">
                <a:latin typeface="Courier New" pitchFamily="49" charset="0"/>
                <a:cs typeface="Courier New" pitchFamily="49" charset="0"/>
              </a:rPr>
              <a:t>show ip bgp</a:t>
            </a:r>
            <a:endParaRPr lang="en-US" dirty="0">
              <a:latin typeface="Courier New" pitchFamily="49" charset="0"/>
              <a:cs typeface="Courier New" pitchFamily="49" charset="0"/>
            </a:endParaRPr>
          </a:p>
        </p:txBody>
      </p:sp>
      <p:sp>
        <p:nvSpPr>
          <p:cNvPr id="15" name="Text Placeholder 14"/>
          <p:cNvSpPr>
            <a:spLocks noGrp="1"/>
          </p:cNvSpPr>
          <p:nvPr>
            <p:ph type="body" sz="quarter" idx="10"/>
          </p:nvPr>
        </p:nvSpPr>
        <p:spPr>
          <a:xfrm>
            <a:off x="2408992" y="1455813"/>
            <a:ext cx="6494380" cy="3946357"/>
          </a:xfrm>
        </p:spPr>
        <p:txBody>
          <a:bodyPr>
            <a:noAutofit/>
          </a:bodyPr>
          <a:lstStyle/>
          <a:p>
            <a:pPr>
              <a:lnSpc>
                <a:spcPct val="110000"/>
              </a:lnSpc>
            </a:pPr>
            <a:r>
              <a:rPr lang="en-US" sz="1100" dirty="0" smtClean="0"/>
              <a:t>R1# </a:t>
            </a:r>
            <a:r>
              <a:rPr lang="en-US" sz="1100" b="1" dirty="0" smtClean="0"/>
              <a:t>show ip bgp</a:t>
            </a:r>
          </a:p>
          <a:p>
            <a:pPr>
              <a:lnSpc>
                <a:spcPct val="110000"/>
              </a:lnSpc>
            </a:pPr>
            <a:r>
              <a:rPr lang="en-US" sz="1100" dirty="0" smtClean="0"/>
              <a:t>BGP table version is 14, local router ID is 172.31.11.1</a:t>
            </a:r>
          </a:p>
          <a:p>
            <a:pPr>
              <a:lnSpc>
                <a:spcPct val="110000"/>
              </a:lnSpc>
            </a:pPr>
            <a:r>
              <a:rPr lang="en-US" sz="1100" dirty="0" smtClean="0"/>
              <a:t>Status codes: s suppressed, d damped, h history, * valid, &gt; best, i - internal, r RIB-failure, S Stale </a:t>
            </a:r>
          </a:p>
          <a:p>
            <a:pPr>
              <a:lnSpc>
                <a:spcPct val="110000"/>
              </a:lnSpc>
            </a:pPr>
            <a:r>
              <a:rPr lang="en-US" sz="1100" dirty="0" smtClean="0"/>
              <a:t>Origin codes: i - IGP, e - EGP, ? - incomplete</a:t>
            </a:r>
          </a:p>
          <a:p>
            <a:pPr>
              <a:lnSpc>
                <a:spcPct val="110000"/>
              </a:lnSpc>
            </a:pPr>
            <a:r>
              <a:rPr lang="en-US" sz="1100" dirty="0" smtClean="0"/>
              <a:t>   Network          Next Hop            Metric LocPrf Weight Path</a:t>
            </a:r>
          </a:p>
          <a:p>
            <a:pPr>
              <a:lnSpc>
                <a:spcPct val="110000"/>
              </a:lnSpc>
            </a:pPr>
            <a:r>
              <a:rPr lang="en-US" sz="1100" dirty="0" smtClean="0"/>
              <a:t>*&gt; 10.1.0.0/24      0.0.0.0                  0         32768 i</a:t>
            </a:r>
          </a:p>
          <a:p>
            <a:pPr>
              <a:lnSpc>
                <a:spcPct val="110000"/>
              </a:lnSpc>
            </a:pPr>
            <a:r>
              <a:rPr lang="en-US" sz="1100" dirty="0" smtClean="0"/>
              <a:t>* i                 10.1.0.2                 0    100      0 i</a:t>
            </a:r>
          </a:p>
          <a:p>
            <a:pPr>
              <a:lnSpc>
                <a:spcPct val="110000"/>
              </a:lnSpc>
            </a:pPr>
            <a:r>
              <a:rPr lang="en-US" sz="1100" dirty="0" smtClean="0"/>
              <a:t>*&gt; 10.1.1.0/24      0.0.0.0                  0         32768 i</a:t>
            </a:r>
          </a:p>
          <a:p>
            <a:pPr>
              <a:lnSpc>
                <a:spcPct val="110000"/>
              </a:lnSpc>
            </a:pPr>
            <a:r>
              <a:rPr lang="en-US" sz="1100" dirty="0" smtClean="0"/>
              <a:t>*&gt;i10.1.2.0/24      10.1.0.2                 0    100      0 i</a:t>
            </a:r>
          </a:p>
          <a:p>
            <a:pPr>
              <a:lnSpc>
                <a:spcPct val="110000"/>
              </a:lnSpc>
            </a:pPr>
            <a:r>
              <a:rPr lang="en-US" sz="1100" dirty="0" smtClean="0"/>
              <a:t>*&gt; 10.97.97.0/24    172.31.1.3                             0 64998 64997 i</a:t>
            </a:r>
          </a:p>
          <a:p>
            <a:pPr>
              <a:lnSpc>
                <a:spcPct val="110000"/>
              </a:lnSpc>
            </a:pPr>
            <a:r>
              <a:rPr lang="en-US" sz="1100" dirty="0" smtClean="0"/>
              <a:t>*                   172.31.11.4                            0 64999 64997 i</a:t>
            </a:r>
          </a:p>
          <a:p>
            <a:pPr>
              <a:lnSpc>
                <a:spcPct val="110000"/>
              </a:lnSpc>
            </a:pPr>
            <a:r>
              <a:rPr lang="en-US" sz="1100" dirty="0" smtClean="0"/>
              <a:t>* i                 172.31.11.4              0    100      0 64999 64997 i</a:t>
            </a:r>
          </a:p>
          <a:p>
            <a:pPr>
              <a:lnSpc>
                <a:spcPct val="110000"/>
              </a:lnSpc>
            </a:pPr>
            <a:r>
              <a:rPr lang="en-US" sz="1100" dirty="0" smtClean="0"/>
              <a:t>*&gt; 10.254.0.0/24    172.31.1.3               0             0 64998 i</a:t>
            </a:r>
          </a:p>
          <a:p>
            <a:pPr>
              <a:lnSpc>
                <a:spcPct val="110000"/>
              </a:lnSpc>
            </a:pPr>
            <a:r>
              <a:rPr lang="en-US" sz="1100" dirty="0" smtClean="0"/>
              <a:t>*                   172.31.11.4                            0 64999 64998 i</a:t>
            </a:r>
          </a:p>
          <a:p>
            <a:pPr>
              <a:lnSpc>
                <a:spcPct val="110000"/>
              </a:lnSpc>
            </a:pPr>
            <a:r>
              <a:rPr lang="en-US" sz="1100" dirty="0" smtClean="0"/>
              <a:t>* i                 172.31.1.3               0    100      0 64998 i</a:t>
            </a:r>
          </a:p>
          <a:p>
            <a:pPr>
              <a:lnSpc>
                <a:spcPct val="110000"/>
              </a:lnSpc>
            </a:pPr>
            <a:r>
              <a:rPr lang="en-US" sz="1100" dirty="0" smtClean="0"/>
              <a:t>r&gt; 172.31.1.0/24    172.31.1.3               0             0 64998 i</a:t>
            </a:r>
          </a:p>
          <a:p>
            <a:pPr>
              <a:lnSpc>
                <a:spcPct val="110000"/>
              </a:lnSpc>
            </a:pPr>
            <a:r>
              <a:rPr lang="en-US" sz="1100" dirty="0" smtClean="0"/>
              <a:t>r                   172.31.11.4                            0 64999 64998 i</a:t>
            </a:r>
          </a:p>
          <a:p>
            <a:pPr>
              <a:lnSpc>
                <a:spcPct val="110000"/>
              </a:lnSpc>
            </a:pPr>
            <a:r>
              <a:rPr lang="en-US" sz="1100" dirty="0" smtClean="0"/>
              <a:t>r i                 172.31.1.3               0    100      0 64998 i</a:t>
            </a:r>
          </a:p>
          <a:p>
            <a:pPr>
              <a:lnSpc>
                <a:spcPct val="110000"/>
              </a:lnSpc>
            </a:pPr>
            <a:r>
              <a:rPr lang="en-US" sz="1100" dirty="0" smtClean="0"/>
              <a:t>*&gt; 172.31.2.0/24    172.31.1.3               0             0 64998 i</a:t>
            </a:r>
          </a:p>
        </p:txBody>
      </p:sp>
      <p:sp>
        <p:nvSpPr>
          <p:cNvPr id="13" name="Content Placeholder 12"/>
          <p:cNvSpPr>
            <a:spLocks noGrp="1"/>
          </p:cNvSpPr>
          <p:nvPr>
            <p:ph sz="quarter" idx="11"/>
          </p:nvPr>
        </p:nvSpPr>
        <p:spPr>
          <a:xfrm>
            <a:off x="315496" y="987007"/>
            <a:ext cx="8520113" cy="687798"/>
          </a:xfrm>
        </p:spPr>
        <p:txBody>
          <a:bodyPr/>
          <a:lstStyle/>
          <a:p>
            <a:r>
              <a:rPr lang="en-US" dirty="0" smtClean="0"/>
              <a:t>Display the BGP topology database (the BGP table).</a:t>
            </a:r>
            <a:endParaRPr lang="en-US" dirty="0"/>
          </a:p>
        </p:txBody>
      </p:sp>
      <p:sp>
        <p:nvSpPr>
          <p:cNvPr id="8" name="Text Box 29"/>
          <p:cNvSpPr txBox="1">
            <a:spLocks noChangeArrowheads="1"/>
          </p:cNvSpPr>
          <p:nvPr/>
        </p:nvSpPr>
        <p:spPr bwMode="auto">
          <a:xfrm>
            <a:off x="269752" y="1464918"/>
            <a:ext cx="2071950" cy="1553327"/>
          </a:xfrm>
          <a:prstGeom prst="rect">
            <a:avLst/>
          </a:prstGeom>
          <a:solidFill>
            <a:srgbClr val="FFFF9B"/>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dirty="0" smtClean="0">
                <a:solidFill>
                  <a:srgbClr val="000000"/>
                </a:solidFill>
              </a:rPr>
              <a:t>The status codes are </a:t>
            </a:r>
            <a:r>
              <a:rPr lang="en-US" sz="1050" smtClean="0">
                <a:solidFill>
                  <a:srgbClr val="000000"/>
                </a:solidFill>
              </a:rPr>
              <a:t>shown in the first column of </a:t>
            </a:r>
            <a:r>
              <a:rPr lang="en-US" sz="1050" dirty="0" smtClean="0">
                <a:solidFill>
                  <a:srgbClr val="000000"/>
                </a:solidFill>
              </a:rPr>
              <a:t>each line of output.</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a:t>
            </a:r>
            <a:r>
              <a:rPr lang="en-US" sz="1050" dirty="0" smtClean="0">
                <a:solidFill>
                  <a:srgbClr val="000000"/>
                </a:solidFill>
              </a:rPr>
              <a:t> means that the next-hop address (in the fifth column) is valid.</a:t>
            </a:r>
          </a:p>
          <a:p>
            <a:pPr algn="l" defTabSz="814388">
              <a:spcBef>
                <a:spcPct val="50000"/>
              </a:spcBef>
              <a:buFontTx/>
              <a:buChar char="-"/>
              <a:defRPr/>
            </a:pPr>
            <a:r>
              <a:rPr lang="en-US" sz="1050" dirty="0" smtClean="0">
                <a:solidFill>
                  <a:srgbClr val="000000"/>
                </a:solidFill>
              </a:rPr>
              <a:t> </a:t>
            </a:r>
            <a:r>
              <a:rPr lang="en-US" sz="1050" b="1" dirty="0" smtClean="0">
                <a:solidFill>
                  <a:srgbClr val="000000"/>
                </a:solidFill>
              </a:rPr>
              <a:t>r</a:t>
            </a:r>
            <a:r>
              <a:rPr lang="en-US" sz="1050" dirty="0" smtClean="0">
                <a:solidFill>
                  <a:srgbClr val="000000"/>
                </a:solidFill>
              </a:rPr>
              <a:t> means a RIB failure and the route was not installed in the RIB. </a:t>
            </a:r>
            <a:endParaRPr lang="en-US" sz="1050" dirty="0">
              <a:solidFill>
                <a:srgbClr val="000000"/>
              </a:solidFill>
            </a:endParaRPr>
          </a:p>
        </p:txBody>
      </p:sp>
      <p:sp>
        <p:nvSpPr>
          <p:cNvPr id="36" name="Text Box 29"/>
          <p:cNvSpPr txBox="1">
            <a:spLocks noChangeArrowheads="1"/>
          </p:cNvSpPr>
          <p:nvPr/>
        </p:nvSpPr>
        <p:spPr bwMode="auto">
          <a:xfrm>
            <a:off x="5943601" y="5486400"/>
            <a:ext cx="2986088" cy="1078330"/>
          </a:xfrm>
          <a:prstGeom prst="rect">
            <a:avLst/>
          </a:prstGeom>
          <a:solidFill>
            <a:srgbClr val="7EC3E6"/>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last column displays the ORIGIN attribute). </a:t>
            </a:r>
          </a:p>
          <a:p>
            <a:pPr algn="l" defTabSz="814388">
              <a:spcBef>
                <a:spcPct val="50000"/>
              </a:spcBef>
              <a:defRPr/>
            </a:pPr>
            <a:r>
              <a:rPr lang="en-US" sz="1050" dirty="0" smtClean="0">
                <a:solidFill>
                  <a:srgbClr val="000000"/>
                </a:solidFill>
              </a:rPr>
              <a:t>- </a:t>
            </a:r>
            <a:r>
              <a:rPr lang="en-US" sz="1050" b="1" dirty="0" smtClean="0">
                <a:solidFill>
                  <a:srgbClr val="000000"/>
                </a:solidFill>
              </a:rPr>
              <a:t>i</a:t>
            </a:r>
            <a:r>
              <a:rPr lang="en-US" sz="1050" dirty="0" smtClean="0">
                <a:solidFill>
                  <a:srgbClr val="000000"/>
                </a:solidFill>
              </a:rPr>
              <a:t> means the original router probably used a </a:t>
            </a:r>
            <a:r>
              <a:rPr lang="en-US" sz="1050" b="1" dirty="0" smtClean="0">
                <a:solidFill>
                  <a:srgbClr val="000000"/>
                </a:solidFill>
                <a:latin typeface="Courier New" pitchFamily="49" charset="0"/>
                <a:cs typeface="Courier New" pitchFamily="49" charset="0"/>
              </a:rPr>
              <a:t>network</a:t>
            </a:r>
            <a:r>
              <a:rPr lang="en-US" sz="1050" b="1" dirty="0" smtClean="0">
                <a:solidFill>
                  <a:srgbClr val="000000"/>
                </a:solidFill>
              </a:rPr>
              <a:t> </a:t>
            </a:r>
            <a:r>
              <a:rPr lang="en-US" sz="1050" dirty="0" smtClean="0">
                <a:solidFill>
                  <a:srgbClr val="000000"/>
                </a:solidFill>
              </a:rPr>
              <a:t>command to introduce this network into BGP. </a:t>
            </a:r>
          </a:p>
          <a:p>
            <a:pPr algn="l" defTabSz="814388">
              <a:spcBef>
                <a:spcPct val="50000"/>
              </a:spcBef>
              <a:defRPr/>
            </a:pPr>
            <a:r>
              <a:rPr lang="en-US" sz="1050" dirty="0" smtClean="0">
                <a:solidFill>
                  <a:srgbClr val="000000"/>
                </a:solidFill>
              </a:rPr>
              <a:t>- </a:t>
            </a:r>
            <a:r>
              <a:rPr lang="en-US" sz="1050" b="1" dirty="0" smtClean="0">
                <a:solidFill>
                  <a:srgbClr val="000000"/>
                </a:solidFill>
              </a:rPr>
              <a:t>? </a:t>
            </a:r>
            <a:r>
              <a:rPr lang="en-US" sz="1050" dirty="0" smtClean="0">
                <a:solidFill>
                  <a:srgbClr val="000000"/>
                </a:solidFill>
              </a:rPr>
              <a:t>means the route was probably redistributed from an IGP into the BGP process.</a:t>
            </a:r>
          </a:p>
        </p:txBody>
      </p:sp>
      <p:sp>
        <p:nvSpPr>
          <p:cNvPr id="20" name="Text Box 29"/>
          <p:cNvSpPr txBox="1">
            <a:spLocks noChangeArrowheads="1"/>
          </p:cNvSpPr>
          <p:nvPr/>
        </p:nvSpPr>
        <p:spPr bwMode="auto">
          <a:xfrm>
            <a:off x="266130" y="4100501"/>
            <a:ext cx="2048445" cy="1328738"/>
          </a:xfrm>
          <a:prstGeom prst="rect">
            <a:avLst/>
          </a:prstGeom>
          <a:solidFill>
            <a:schemeClr val="tx2">
              <a:lumMod val="20000"/>
              <a:lumOff val="80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The third column is either blank or has </a:t>
            </a:r>
            <a:r>
              <a:rPr lang="en-US" sz="1050" smtClean="0">
                <a:solidFill>
                  <a:srgbClr val="000000"/>
                </a:solidFill>
              </a:rPr>
              <a:t>an “</a:t>
            </a:r>
            <a:r>
              <a:rPr lang="en-US" sz="1050" b="1" dirty="0" smtClean="0">
                <a:solidFill>
                  <a:srgbClr val="000000"/>
                </a:solidFill>
              </a:rPr>
              <a:t>i</a:t>
            </a:r>
            <a:r>
              <a:rPr lang="en-US" sz="1050" smtClean="0">
                <a:solidFill>
                  <a:srgbClr val="000000"/>
                </a:solidFill>
              </a:rPr>
              <a:t>” </a:t>
            </a:r>
            <a:r>
              <a:rPr lang="en-US" sz="1050" dirty="0" smtClean="0">
                <a:solidFill>
                  <a:srgbClr val="000000"/>
                </a:solidFill>
              </a:rPr>
              <a:t>in it. </a:t>
            </a:r>
          </a:p>
          <a:p>
            <a:pPr algn="l" defTabSz="814388">
              <a:spcBef>
                <a:spcPct val="50000"/>
              </a:spcBef>
              <a:defRPr/>
            </a:pPr>
            <a:r>
              <a:rPr lang="en-US" sz="1050" dirty="0" smtClean="0">
                <a:solidFill>
                  <a:srgbClr val="000000"/>
                </a:solidFill>
              </a:rPr>
              <a:t>- If it has an </a:t>
            </a:r>
            <a:r>
              <a:rPr lang="en-US" sz="1050" b="1" dirty="0" smtClean="0">
                <a:solidFill>
                  <a:srgbClr val="000000"/>
                </a:solidFill>
              </a:rPr>
              <a:t>i</a:t>
            </a:r>
            <a:r>
              <a:rPr lang="en-US" sz="1050" dirty="0" smtClean="0">
                <a:solidFill>
                  <a:srgbClr val="000000"/>
                </a:solidFill>
              </a:rPr>
              <a:t>, an IBGP neighbor advertised this route to this router.</a:t>
            </a:r>
          </a:p>
          <a:p>
            <a:pPr algn="l" defTabSz="814388">
              <a:spcBef>
                <a:spcPct val="50000"/>
              </a:spcBef>
              <a:defRPr/>
            </a:pPr>
            <a:r>
              <a:rPr lang="en-US" sz="1050" dirty="0" smtClean="0">
                <a:solidFill>
                  <a:srgbClr val="000000"/>
                </a:solidFill>
              </a:rPr>
              <a:t>- If it is blank, BGP learned that route from an external peer. </a:t>
            </a:r>
          </a:p>
        </p:txBody>
      </p:sp>
      <p:sp>
        <p:nvSpPr>
          <p:cNvPr id="16" name="Text Box 29"/>
          <p:cNvSpPr txBox="1">
            <a:spLocks noChangeArrowheads="1"/>
          </p:cNvSpPr>
          <p:nvPr/>
        </p:nvSpPr>
        <p:spPr bwMode="auto">
          <a:xfrm>
            <a:off x="284302" y="3112407"/>
            <a:ext cx="2021304" cy="890837"/>
          </a:xfrm>
          <a:prstGeom prst="rect">
            <a:avLst/>
          </a:prstGeom>
          <a:solidFill>
            <a:schemeClr val="accent2">
              <a:lumMod val="20000"/>
              <a:lumOff val="80000"/>
            </a:schemeClr>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smtClean="0">
                <a:solidFill>
                  <a:srgbClr val="000000"/>
                </a:solidFill>
              </a:rPr>
              <a:t>A </a:t>
            </a:r>
            <a:r>
              <a:rPr lang="en-US" sz="1050" b="1" smtClean="0">
                <a:solidFill>
                  <a:srgbClr val="000000"/>
                </a:solidFill>
              </a:rPr>
              <a:t>&gt; </a:t>
            </a:r>
            <a:r>
              <a:rPr lang="en-US" sz="1050" dirty="0" smtClean="0">
                <a:solidFill>
                  <a:srgbClr val="000000"/>
                </a:solidFill>
              </a:rPr>
              <a:t>in the second column indicates the best path for a route selected by BGP. </a:t>
            </a:r>
          </a:p>
          <a:p>
            <a:pPr algn="l" defTabSz="814388">
              <a:spcBef>
                <a:spcPct val="50000"/>
              </a:spcBef>
              <a:defRPr/>
            </a:pPr>
            <a:r>
              <a:rPr lang="en-US" sz="1050" dirty="0" smtClean="0">
                <a:solidFill>
                  <a:srgbClr val="000000"/>
                </a:solidFill>
              </a:rPr>
              <a:t>This route is offered to the IP routing table.</a:t>
            </a:r>
          </a:p>
        </p:txBody>
      </p:sp>
      <p:sp>
        <p:nvSpPr>
          <p:cNvPr id="47" name="Text Box 29"/>
          <p:cNvSpPr txBox="1">
            <a:spLocks noChangeArrowheads="1"/>
          </p:cNvSpPr>
          <p:nvPr/>
        </p:nvSpPr>
        <p:spPr bwMode="auto">
          <a:xfrm>
            <a:off x="3808794" y="5488711"/>
            <a:ext cx="2005285" cy="905319"/>
          </a:xfrm>
          <a:prstGeom prst="rect">
            <a:avLst/>
          </a:prstGeom>
          <a:solidFill>
            <a:srgbClr val="FDB5F4"/>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smtClean="0">
                <a:solidFill>
                  <a:srgbClr val="000000"/>
                </a:solidFill>
              </a:rPr>
              <a:t>The Path section lists </a:t>
            </a:r>
            <a:r>
              <a:rPr lang="en-US" sz="1050" dirty="0" smtClean="0">
                <a:solidFill>
                  <a:srgbClr val="000000"/>
                </a:solidFill>
              </a:rPr>
              <a:t>the AS path. The last AS # is the originating AS.</a:t>
            </a:r>
          </a:p>
          <a:p>
            <a:pPr algn="l" defTabSz="814388">
              <a:spcBef>
                <a:spcPct val="50000"/>
              </a:spcBef>
              <a:defRPr/>
            </a:pPr>
            <a:r>
              <a:rPr lang="en-US" sz="1050" dirty="0" smtClean="0">
                <a:solidFill>
                  <a:srgbClr val="000000"/>
                </a:solidFill>
              </a:rPr>
              <a:t>If blank the route is from the current autonomous </a:t>
            </a:r>
            <a:r>
              <a:rPr lang="en-US" sz="1050" smtClean="0">
                <a:solidFill>
                  <a:srgbClr val="000000"/>
                </a:solidFill>
              </a:rPr>
              <a:t>system.</a:t>
            </a:r>
            <a:endParaRPr lang="en-US" sz="1050" dirty="0" smtClean="0">
              <a:solidFill>
                <a:srgbClr val="000000"/>
              </a:solidFill>
            </a:endParaRPr>
          </a:p>
        </p:txBody>
      </p:sp>
      <p:sp>
        <p:nvSpPr>
          <p:cNvPr id="30" name="Text Box 29"/>
          <p:cNvSpPr txBox="1">
            <a:spLocks noChangeArrowheads="1"/>
          </p:cNvSpPr>
          <p:nvPr/>
        </p:nvSpPr>
        <p:spPr bwMode="auto">
          <a:xfrm>
            <a:off x="1665336" y="5517208"/>
            <a:ext cx="2035175" cy="597841"/>
          </a:xfrm>
          <a:prstGeom prst="rect">
            <a:avLst/>
          </a:prstGeom>
          <a:solidFill>
            <a:schemeClr val="accent3">
              <a:lumMod val="85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smtClean="0">
                <a:solidFill>
                  <a:srgbClr val="000000"/>
                </a:solidFill>
              </a:rPr>
              <a:t>This section lists three BGP </a:t>
            </a:r>
            <a:r>
              <a:rPr lang="en-US" sz="1050" smtClean="0">
                <a:solidFill>
                  <a:srgbClr val="000000"/>
                </a:solidFill>
              </a:rPr>
              <a:t>path attributes: metric </a:t>
            </a:r>
            <a:r>
              <a:rPr lang="en-US" sz="1050" dirty="0" smtClean="0">
                <a:solidFill>
                  <a:srgbClr val="000000"/>
                </a:solidFill>
              </a:rPr>
              <a:t>(MED), local preference, and </a:t>
            </a:r>
            <a:r>
              <a:rPr lang="en-US" sz="1050" smtClean="0">
                <a:solidFill>
                  <a:srgbClr val="000000"/>
                </a:solidFill>
              </a:rPr>
              <a:t>weight.</a:t>
            </a:r>
            <a:endParaRPr lang="en-US" sz="1050" dirty="0" smtClean="0">
              <a:solidFill>
                <a:srgbClr val="000000"/>
              </a:solidFill>
            </a:endParaRPr>
          </a:p>
        </p:txBody>
      </p:sp>
    </p:spTree>
    <p:extLst>
      <p:ext uri="{BB962C8B-B14F-4D97-AF65-F5344CB8AC3E}">
        <p14:creationId xmlns:p14="http://schemas.microsoft.com/office/powerpoint/2010/main" val="1528631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dirty="0" smtClean="0"/>
              <a:t>Open Message</a:t>
            </a:r>
          </a:p>
        </p:txBody>
      </p:sp>
      <p:sp>
        <p:nvSpPr>
          <p:cNvPr id="1367043" name="Rectangle 3"/>
          <p:cNvSpPr>
            <a:spLocks noGrp="1" noChangeArrowheads="1"/>
          </p:cNvSpPr>
          <p:nvPr>
            <p:ph idx="1"/>
          </p:nvPr>
        </p:nvSpPr>
        <p:spPr/>
        <p:txBody>
          <a:bodyPr>
            <a:normAutofit/>
          </a:bodyPr>
          <a:lstStyle/>
          <a:p>
            <a:r>
              <a:rPr lang="en-US" dirty="0" smtClean="0"/>
              <a:t>Once a TCP connection has been established, the Open message is sent and includes a set of parameters that have to be agreed upon before a full BGP adjacency can be established.</a:t>
            </a:r>
          </a:p>
          <a:p>
            <a:r>
              <a:rPr lang="en-US" dirty="0" smtClean="0"/>
              <a:t>Once both BGP peers have agreed upon mutual capabilities, they can start exchanging routing information by means of BGP Update messages. </a:t>
            </a:r>
          </a:p>
          <a:p>
            <a:endParaRPr lang="en-US" dirty="0" smtClean="0"/>
          </a:p>
        </p:txBody>
      </p:sp>
      <p:graphicFrame>
        <p:nvGraphicFramePr>
          <p:cNvPr id="11" name="Table 10"/>
          <p:cNvGraphicFramePr>
            <a:graphicFrameLocks noGrp="1"/>
          </p:cNvGraphicFramePr>
          <p:nvPr/>
        </p:nvGraphicFramePr>
        <p:xfrm>
          <a:off x="889000" y="4504285"/>
          <a:ext cx="7823196" cy="729497"/>
        </p:xfrm>
        <a:graphic>
          <a:graphicData uri="http://schemas.openxmlformats.org/drawingml/2006/table">
            <a:tbl>
              <a:tblPr firstRow="1" bandRow="1">
                <a:tableStyleId>{5C22544A-7EE6-4342-B048-85BDC9FD1C3A}</a:tableStyleId>
              </a:tblPr>
              <a:tblGrid>
                <a:gridCol w="855579"/>
                <a:gridCol w="882909"/>
                <a:gridCol w="849638"/>
                <a:gridCol w="888850"/>
                <a:gridCol w="869244"/>
                <a:gridCol w="869244"/>
                <a:gridCol w="869244"/>
                <a:gridCol w="869244"/>
                <a:gridCol w="869244"/>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4</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7</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Version</a:t>
                      </a:r>
                      <a:endParaRPr lang="en-US" sz="1200" dirty="0"/>
                    </a:p>
                  </a:txBody>
                  <a:tcPr anchor="ctr"/>
                </a:tc>
                <a:tc>
                  <a:txBody>
                    <a:bodyPr/>
                    <a:lstStyle/>
                    <a:p>
                      <a:pPr algn="ctr"/>
                      <a:r>
                        <a:rPr lang="en-US" sz="1200" dirty="0" smtClean="0"/>
                        <a:t>AS</a:t>
                      </a:r>
                      <a:endParaRPr lang="en-US" sz="1200" dirty="0"/>
                    </a:p>
                  </a:txBody>
                  <a:tcPr anchor="ctr"/>
                </a:tc>
                <a:tc>
                  <a:txBody>
                    <a:bodyPr/>
                    <a:lstStyle/>
                    <a:p>
                      <a:pPr algn="ctr"/>
                      <a:r>
                        <a:rPr lang="en-US" sz="1200" dirty="0" smtClean="0"/>
                        <a:t>Hold Time</a:t>
                      </a:r>
                      <a:endParaRPr lang="en-US" sz="1200" dirty="0"/>
                    </a:p>
                  </a:txBody>
                  <a:tcPr anchor="ctr"/>
                </a:tc>
                <a:tc>
                  <a:txBody>
                    <a:bodyPr/>
                    <a:lstStyle/>
                    <a:p>
                      <a:pPr algn="ctr"/>
                      <a:r>
                        <a:rPr lang="en-US" sz="1200" dirty="0" smtClean="0"/>
                        <a:t>BGP ID</a:t>
                      </a:r>
                      <a:endParaRPr lang="en-US" sz="1200" dirty="0"/>
                    </a:p>
                  </a:txBody>
                  <a:tcPr anchor="ctr"/>
                </a:tc>
                <a:tc>
                  <a:txBody>
                    <a:bodyPr/>
                    <a:lstStyle/>
                    <a:p>
                      <a:pPr algn="ctr"/>
                      <a:r>
                        <a:rPr lang="en-US" sz="1200" dirty="0" smtClean="0"/>
                        <a:t>Optional Length</a:t>
                      </a:r>
                      <a:endParaRPr lang="en-US" sz="1200" dirty="0"/>
                    </a:p>
                  </a:txBody>
                  <a:tcPr anchor="ctr"/>
                </a:tc>
                <a:tc>
                  <a:txBody>
                    <a:bodyPr/>
                    <a:lstStyle/>
                    <a:p>
                      <a:pPr algn="ctr"/>
                      <a:r>
                        <a:rPr lang="en-US" sz="1200" dirty="0" smtClean="0"/>
                        <a:t>Optional</a:t>
                      </a:r>
                      <a:endParaRPr lang="en-US" sz="1200" dirty="0"/>
                    </a:p>
                  </a:txBody>
                  <a:tcPr anchor="ctr"/>
                </a:tc>
              </a:tr>
            </a:tbl>
          </a:graphicData>
        </a:graphic>
      </p:graphicFrame>
      <p:sp>
        <p:nvSpPr>
          <p:cNvPr id="12" name="TextBox 11"/>
          <p:cNvSpPr txBox="1"/>
          <p:nvPr/>
        </p:nvSpPr>
        <p:spPr>
          <a:xfrm>
            <a:off x="914400" y="4199485"/>
            <a:ext cx="1446230" cy="286232"/>
          </a:xfrm>
          <a:prstGeom prst="rect">
            <a:avLst/>
          </a:prstGeom>
          <a:noFill/>
        </p:spPr>
        <p:txBody>
          <a:bodyPr wrap="none" rtlCol="0">
            <a:spAutoFit/>
          </a:bodyPr>
          <a:lstStyle/>
          <a:p>
            <a:r>
              <a:rPr lang="en-US" sz="1400" b="1" dirty="0" smtClean="0">
                <a:solidFill>
                  <a:srgbClr val="000000"/>
                </a:solidFill>
              </a:rPr>
              <a:t>Open Message</a:t>
            </a:r>
            <a:endParaRPr lang="en-US" sz="1400" b="1" dirty="0">
              <a:solidFill>
                <a:srgbClr val="000000"/>
              </a:solidFill>
            </a:endParaRPr>
          </a:p>
        </p:txBody>
      </p:sp>
      <p:sp>
        <p:nvSpPr>
          <p:cNvPr id="13" name="TextBox 12"/>
          <p:cNvSpPr txBox="1"/>
          <p:nvPr/>
        </p:nvSpPr>
        <p:spPr>
          <a:xfrm>
            <a:off x="342900" y="452968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Tree>
    <p:extLst>
      <p:ext uri="{BB962C8B-B14F-4D97-AF65-F5344CB8AC3E}">
        <p14:creationId xmlns:p14="http://schemas.microsoft.com/office/powerpoint/2010/main" val="24665262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lstStyle/>
          <a:p>
            <a:r>
              <a:rPr lang="en-US" dirty="0" smtClean="0"/>
              <a:t>Update Message</a:t>
            </a:r>
          </a:p>
        </p:txBody>
      </p:sp>
      <p:sp>
        <p:nvSpPr>
          <p:cNvPr id="1369091" name="Rectangle 3"/>
          <p:cNvSpPr>
            <a:spLocks noGrp="1" noChangeArrowheads="1"/>
          </p:cNvSpPr>
          <p:nvPr>
            <p:ph idx="1"/>
          </p:nvPr>
        </p:nvSpPr>
        <p:spPr/>
        <p:txBody>
          <a:bodyPr/>
          <a:lstStyle/>
          <a:p>
            <a:r>
              <a:rPr lang="en-US" dirty="0" smtClean="0"/>
              <a:t>Update messages contain all the information BGP uses to construct a loop-free picture of the internetwork. </a:t>
            </a:r>
          </a:p>
          <a:p>
            <a:r>
              <a:rPr lang="en-US" dirty="0" smtClean="0"/>
              <a:t>A BGP update message has information on one path only; multiple paths require multiple update messages. </a:t>
            </a:r>
          </a:p>
          <a:p>
            <a:pPr lvl="1"/>
            <a:r>
              <a:rPr lang="en-US" dirty="0" smtClean="0"/>
              <a:t>All the attributes in the update message refer to that path, and the networks are those that can be reached through it. </a:t>
            </a:r>
            <a:endParaRPr lang="en-US" dirty="0" smtClean="0"/>
          </a:p>
          <a:p>
            <a:pPr lvl="1"/>
            <a:endParaRPr lang="en-NZ" dirty="0"/>
          </a:p>
          <a:p>
            <a:pPr lvl="1"/>
            <a:endParaRPr lang="en-NZ" dirty="0" smtClean="0"/>
          </a:p>
          <a:p>
            <a:pPr lvl="1"/>
            <a:endParaRPr lang="en-NZ" dirty="0"/>
          </a:p>
          <a:p>
            <a:pPr lvl="1"/>
            <a:endParaRPr lang="en-NZ" dirty="0" smtClean="0"/>
          </a:p>
          <a:p>
            <a:pPr lvl="1"/>
            <a:endParaRPr lang="en-US" dirty="0" smtClean="0"/>
          </a:p>
          <a:p>
            <a:pPr lvl="1"/>
            <a:r>
              <a:rPr lang="en-US" dirty="0"/>
              <a:t>An UPDATE message is used to advertise feasible routes that share common path attributes to a peer, or to withdraw multiple unfeasible routes from service</a:t>
            </a:r>
            <a:endParaRPr lang="en-NZ" dirty="0"/>
          </a:p>
          <a:p>
            <a:pPr lvl="1"/>
            <a:endParaRPr lang="en-US" dirty="0" smtClean="0"/>
          </a:p>
        </p:txBody>
      </p:sp>
      <p:graphicFrame>
        <p:nvGraphicFramePr>
          <p:cNvPr id="15" name="Table 14"/>
          <p:cNvGraphicFramePr>
            <a:graphicFrameLocks noGrp="1"/>
          </p:cNvGraphicFramePr>
          <p:nvPr/>
        </p:nvGraphicFramePr>
        <p:xfrm>
          <a:off x="888999" y="4199491"/>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17" name="TextBox 16"/>
          <p:cNvSpPr txBox="1"/>
          <p:nvPr/>
        </p:nvSpPr>
        <p:spPr>
          <a:xfrm>
            <a:off x="342900" y="4224891"/>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26" name="TextBox 25"/>
          <p:cNvSpPr txBox="1"/>
          <p:nvPr/>
        </p:nvSpPr>
        <p:spPr>
          <a:xfrm>
            <a:off x="914400" y="3894691"/>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Tree>
    <p:extLst>
      <p:ext uri="{BB962C8B-B14F-4D97-AF65-F5344CB8AC3E}">
        <p14:creationId xmlns:p14="http://schemas.microsoft.com/office/powerpoint/2010/main" val="2606636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p:txBody>
          <a:bodyPr/>
          <a:lstStyle/>
          <a:p>
            <a:r>
              <a:rPr lang="en-US" dirty="0" smtClean="0"/>
              <a:t>Update Message</a:t>
            </a:r>
          </a:p>
        </p:txBody>
      </p:sp>
      <p:sp>
        <p:nvSpPr>
          <p:cNvPr id="1567747" name="Rectangle 3"/>
          <p:cNvSpPr>
            <a:spLocks noGrp="1" noChangeArrowheads="1"/>
          </p:cNvSpPr>
          <p:nvPr>
            <p:ph idx="1"/>
          </p:nvPr>
        </p:nvSpPr>
        <p:spPr/>
        <p:txBody>
          <a:bodyPr/>
          <a:lstStyle/>
          <a:p>
            <a:r>
              <a:rPr lang="en-US" dirty="0" smtClean="0"/>
              <a:t>An update message includes the following information:</a:t>
            </a:r>
          </a:p>
          <a:p>
            <a:pPr lvl="1"/>
            <a:r>
              <a:rPr lang="en-US" dirty="0" smtClean="0"/>
              <a:t>Unreachable routes information</a:t>
            </a:r>
          </a:p>
          <a:p>
            <a:pPr lvl="1"/>
            <a:r>
              <a:rPr lang="en-US" dirty="0" smtClean="0"/>
              <a:t>Path attribute information</a:t>
            </a:r>
          </a:p>
          <a:p>
            <a:pPr lvl="1"/>
            <a:r>
              <a:rPr lang="en-US" dirty="0" smtClean="0"/>
              <a:t>Network-layer reachability information (NLRI)</a:t>
            </a:r>
          </a:p>
          <a:p>
            <a:pPr lvl="2"/>
            <a:r>
              <a:rPr lang="en-US" dirty="0" smtClean="0"/>
              <a:t>This field contains a list of IP address prefixes that are reachable by this path. </a:t>
            </a:r>
          </a:p>
          <a:p>
            <a:pPr lvl="2"/>
            <a:endParaRPr lang="en-US" dirty="0" smtClean="0"/>
          </a:p>
        </p:txBody>
      </p:sp>
      <p:graphicFrame>
        <p:nvGraphicFramePr>
          <p:cNvPr id="18" name="Table 17"/>
          <p:cNvGraphicFramePr>
            <a:graphicFrameLocks noGrp="1"/>
          </p:cNvGraphicFramePr>
          <p:nvPr/>
        </p:nvGraphicFramePr>
        <p:xfrm>
          <a:off x="888999" y="3996295"/>
          <a:ext cx="7990305" cy="729497"/>
        </p:xfrm>
        <a:graphic>
          <a:graphicData uri="http://schemas.openxmlformats.org/drawingml/2006/table">
            <a:tbl>
              <a:tblPr firstRow="1" bandRow="1">
                <a:tableStyleId>{5C22544A-7EE6-4342-B048-85BDC9FD1C3A}</a:tableStyleId>
              </a:tblPr>
              <a:tblGrid>
                <a:gridCol w="854076"/>
                <a:gridCol w="869950"/>
                <a:gridCol w="860425"/>
                <a:gridCol w="1573104"/>
                <a:gridCol w="974427"/>
                <a:gridCol w="860747"/>
                <a:gridCol w="998788"/>
                <a:gridCol w="998788"/>
              </a:tblGrid>
              <a:tr h="272297">
                <a:tc>
                  <a:txBody>
                    <a:bodyPr/>
                    <a:lstStyle/>
                    <a:p>
                      <a:pPr algn="ctr"/>
                      <a:r>
                        <a:rPr lang="en-US" sz="1100" dirty="0" smtClean="0"/>
                        <a:t>16</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1</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2</a:t>
                      </a:r>
                      <a:endParaRPr lang="en-US" sz="1100" dirty="0"/>
                    </a:p>
                  </a:txBody>
                  <a:tcPr anchor="ctr"/>
                </a:tc>
                <a:tc>
                  <a:txBody>
                    <a:bodyPr/>
                    <a:lstStyle/>
                    <a:p>
                      <a:pPr algn="ctr"/>
                      <a:r>
                        <a:rPr lang="en-US" sz="1100" dirty="0" smtClean="0"/>
                        <a:t>Variable</a:t>
                      </a:r>
                      <a:endParaRPr lang="en-US" sz="1100" dirty="0"/>
                    </a:p>
                  </a:txBody>
                  <a:tcPr anchor="ctr"/>
                </a:tc>
                <a:tc>
                  <a:txBody>
                    <a:bodyPr/>
                    <a:lstStyle/>
                    <a:p>
                      <a:pPr algn="ctr"/>
                      <a:r>
                        <a:rPr lang="en-US" sz="1100" dirty="0" smtClean="0"/>
                        <a:t>Variable</a:t>
                      </a:r>
                      <a:endParaRPr lang="en-US" sz="1100" dirty="0"/>
                    </a:p>
                  </a:txBody>
                  <a:tcPr anchor="ctr"/>
                </a:tc>
              </a:tr>
              <a:tr h="426203">
                <a:tc>
                  <a:txBody>
                    <a:bodyPr/>
                    <a:lstStyle/>
                    <a:p>
                      <a:pPr algn="ctr"/>
                      <a:r>
                        <a:rPr lang="en-US" sz="1200" b="0" dirty="0" smtClean="0"/>
                        <a:t>Marker</a:t>
                      </a:r>
                      <a:endParaRPr lang="en-US" sz="1200" b="0" dirty="0"/>
                    </a:p>
                  </a:txBody>
                  <a:tcPr anchor="ctr"/>
                </a:tc>
                <a:tc>
                  <a:txBody>
                    <a:bodyPr/>
                    <a:lstStyle/>
                    <a:p>
                      <a:pPr algn="ctr"/>
                      <a:r>
                        <a:rPr lang="en-US" sz="1200" b="0" dirty="0" smtClean="0"/>
                        <a:t>Length</a:t>
                      </a:r>
                      <a:endParaRPr lang="en-US" sz="1200" b="0" dirty="0"/>
                    </a:p>
                  </a:txBody>
                  <a:tcPr anchor="ctr"/>
                </a:tc>
                <a:tc>
                  <a:txBody>
                    <a:bodyPr/>
                    <a:lstStyle/>
                    <a:p>
                      <a:pPr algn="ctr"/>
                      <a:r>
                        <a:rPr lang="en-US" sz="1200" b="0" dirty="0" smtClean="0"/>
                        <a:t>Type</a:t>
                      </a:r>
                      <a:endParaRPr lang="en-US" sz="1200" b="0" dirty="0"/>
                    </a:p>
                  </a:txBody>
                  <a:tcPr anchor="ctr"/>
                </a:tc>
                <a:tc>
                  <a:txBody>
                    <a:bodyPr/>
                    <a:lstStyle/>
                    <a:p>
                      <a:pPr algn="ctr"/>
                      <a:r>
                        <a:rPr lang="en-US" sz="1200" dirty="0" smtClean="0"/>
                        <a:t>Unfeasible </a:t>
                      </a:r>
                    </a:p>
                    <a:p>
                      <a:pPr algn="ctr"/>
                      <a:r>
                        <a:rPr lang="en-US" sz="1200" dirty="0" smtClean="0"/>
                        <a:t>Routes Length</a:t>
                      </a:r>
                      <a:endParaRPr lang="en-US" sz="1200" dirty="0"/>
                    </a:p>
                  </a:txBody>
                  <a:tcPr anchor="ctr"/>
                </a:tc>
                <a:tc>
                  <a:txBody>
                    <a:bodyPr/>
                    <a:lstStyle/>
                    <a:p>
                      <a:pPr algn="ctr"/>
                      <a:r>
                        <a:rPr lang="en-US" sz="1200" dirty="0" smtClean="0"/>
                        <a:t>Withdrawn Routes</a:t>
                      </a:r>
                      <a:endParaRPr lang="en-US" sz="1200" dirty="0"/>
                    </a:p>
                  </a:txBody>
                  <a:tcPr anchor="ctr"/>
                </a:tc>
                <a:tc>
                  <a:txBody>
                    <a:bodyPr/>
                    <a:lstStyle/>
                    <a:p>
                      <a:pPr algn="ctr"/>
                      <a:r>
                        <a:rPr lang="en-US" sz="1200" dirty="0" smtClean="0"/>
                        <a:t>Attribute Length</a:t>
                      </a:r>
                      <a:endParaRPr lang="en-US" sz="1200" dirty="0"/>
                    </a:p>
                  </a:txBody>
                  <a:tcPr anchor="ctr"/>
                </a:tc>
                <a:tc>
                  <a:txBody>
                    <a:bodyPr/>
                    <a:lstStyle/>
                    <a:p>
                      <a:pPr algn="ctr"/>
                      <a:r>
                        <a:rPr lang="en-US" sz="1200" dirty="0" smtClean="0"/>
                        <a:t>Path Attributes</a:t>
                      </a:r>
                      <a:endParaRPr lang="en-US" sz="1200" dirty="0"/>
                    </a:p>
                  </a:txBody>
                  <a:tcPr anchor="ctr"/>
                </a:tc>
                <a:tc>
                  <a:txBody>
                    <a:bodyPr/>
                    <a:lstStyle/>
                    <a:p>
                      <a:pPr algn="ctr"/>
                      <a:r>
                        <a:rPr lang="en-US" sz="1200" dirty="0" smtClean="0"/>
                        <a:t>NLRI</a:t>
                      </a:r>
                      <a:endParaRPr lang="en-US" sz="1200" dirty="0"/>
                    </a:p>
                  </a:txBody>
                  <a:tcPr anchor="ctr"/>
                </a:tc>
              </a:tr>
            </a:tbl>
          </a:graphicData>
        </a:graphic>
      </p:graphicFrame>
      <p:sp>
        <p:nvSpPr>
          <p:cNvPr id="20" name="TextBox 19"/>
          <p:cNvSpPr txBox="1"/>
          <p:nvPr/>
        </p:nvSpPr>
        <p:spPr>
          <a:xfrm>
            <a:off x="342900" y="4021695"/>
            <a:ext cx="590225" cy="244682"/>
          </a:xfrm>
          <a:prstGeom prst="rect">
            <a:avLst/>
          </a:prstGeom>
          <a:noFill/>
        </p:spPr>
        <p:txBody>
          <a:bodyPr wrap="none" rtlCol="0">
            <a:spAutoFit/>
          </a:bodyPr>
          <a:lstStyle/>
          <a:p>
            <a:r>
              <a:rPr lang="en-US" sz="1100" dirty="0" smtClean="0">
                <a:solidFill>
                  <a:srgbClr val="000000"/>
                </a:solidFill>
              </a:rPr>
              <a:t>Octets</a:t>
            </a:r>
            <a:endParaRPr lang="en-US" sz="1100" dirty="0">
              <a:solidFill>
                <a:srgbClr val="000000"/>
              </a:solidFill>
            </a:endParaRPr>
          </a:p>
        </p:txBody>
      </p:sp>
      <p:sp>
        <p:nvSpPr>
          <p:cNvPr id="21" name="Rectangle 20"/>
          <p:cNvSpPr/>
          <p:nvPr/>
        </p:nvSpPr>
        <p:spPr bwMode="auto">
          <a:xfrm>
            <a:off x="3473488" y="3469578"/>
            <a:ext cx="2542301" cy="1275348"/>
          </a:xfrm>
          <a:prstGeom prst="rect">
            <a:avLst/>
          </a:prstGeom>
          <a:solidFill>
            <a:schemeClr val="accent6">
              <a:alpha val="14000"/>
            </a:schemeClr>
          </a:solidFill>
          <a:ln w="9525" cap="flat" cmpd="sng" algn="ctr">
            <a:solidFill>
              <a:schemeClr val="accent6"/>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3" name="Rectangle 22"/>
          <p:cNvSpPr/>
          <p:nvPr/>
        </p:nvSpPr>
        <p:spPr bwMode="auto">
          <a:xfrm>
            <a:off x="6027821" y="3465562"/>
            <a:ext cx="1840832" cy="1275348"/>
          </a:xfrm>
          <a:prstGeom prst="rect">
            <a:avLst/>
          </a:prstGeom>
          <a:solidFill>
            <a:srgbClr val="0070C0">
              <a:alpha val="17000"/>
            </a:srgb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5" name="Rectangle 24"/>
          <p:cNvSpPr/>
          <p:nvPr/>
        </p:nvSpPr>
        <p:spPr bwMode="auto">
          <a:xfrm>
            <a:off x="7886410" y="3473578"/>
            <a:ext cx="992896" cy="1275348"/>
          </a:xfrm>
          <a:prstGeom prst="rect">
            <a:avLst/>
          </a:prstGeom>
          <a:solidFill>
            <a:schemeClr val="bg2">
              <a:lumMod val="75000"/>
              <a:lumOff val="25000"/>
              <a:alpha val="17000"/>
            </a:schemeClr>
          </a:solidFill>
          <a:ln w="9525" cap="flat" cmpd="sng" algn="ctr">
            <a:solidFill>
              <a:srgbClr val="0070C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6" name="TextBox 25"/>
          <p:cNvSpPr txBox="1"/>
          <p:nvPr/>
        </p:nvSpPr>
        <p:spPr>
          <a:xfrm>
            <a:off x="914400" y="3691495"/>
            <a:ext cx="1595310" cy="286232"/>
          </a:xfrm>
          <a:prstGeom prst="rect">
            <a:avLst/>
          </a:prstGeom>
          <a:noFill/>
        </p:spPr>
        <p:txBody>
          <a:bodyPr wrap="none" rtlCol="0">
            <a:spAutoFit/>
          </a:bodyPr>
          <a:lstStyle/>
          <a:p>
            <a:r>
              <a:rPr lang="en-US" sz="1400" b="1" dirty="0" smtClean="0">
                <a:solidFill>
                  <a:srgbClr val="000000"/>
                </a:solidFill>
              </a:rPr>
              <a:t>Update Message</a:t>
            </a:r>
            <a:endParaRPr lang="en-US" sz="1400" b="1" dirty="0">
              <a:solidFill>
                <a:srgbClr val="000000"/>
              </a:solidFill>
            </a:endParaRPr>
          </a:p>
        </p:txBody>
      </p:sp>
      <p:sp>
        <p:nvSpPr>
          <p:cNvPr id="19" name="TextBox 18"/>
          <p:cNvSpPr txBox="1"/>
          <p:nvPr/>
        </p:nvSpPr>
        <p:spPr>
          <a:xfrm>
            <a:off x="3494877" y="3493642"/>
            <a:ext cx="2406316" cy="472053"/>
          </a:xfrm>
          <a:prstGeom prst="rect">
            <a:avLst/>
          </a:prstGeom>
          <a:noFill/>
        </p:spPr>
        <p:txBody>
          <a:bodyPr wrap="square" rtlCol="0" anchor="ctr" anchorCtr="0">
            <a:noAutofit/>
          </a:bodyPr>
          <a:lstStyle/>
          <a:p>
            <a:r>
              <a:rPr lang="en-US" sz="1200" b="1" dirty="0" smtClean="0">
                <a:solidFill>
                  <a:srgbClr val="000000"/>
                </a:solidFill>
              </a:rPr>
              <a:t>Unreachable Routes Information</a:t>
            </a:r>
            <a:endParaRPr lang="en-US" sz="1200" b="1" dirty="0">
              <a:solidFill>
                <a:srgbClr val="000000"/>
              </a:solidFill>
            </a:endParaRPr>
          </a:p>
        </p:txBody>
      </p:sp>
      <p:sp>
        <p:nvSpPr>
          <p:cNvPr id="22" name="TextBox 21"/>
          <p:cNvSpPr txBox="1"/>
          <p:nvPr/>
        </p:nvSpPr>
        <p:spPr>
          <a:xfrm>
            <a:off x="6063983" y="3501658"/>
            <a:ext cx="1778157" cy="472053"/>
          </a:xfrm>
          <a:prstGeom prst="rect">
            <a:avLst/>
          </a:prstGeom>
          <a:noFill/>
        </p:spPr>
        <p:txBody>
          <a:bodyPr wrap="square" rtlCol="0" anchor="ctr" anchorCtr="0">
            <a:noAutofit/>
          </a:bodyPr>
          <a:lstStyle/>
          <a:p>
            <a:r>
              <a:rPr lang="en-US" sz="1200" b="1" dirty="0" smtClean="0">
                <a:solidFill>
                  <a:srgbClr val="000000"/>
                </a:solidFill>
              </a:rPr>
              <a:t>Path Attributes Information</a:t>
            </a:r>
            <a:endParaRPr lang="en-US" sz="1200" b="1" dirty="0">
              <a:solidFill>
                <a:srgbClr val="000000"/>
              </a:solidFill>
            </a:endParaRPr>
          </a:p>
        </p:txBody>
      </p:sp>
      <p:sp>
        <p:nvSpPr>
          <p:cNvPr id="24" name="TextBox 23"/>
          <p:cNvSpPr txBox="1"/>
          <p:nvPr/>
        </p:nvSpPr>
        <p:spPr>
          <a:xfrm>
            <a:off x="7768297" y="3497642"/>
            <a:ext cx="1237045" cy="472053"/>
          </a:xfrm>
          <a:prstGeom prst="rect">
            <a:avLst/>
          </a:prstGeom>
          <a:noFill/>
        </p:spPr>
        <p:txBody>
          <a:bodyPr wrap="square" rtlCol="0" anchor="ctr" anchorCtr="0">
            <a:noAutofit/>
          </a:bodyPr>
          <a:lstStyle/>
          <a:p>
            <a:r>
              <a:rPr lang="en-US" sz="1200" b="1" dirty="0" smtClean="0">
                <a:solidFill>
                  <a:srgbClr val="000000"/>
                </a:solidFill>
              </a:rPr>
              <a:t>NLRI </a:t>
            </a:r>
          </a:p>
          <a:p>
            <a:r>
              <a:rPr lang="en-US" sz="1200" b="1" dirty="0" smtClean="0">
                <a:solidFill>
                  <a:srgbClr val="000000"/>
                </a:solidFill>
              </a:rPr>
              <a:t>Information</a:t>
            </a:r>
            <a:endParaRPr lang="en-US" sz="1200" b="1" dirty="0">
              <a:solidFill>
                <a:srgbClr val="000000"/>
              </a:solidFill>
            </a:endParaRPr>
          </a:p>
        </p:txBody>
      </p:sp>
    </p:spTree>
    <p:extLst>
      <p:ext uri="{BB962C8B-B14F-4D97-AF65-F5344CB8AC3E}">
        <p14:creationId xmlns:p14="http://schemas.microsoft.com/office/powerpoint/2010/main" val="23742842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p:txBody>
          <a:bodyPr/>
          <a:lstStyle/>
          <a:p>
            <a:r>
              <a:rPr lang="en-US" dirty="0" smtClean="0"/>
              <a:t>NLRI format</a:t>
            </a:r>
          </a:p>
        </p:txBody>
      </p:sp>
      <p:sp>
        <p:nvSpPr>
          <p:cNvPr id="1370115" name="Rectangle 3"/>
          <p:cNvSpPr>
            <a:spLocks noGrp="1" noChangeArrowheads="1"/>
          </p:cNvSpPr>
          <p:nvPr>
            <p:ph idx="1"/>
          </p:nvPr>
        </p:nvSpPr>
        <p:spPr/>
        <p:txBody>
          <a:bodyPr/>
          <a:lstStyle/>
          <a:p>
            <a:r>
              <a:rPr lang="en-US" dirty="0" smtClean="0"/>
              <a:t>The NLRI is a list of &lt;</a:t>
            </a:r>
            <a:r>
              <a:rPr lang="en-US" b="1" dirty="0" smtClean="0">
                <a:solidFill>
                  <a:schemeClr val="accent6">
                    <a:lumMod val="75000"/>
                  </a:schemeClr>
                </a:solidFill>
              </a:rPr>
              <a:t>length</a:t>
            </a:r>
            <a:r>
              <a:rPr lang="en-US" dirty="0" smtClean="0"/>
              <a:t>, </a:t>
            </a:r>
            <a:r>
              <a:rPr lang="en-US" b="1" dirty="0" smtClean="0"/>
              <a:t>prefix</a:t>
            </a:r>
            <a:r>
              <a:rPr lang="en-US" dirty="0" smtClean="0"/>
              <a:t>&gt; tuples.</a:t>
            </a:r>
          </a:p>
          <a:p>
            <a:pPr lvl="1"/>
            <a:r>
              <a:rPr lang="en-US" dirty="0" smtClean="0"/>
              <a:t>One tuple for each reachable destination. </a:t>
            </a:r>
          </a:p>
          <a:p>
            <a:pPr lvl="1"/>
            <a:r>
              <a:rPr lang="en-US" dirty="0" smtClean="0"/>
              <a:t>The</a:t>
            </a:r>
            <a:r>
              <a:rPr lang="en-US" b="1" dirty="0" smtClean="0"/>
              <a:t> prefix </a:t>
            </a:r>
            <a:r>
              <a:rPr lang="en-US" dirty="0" smtClean="0"/>
              <a:t>represents the reachable destination</a:t>
            </a:r>
          </a:p>
          <a:p>
            <a:pPr lvl="1"/>
            <a:r>
              <a:rPr lang="en-US" dirty="0" smtClean="0"/>
              <a:t>The prefix </a:t>
            </a:r>
            <a:r>
              <a:rPr lang="en-US" b="1" dirty="0" smtClean="0">
                <a:solidFill>
                  <a:schemeClr val="accent6">
                    <a:lumMod val="75000"/>
                  </a:schemeClr>
                </a:solidFill>
              </a:rPr>
              <a:t>length</a:t>
            </a:r>
            <a:r>
              <a:rPr lang="en-US" b="1" dirty="0" smtClean="0"/>
              <a:t> </a:t>
            </a:r>
            <a:r>
              <a:rPr lang="en-US" dirty="0" smtClean="0"/>
              <a:t>represents the # of bits set in the subnet mask. </a:t>
            </a:r>
          </a:p>
        </p:txBody>
      </p:sp>
      <p:graphicFrame>
        <p:nvGraphicFramePr>
          <p:cNvPr id="6" name="Table 5"/>
          <p:cNvGraphicFramePr>
            <a:graphicFrameLocks noGrp="1"/>
          </p:cNvGraphicFramePr>
          <p:nvPr/>
        </p:nvGraphicFramePr>
        <p:xfrm>
          <a:off x="854240" y="3310088"/>
          <a:ext cx="7447548" cy="1743174"/>
        </p:xfrm>
        <a:graphic>
          <a:graphicData uri="http://schemas.openxmlformats.org/drawingml/2006/table">
            <a:tbl>
              <a:tblPr firstRow="1" bandRow="1">
                <a:tableStyleId>{5C22544A-7EE6-4342-B048-85BDC9FD1C3A}</a:tableStyleId>
              </a:tblPr>
              <a:tblGrid>
                <a:gridCol w="3723774"/>
                <a:gridCol w="3723774"/>
              </a:tblGrid>
              <a:tr h="581058">
                <a:tc>
                  <a:txBody>
                    <a:bodyPr/>
                    <a:lstStyle/>
                    <a:p>
                      <a:pPr algn="ctr"/>
                      <a:r>
                        <a:rPr lang="en-US" dirty="0" smtClean="0"/>
                        <a:t>IP Address Subnet Mask</a:t>
                      </a:r>
                      <a:endParaRPr lang="en-US" dirty="0"/>
                    </a:p>
                  </a:txBody>
                  <a:tcPr anchor="ctr"/>
                </a:tc>
                <a:tc>
                  <a:txBody>
                    <a:bodyPr/>
                    <a:lstStyle/>
                    <a:p>
                      <a:pPr algn="ctr"/>
                      <a:r>
                        <a:rPr lang="en-US" dirty="0" smtClean="0"/>
                        <a:t>NLRI</a:t>
                      </a:r>
                      <a:endParaRPr lang="en-US" dirty="0"/>
                    </a:p>
                  </a:txBody>
                  <a:tcPr anchor="ctr"/>
                </a:tc>
              </a:tr>
              <a:tr h="581058">
                <a:tc>
                  <a:txBody>
                    <a:bodyPr/>
                    <a:lstStyle/>
                    <a:p>
                      <a:pPr algn="ctr"/>
                      <a:r>
                        <a:rPr lang="en-US" sz="1600" b="1" dirty="0" smtClean="0"/>
                        <a:t>10.1.1.0 </a:t>
                      </a:r>
                      <a:r>
                        <a:rPr lang="en-US" sz="1600" b="1" kern="1200" dirty="0" smtClean="0">
                          <a:solidFill>
                            <a:schemeClr val="accent6">
                              <a:lumMod val="75000"/>
                            </a:schemeClr>
                          </a:solidFill>
                          <a:latin typeface="+mn-lt"/>
                          <a:ea typeface="+mn-ea"/>
                          <a:cs typeface="+mn-cs"/>
                        </a:rPr>
                        <a:t>255.255.255.0</a:t>
                      </a:r>
                      <a:r>
                        <a:rPr lang="en-US" sz="1600" dirty="0" smtClean="0"/>
                        <a:t> </a:t>
                      </a:r>
                      <a:endParaRPr lang="en-US" sz="1600" dirty="0"/>
                    </a:p>
                  </a:txBody>
                  <a:tcPr anchor="ctr"/>
                </a:tc>
                <a:tc>
                  <a:txBody>
                    <a:bodyPr/>
                    <a:lstStyle/>
                    <a:p>
                      <a:pPr algn="ctr"/>
                      <a:r>
                        <a:rPr lang="en-US" sz="1600" b="1" kern="1200" dirty="0" smtClean="0">
                          <a:solidFill>
                            <a:schemeClr val="accent6">
                              <a:lumMod val="75000"/>
                            </a:schemeClr>
                          </a:solidFill>
                          <a:latin typeface="+mn-lt"/>
                          <a:ea typeface="+mn-ea"/>
                          <a:cs typeface="+mn-cs"/>
                        </a:rPr>
                        <a:t>24</a:t>
                      </a:r>
                      <a:r>
                        <a:rPr lang="en-US" sz="1600" dirty="0" smtClean="0"/>
                        <a:t>, </a:t>
                      </a:r>
                      <a:r>
                        <a:rPr lang="en-US" sz="1600" b="1" dirty="0" smtClean="0"/>
                        <a:t>10.1.1.0</a:t>
                      </a:r>
                      <a:endParaRPr lang="en-US" sz="1600" b="1" dirty="0"/>
                    </a:p>
                  </a:txBody>
                  <a:tcPr anchor="ctr"/>
                </a:tc>
              </a:tr>
              <a:tr h="581058">
                <a:tc>
                  <a:txBody>
                    <a:bodyPr/>
                    <a:lstStyle/>
                    <a:p>
                      <a:pPr algn="ctr"/>
                      <a:r>
                        <a:rPr lang="en-US" sz="1600" b="1" dirty="0" smtClean="0"/>
                        <a:t>192.24.160.0</a:t>
                      </a:r>
                      <a:r>
                        <a:rPr lang="en-US" sz="1600" dirty="0" smtClean="0"/>
                        <a:t> </a:t>
                      </a:r>
                      <a:r>
                        <a:rPr lang="en-US" sz="1600" b="1" kern="1200" dirty="0" smtClean="0">
                          <a:solidFill>
                            <a:schemeClr val="accent6">
                              <a:lumMod val="75000"/>
                            </a:schemeClr>
                          </a:solidFill>
                          <a:latin typeface="+mn-lt"/>
                          <a:ea typeface="+mn-ea"/>
                          <a:cs typeface="+mn-cs"/>
                        </a:rPr>
                        <a:t>255.255.224.0</a:t>
                      </a:r>
                      <a:r>
                        <a:rPr lang="en-US" sz="1600" dirty="0" smtClean="0"/>
                        <a:t> </a:t>
                      </a:r>
                      <a:endParaRPr lang="en-US" sz="1600" dirty="0"/>
                    </a:p>
                  </a:txBody>
                  <a:tcPr anchor="ctr"/>
                </a:tc>
                <a:tc>
                  <a:txBody>
                    <a:bodyPr/>
                    <a:lstStyle/>
                    <a:p>
                      <a:pPr algn="ctr"/>
                      <a:r>
                        <a:rPr lang="en-US" sz="1600" b="1" kern="1200" dirty="0" smtClean="0">
                          <a:solidFill>
                            <a:schemeClr val="accent6">
                              <a:lumMod val="75000"/>
                            </a:schemeClr>
                          </a:solidFill>
                          <a:latin typeface="+mn-lt"/>
                          <a:ea typeface="+mn-ea"/>
                          <a:cs typeface="+mn-cs"/>
                        </a:rPr>
                        <a:t>19</a:t>
                      </a:r>
                      <a:r>
                        <a:rPr lang="en-US" sz="1600" dirty="0" smtClean="0"/>
                        <a:t>, </a:t>
                      </a:r>
                      <a:r>
                        <a:rPr lang="en-US" sz="1600" b="1" dirty="0" smtClean="0"/>
                        <a:t>192.24.160.0 </a:t>
                      </a:r>
                      <a:endParaRPr lang="en-US" sz="1600" b="1" dirty="0"/>
                    </a:p>
                  </a:txBody>
                  <a:tcPr anchor="ctr"/>
                </a:tc>
              </a:tr>
            </a:tbl>
          </a:graphicData>
        </a:graphic>
      </p:graphicFrame>
    </p:spTree>
    <p:extLst>
      <p:ext uri="{BB962C8B-B14F-4D97-AF65-F5344CB8AC3E}">
        <p14:creationId xmlns:p14="http://schemas.microsoft.com/office/powerpoint/2010/main" val="1571492946"/>
      </p:ext>
    </p:extLst>
  </p:cSld>
  <p:clrMapOvr>
    <a:masterClrMapping/>
  </p:clrMapOvr>
  <p:transition/>
  <p:timing>
    <p:tnLst>
      <p:par>
        <p:cTn id="1" dur="indefinite" restart="never" nodeType="tmRoot"/>
      </p:par>
    </p:tnLst>
  </p:timing>
</p:sld>
</file>

<file path=ppt/theme/_rels/theme8.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9.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20196</TotalTime>
  <Pages>28</Pages>
  <Words>4570</Words>
  <Application>Microsoft Office PowerPoint</Application>
  <PresentationFormat>On-screen Show (4:3)</PresentationFormat>
  <Paragraphs>640</Paragraphs>
  <Slides>50</Slides>
  <Notes>19</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50</vt:i4>
      </vt:variant>
    </vt:vector>
  </HeadingPairs>
  <TitlesOfParts>
    <vt:vector size="69" baseType="lpstr">
      <vt:lpstr>ＭＳ Ｐゴシック</vt:lpstr>
      <vt:lpstr>Arial</vt:lpstr>
      <vt:lpstr>Calibri</vt:lpstr>
      <vt:lpstr>CiscoSerif-Regular</vt:lpstr>
      <vt:lpstr>Courier New</vt:lpstr>
      <vt:lpstr>Franklin Gothic Book</vt:lpstr>
      <vt:lpstr>Perpetua</vt:lpstr>
      <vt:lpstr>Times New Roman</vt:lpstr>
      <vt:lpstr>Wingdings</vt:lpstr>
      <vt:lpstr>Wingdings 2</vt:lpstr>
      <vt:lpstr>PPT-TMPLT-WHT_C</vt:lpstr>
      <vt:lpstr>Office Theme</vt:lpstr>
      <vt:lpstr>CCNP Instructor PPT2</vt:lpstr>
      <vt:lpstr>1_CCNP Instructor PPT2</vt:lpstr>
      <vt:lpstr>2_CCNP Instructor PPT2</vt:lpstr>
      <vt:lpstr>3_CCNP Instructor PPT2</vt:lpstr>
      <vt:lpstr>4_CCNP Instructor PPT2</vt:lpstr>
      <vt:lpstr>Equity</vt:lpstr>
      <vt:lpstr>5_CCNP Instructor PPT2</vt:lpstr>
      <vt:lpstr>IN723 BGP Introduction</vt:lpstr>
      <vt:lpstr> Resources</vt:lpstr>
      <vt:lpstr>BGP Table</vt:lpstr>
      <vt:lpstr>BGP Tables</vt:lpstr>
      <vt:lpstr>BGP Message Types</vt:lpstr>
      <vt:lpstr>Open Message</vt:lpstr>
      <vt:lpstr>Update Message</vt:lpstr>
      <vt:lpstr>Update Message</vt:lpstr>
      <vt:lpstr>NLRI format</vt:lpstr>
      <vt:lpstr>Notification Message</vt:lpstr>
      <vt:lpstr>Notification Message</vt:lpstr>
      <vt:lpstr>Keepalive Message Type</vt:lpstr>
      <vt:lpstr>BGP States</vt:lpstr>
      <vt:lpstr>Idle State</vt:lpstr>
      <vt:lpstr>Connect State</vt:lpstr>
      <vt:lpstr>Active State</vt:lpstr>
      <vt:lpstr>Open Sent State</vt:lpstr>
      <vt:lpstr>Open Confirm</vt:lpstr>
      <vt:lpstr>Established State</vt:lpstr>
      <vt:lpstr>Verifying BGP: show ip bgp neighbors</vt:lpstr>
      <vt:lpstr>Neighbor State Debug</vt:lpstr>
      <vt:lpstr>Path Attributes</vt:lpstr>
      <vt:lpstr>Path Attributes</vt:lpstr>
      <vt:lpstr>Path Attributes Within Update Message</vt:lpstr>
      <vt:lpstr>Attributes</vt:lpstr>
      <vt:lpstr>Path Attributes</vt:lpstr>
      <vt:lpstr>Well-Known Mandatory</vt:lpstr>
      <vt:lpstr>Well-Known Mandatory: AS_PATH</vt:lpstr>
      <vt:lpstr>Well-Known Mandatory: AS_PATH</vt:lpstr>
      <vt:lpstr>Well-Known Mandatory: NEXT_HOP</vt:lpstr>
      <vt:lpstr>Well-Known Mandatory: ORIGIN</vt:lpstr>
      <vt:lpstr>Well-Known Mandatory: ORIGIN</vt:lpstr>
      <vt:lpstr>Well-Known Discretionary</vt:lpstr>
      <vt:lpstr>Well-Known Discretionary: LOCAL_PREF</vt:lpstr>
      <vt:lpstr>Well-Known Discretionary: LOCAL_PREF</vt:lpstr>
      <vt:lpstr>Configuring the Default Local Preference</vt:lpstr>
      <vt:lpstr>Well-Known Discretionary: ATOMIC_AGGREGATE</vt:lpstr>
      <vt:lpstr>Optional Transitive </vt:lpstr>
      <vt:lpstr>Optional Transitive: Community</vt:lpstr>
      <vt:lpstr>Optional Nontransitive </vt:lpstr>
      <vt:lpstr>Optional Nontransitive: MED</vt:lpstr>
      <vt:lpstr>Optional Nontransitive: MED</vt:lpstr>
      <vt:lpstr>Cisco Weight Attribute</vt:lpstr>
      <vt:lpstr>Cisco Weight Attribute</vt:lpstr>
      <vt:lpstr>BGP Route Selection Process</vt:lpstr>
      <vt:lpstr>BGP Route Selection Process</vt:lpstr>
      <vt:lpstr>BGP &amp; the route table</vt:lpstr>
      <vt:lpstr>Administrative Distance</vt:lpstr>
      <vt:lpstr>What routes are advertised</vt:lpstr>
      <vt:lpstr>Verifying BGP: show ip bgp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925</cp:revision>
  <cp:lastPrinted>2014-07-29T02:35:53Z</cp:lastPrinted>
  <dcterms:created xsi:type="dcterms:W3CDTF">2006-10-23T15:07:30Z</dcterms:created>
  <dcterms:modified xsi:type="dcterms:W3CDTF">2019-04-02T20:29:09Z</dcterms:modified>
</cp:coreProperties>
</file>