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7.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8.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9.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0.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11.xml" ContentType="application/vnd.openxmlformats-officedocument.theme+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2.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3.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theme/theme14.xml" ContentType="application/vnd.openxmlformats-officedocument.theme+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15.xml" ContentType="application/vnd.openxmlformats-officedocument.theme+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6" r:id="rId4"/>
    <p:sldMasterId id="2147484348" r:id="rId5"/>
    <p:sldMasterId id="2147484370" r:id="rId6"/>
    <p:sldMasterId id="2147484414" r:id="rId7"/>
    <p:sldMasterId id="2147484427" r:id="rId8"/>
    <p:sldMasterId id="2147484471" r:id="rId9"/>
    <p:sldMasterId id="2147484493" r:id="rId10"/>
    <p:sldMasterId id="2147484515" r:id="rId11"/>
    <p:sldMasterId id="2147484537" r:id="rId12"/>
    <p:sldMasterId id="2147484559" r:id="rId13"/>
    <p:sldMasterId id="2147484582" r:id="rId14"/>
    <p:sldMasterId id="2147484595" r:id="rId15"/>
    <p:sldMasterId id="2147484617" r:id="rId16"/>
  </p:sldMasterIdLst>
  <p:notesMasterIdLst>
    <p:notesMasterId r:id="rId63"/>
  </p:notesMasterIdLst>
  <p:handoutMasterIdLst>
    <p:handoutMasterId r:id="rId64"/>
  </p:handoutMasterIdLst>
  <p:sldIdLst>
    <p:sldId id="797" r:id="rId17"/>
    <p:sldId id="840" r:id="rId18"/>
    <p:sldId id="841" r:id="rId19"/>
    <p:sldId id="842" r:id="rId20"/>
    <p:sldId id="843" r:id="rId21"/>
    <p:sldId id="844" r:id="rId22"/>
    <p:sldId id="845" r:id="rId23"/>
    <p:sldId id="846" r:id="rId24"/>
    <p:sldId id="847" r:id="rId25"/>
    <p:sldId id="848" r:id="rId26"/>
    <p:sldId id="890" r:id="rId27"/>
    <p:sldId id="849" r:id="rId28"/>
    <p:sldId id="850" r:id="rId29"/>
    <p:sldId id="851" r:id="rId30"/>
    <p:sldId id="856" r:id="rId31"/>
    <p:sldId id="853" r:id="rId32"/>
    <p:sldId id="854" r:id="rId33"/>
    <p:sldId id="855" r:id="rId34"/>
    <p:sldId id="885" r:id="rId35"/>
    <p:sldId id="886" r:id="rId36"/>
    <p:sldId id="887" r:id="rId37"/>
    <p:sldId id="889" r:id="rId38"/>
    <p:sldId id="888" r:id="rId39"/>
    <p:sldId id="857" r:id="rId40"/>
    <p:sldId id="858" r:id="rId41"/>
    <p:sldId id="860" r:id="rId42"/>
    <p:sldId id="862" r:id="rId43"/>
    <p:sldId id="863" r:id="rId44"/>
    <p:sldId id="864" r:id="rId45"/>
    <p:sldId id="861" r:id="rId46"/>
    <p:sldId id="872" r:id="rId47"/>
    <p:sldId id="867" r:id="rId48"/>
    <p:sldId id="868" r:id="rId49"/>
    <p:sldId id="870" r:id="rId50"/>
    <p:sldId id="871" r:id="rId51"/>
    <p:sldId id="873" r:id="rId52"/>
    <p:sldId id="881" r:id="rId53"/>
    <p:sldId id="874" r:id="rId54"/>
    <p:sldId id="882" r:id="rId55"/>
    <p:sldId id="875" r:id="rId56"/>
    <p:sldId id="883" r:id="rId57"/>
    <p:sldId id="876" r:id="rId58"/>
    <p:sldId id="877" r:id="rId59"/>
    <p:sldId id="879" r:id="rId60"/>
    <p:sldId id="880" r:id="rId61"/>
    <p:sldId id="884" r:id="rId6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0" autoAdjust="0"/>
    <p:restoredTop sz="83394" autoAdjust="0"/>
  </p:normalViewPr>
  <p:slideViewPr>
    <p:cSldViewPr snapToGrid="0">
      <p:cViewPr varScale="1">
        <p:scale>
          <a:sx n="98" d="100"/>
          <a:sy n="98" d="100"/>
        </p:scale>
        <p:origin x="1956" y="84"/>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61" Type="http://schemas.openxmlformats.org/officeDocument/2006/relationships/slide" Target="slides/slide45.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viewProps" Target="view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EBGP peers</a:t>
            </a:r>
            <a:r>
              <a:rPr lang="en-NZ" baseline="0" dirty="0" smtClean="0"/>
              <a:t> by default advertise themselves as the next hop</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12</a:t>
            </a:fld>
            <a:endParaRPr lang="en-US" dirty="0"/>
          </a:p>
        </p:txBody>
      </p:sp>
    </p:spTree>
    <p:extLst>
      <p:ext uri="{BB962C8B-B14F-4D97-AF65-F5344CB8AC3E}">
        <p14:creationId xmlns:p14="http://schemas.microsoft.com/office/powerpoint/2010/main" val="1953074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13</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232943" indent="-232943"/>
            <a:endParaRPr lang="en-US" dirty="0" smtClean="0"/>
          </a:p>
        </p:txBody>
      </p:sp>
    </p:spTree>
    <p:extLst>
      <p:ext uri="{BB962C8B-B14F-4D97-AF65-F5344CB8AC3E}">
        <p14:creationId xmlns:p14="http://schemas.microsoft.com/office/powerpoint/2010/main" val="14433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R2 uses the </a:t>
            </a:r>
            <a:r>
              <a:rPr lang="en-US" sz="1200" b="1" kern="1200" baseline="0" dirty="0" smtClean="0">
                <a:solidFill>
                  <a:schemeClr val="tx1"/>
                </a:solidFill>
                <a:latin typeface="Arial" charset="0"/>
                <a:ea typeface="+mn-ea"/>
                <a:cs typeface="+mn-cs"/>
              </a:rPr>
              <a:t>neighbor next-hop-self </a:t>
            </a:r>
            <a:r>
              <a:rPr lang="en-US" sz="1200" b="0" kern="1200" baseline="0" dirty="0" smtClean="0">
                <a:solidFill>
                  <a:schemeClr val="tx1"/>
                </a:solidFill>
                <a:latin typeface="Arial" charset="0"/>
                <a:ea typeface="+mn-ea"/>
                <a:cs typeface="+mn-cs"/>
              </a:rPr>
              <a:t>command to change the default BGP next-hop </a:t>
            </a:r>
            <a:r>
              <a:rPr lang="en-US" sz="1200" kern="1200" baseline="0" dirty="0" smtClean="0">
                <a:solidFill>
                  <a:schemeClr val="tx1"/>
                </a:solidFill>
                <a:latin typeface="Arial" charset="0"/>
                <a:ea typeface="+mn-ea"/>
                <a:cs typeface="+mn-cs"/>
              </a:rPr>
              <a:t>settings. </a:t>
            </a:r>
          </a:p>
          <a:p>
            <a:r>
              <a:rPr lang="en-US" sz="1200" kern="1200" baseline="0" dirty="0" smtClean="0">
                <a:solidFill>
                  <a:schemeClr val="tx1"/>
                </a:solidFill>
                <a:latin typeface="Arial" charset="0"/>
                <a:ea typeface="+mn-ea"/>
                <a:cs typeface="+mn-cs"/>
              </a:rPr>
              <a:t>After this command is configured, R2 advertises a next hop of 192.168.2.2 (the IP address of its loopback interface) to its IBGP neighbor because that is the source IP address of the routing update to its IBGP neighbor (set with the </a:t>
            </a:r>
            <a:r>
              <a:rPr lang="en-US" sz="1200" b="1" kern="1200" baseline="0" dirty="0" smtClean="0">
                <a:solidFill>
                  <a:schemeClr val="tx1"/>
                </a:solidFill>
                <a:latin typeface="Arial" charset="0"/>
                <a:ea typeface="+mn-ea"/>
                <a:cs typeface="+mn-cs"/>
              </a:rPr>
              <a:t>neighbor update-source </a:t>
            </a:r>
            <a:r>
              <a:rPr lang="en-US" sz="1200" kern="1200" baseline="0" dirty="0" smtClean="0">
                <a:solidFill>
                  <a:schemeClr val="tx1"/>
                </a:solidFill>
                <a:latin typeface="Arial" charset="0"/>
                <a:ea typeface="+mn-ea"/>
                <a:cs typeface="+mn-cs"/>
              </a:rPr>
              <a:t>command).</a:t>
            </a:r>
            <a:endParaRPr lang="en-US" b="1"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108916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16</a:t>
            </a:fld>
            <a:endParaRPr lang="en-US" dirty="0"/>
          </a:p>
        </p:txBody>
      </p:sp>
    </p:spTree>
    <p:extLst>
      <p:ext uri="{BB962C8B-B14F-4D97-AF65-F5344CB8AC3E}">
        <p14:creationId xmlns:p14="http://schemas.microsoft.com/office/powerpoint/2010/main" val="13654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reality synchronization is not used in modern network</a:t>
            </a:r>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18</a:t>
            </a:fld>
            <a:endParaRPr lang="en-US" dirty="0"/>
          </a:p>
        </p:txBody>
      </p:sp>
    </p:spTree>
    <p:extLst>
      <p:ext uri="{BB962C8B-B14F-4D97-AF65-F5344CB8AC3E}">
        <p14:creationId xmlns:p14="http://schemas.microsoft.com/office/powerpoint/2010/main" val="2581108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23</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smtClean="0">
                <a:solidFill>
                  <a:schemeClr val="tx1"/>
                </a:solidFill>
                <a:latin typeface="Arial" charset="0"/>
                <a:ea typeface="+mn-ea"/>
                <a:cs typeface="+mn-cs"/>
              </a:rPr>
              <a:t>The O code indicates that the route was learned from OSPF; the IA code indicates that the learned route is in another area (interarea). The 10.2.1.0 subnet is learned on FastEthernet 0/0 via neighbor 10.64.0.2. The [110/782] in the routing table represents the administrative distance assigned to OSPF (110) and the total cost of the route to subnet 10.2.1.0 (cost of 782).</a:t>
            </a:r>
          </a:p>
          <a:p>
            <a:endParaRPr lang="en-US" dirty="0"/>
          </a:p>
        </p:txBody>
      </p:sp>
    </p:spTree>
    <p:extLst>
      <p:ext uri="{BB962C8B-B14F-4D97-AF65-F5344CB8AC3E}">
        <p14:creationId xmlns:p14="http://schemas.microsoft.com/office/powerpoint/2010/main" val="222876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25</a:t>
            </a:fld>
            <a:endParaRPr lang="en-US" dirty="0"/>
          </a:p>
        </p:txBody>
      </p:sp>
    </p:spTree>
    <p:extLst>
      <p:ext uri="{BB962C8B-B14F-4D97-AF65-F5344CB8AC3E}">
        <p14:creationId xmlns:p14="http://schemas.microsoft.com/office/powerpoint/2010/main" val="585476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31</a:t>
            </a:fld>
            <a:endParaRPr lang="en-US" dirty="0"/>
          </a:p>
        </p:txBody>
      </p:sp>
    </p:spTree>
    <p:extLst>
      <p:ext uri="{BB962C8B-B14F-4D97-AF65-F5344CB8AC3E}">
        <p14:creationId xmlns:p14="http://schemas.microsoft.com/office/powerpoint/2010/main" val="1350249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62B-80FF-4BCF-9D7F-51F56D9F2975}" type="slidenum">
              <a:rPr lang="en-US">
                <a:solidFill>
                  <a:prstClr val="black"/>
                </a:solidFill>
              </a:rPr>
              <a:pPr/>
              <a:t>32</a:t>
            </a:fld>
            <a:endParaRPr lang="en-US" dirty="0">
              <a:solidFill>
                <a:prstClr val="black"/>
              </a:solidFill>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tabLst>
                <a:tab pos="1407366" algn="l"/>
              </a:tabLst>
            </a:pPr>
            <a:endParaRPr lang="en-US" dirty="0"/>
          </a:p>
        </p:txBody>
      </p:sp>
    </p:spTree>
    <p:extLst>
      <p:ext uri="{BB962C8B-B14F-4D97-AF65-F5344CB8AC3E}">
        <p14:creationId xmlns:p14="http://schemas.microsoft.com/office/powerpoint/2010/main" val="3550363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42597-C266-4EC0-B6CD-C382317B0045}" type="slidenum">
              <a:rPr lang="en-US">
                <a:solidFill>
                  <a:prstClr val="black"/>
                </a:solidFill>
              </a:rPr>
              <a:pPr/>
              <a:t>33</a:t>
            </a:fld>
            <a:endParaRPr lang="en-US" dirty="0">
              <a:solidFill>
                <a:prstClr val="black"/>
              </a:solidFill>
            </a:endParaRPr>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3305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890102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34</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4118601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DC329-F5C5-4690-8625-9C51EE2E9185}" type="slidenum">
              <a:rPr lang="en-US">
                <a:solidFill>
                  <a:prstClr val="black"/>
                </a:solidFill>
              </a:rPr>
              <a:pPr/>
              <a:t>35</a:t>
            </a:fld>
            <a:endParaRPr lang="en-US" dirty="0">
              <a:solidFill>
                <a:prstClr val="black"/>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47925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37</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2735447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39</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2861743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41</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dirty="0" smtClean="0"/>
              <a:t>In Cisco IOS Release 12.0(32)SY8, 12.0(33)S3, 12.2(33)SRE, 12.2(33)XNE, 12.2(33)SXI1, Cisco IOS XE Release 2.4, and later releases, 4-byte autonomous system numbers are supported in the range from 65536 to 4294967295 in asplain notation and in the range from 1.0 to 65535.65535 in asdot notation. </a:t>
            </a:r>
          </a:p>
          <a:p>
            <a:r>
              <a:rPr lang="en-US" dirty="0" smtClean="0"/>
              <a:t>In Cisco IOS Release 12.0(32)S12, 12.4(24)T, and Cisco IOS XE Release 2.3, 4-byte autonomous system numbers are supported in the range from 1.0 to 65535.65535 in asdot notation only. </a:t>
            </a:r>
          </a:p>
          <a:p>
            <a:r>
              <a:rPr lang="en-US" dirty="0" smtClean="0"/>
              <a:t>For more details about autonomous system number formats, see the </a:t>
            </a:r>
            <a:r>
              <a:rPr lang="en-US" b="1" dirty="0" smtClean="0"/>
              <a:t>router bgp</a:t>
            </a:r>
            <a:r>
              <a:rPr lang="en-US" dirty="0" smtClean="0"/>
              <a:t> command. </a:t>
            </a:r>
          </a:p>
          <a:p>
            <a:endParaRPr lang="en-US" dirty="0"/>
          </a:p>
        </p:txBody>
      </p:sp>
    </p:spTree>
    <p:extLst>
      <p:ext uri="{BB962C8B-B14F-4D97-AF65-F5344CB8AC3E}">
        <p14:creationId xmlns:p14="http://schemas.microsoft.com/office/powerpoint/2010/main" val="648932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smtClean="0"/>
              <a:t>192.0.2.0/24 behind AS1</a:t>
            </a: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9C5FD6-7FB8-4036-ACDB-A64114606CBD}" type="slidenum">
              <a:rPr lang="en-AU" altLang="en-US">
                <a:solidFill>
                  <a:prstClr val="black"/>
                </a:solidFill>
              </a:rPr>
              <a:pPr eaLnBrk="1" hangingPunct="1"/>
              <a:t>42</a:t>
            </a:fld>
            <a:endParaRPr lang="en-AU" altLang="en-US">
              <a:solidFill>
                <a:prstClr val="black"/>
              </a:solidFill>
            </a:endParaRPr>
          </a:p>
        </p:txBody>
      </p:sp>
    </p:spTree>
    <p:extLst>
      <p:ext uri="{BB962C8B-B14F-4D97-AF65-F5344CB8AC3E}">
        <p14:creationId xmlns:p14="http://schemas.microsoft.com/office/powerpoint/2010/main" val="366789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ltLang="en-US" smtClean="0"/>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2D63FB-7653-4E6D-85E2-00A495627D1B}" type="slidenum">
              <a:rPr lang="en-AU" altLang="en-US">
                <a:solidFill>
                  <a:prstClr val="black"/>
                </a:solidFill>
              </a:rPr>
              <a:pPr eaLnBrk="1" hangingPunct="1"/>
              <a:t>45</a:t>
            </a:fld>
            <a:endParaRPr lang="en-AU" altLang="en-US">
              <a:solidFill>
                <a:prstClr val="black"/>
              </a:solidFill>
            </a:endParaRPr>
          </a:p>
        </p:txBody>
      </p:sp>
    </p:spTree>
    <p:extLst>
      <p:ext uri="{BB962C8B-B14F-4D97-AF65-F5344CB8AC3E}">
        <p14:creationId xmlns:p14="http://schemas.microsoft.com/office/powerpoint/2010/main" val="4147805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46</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endParaRPr lang="en-US" dirty="0"/>
          </a:p>
        </p:txBody>
      </p:sp>
    </p:spTree>
    <p:extLst>
      <p:ext uri="{BB962C8B-B14F-4D97-AF65-F5344CB8AC3E}">
        <p14:creationId xmlns:p14="http://schemas.microsoft.com/office/powerpoint/2010/main" val="426332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5</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80000"/>
              </a:lnSpc>
            </a:pPr>
            <a:r>
              <a:rPr lang="en-US" dirty="0" smtClean="0"/>
              <a:t>The </a:t>
            </a:r>
            <a:r>
              <a:rPr lang="en-US" b="1" dirty="0" smtClean="0"/>
              <a:t>update-source</a:t>
            </a:r>
            <a:r>
              <a:rPr lang="en-US" dirty="0" smtClean="0"/>
              <a:t> option in the </a:t>
            </a:r>
            <a:r>
              <a:rPr lang="en-US" b="1" dirty="0" smtClean="0"/>
              <a:t>neighbor</a:t>
            </a:r>
            <a:r>
              <a:rPr lang="en-US" dirty="0" smtClean="0"/>
              <a:t> command overrides the default source IP address used for BGP packets. It is necessary to tell the router which IP address to use as the source address for all BGP packets if you want to use a loopback interface instead of the physical interface.</a:t>
            </a:r>
          </a:p>
          <a:p>
            <a:pPr>
              <a:lnSpc>
                <a:spcPct val="80000"/>
              </a:lnSpc>
            </a:pPr>
            <a:r>
              <a:rPr lang="en-US" dirty="0" smtClean="0"/>
              <a:t>If you do not use the </a:t>
            </a:r>
            <a:r>
              <a:rPr lang="en-US" b="1" dirty="0" smtClean="0"/>
              <a:t>update-source</a:t>
            </a:r>
            <a:r>
              <a:rPr lang="en-US" dirty="0" smtClean="0"/>
              <a:t> option in the </a:t>
            </a:r>
            <a:r>
              <a:rPr lang="en-US" b="1" dirty="0" smtClean="0"/>
              <a:t>neighbor</a:t>
            </a:r>
            <a:r>
              <a:rPr lang="en-US" dirty="0" smtClean="0"/>
              <a:t> command, an announcement going to a neighbor uses the IP address of the exiting interface as the source address for a packet. When a router creates a packet, whether it is a routing update, a ping, or any other type of IP packet, the router does a lookup in the routing table for the destination address. The routing table lists the appropriate interface to get to the destination address. The address of this outbound interface is used as the source address of that packet by default. </a:t>
            </a:r>
          </a:p>
          <a:p>
            <a:pPr>
              <a:lnSpc>
                <a:spcPct val="80000"/>
              </a:lnSpc>
            </a:pPr>
            <a:r>
              <a:rPr lang="en-US" dirty="0" smtClean="0"/>
              <a:t>Consider what would happen if a neighboring router uses the loopback interface address in its </a:t>
            </a:r>
            <a:r>
              <a:rPr lang="en-US" b="1" dirty="0" smtClean="0"/>
              <a:t>neighbor </a:t>
            </a:r>
            <a:r>
              <a:rPr lang="en-US" dirty="0" smtClean="0"/>
              <a:t>command for this router, but you do not use the </a:t>
            </a:r>
            <a:r>
              <a:rPr lang="en-US" b="1" dirty="0" smtClean="0"/>
              <a:t>neighbor update-source</a:t>
            </a:r>
            <a:r>
              <a:rPr lang="en-US" dirty="0" smtClean="0"/>
              <a:t> command on this router. When the neighboring router receives an update packet and looks at the source address of the packet, it sees that it has no neighbor relationship with that source address, so it discards the packet. </a:t>
            </a:r>
          </a:p>
          <a:p>
            <a:pPr>
              <a:lnSpc>
                <a:spcPct val="80000"/>
              </a:lnSpc>
            </a:pPr>
            <a:r>
              <a:rPr lang="en-US" dirty="0" smtClean="0"/>
              <a:t>BGP does not accept unsolicited updates; it must be aware of every neighboring router and have a </a:t>
            </a:r>
            <a:r>
              <a:rPr lang="en-US" b="1" dirty="0" smtClean="0"/>
              <a:t>neighbor</a:t>
            </a:r>
            <a:r>
              <a:rPr lang="en-US" dirty="0" smtClean="0"/>
              <a:t> statement for it.</a:t>
            </a:r>
          </a:p>
          <a:p>
            <a:endParaRPr lang="en-US" dirty="0" smtClean="0"/>
          </a:p>
          <a:p>
            <a:pPr marL="232943" indent="-232943"/>
            <a:endParaRPr lang="en-US" dirty="0" smtClean="0"/>
          </a:p>
        </p:txBody>
      </p:sp>
    </p:spTree>
    <p:extLst>
      <p:ext uri="{BB962C8B-B14F-4D97-AF65-F5344CB8AC3E}">
        <p14:creationId xmlns:p14="http://schemas.microsoft.com/office/powerpoint/2010/main" val="217973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Notice </a:t>
            </a:r>
            <a:r>
              <a:rPr lang="en-US" b="0" baseline="0" dirty="0" smtClean="0"/>
              <a:t>the IGP must now advertise the loopbacks as well.</a:t>
            </a:r>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50453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282255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10890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9</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dirty="0" smtClean="0"/>
              <a:t>When an EBGP router is peering with an external neighbor, the only address that it can reach without further configuration is the interface that is directly connected to that EBGP router. Because internal routing information is not exchanged with external peers, the router has to point to a directly connected address for that external neighbor.</a:t>
            </a:r>
          </a:p>
          <a:p>
            <a:r>
              <a:rPr lang="en-US" dirty="0" smtClean="0"/>
              <a:t>A loopback interface is never directly connected. Therefore, if you want to use a loopback interface instead, use static routes pointing at the physical address of the directly connected network (the next-hop address). In addition to the static route, you need to use the </a:t>
            </a:r>
            <a:r>
              <a:rPr lang="en-US" b="1" dirty="0" smtClean="0"/>
              <a:t>neighbor </a:t>
            </a:r>
            <a:r>
              <a:rPr lang="en-US" i="1" dirty="0" smtClean="0"/>
              <a:t>ip-address</a:t>
            </a:r>
            <a:r>
              <a:rPr lang="en-US" b="1" dirty="0" smtClean="0"/>
              <a:t> ebgp-multihop</a:t>
            </a:r>
            <a:r>
              <a:rPr lang="en-US" dirty="0" smtClean="0"/>
              <a:t> [</a:t>
            </a:r>
            <a:r>
              <a:rPr lang="en-US" i="1" dirty="0" smtClean="0"/>
              <a:t>ttl</a:t>
            </a:r>
            <a:r>
              <a:rPr lang="en-US" dirty="0" smtClean="0"/>
              <a:t>] router configuration command. </a:t>
            </a:r>
          </a:p>
          <a:p>
            <a:r>
              <a:rPr lang="en-US" dirty="0" smtClean="0"/>
              <a:t>This command allows the router to accept and attempt BGP connections to external peers residing on networks that are not directly connected. This command increases the default of one hop for EBGP peers by changing the default Time to Live (TTL) value of 1. It allows routes to the EBGP loopback address with a hop value greater than 1. By default, the TTL is set to 255 with this command. This command is of value when redundant paths exist between EBGP neighbors. </a:t>
            </a:r>
            <a:endParaRPr lang="en-US" b="1" dirty="0" smtClean="0"/>
          </a:p>
          <a:p>
            <a:pPr>
              <a:buFontTx/>
              <a:buNone/>
            </a:pPr>
            <a:endParaRPr lang="en-US" b="1" dirty="0" smtClean="0"/>
          </a:p>
          <a:p>
            <a:pPr marL="232943" indent="-232943"/>
            <a:endParaRPr lang="en-US" dirty="0" smtClean="0"/>
          </a:p>
        </p:txBody>
      </p:sp>
    </p:spTree>
    <p:extLst>
      <p:ext uri="{BB962C8B-B14F-4D97-AF65-F5344CB8AC3E}">
        <p14:creationId xmlns:p14="http://schemas.microsoft.com/office/powerpoint/2010/main" val="287471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In these examples, the commands used on R1 and</a:t>
            </a:r>
            <a:r>
              <a:rPr lang="en-US" baseline="0" dirty="0" smtClean="0"/>
              <a:t> R2 </a:t>
            </a:r>
            <a:r>
              <a:rPr lang="en-US" dirty="0" smtClean="0"/>
              <a:t>inform BGP that the neighbor address is two hops away (one hop to the other router and one hop through the router to the loopback interface).</a:t>
            </a:r>
          </a:p>
          <a:p>
            <a:r>
              <a:rPr lang="en-US" sz="1200" b="1" kern="1200" baseline="0" dirty="0" smtClean="0">
                <a:solidFill>
                  <a:schemeClr val="tx1"/>
                </a:solidFill>
                <a:latin typeface="Arial" charset="0"/>
                <a:ea typeface="+mn-ea"/>
                <a:cs typeface="+mn-cs"/>
              </a:rPr>
              <a:t>Note:</a:t>
            </a:r>
          </a:p>
          <a:p>
            <a:pPr lvl="1"/>
            <a:r>
              <a:rPr lang="en-US" sz="1200" b="0" kern="1200" baseline="0" dirty="0" smtClean="0">
                <a:solidFill>
                  <a:schemeClr val="tx1"/>
                </a:solidFill>
                <a:latin typeface="Arial" charset="0"/>
                <a:ea typeface="+mn-ea"/>
                <a:cs typeface="+mn-cs"/>
              </a:rPr>
              <a:t>Recall that BGP is not designed to perform load balancing. Paths are chosen because of policy, not based on bandwidth. BGP will choose only a single best path. </a:t>
            </a:r>
          </a:p>
          <a:p>
            <a:pPr lvl="1"/>
            <a:r>
              <a:rPr lang="en-US" sz="1200" b="0" kern="1200" baseline="0" dirty="0" smtClean="0">
                <a:solidFill>
                  <a:schemeClr val="tx1"/>
                </a:solidFill>
                <a:latin typeface="Arial" charset="0"/>
                <a:ea typeface="+mn-ea"/>
                <a:cs typeface="+mn-cs"/>
              </a:rPr>
              <a:t>Using the loopback addresses and the </a:t>
            </a:r>
            <a:r>
              <a:rPr lang="en-US" sz="1200" b="1" kern="1200" baseline="0" dirty="0" smtClean="0">
                <a:solidFill>
                  <a:schemeClr val="tx1"/>
                </a:solidFill>
                <a:latin typeface="Arial" charset="0"/>
                <a:ea typeface="+mn-ea"/>
                <a:cs typeface="+mn-cs"/>
              </a:rPr>
              <a:t>neighbor ebgp-multihop </a:t>
            </a:r>
            <a:r>
              <a:rPr lang="en-US" sz="1200" b="0" kern="1200" baseline="0" dirty="0" smtClean="0">
                <a:solidFill>
                  <a:schemeClr val="tx1"/>
                </a:solidFill>
                <a:latin typeface="Arial" charset="0"/>
                <a:ea typeface="+mn-ea"/>
                <a:cs typeface="+mn-cs"/>
              </a:rPr>
              <a:t>command allows load balancing, and redundancy, across the two paths between the AS.</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115403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2721056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41493682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6001067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8608730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6475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7066072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456408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9004484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913430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6774610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FE1DAAE5-9C36-4557-BD9D-52E1C1B32F59}" type="slidenum">
              <a:rPr lang="en-AU"/>
              <a:pPr>
                <a:defRPr/>
              </a:pPr>
              <a:t>‹#›</a:t>
            </a:fld>
            <a:endParaRPr lang="en-AU"/>
          </a:p>
        </p:txBody>
      </p:sp>
    </p:spTree>
    <p:extLst>
      <p:ext uri="{BB962C8B-B14F-4D97-AF65-F5344CB8AC3E}">
        <p14:creationId xmlns:p14="http://schemas.microsoft.com/office/powerpoint/2010/main" val="269887698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01C58DE3-9041-40B1-9A76-58D9F3DC1117}" type="slidenum">
              <a:rPr lang="en-AU"/>
              <a:pPr>
                <a:defRPr/>
              </a:pPr>
              <a:t>‹#›</a:t>
            </a:fld>
            <a:endParaRPr lang="en-AU"/>
          </a:p>
        </p:txBody>
      </p:sp>
    </p:spTree>
    <p:extLst>
      <p:ext uri="{BB962C8B-B14F-4D97-AF65-F5344CB8AC3E}">
        <p14:creationId xmlns:p14="http://schemas.microsoft.com/office/powerpoint/2010/main" val="4460646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E9C47F93-C7EF-45F3-A581-FDB8AB670E3E}" type="slidenum">
              <a:rPr lang="en-AU"/>
              <a:pPr>
                <a:defRPr/>
              </a:pPr>
              <a:t>‹#›</a:t>
            </a:fld>
            <a:endParaRPr lang="en-AU"/>
          </a:p>
        </p:txBody>
      </p:sp>
    </p:spTree>
    <p:extLst>
      <p:ext uri="{BB962C8B-B14F-4D97-AF65-F5344CB8AC3E}">
        <p14:creationId xmlns:p14="http://schemas.microsoft.com/office/powerpoint/2010/main" val="1075158792"/>
      </p:ext>
    </p:extLst>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9744A26B-4478-4AB9-A8AB-8DDC8FAAA8BE}" type="slidenum">
              <a:rPr lang="en-AU"/>
              <a:pPr>
                <a:defRPr/>
              </a:pPr>
              <a:t>‹#›</a:t>
            </a:fld>
            <a:endParaRPr lang="en-AU"/>
          </a:p>
        </p:txBody>
      </p:sp>
    </p:spTree>
    <p:extLst>
      <p:ext uri="{BB962C8B-B14F-4D97-AF65-F5344CB8AC3E}">
        <p14:creationId xmlns:p14="http://schemas.microsoft.com/office/powerpoint/2010/main" val="18272632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80CC6EC8-405F-4391-87EA-D8A76CC774DF}" type="slidenum">
              <a:rPr lang="en-AU"/>
              <a:pPr>
                <a:defRPr/>
              </a:pPr>
              <a:t>‹#›</a:t>
            </a:fld>
            <a:endParaRPr lang="en-AU"/>
          </a:p>
        </p:txBody>
      </p:sp>
    </p:spTree>
    <p:extLst>
      <p:ext uri="{BB962C8B-B14F-4D97-AF65-F5344CB8AC3E}">
        <p14:creationId xmlns:p14="http://schemas.microsoft.com/office/powerpoint/2010/main" val="5713992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29AE5E1F-603F-4B92-BE62-1FE9DBCD8B9C}" type="slidenum">
              <a:rPr lang="en-AU"/>
              <a:pPr>
                <a:defRPr/>
              </a:pPr>
              <a:t>‹#›</a:t>
            </a:fld>
            <a:endParaRPr lang="en-AU"/>
          </a:p>
        </p:txBody>
      </p:sp>
    </p:spTree>
    <p:extLst>
      <p:ext uri="{BB962C8B-B14F-4D97-AF65-F5344CB8AC3E}">
        <p14:creationId xmlns:p14="http://schemas.microsoft.com/office/powerpoint/2010/main" val="14791884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09749508-D627-4459-B5C6-E604804BCD48}" type="slidenum">
              <a:rPr lang="en-AU"/>
              <a:pPr>
                <a:defRPr/>
              </a:pPr>
              <a:t>‹#›</a:t>
            </a:fld>
            <a:endParaRPr lang="en-AU"/>
          </a:p>
        </p:txBody>
      </p:sp>
    </p:spTree>
    <p:extLst>
      <p:ext uri="{BB962C8B-B14F-4D97-AF65-F5344CB8AC3E}">
        <p14:creationId xmlns:p14="http://schemas.microsoft.com/office/powerpoint/2010/main" val="35343781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BF484209-9D80-47D4-B922-337D3C70A821}" type="slidenum">
              <a:rPr lang="en-AU"/>
              <a:pPr>
                <a:defRPr/>
              </a:pPr>
              <a:t>‹#›</a:t>
            </a:fld>
            <a:endParaRPr lang="en-AU"/>
          </a:p>
        </p:txBody>
      </p:sp>
    </p:spTree>
    <p:extLst>
      <p:ext uri="{BB962C8B-B14F-4D97-AF65-F5344CB8AC3E}">
        <p14:creationId xmlns:p14="http://schemas.microsoft.com/office/powerpoint/2010/main" val="37831965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4BAA327-C1F4-42D3-85D7-19A1E1D98266}" type="slidenum">
              <a:rPr lang="en-AU"/>
              <a:pPr>
                <a:defRPr/>
              </a:pPr>
              <a:t>‹#›</a:t>
            </a:fld>
            <a:endParaRPr lang="en-AU"/>
          </a:p>
        </p:txBody>
      </p:sp>
    </p:spTree>
    <p:extLst>
      <p:ext uri="{BB962C8B-B14F-4D97-AF65-F5344CB8AC3E}">
        <p14:creationId xmlns:p14="http://schemas.microsoft.com/office/powerpoint/2010/main" val="9317606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D839CD2D-7D80-439A-89DE-E9550F11FB2A}" type="slidenum">
              <a:rPr lang="en-AU"/>
              <a:pPr>
                <a:defRPr/>
              </a:pPr>
              <a:t>‹#›</a:t>
            </a:fld>
            <a:endParaRPr lang="en-AU"/>
          </a:p>
        </p:txBody>
      </p:sp>
    </p:spTree>
    <p:extLst>
      <p:ext uri="{BB962C8B-B14F-4D97-AF65-F5344CB8AC3E}">
        <p14:creationId xmlns:p14="http://schemas.microsoft.com/office/powerpoint/2010/main" val="36690938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56B650B-0FBB-43F5-8496-39C95BF11A46}" type="slidenum">
              <a:rPr lang="en-AU"/>
              <a:pPr>
                <a:defRPr/>
              </a:pPr>
              <a:t>‹#›</a:t>
            </a:fld>
            <a:endParaRPr lang="en-AU"/>
          </a:p>
        </p:txBody>
      </p:sp>
    </p:spTree>
    <p:extLst>
      <p:ext uri="{BB962C8B-B14F-4D97-AF65-F5344CB8AC3E}">
        <p14:creationId xmlns:p14="http://schemas.microsoft.com/office/powerpoint/2010/main" val="417113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03BE2AB-9C36-4ED6-B137-A5207981755D}" type="slidenum">
              <a:rPr lang="en-AU"/>
              <a:pPr>
                <a:defRPr/>
              </a:pPr>
              <a:t>‹#›</a:t>
            </a:fld>
            <a:endParaRPr lang="en-AU"/>
          </a:p>
        </p:txBody>
      </p:sp>
    </p:spTree>
    <p:extLst>
      <p:ext uri="{BB962C8B-B14F-4D97-AF65-F5344CB8AC3E}">
        <p14:creationId xmlns:p14="http://schemas.microsoft.com/office/powerpoint/2010/main" val="33137770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7228783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3409331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2644310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365291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90080487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755735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7649954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1917147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076829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924123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7858074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815130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2385432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7194596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88121596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88284123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3918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03871927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8395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726897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79079698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4052837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67257760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11778223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3857127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06500419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559273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96381272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39907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16353193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8213007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3571191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8131167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37756254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822644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63963836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07550123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700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40736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59673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219582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41634832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6165067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33753815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34204676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5306986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76633509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0613052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707787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1/12/2017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3560477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5742929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4586712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1236210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7934940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4681978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51273638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26035351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9210158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66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1/12/2017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8488087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768048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35985905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49893333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27314303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294981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42104625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4975211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96925516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71085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1/12/2017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62108059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414599728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92947689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5172429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820278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05027784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82790354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8113573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43685522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66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1/12/2017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8081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2872035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0025339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893144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13141992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26679473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057869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75977156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1644156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055766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1/12/2017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3527046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52126423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50021356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0332976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320759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51022138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7144322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43079091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95766094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607990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1/12/2017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0442895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5148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64238152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6581003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8785092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91766579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69354755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0092837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92674817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63670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34945030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569389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58691025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47058296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09560396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7291177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57338678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1844573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44625265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055800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1270810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00883690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18307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50947713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4149117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8521662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03705633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50476793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291BAB3A-20F3-4803-9297-5AAF50C20BA1}" type="slidenum">
              <a:rPr lang="en-AU"/>
              <a:pPr>
                <a:defRPr/>
              </a:pPr>
              <a:t>‹#›</a:t>
            </a:fld>
            <a:endParaRPr lang="en-AU"/>
          </a:p>
        </p:txBody>
      </p:sp>
    </p:spTree>
    <p:extLst>
      <p:ext uri="{BB962C8B-B14F-4D97-AF65-F5344CB8AC3E}">
        <p14:creationId xmlns:p14="http://schemas.microsoft.com/office/powerpoint/2010/main" val="1317347920"/>
      </p:ext>
    </p:extLst>
  </p:cSld>
  <p:clrMapOvr>
    <a:overrideClrMapping bg1="lt1" tx1="dk1" bg2="lt2" tx2="dk2" accent1="accent1" accent2="accent2" accent3="accent3" accent4="accent4" accent5="accent5" accent6="accent6" hlink="hlink" folHlink="folHlink"/>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56F3BAD1-F3E8-4396-81B5-889C9DF80ACF}" type="slidenum">
              <a:rPr lang="en-AU"/>
              <a:pPr>
                <a:defRPr/>
              </a:pPr>
              <a:t>‹#›</a:t>
            </a:fld>
            <a:endParaRPr lang="en-AU"/>
          </a:p>
        </p:txBody>
      </p:sp>
    </p:spTree>
    <p:extLst>
      <p:ext uri="{BB962C8B-B14F-4D97-AF65-F5344CB8AC3E}">
        <p14:creationId xmlns:p14="http://schemas.microsoft.com/office/powerpoint/2010/main" val="1323773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4069781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AA18EFB-CC3D-412B-B017-BA64D9F6DCF1}" type="slidenum">
              <a:rPr lang="en-AU"/>
              <a:pPr>
                <a:defRPr/>
              </a:pPr>
              <a:t>‹#›</a:t>
            </a:fld>
            <a:endParaRPr lang="en-AU"/>
          </a:p>
        </p:txBody>
      </p:sp>
    </p:spTree>
    <p:extLst>
      <p:ext uri="{BB962C8B-B14F-4D97-AF65-F5344CB8AC3E}">
        <p14:creationId xmlns:p14="http://schemas.microsoft.com/office/powerpoint/2010/main" val="319289108"/>
      </p:ext>
    </p:extLst>
  </p:cSld>
  <p:clrMapOvr>
    <a:overrideClrMapping bg1="lt1" tx1="dk1" bg2="lt2" tx2="dk2" accent1="accent1" accent2="accent2" accent3="accent3" accent4="accent4" accent5="accent5" accent6="accent6" hlink="hlink" folHlink="folHlink"/>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037088A2-1AE7-4BC8-9231-84019CC26547}" type="slidenum">
              <a:rPr lang="en-AU"/>
              <a:pPr>
                <a:defRPr/>
              </a:pPr>
              <a:t>‹#›</a:t>
            </a:fld>
            <a:endParaRPr lang="en-AU"/>
          </a:p>
        </p:txBody>
      </p:sp>
    </p:spTree>
    <p:extLst>
      <p:ext uri="{BB962C8B-B14F-4D97-AF65-F5344CB8AC3E}">
        <p14:creationId xmlns:p14="http://schemas.microsoft.com/office/powerpoint/2010/main" val="99996582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1DC10FD4-6969-455D-8AEC-834978A4BD74}" type="slidenum">
              <a:rPr lang="en-AU"/>
              <a:pPr>
                <a:defRPr/>
              </a:pPr>
              <a:t>‹#›</a:t>
            </a:fld>
            <a:endParaRPr lang="en-AU"/>
          </a:p>
        </p:txBody>
      </p:sp>
    </p:spTree>
    <p:extLst>
      <p:ext uri="{BB962C8B-B14F-4D97-AF65-F5344CB8AC3E}">
        <p14:creationId xmlns:p14="http://schemas.microsoft.com/office/powerpoint/2010/main" val="67758599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6C9EE40F-616A-4DB0-A7D8-3E6089854792}" type="slidenum">
              <a:rPr lang="en-AU"/>
              <a:pPr>
                <a:defRPr/>
              </a:pPr>
              <a:t>‹#›</a:t>
            </a:fld>
            <a:endParaRPr lang="en-AU"/>
          </a:p>
        </p:txBody>
      </p:sp>
    </p:spTree>
    <p:extLst>
      <p:ext uri="{BB962C8B-B14F-4D97-AF65-F5344CB8AC3E}">
        <p14:creationId xmlns:p14="http://schemas.microsoft.com/office/powerpoint/2010/main" val="251097721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624F5BB7-E382-42B8-AAE2-B1187D15A778}" type="slidenum">
              <a:rPr lang="en-AU"/>
              <a:pPr>
                <a:defRPr/>
              </a:pPr>
              <a:t>‹#›</a:t>
            </a:fld>
            <a:endParaRPr lang="en-AU"/>
          </a:p>
        </p:txBody>
      </p:sp>
    </p:spTree>
    <p:extLst>
      <p:ext uri="{BB962C8B-B14F-4D97-AF65-F5344CB8AC3E}">
        <p14:creationId xmlns:p14="http://schemas.microsoft.com/office/powerpoint/2010/main" val="401618226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603CFE70-683A-435F-944B-CA1F150BE097}" type="slidenum">
              <a:rPr lang="en-AU"/>
              <a:pPr>
                <a:defRPr/>
              </a:pPr>
              <a:t>‹#›</a:t>
            </a:fld>
            <a:endParaRPr lang="en-AU"/>
          </a:p>
        </p:txBody>
      </p:sp>
    </p:spTree>
    <p:extLst>
      <p:ext uri="{BB962C8B-B14F-4D97-AF65-F5344CB8AC3E}">
        <p14:creationId xmlns:p14="http://schemas.microsoft.com/office/powerpoint/2010/main" val="49228316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8D670CB-6A12-4770-AAE5-C9797A47DE2C}" type="slidenum">
              <a:rPr lang="en-AU"/>
              <a:pPr>
                <a:defRPr/>
              </a:pPr>
              <a:t>‹#›</a:t>
            </a:fld>
            <a:endParaRPr lang="en-AU"/>
          </a:p>
        </p:txBody>
      </p:sp>
    </p:spTree>
    <p:extLst>
      <p:ext uri="{BB962C8B-B14F-4D97-AF65-F5344CB8AC3E}">
        <p14:creationId xmlns:p14="http://schemas.microsoft.com/office/powerpoint/2010/main" val="231475899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3BAD580-8C01-40E9-923E-F0BC93FFA5D9}" type="slidenum">
              <a:rPr lang="en-AU"/>
              <a:pPr>
                <a:defRPr/>
              </a:pPr>
              <a:t>‹#›</a:t>
            </a:fld>
            <a:endParaRPr lang="en-AU"/>
          </a:p>
        </p:txBody>
      </p:sp>
    </p:spTree>
    <p:extLst>
      <p:ext uri="{BB962C8B-B14F-4D97-AF65-F5344CB8AC3E}">
        <p14:creationId xmlns:p14="http://schemas.microsoft.com/office/powerpoint/2010/main" val="19161470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44053D30-19A4-4C5F-8C66-1D92E511D0D6}" type="slidenum">
              <a:rPr lang="en-AU"/>
              <a:pPr>
                <a:defRPr/>
              </a:pPr>
              <a:t>‹#›</a:t>
            </a:fld>
            <a:endParaRPr lang="en-AU"/>
          </a:p>
        </p:txBody>
      </p:sp>
    </p:spTree>
    <p:extLst>
      <p:ext uri="{BB962C8B-B14F-4D97-AF65-F5344CB8AC3E}">
        <p14:creationId xmlns:p14="http://schemas.microsoft.com/office/powerpoint/2010/main" val="408330144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04CDAC67-5152-4551-9502-DB684E60BB18}" type="slidenum">
              <a:rPr lang="en-AU"/>
              <a:pPr>
                <a:defRPr/>
              </a:pPr>
              <a:t>‹#›</a:t>
            </a:fld>
            <a:endParaRPr lang="en-AU"/>
          </a:p>
        </p:txBody>
      </p:sp>
    </p:spTree>
    <p:extLst>
      <p:ext uri="{BB962C8B-B14F-4D97-AF65-F5344CB8AC3E}">
        <p14:creationId xmlns:p14="http://schemas.microsoft.com/office/powerpoint/2010/main" val="766203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53206483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4971266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6296519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5728845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24615155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661306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83873377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81125017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56297891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38104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58800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4851048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87932807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72353225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00153639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37666590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99281716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75620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08911330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7515841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0719242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249611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70900871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6433732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AU">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CB61FE2-82ED-46F0-9F96-0EC2F839EEA5}" type="slidenum">
              <a:rPr lang="en-AU"/>
              <a:pPr>
                <a:defRPr/>
              </a:pPr>
              <a:t>‹#›</a:t>
            </a:fld>
            <a:endParaRPr lang="en-AU"/>
          </a:p>
        </p:txBody>
      </p:sp>
    </p:spTree>
    <p:extLst>
      <p:ext uri="{BB962C8B-B14F-4D97-AF65-F5344CB8AC3E}">
        <p14:creationId xmlns:p14="http://schemas.microsoft.com/office/powerpoint/2010/main" val="3448379626"/>
      </p:ext>
    </p:extLst>
  </p:cSld>
  <p:clrMapOvr>
    <a:overrideClrMapping bg1="lt1" tx1="dk1" bg2="lt2" tx2="dk2" accent1="accent1" accent2="accent2" accent3="accent3" accent4="accent4" accent5="accent5" accent6="accent6" hlink="hlink" folHlink="folHlink"/>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BB021F5C-C814-4AD8-A779-3AF782A07C9B}" type="slidenum">
              <a:rPr lang="en-AU"/>
              <a:pPr>
                <a:defRPr/>
              </a:pPr>
              <a:t>‹#›</a:t>
            </a:fld>
            <a:endParaRPr lang="en-AU"/>
          </a:p>
        </p:txBody>
      </p:sp>
    </p:spTree>
    <p:extLst>
      <p:ext uri="{BB962C8B-B14F-4D97-AF65-F5344CB8AC3E}">
        <p14:creationId xmlns:p14="http://schemas.microsoft.com/office/powerpoint/2010/main" val="365934275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AU">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AU">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A84B15-4BEA-4E43-ADB6-8141FF90BB3B}" type="slidenum">
              <a:rPr lang="en-AU"/>
              <a:pPr>
                <a:defRPr/>
              </a:pPr>
              <a:t>‹#›</a:t>
            </a:fld>
            <a:endParaRPr lang="en-AU"/>
          </a:p>
        </p:txBody>
      </p:sp>
    </p:spTree>
    <p:extLst>
      <p:ext uri="{BB962C8B-B14F-4D97-AF65-F5344CB8AC3E}">
        <p14:creationId xmlns:p14="http://schemas.microsoft.com/office/powerpoint/2010/main" val="2521685014"/>
      </p:ext>
    </p:extLst>
  </p:cSld>
  <p:clrMapOvr>
    <a:overrideClrMapping bg1="lt1" tx1="dk1" bg2="lt2" tx2="dk2" accent1="accent1" accent2="accent2" accent3="accent3" accent4="accent4" accent5="accent5" accent6="accent6" hlink="hlink" folHlink="folHlink"/>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84294C08-7714-4341-9071-35BC5711F226}" type="slidenum">
              <a:rPr lang="en-AU"/>
              <a:pPr>
                <a:defRPr/>
              </a:pPr>
              <a:t>‹#›</a:t>
            </a:fld>
            <a:endParaRPr lang="en-AU"/>
          </a:p>
        </p:txBody>
      </p:sp>
    </p:spTree>
    <p:extLst>
      <p:ext uri="{BB962C8B-B14F-4D97-AF65-F5344CB8AC3E}">
        <p14:creationId xmlns:p14="http://schemas.microsoft.com/office/powerpoint/2010/main" val="178664980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4AC78535-39C8-4B35-8CAC-F310B9CA23D5}" type="slidenum">
              <a:rPr lang="en-AU"/>
              <a:pPr>
                <a:defRPr/>
              </a:pPr>
              <a:t>‹#›</a:t>
            </a:fld>
            <a:endParaRPr lang="en-AU"/>
          </a:p>
        </p:txBody>
      </p:sp>
    </p:spTree>
    <p:extLst>
      <p:ext uri="{BB962C8B-B14F-4D97-AF65-F5344CB8AC3E}">
        <p14:creationId xmlns:p14="http://schemas.microsoft.com/office/powerpoint/2010/main" val="63856940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18FFFE2C-1BEB-4CCE-97CC-7EE7F2362031}" type="slidenum">
              <a:rPr lang="en-AU"/>
              <a:pPr>
                <a:defRPr/>
              </a:pPr>
              <a:t>‹#›</a:t>
            </a:fld>
            <a:endParaRPr lang="en-AU"/>
          </a:p>
        </p:txBody>
      </p:sp>
    </p:spTree>
    <p:extLst>
      <p:ext uri="{BB962C8B-B14F-4D97-AF65-F5344CB8AC3E}">
        <p14:creationId xmlns:p14="http://schemas.microsoft.com/office/powerpoint/2010/main" val="108501192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3E8C2601-2F41-49E2-8CFF-E330833E8896}" type="slidenum">
              <a:rPr lang="en-AU"/>
              <a:pPr>
                <a:defRPr/>
              </a:pPr>
              <a:t>‹#›</a:t>
            </a:fld>
            <a:endParaRPr lang="en-AU"/>
          </a:p>
        </p:txBody>
      </p:sp>
    </p:spTree>
    <p:extLst>
      <p:ext uri="{BB962C8B-B14F-4D97-AF65-F5344CB8AC3E}">
        <p14:creationId xmlns:p14="http://schemas.microsoft.com/office/powerpoint/2010/main" val="65106932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2003D5C2-680F-4F13-8263-FEAD77F146F8}" type="slidenum">
              <a:rPr lang="en-AU"/>
              <a:pPr>
                <a:defRPr/>
              </a:pPr>
              <a:t>‹#›</a:t>
            </a:fld>
            <a:endParaRPr lang="en-AU"/>
          </a:p>
        </p:txBody>
      </p:sp>
    </p:spTree>
    <p:extLst>
      <p:ext uri="{BB962C8B-B14F-4D97-AF65-F5344CB8AC3E}">
        <p14:creationId xmlns:p14="http://schemas.microsoft.com/office/powerpoint/2010/main" val="271707174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AU">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AU">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726FF0B-3D82-454D-AC6E-F1C8BC17CC08}" type="slidenum">
              <a:rPr lang="en-AU"/>
              <a:pPr>
                <a:defRPr/>
              </a:pPr>
              <a:t>‹#›</a:t>
            </a:fld>
            <a:endParaRPr lang="en-AU"/>
          </a:p>
        </p:txBody>
      </p:sp>
    </p:spTree>
    <p:extLst>
      <p:ext uri="{BB962C8B-B14F-4D97-AF65-F5344CB8AC3E}">
        <p14:creationId xmlns:p14="http://schemas.microsoft.com/office/powerpoint/2010/main" val="3699610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6999262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F2D496C3-C0A2-4663-9898-31D2CFBBF8AC}" type="slidenum">
              <a:rPr lang="en-AU"/>
              <a:pPr>
                <a:defRPr/>
              </a:pPr>
              <a:t>‹#›</a:t>
            </a:fld>
            <a:endParaRPr lang="en-AU"/>
          </a:p>
        </p:txBody>
      </p:sp>
    </p:spTree>
    <p:extLst>
      <p:ext uri="{BB962C8B-B14F-4D97-AF65-F5344CB8AC3E}">
        <p14:creationId xmlns:p14="http://schemas.microsoft.com/office/powerpoint/2010/main" val="53331597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691A968A-C88D-4989-B562-0ECD410AE96A}" type="slidenum">
              <a:rPr lang="en-AU"/>
              <a:pPr>
                <a:defRPr/>
              </a:pPr>
              <a:t>‹#›</a:t>
            </a:fld>
            <a:endParaRPr lang="en-AU"/>
          </a:p>
        </p:txBody>
      </p:sp>
    </p:spTree>
    <p:extLst>
      <p:ext uri="{BB962C8B-B14F-4D97-AF65-F5344CB8AC3E}">
        <p14:creationId xmlns:p14="http://schemas.microsoft.com/office/powerpoint/2010/main" val="228011379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NZ" noProof="0" smtClean="0"/>
          </a:p>
        </p:txBody>
      </p:sp>
      <p:sp>
        <p:nvSpPr>
          <p:cNvPr id="4" name="Date Placeholder 13"/>
          <p:cNvSpPr>
            <a:spLocks noGrp="1"/>
          </p:cNvSpPr>
          <p:nvPr>
            <p:ph type="dt" sz="half" idx="10"/>
          </p:nvPr>
        </p:nvSpPr>
        <p:spPr/>
        <p:txBody>
          <a:bodyPr/>
          <a:lstStyle>
            <a:lvl1pPr>
              <a:defRPr/>
            </a:lvl1pPr>
          </a:lstStyle>
          <a:p>
            <a:pPr>
              <a:defRPr/>
            </a:pPr>
            <a:endParaRPr lang="en-AU">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AU">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D6ECF388-FF7E-4990-A543-5FDB9CA95AF8}" type="slidenum">
              <a:rPr lang="en-AU"/>
              <a:pPr>
                <a:defRPr/>
              </a:pPr>
              <a:t>‹#›</a:t>
            </a:fld>
            <a:endParaRPr lang="en-AU"/>
          </a:p>
        </p:txBody>
      </p:sp>
    </p:spTree>
    <p:extLst>
      <p:ext uri="{BB962C8B-B14F-4D97-AF65-F5344CB8AC3E}">
        <p14:creationId xmlns:p14="http://schemas.microsoft.com/office/powerpoint/2010/main" val="410679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84091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982372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371403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27284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6050969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0662472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6269968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26023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791669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69864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41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0864708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611957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0718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217391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8665994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904251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6949633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564286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77677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4526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7703507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6529302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7625276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848691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52703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314794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4962556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992783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68103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83854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910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928665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98982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192893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6686826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4076295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601243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145696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6932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020954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020648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556006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8022958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8123344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15317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563389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305857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9695656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0395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90304708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8971916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800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42465431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96103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44863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7631704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8777564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0318631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86524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01530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8612908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533212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5197358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6509019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906973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815059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8147315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2884267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5474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18" Type="http://schemas.openxmlformats.org/officeDocument/2006/relationships/slideLayout" Target="../slideLayouts/slideLayout181.xml"/><Relationship Id="rId3" Type="http://schemas.openxmlformats.org/officeDocument/2006/relationships/slideLayout" Target="../slideLayouts/slideLayout166.xml"/><Relationship Id="rId21" Type="http://schemas.openxmlformats.org/officeDocument/2006/relationships/slideLayout" Target="../slideLayouts/slideLayout184.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17" Type="http://schemas.openxmlformats.org/officeDocument/2006/relationships/slideLayout" Target="../slideLayouts/slideLayout180.xml"/><Relationship Id="rId2" Type="http://schemas.openxmlformats.org/officeDocument/2006/relationships/slideLayout" Target="../slideLayouts/slideLayout165.xml"/><Relationship Id="rId16" Type="http://schemas.openxmlformats.org/officeDocument/2006/relationships/slideLayout" Target="../slideLayouts/slideLayout179.xml"/><Relationship Id="rId20" Type="http://schemas.openxmlformats.org/officeDocument/2006/relationships/slideLayout" Target="../slideLayouts/slideLayout183.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23" Type="http://schemas.openxmlformats.org/officeDocument/2006/relationships/image" Target="../media/image5.png"/><Relationship Id="rId10" Type="http://schemas.openxmlformats.org/officeDocument/2006/relationships/slideLayout" Target="../slideLayouts/slideLayout173.xml"/><Relationship Id="rId19" Type="http://schemas.openxmlformats.org/officeDocument/2006/relationships/slideLayout" Target="../slideLayouts/slideLayout182.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 Id="rId2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18" Type="http://schemas.openxmlformats.org/officeDocument/2006/relationships/slideLayout" Target="../slideLayouts/slideLayout202.xml"/><Relationship Id="rId3" Type="http://schemas.openxmlformats.org/officeDocument/2006/relationships/slideLayout" Target="../slideLayouts/slideLayout187.xml"/><Relationship Id="rId21" Type="http://schemas.openxmlformats.org/officeDocument/2006/relationships/slideLayout" Target="../slideLayouts/slideLayout205.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17" Type="http://schemas.openxmlformats.org/officeDocument/2006/relationships/slideLayout" Target="../slideLayouts/slideLayout201.xml"/><Relationship Id="rId2" Type="http://schemas.openxmlformats.org/officeDocument/2006/relationships/slideLayout" Target="../slideLayouts/slideLayout186.xml"/><Relationship Id="rId16" Type="http://schemas.openxmlformats.org/officeDocument/2006/relationships/slideLayout" Target="../slideLayouts/slideLayout200.xml"/><Relationship Id="rId20" Type="http://schemas.openxmlformats.org/officeDocument/2006/relationships/slideLayout" Target="../slideLayouts/slideLayout204.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5" Type="http://schemas.openxmlformats.org/officeDocument/2006/relationships/slideLayout" Target="../slideLayouts/slideLayout199.xml"/><Relationship Id="rId23" Type="http://schemas.openxmlformats.org/officeDocument/2006/relationships/image" Target="../media/image5.png"/><Relationship Id="rId10" Type="http://schemas.openxmlformats.org/officeDocument/2006/relationships/slideLayout" Target="../slideLayouts/slideLayout194.xml"/><Relationship Id="rId19" Type="http://schemas.openxmlformats.org/officeDocument/2006/relationships/slideLayout" Target="../slideLayouts/slideLayout203.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slideLayout" Target="../slideLayouts/slideLayout198.xml"/><Relationship Id="rId2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3.xml"/><Relationship Id="rId13" Type="http://schemas.openxmlformats.org/officeDocument/2006/relationships/slideLayout" Target="../slideLayouts/slideLayout218.xml"/><Relationship Id="rId18" Type="http://schemas.openxmlformats.org/officeDocument/2006/relationships/slideLayout" Target="../slideLayouts/slideLayout223.xml"/><Relationship Id="rId3" Type="http://schemas.openxmlformats.org/officeDocument/2006/relationships/slideLayout" Target="../slideLayouts/slideLayout208.xml"/><Relationship Id="rId21" Type="http://schemas.openxmlformats.org/officeDocument/2006/relationships/slideLayout" Target="../slideLayouts/slideLayout226.xml"/><Relationship Id="rId7" Type="http://schemas.openxmlformats.org/officeDocument/2006/relationships/slideLayout" Target="../slideLayouts/slideLayout212.xml"/><Relationship Id="rId12" Type="http://schemas.openxmlformats.org/officeDocument/2006/relationships/slideLayout" Target="../slideLayouts/slideLayout217.xml"/><Relationship Id="rId17" Type="http://schemas.openxmlformats.org/officeDocument/2006/relationships/slideLayout" Target="../slideLayouts/slideLayout222.xml"/><Relationship Id="rId2" Type="http://schemas.openxmlformats.org/officeDocument/2006/relationships/slideLayout" Target="../slideLayouts/slideLayout207.xml"/><Relationship Id="rId16" Type="http://schemas.openxmlformats.org/officeDocument/2006/relationships/slideLayout" Target="../slideLayouts/slideLayout221.xml"/><Relationship Id="rId20" Type="http://schemas.openxmlformats.org/officeDocument/2006/relationships/slideLayout" Target="../slideLayouts/slideLayout225.xml"/><Relationship Id="rId1" Type="http://schemas.openxmlformats.org/officeDocument/2006/relationships/slideLayout" Target="../slideLayouts/slideLayout206.xml"/><Relationship Id="rId6" Type="http://schemas.openxmlformats.org/officeDocument/2006/relationships/slideLayout" Target="../slideLayouts/slideLayout211.xml"/><Relationship Id="rId11" Type="http://schemas.openxmlformats.org/officeDocument/2006/relationships/slideLayout" Target="../slideLayouts/slideLayout216.xml"/><Relationship Id="rId5" Type="http://schemas.openxmlformats.org/officeDocument/2006/relationships/slideLayout" Target="../slideLayouts/slideLayout210.xml"/><Relationship Id="rId15" Type="http://schemas.openxmlformats.org/officeDocument/2006/relationships/slideLayout" Target="../slideLayouts/slideLayout220.xml"/><Relationship Id="rId23" Type="http://schemas.openxmlformats.org/officeDocument/2006/relationships/image" Target="../media/image5.png"/><Relationship Id="rId10" Type="http://schemas.openxmlformats.org/officeDocument/2006/relationships/slideLayout" Target="../slideLayouts/slideLayout215.xml"/><Relationship Id="rId19" Type="http://schemas.openxmlformats.org/officeDocument/2006/relationships/slideLayout" Target="../slideLayouts/slideLayout224.xml"/><Relationship Id="rId4" Type="http://schemas.openxmlformats.org/officeDocument/2006/relationships/slideLayout" Target="../slideLayouts/slideLayout209.xml"/><Relationship Id="rId9" Type="http://schemas.openxmlformats.org/officeDocument/2006/relationships/slideLayout" Target="../slideLayouts/slideLayout214.xml"/><Relationship Id="rId14" Type="http://schemas.openxmlformats.org/officeDocument/2006/relationships/slideLayout" Target="../slideLayouts/slideLayout219.xml"/><Relationship Id="rId2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4.xml"/><Relationship Id="rId13" Type="http://schemas.openxmlformats.org/officeDocument/2006/relationships/slideLayout" Target="../slideLayouts/slideLayout239.xml"/><Relationship Id="rId18" Type="http://schemas.openxmlformats.org/officeDocument/2006/relationships/slideLayout" Target="../slideLayouts/slideLayout244.xml"/><Relationship Id="rId3" Type="http://schemas.openxmlformats.org/officeDocument/2006/relationships/slideLayout" Target="../slideLayouts/slideLayout229.xml"/><Relationship Id="rId21" Type="http://schemas.openxmlformats.org/officeDocument/2006/relationships/slideLayout" Target="../slideLayouts/slideLayout247.xml"/><Relationship Id="rId7" Type="http://schemas.openxmlformats.org/officeDocument/2006/relationships/slideLayout" Target="../slideLayouts/slideLayout233.xml"/><Relationship Id="rId12" Type="http://schemas.openxmlformats.org/officeDocument/2006/relationships/slideLayout" Target="../slideLayouts/slideLayout238.xml"/><Relationship Id="rId17" Type="http://schemas.openxmlformats.org/officeDocument/2006/relationships/slideLayout" Target="../slideLayouts/slideLayout243.xml"/><Relationship Id="rId2" Type="http://schemas.openxmlformats.org/officeDocument/2006/relationships/slideLayout" Target="../slideLayouts/slideLayout228.xml"/><Relationship Id="rId16" Type="http://schemas.openxmlformats.org/officeDocument/2006/relationships/slideLayout" Target="../slideLayouts/slideLayout242.xml"/><Relationship Id="rId20" Type="http://schemas.openxmlformats.org/officeDocument/2006/relationships/slideLayout" Target="../slideLayouts/slideLayout246.xml"/><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5" Type="http://schemas.openxmlformats.org/officeDocument/2006/relationships/slideLayout" Target="../slideLayouts/slideLayout231.xml"/><Relationship Id="rId15" Type="http://schemas.openxmlformats.org/officeDocument/2006/relationships/slideLayout" Target="../slideLayouts/slideLayout241.xml"/><Relationship Id="rId23" Type="http://schemas.openxmlformats.org/officeDocument/2006/relationships/image" Target="../media/image5.png"/><Relationship Id="rId10" Type="http://schemas.openxmlformats.org/officeDocument/2006/relationships/slideLayout" Target="../slideLayouts/slideLayout236.xml"/><Relationship Id="rId19" Type="http://schemas.openxmlformats.org/officeDocument/2006/relationships/slideLayout" Target="../slideLayouts/slideLayout245.xml"/><Relationship Id="rId4" Type="http://schemas.openxmlformats.org/officeDocument/2006/relationships/slideLayout" Target="../slideLayouts/slideLayout230.xml"/><Relationship Id="rId9" Type="http://schemas.openxmlformats.org/officeDocument/2006/relationships/slideLayout" Target="../slideLayouts/slideLayout235.xml"/><Relationship Id="rId14" Type="http://schemas.openxmlformats.org/officeDocument/2006/relationships/slideLayout" Target="../slideLayouts/slideLayout240.xml"/><Relationship Id="rId2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theme" Target="../theme/theme14.xml"/><Relationship Id="rId3" Type="http://schemas.openxmlformats.org/officeDocument/2006/relationships/slideLayout" Target="../slideLayouts/slideLayout250.xml"/><Relationship Id="rId7" Type="http://schemas.openxmlformats.org/officeDocument/2006/relationships/slideLayout" Target="../slideLayouts/slideLayout254.xml"/><Relationship Id="rId12" Type="http://schemas.openxmlformats.org/officeDocument/2006/relationships/slideLayout" Target="../slideLayouts/slideLayout259.xml"/><Relationship Id="rId2" Type="http://schemas.openxmlformats.org/officeDocument/2006/relationships/slideLayout" Target="../slideLayouts/slideLayout249.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0" Type="http://schemas.openxmlformats.org/officeDocument/2006/relationships/slideLayout" Target="../slideLayouts/slideLayout257.xml"/><Relationship Id="rId4" Type="http://schemas.openxmlformats.org/officeDocument/2006/relationships/slideLayout" Target="../slideLayouts/slideLayout251.xml"/><Relationship Id="rId9" Type="http://schemas.openxmlformats.org/officeDocument/2006/relationships/slideLayout" Target="../slideLayouts/slideLayout25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67.xml"/><Relationship Id="rId13" Type="http://schemas.openxmlformats.org/officeDocument/2006/relationships/slideLayout" Target="../slideLayouts/slideLayout272.xml"/><Relationship Id="rId18" Type="http://schemas.openxmlformats.org/officeDocument/2006/relationships/slideLayout" Target="../slideLayouts/slideLayout277.xml"/><Relationship Id="rId3" Type="http://schemas.openxmlformats.org/officeDocument/2006/relationships/slideLayout" Target="../slideLayouts/slideLayout262.xml"/><Relationship Id="rId21" Type="http://schemas.openxmlformats.org/officeDocument/2006/relationships/slideLayout" Target="../slideLayouts/slideLayout280.xml"/><Relationship Id="rId7" Type="http://schemas.openxmlformats.org/officeDocument/2006/relationships/slideLayout" Target="../slideLayouts/slideLayout266.xml"/><Relationship Id="rId12" Type="http://schemas.openxmlformats.org/officeDocument/2006/relationships/slideLayout" Target="../slideLayouts/slideLayout271.xml"/><Relationship Id="rId17" Type="http://schemas.openxmlformats.org/officeDocument/2006/relationships/slideLayout" Target="../slideLayouts/slideLayout276.xml"/><Relationship Id="rId2" Type="http://schemas.openxmlformats.org/officeDocument/2006/relationships/slideLayout" Target="../slideLayouts/slideLayout261.xml"/><Relationship Id="rId16" Type="http://schemas.openxmlformats.org/officeDocument/2006/relationships/slideLayout" Target="../slideLayouts/slideLayout275.xml"/><Relationship Id="rId20" Type="http://schemas.openxmlformats.org/officeDocument/2006/relationships/slideLayout" Target="../slideLayouts/slideLayout279.xml"/><Relationship Id="rId1" Type="http://schemas.openxmlformats.org/officeDocument/2006/relationships/slideLayout" Target="../slideLayouts/slideLayout260.xml"/><Relationship Id="rId6" Type="http://schemas.openxmlformats.org/officeDocument/2006/relationships/slideLayout" Target="../slideLayouts/slideLayout265.xml"/><Relationship Id="rId11" Type="http://schemas.openxmlformats.org/officeDocument/2006/relationships/slideLayout" Target="../slideLayouts/slideLayout270.xml"/><Relationship Id="rId5" Type="http://schemas.openxmlformats.org/officeDocument/2006/relationships/slideLayout" Target="../slideLayouts/slideLayout264.xml"/><Relationship Id="rId15" Type="http://schemas.openxmlformats.org/officeDocument/2006/relationships/slideLayout" Target="../slideLayouts/slideLayout274.xml"/><Relationship Id="rId23" Type="http://schemas.openxmlformats.org/officeDocument/2006/relationships/image" Target="../media/image5.png"/><Relationship Id="rId10" Type="http://schemas.openxmlformats.org/officeDocument/2006/relationships/slideLayout" Target="../slideLayouts/slideLayout269.xml"/><Relationship Id="rId19" Type="http://schemas.openxmlformats.org/officeDocument/2006/relationships/slideLayout" Target="../slideLayouts/slideLayout278.xml"/><Relationship Id="rId4" Type="http://schemas.openxmlformats.org/officeDocument/2006/relationships/slideLayout" Target="../slideLayouts/slideLayout263.xml"/><Relationship Id="rId9" Type="http://schemas.openxmlformats.org/officeDocument/2006/relationships/slideLayout" Target="../slideLayouts/slideLayout268.xml"/><Relationship Id="rId14" Type="http://schemas.openxmlformats.org/officeDocument/2006/relationships/slideLayout" Target="../slideLayouts/slideLayout273.xml"/><Relationship Id="rId2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heme" Target="../theme/theme16.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slideLayout" Target="../slideLayouts/slideLayout292.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slideLayout" Target="../slideLayouts/slideLayout291.xml"/><Relationship Id="rId5" Type="http://schemas.openxmlformats.org/officeDocument/2006/relationships/slideLayout" Target="../slideLayouts/slideLayout285.xml"/><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5.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5.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image" Target="../media/image5.pn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3" Type="http://schemas.openxmlformats.org/officeDocument/2006/relationships/slideLayout" Target="../slideLayouts/slideLayout124.xml"/><Relationship Id="rId21" Type="http://schemas.openxmlformats.org/officeDocument/2006/relationships/slideLayout" Target="../slideLayouts/slideLayout142.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23" Type="http://schemas.openxmlformats.org/officeDocument/2006/relationships/image" Target="../media/image5.png"/><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3" Type="http://schemas.openxmlformats.org/officeDocument/2006/relationships/slideLayout" Target="../slideLayouts/slideLayout145.xml"/><Relationship Id="rId21" Type="http://schemas.openxmlformats.org/officeDocument/2006/relationships/slideLayout" Target="../slideLayouts/slideLayout163.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image" Target="../media/image5.png"/><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217195134"/>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 id="2147484507" r:id="rId14"/>
    <p:sldLayoutId id="2147484508" r:id="rId15"/>
    <p:sldLayoutId id="2147484509" r:id="rId16"/>
    <p:sldLayoutId id="2147484510" r:id="rId17"/>
    <p:sldLayoutId id="2147484511" r:id="rId18"/>
    <p:sldLayoutId id="2147484512" r:id="rId19"/>
    <p:sldLayoutId id="2147484513" r:id="rId20"/>
    <p:sldLayoutId id="2147484514"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121116239"/>
      </p:ext>
    </p:extLst>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9" r:id="rId4"/>
    <p:sldLayoutId id="2147484520" r:id="rId5"/>
    <p:sldLayoutId id="2147484521" r:id="rId6"/>
    <p:sldLayoutId id="2147484522" r:id="rId7"/>
    <p:sldLayoutId id="2147484523" r:id="rId8"/>
    <p:sldLayoutId id="2147484524" r:id="rId9"/>
    <p:sldLayoutId id="2147484525" r:id="rId10"/>
    <p:sldLayoutId id="2147484526" r:id="rId11"/>
    <p:sldLayoutId id="2147484527" r:id="rId12"/>
    <p:sldLayoutId id="2147484528" r:id="rId13"/>
    <p:sldLayoutId id="2147484529" r:id="rId14"/>
    <p:sldLayoutId id="2147484530" r:id="rId15"/>
    <p:sldLayoutId id="2147484531" r:id="rId16"/>
    <p:sldLayoutId id="2147484532" r:id="rId17"/>
    <p:sldLayoutId id="2147484533" r:id="rId18"/>
    <p:sldLayoutId id="2147484534" r:id="rId19"/>
    <p:sldLayoutId id="2147484535" r:id="rId20"/>
    <p:sldLayoutId id="214748453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947126553"/>
      </p:ext>
    </p:extLst>
  </p:cSld>
  <p:clrMap bg1="lt1" tx1="dk1" bg2="lt2" tx2="dk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 id="2147484549" r:id="rId12"/>
    <p:sldLayoutId id="2147484550" r:id="rId13"/>
    <p:sldLayoutId id="2147484551" r:id="rId14"/>
    <p:sldLayoutId id="2147484552" r:id="rId15"/>
    <p:sldLayoutId id="2147484553" r:id="rId16"/>
    <p:sldLayoutId id="2147484554" r:id="rId17"/>
    <p:sldLayoutId id="2147484555" r:id="rId18"/>
    <p:sldLayoutId id="2147484556" r:id="rId19"/>
    <p:sldLayoutId id="2147484557" r:id="rId20"/>
    <p:sldLayoutId id="214748455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34151555"/>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 id="2147484571" r:id="rId12"/>
    <p:sldLayoutId id="2147484572" r:id="rId13"/>
    <p:sldLayoutId id="2147484573" r:id="rId14"/>
    <p:sldLayoutId id="2147484574" r:id="rId15"/>
    <p:sldLayoutId id="2147484575" r:id="rId16"/>
    <p:sldLayoutId id="2147484576" r:id="rId17"/>
    <p:sldLayoutId id="2147484577" r:id="rId18"/>
    <p:sldLayoutId id="2147484578" r:id="rId19"/>
    <p:sldLayoutId id="2147484579" r:id="rId20"/>
    <p:sldLayoutId id="2147484580"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1A304562-C4E2-4804-9432-A299F62940ED}" type="slidenum">
              <a:rPr lang="en-AU"/>
              <a:pPr>
                <a:lnSpc>
                  <a:spcPct val="100000"/>
                </a:lnSpc>
                <a:defRPr/>
              </a:pPr>
              <a:t>‹#›</a:t>
            </a:fld>
            <a:endParaRPr lang="en-AU"/>
          </a:p>
        </p:txBody>
      </p:sp>
    </p:spTree>
    <p:extLst>
      <p:ext uri="{BB962C8B-B14F-4D97-AF65-F5344CB8AC3E}">
        <p14:creationId xmlns:p14="http://schemas.microsoft.com/office/powerpoint/2010/main" val="687769369"/>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 id="2147484594"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279683063"/>
      </p:ext>
    </p:extLst>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 id="2147484609" r:id="rId14"/>
    <p:sldLayoutId id="2147484610" r:id="rId15"/>
    <p:sldLayoutId id="2147484611" r:id="rId16"/>
    <p:sldLayoutId id="2147484612" r:id="rId17"/>
    <p:sldLayoutId id="2147484613" r:id="rId18"/>
    <p:sldLayoutId id="2147484614" r:id="rId19"/>
    <p:sldLayoutId id="2147484615" r:id="rId20"/>
    <p:sldLayoutId id="2147484616"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BEA90568-B438-4BB7-A5F3-63508B90D440}" type="slidenum">
              <a:rPr lang="en-AU"/>
              <a:pPr>
                <a:lnSpc>
                  <a:spcPct val="100000"/>
                </a:lnSpc>
                <a:defRPr/>
              </a:pPr>
              <a:t>‹#›</a:t>
            </a:fld>
            <a:endParaRPr lang="en-AU"/>
          </a:p>
        </p:txBody>
      </p:sp>
    </p:spTree>
    <p:extLst>
      <p:ext uri="{BB962C8B-B14F-4D97-AF65-F5344CB8AC3E}">
        <p14:creationId xmlns:p14="http://schemas.microsoft.com/office/powerpoint/2010/main" val="4068776344"/>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1/12/2017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965562913"/>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038946713"/>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430416202"/>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 id="2147484367" r:id="rId19"/>
    <p:sldLayoutId id="2147484368" r:id="rId20"/>
    <p:sldLayoutId id="214748436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770449711"/>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lnSpc>
                <a:spcPct val="100000"/>
              </a:lnSpc>
              <a:defRPr/>
            </a:pPr>
            <a:endParaRPr lang="en-US" sz="180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defRPr/>
            </a:pPr>
            <a:endParaRPr lang="en-AU">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a:lnSpc>
                <a:spcPct val="100000"/>
              </a:lnSpc>
              <a:defRPr/>
            </a:pPr>
            <a:endParaRPr lang="en-AU">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nSpc>
                <a:spcPct val="100000"/>
              </a:lnSpc>
              <a:defRPr/>
            </a:pPr>
            <a:fld id="{DAA4E055-787F-4B0D-A26A-A77E0AFAEEB8}" type="slidenum">
              <a:rPr lang="en-AU"/>
              <a:pPr>
                <a:lnSpc>
                  <a:spcPct val="100000"/>
                </a:lnSpc>
                <a:defRPr/>
              </a:pPr>
              <a:t>‹#›</a:t>
            </a:fld>
            <a:endParaRPr lang="en-AU"/>
          </a:p>
        </p:txBody>
      </p:sp>
    </p:spTree>
    <p:extLst>
      <p:ext uri="{BB962C8B-B14F-4D97-AF65-F5344CB8AC3E}">
        <p14:creationId xmlns:p14="http://schemas.microsoft.com/office/powerpoint/2010/main" val="2290070654"/>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581" r:id="rId13"/>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727649899"/>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 id="2147484442" r:id="rId15"/>
    <p:sldLayoutId id="2147484443" r:id="rId16"/>
    <p:sldLayoutId id="2147484444" r:id="rId17"/>
    <p:sldLayoutId id="2147484445" r:id="rId18"/>
    <p:sldLayoutId id="2147484446" r:id="rId19"/>
    <p:sldLayoutId id="2147484447" r:id="rId20"/>
    <p:sldLayoutId id="2147484448"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831043232"/>
      </p:ext>
    </p:extLst>
  </p:cSld>
  <p:clrMap bg1="lt1" tx1="dk1" bg2="lt2" tx2="dk2" accent1="accent1" accent2="accent2" accent3="accent3" accent4="accent4" accent5="accent5" accent6="accent6" hlink="hlink" folHlink="folHlink"/>
  <p:sldLayoutIdLst>
    <p:sldLayoutId id="2147484472"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 id="2147484489" r:id="rId18"/>
    <p:sldLayoutId id="2147484490" r:id="rId19"/>
    <p:sldLayoutId id="2147484491" r:id="rId20"/>
    <p:sldLayoutId id="2147484492"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68.x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89.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4.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47.x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Lesson 3</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961901" y="1805049"/>
            <a:ext cx="7505205" cy="3083921"/>
          </a:xfrm>
          <a:prstGeom prst="rect">
            <a:avLst/>
          </a:prstGeom>
          <a:noFill/>
        </p:spPr>
        <p:txBody>
          <a:bodyPr wrap="square" rtlCol="0">
            <a:spAutoFit/>
          </a:bodyPr>
          <a:lstStyle/>
          <a:p>
            <a:pPr marL="342900" indent="-342900" algn="l">
              <a:buFont typeface="Arial" panose="020B0604020202020204" pitchFamily="34" charset="0"/>
              <a:buChar char="•"/>
            </a:pPr>
            <a:r>
              <a:rPr lang="en-NZ" dirty="0" smtClean="0"/>
              <a:t>Update source</a:t>
            </a:r>
          </a:p>
          <a:p>
            <a:pPr marL="342900" indent="-342900" algn="l">
              <a:buFont typeface="Arial" panose="020B0604020202020204" pitchFamily="34" charset="0"/>
              <a:buChar char="•"/>
            </a:pPr>
            <a:r>
              <a:rPr lang="en-NZ" dirty="0" err="1" smtClean="0"/>
              <a:t>eBGP</a:t>
            </a:r>
            <a:r>
              <a:rPr lang="en-NZ" dirty="0" smtClean="0"/>
              <a:t> </a:t>
            </a:r>
            <a:r>
              <a:rPr lang="en-NZ" dirty="0" err="1" smtClean="0"/>
              <a:t>multihop</a:t>
            </a:r>
            <a:endParaRPr lang="en-NZ" dirty="0" smtClean="0"/>
          </a:p>
          <a:p>
            <a:pPr marL="342900" indent="-342900" algn="l">
              <a:buFont typeface="Arial" panose="020B0604020202020204" pitchFamily="34" charset="0"/>
              <a:buChar char="•"/>
            </a:pPr>
            <a:r>
              <a:rPr lang="en-NZ" dirty="0" smtClean="0"/>
              <a:t>Next-hop self</a:t>
            </a:r>
          </a:p>
          <a:p>
            <a:pPr marL="342900" indent="-342900" algn="l">
              <a:buFont typeface="Arial" panose="020B0604020202020204" pitchFamily="34" charset="0"/>
              <a:buChar char="•"/>
            </a:pPr>
            <a:r>
              <a:rPr lang="en-NZ" dirty="0" smtClean="0"/>
              <a:t>Synchronisation</a:t>
            </a:r>
          </a:p>
          <a:p>
            <a:pPr marL="342900" indent="-342900" algn="l">
              <a:buFont typeface="Arial" panose="020B0604020202020204" pitchFamily="34" charset="0"/>
              <a:buChar char="•"/>
            </a:pPr>
            <a:r>
              <a:rPr lang="en-NZ" dirty="0" smtClean="0"/>
              <a:t>Troubleshooting</a:t>
            </a:r>
          </a:p>
          <a:p>
            <a:pPr marL="342900" indent="-342900" algn="l">
              <a:buFont typeface="Arial" panose="020B0604020202020204" pitchFamily="34" charset="0"/>
              <a:buChar char="•"/>
            </a:pPr>
            <a:r>
              <a:rPr lang="en-NZ" dirty="0" smtClean="0"/>
              <a:t>Originating a route</a:t>
            </a:r>
          </a:p>
          <a:p>
            <a:pPr marL="342900" indent="-342900" algn="l">
              <a:buFont typeface="Arial" panose="020B0604020202020204" pitchFamily="34" charset="0"/>
              <a:buChar char="•"/>
            </a:pPr>
            <a:r>
              <a:rPr lang="en-NZ" dirty="0" smtClean="0"/>
              <a:t>Route maps</a:t>
            </a:r>
          </a:p>
          <a:p>
            <a:pPr marL="342900" indent="-342900" algn="l">
              <a:buFont typeface="Arial" panose="020B0604020202020204" pitchFamily="34" charset="0"/>
              <a:buChar char="•"/>
            </a:pPr>
            <a:r>
              <a:rPr lang="en-NZ" dirty="0" smtClean="0"/>
              <a:t>Redistribution</a:t>
            </a:r>
          </a:p>
          <a:p>
            <a:pPr marL="342900" indent="-342900" algn="l">
              <a:buFont typeface="Arial" panose="020B0604020202020204" pitchFamily="34" charset="0"/>
              <a:buChar char="•"/>
            </a:pPr>
            <a:r>
              <a:rPr lang="en-NZ" dirty="0" smtClean="0"/>
              <a:t>Setting attributes</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bwMode="auto">
          <a:xfrm>
            <a:off x="1977350" y="5382626"/>
            <a:ext cx="3344178" cy="22319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1960039" y="3662490"/>
            <a:ext cx="3325394" cy="22281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Multihop EBGP Example</a:t>
            </a:r>
            <a:endParaRPr lang="en-US" dirty="0"/>
          </a:p>
        </p:txBody>
      </p:sp>
      <p:grpSp>
        <p:nvGrpSpPr>
          <p:cNvPr id="79" name="Group 78"/>
          <p:cNvGrpSpPr/>
          <p:nvPr/>
        </p:nvGrpSpPr>
        <p:grpSpPr>
          <a:xfrm>
            <a:off x="902731" y="1096429"/>
            <a:ext cx="7293194" cy="1628941"/>
            <a:chOff x="818066" y="927099"/>
            <a:chExt cx="7293194" cy="1628941"/>
          </a:xfrm>
        </p:grpSpPr>
        <p:pic>
          <p:nvPicPr>
            <p:cNvPr id="14" name="Picture 88"/>
            <p:cNvPicPr>
              <a:picLocks noChangeAspect="1" noChangeArrowheads="1"/>
            </p:cNvPicPr>
            <p:nvPr/>
          </p:nvPicPr>
          <p:blipFill>
            <a:blip r:embed="rId3"/>
            <a:srcRect/>
            <a:stretch>
              <a:fillRect/>
            </a:stretch>
          </p:blipFill>
          <p:spPr bwMode="auto">
            <a:xfrm flipH="1">
              <a:off x="818066" y="956507"/>
              <a:ext cx="3080083" cy="1599533"/>
            </a:xfrm>
            <a:prstGeom prst="rect">
              <a:avLst/>
            </a:prstGeom>
            <a:noFill/>
            <a:ln w="9525" algn="ctr">
              <a:noFill/>
              <a:miter lim="800000"/>
              <a:headEnd/>
              <a:tailEnd/>
            </a:ln>
          </p:spPr>
        </p:pic>
        <p:pic>
          <p:nvPicPr>
            <p:cNvPr id="63" name="Picture 88"/>
            <p:cNvPicPr>
              <a:picLocks noChangeAspect="1" noChangeArrowheads="1"/>
            </p:cNvPicPr>
            <p:nvPr/>
          </p:nvPicPr>
          <p:blipFill>
            <a:blip r:embed="rId3"/>
            <a:srcRect/>
            <a:stretch>
              <a:fillRect/>
            </a:stretch>
          </p:blipFill>
          <p:spPr bwMode="auto">
            <a:xfrm>
              <a:off x="5269849" y="927099"/>
              <a:ext cx="2841411" cy="1599533"/>
            </a:xfrm>
            <a:prstGeom prst="rect">
              <a:avLst/>
            </a:prstGeom>
            <a:noFill/>
            <a:ln w="9525" algn="ctr">
              <a:noFill/>
              <a:miter lim="800000"/>
              <a:headEnd/>
              <a:tailEnd/>
            </a:ln>
          </p:spPr>
        </p:pic>
        <p:cxnSp>
          <p:nvCxnSpPr>
            <p:cNvPr id="52" name="Straight Connector 51"/>
            <p:cNvCxnSpPr/>
            <p:nvPr/>
          </p:nvCxnSpPr>
          <p:spPr bwMode="auto">
            <a:xfrm rot="10800000" flipV="1">
              <a:off x="2093517" y="1708484"/>
              <a:ext cx="4957007" cy="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2081484" y="1913021"/>
              <a:ext cx="4680285" cy="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15" name="TextBox 14"/>
            <p:cNvSpPr txBox="1"/>
            <p:nvPr/>
          </p:nvSpPr>
          <p:spPr>
            <a:xfrm>
              <a:off x="1178877" y="1291267"/>
              <a:ext cx="1292145" cy="258532"/>
            </a:xfrm>
            <a:prstGeom prst="rect">
              <a:avLst/>
            </a:prstGeom>
            <a:noFill/>
          </p:spPr>
          <p:txBody>
            <a:bodyPr wrap="square" rtlCol="0">
              <a:spAutoFit/>
            </a:bodyPr>
            <a:lstStyle/>
            <a:p>
              <a:r>
                <a:rPr lang="en-US" sz="1200" b="1" dirty="0" smtClean="0">
                  <a:solidFill>
                    <a:srgbClr val="000000"/>
                  </a:solidFill>
                </a:rPr>
                <a:t>AS 65102</a:t>
              </a:r>
              <a:endParaRPr lang="en-US" sz="1100" dirty="0">
                <a:solidFill>
                  <a:srgbClr val="000000"/>
                </a:solidFill>
              </a:endParaRPr>
            </a:p>
          </p:txBody>
        </p:sp>
        <p:pic>
          <p:nvPicPr>
            <p:cNvPr id="18" name="Picture 37"/>
            <p:cNvPicPr>
              <a:picLocks noChangeArrowheads="1"/>
            </p:cNvPicPr>
            <p:nvPr/>
          </p:nvPicPr>
          <p:blipFill>
            <a:blip r:embed="rId4"/>
            <a:srcRect/>
            <a:stretch>
              <a:fillRect/>
            </a:stretch>
          </p:blipFill>
          <p:spPr bwMode="auto">
            <a:xfrm>
              <a:off x="1364059" y="1547304"/>
              <a:ext cx="870351" cy="451691"/>
            </a:xfrm>
            <a:prstGeom prst="rect">
              <a:avLst/>
            </a:prstGeom>
            <a:noFill/>
            <a:ln w="9525">
              <a:noFill/>
              <a:miter lim="800000"/>
              <a:headEnd/>
              <a:tailEnd/>
            </a:ln>
          </p:spPr>
        </p:pic>
        <p:sp>
          <p:nvSpPr>
            <p:cNvPr id="34" name="TextBox 33"/>
            <p:cNvSpPr txBox="1"/>
            <p:nvPr/>
          </p:nvSpPr>
          <p:spPr>
            <a:xfrm>
              <a:off x="1054780" y="1988754"/>
              <a:ext cx="1124027" cy="244682"/>
            </a:xfrm>
            <a:prstGeom prst="rect">
              <a:avLst/>
            </a:prstGeom>
            <a:noFill/>
          </p:spPr>
          <p:txBody>
            <a:bodyPr wrap="none" rtlCol="0">
              <a:spAutoFit/>
            </a:bodyPr>
            <a:lstStyle/>
            <a:p>
              <a:r>
                <a:rPr lang="en-US" sz="1100" smtClean="0">
                  <a:solidFill>
                    <a:srgbClr val="000000"/>
                  </a:solidFill>
                </a:rPr>
                <a:t>Lo0 172.17.1.1</a:t>
              </a:r>
              <a:endParaRPr lang="en-US" sz="1100" dirty="0">
                <a:solidFill>
                  <a:srgbClr val="000000"/>
                </a:solidFill>
              </a:endParaRPr>
            </a:p>
          </p:txBody>
        </p:sp>
        <p:sp>
          <p:nvSpPr>
            <p:cNvPr id="44" name="TextBox 43"/>
            <p:cNvSpPr txBox="1"/>
            <p:nvPr/>
          </p:nvSpPr>
          <p:spPr>
            <a:xfrm>
              <a:off x="1635260" y="1765532"/>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pic>
          <p:nvPicPr>
            <p:cNvPr id="47" name="Picture 37"/>
            <p:cNvPicPr>
              <a:picLocks noChangeArrowheads="1"/>
            </p:cNvPicPr>
            <p:nvPr/>
          </p:nvPicPr>
          <p:blipFill>
            <a:blip r:embed="rId4"/>
            <a:srcRect/>
            <a:stretch>
              <a:fillRect/>
            </a:stretch>
          </p:blipFill>
          <p:spPr bwMode="auto">
            <a:xfrm>
              <a:off x="6652000" y="1596767"/>
              <a:ext cx="870351" cy="451691"/>
            </a:xfrm>
            <a:prstGeom prst="rect">
              <a:avLst/>
            </a:prstGeom>
            <a:noFill/>
            <a:ln w="9525">
              <a:noFill/>
              <a:miter lim="800000"/>
              <a:headEnd/>
              <a:tailEnd/>
            </a:ln>
          </p:spPr>
        </p:pic>
        <p:sp>
          <p:nvSpPr>
            <p:cNvPr id="48" name="TextBox 47"/>
            <p:cNvSpPr txBox="1"/>
            <p:nvPr/>
          </p:nvSpPr>
          <p:spPr>
            <a:xfrm>
              <a:off x="6923201" y="1814995"/>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sp>
          <p:nvSpPr>
            <p:cNvPr id="54" name="Rectangle 53"/>
            <p:cNvSpPr/>
            <p:nvPr/>
          </p:nvSpPr>
          <p:spPr>
            <a:xfrm>
              <a:off x="4112032" y="1365321"/>
              <a:ext cx="585418" cy="244682"/>
            </a:xfrm>
            <a:prstGeom prst="rect">
              <a:avLst/>
            </a:prstGeom>
          </p:spPr>
          <p:txBody>
            <a:bodyPr wrap="none">
              <a:spAutoFit/>
            </a:bodyPr>
            <a:lstStyle/>
            <a:p>
              <a:pPr defTabSz="814388"/>
              <a:r>
                <a:rPr lang="en-US" sz="1100" b="1" dirty="0" smtClean="0">
                  <a:solidFill>
                    <a:srgbClr val="000000"/>
                  </a:solidFill>
                </a:rPr>
                <a:t>EBGP</a:t>
              </a:r>
              <a:endParaRPr lang="en-US" sz="1400" b="1" dirty="0" smtClean="0">
                <a:solidFill>
                  <a:srgbClr val="000000"/>
                </a:solidFill>
              </a:endParaRPr>
            </a:p>
          </p:txBody>
        </p:sp>
        <p:sp>
          <p:nvSpPr>
            <p:cNvPr id="55" name="Rectangle 54"/>
            <p:cNvSpPr/>
            <p:nvPr/>
          </p:nvSpPr>
          <p:spPr>
            <a:xfrm>
              <a:off x="4112032" y="1974921"/>
              <a:ext cx="585418" cy="244682"/>
            </a:xfrm>
            <a:prstGeom prst="rect">
              <a:avLst/>
            </a:prstGeom>
          </p:spPr>
          <p:txBody>
            <a:bodyPr wrap="none">
              <a:spAutoFit/>
            </a:bodyPr>
            <a:lstStyle/>
            <a:p>
              <a:pPr defTabSz="814388"/>
              <a:r>
                <a:rPr lang="en-US" sz="1100" b="1" dirty="0" smtClean="0">
                  <a:solidFill>
                    <a:srgbClr val="000000"/>
                  </a:solidFill>
                </a:rPr>
                <a:t>EBGP</a:t>
              </a:r>
              <a:endParaRPr lang="en-US" sz="1400" b="1" dirty="0" smtClean="0">
                <a:solidFill>
                  <a:srgbClr val="000000"/>
                </a:solidFill>
              </a:endParaRPr>
            </a:p>
          </p:txBody>
        </p:sp>
        <p:sp>
          <p:nvSpPr>
            <p:cNvPr id="58" name="TextBox 57"/>
            <p:cNvSpPr txBox="1"/>
            <p:nvPr/>
          </p:nvSpPr>
          <p:spPr>
            <a:xfrm>
              <a:off x="5500840" y="1480318"/>
              <a:ext cx="1241045" cy="244682"/>
            </a:xfrm>
            <a:prstGeom prst="rect">
              <a:avLst/>
            </a:prstGeom>
            <a:noFill/>
          </p:spPr>
          <p:txBody>
            <a:bodyPr wrap="none" rtlCol="0">
              <a:spAutoFit/>
            </a:bodyPr>
            <a:lstStyle/>
            <a:p>
              <a:r>
                <a:rPr lang="en-US" sz="1100" dirty="0" smtClean="0">
                  <a:solidFill>
                    <a:srgbClr val="000000"/>
                  </a:solidFill>
                </a:rPr>
                <a:t>192.168.1.18 /28</a:t>
              </a:r>
              <a:endParaRPr lang="en-US" sz="1100" dirty="0">
                <a:solidFill>
                  <a:srgbClr val="000000"/>
                </a:solidFill>
              </a:endParaRPr>
            </a:p>
          </p:txBody>
        </p:sp>
        <p:sp>
          <p:nvSpPr>
            <p:cNvPr id="60" name="TextBox 59"/>
            <p:cNvSpPr txBox="1"/>
            <p:nvPr/>
          </p:nvSpPr>
          <p:spPr>
            <a:xfrm>
              <a:off x="6691696" y="2036882"/>
              <a:ext cx="1124027" cy="244682"/>
            </a:xfrm>
            <a:prstGeom prst="rect">
              <a:avLst/>
            </a:prstGeom>
            <a:noFill/>
          </p:spPr>
          <p:txBody>
            <a:bodyPr wrap="none" rtlCol="0">
              <a:spAutoFit/>
            </a:bodyPr>
            <a:lstStyle/>
            <a:p>
              <a:r>
                <a:rPr lang="en-US" sz="1100" smtClean="0">
                  <a:solidFill>
                    <a:srgbClr val="000000"/>
                  </a:solidFill>
                </a:rPr>
                <a:t>Lo0 172.16.1.1</a:t>
              </a:r>
              <a:endParaRPr lang="en-US" sz="1100" dirty="0">
                <a:solidFill>
                  <a:srgbClr val="000000"/>
                </a:solidFill>
              </a:endParaRPr>
            </a:p>
          </p:txBody>
        </p:sp>
        <p:sp>
          <p:nvSpPr>
            <p:cNvPr id="61" name="TextBox 60"/>
            <p:cNvSpPr txBox="1"/>
            <p:nvPr/>
          </p:nvSpPr>
          <p:spPr>
            <a:xfrm>
              <a:off x="6485645" y="1293942"/>
              <a:ext cx="1292145" cy="258532"/>
            </a:xfrm>
            <a:prstGeom prst="rect">
              <a:avLst/>
            </a:prstGeom>
            <a:noFill/>
          </p:spPr>
          <p:txBody>
            <a:bodyPr wrap="square" rtlCol="0">
              <a:spAutoFit/>
            </a:bodyPr>
            <a:lstStyle/>
            <a:p>
              <a:r>
                <a:rPr lang="en-US" sz="1200" b="1" dirty="0" smtClean="0">
                  <a:solidFill>
                    <a:srgbClr val="000000"/>
                  </a:solidFill>
                </a:rPr>
                <a:t>AS 65101</a:t>
              </a:r>
              <a:endParaRPr lang="en-US" sz="1100" dirty="0">
                <a:solidFill>
                  <a:srgbClr val="000000"/>
                </a:solidFill>
              </a:endParaRPr>
            </a:p>
          </p:txBody>
        </p:sp>
        <p:sp>
          <p:nvSpPr>
            <p:cNvPr id="72" name="TextBox 71"/>
            <p:cNvSpPr txBox="1"/>
            <p:nvPr/>
          </p:nvSpPr>
          <p:spPr>
            <a:xfrm>
              <a:off x="5508856" y="1921486"/>
              <a:ext cx="1281120" cy="244682"/>
            </a:xfrm>
            <a:prstGeom prst="rect">
              <a:avLst/>
            </a:prstGeom>
            <a:noFill/>
          </p:spPr>
          <p:txBody>
            <a:bodyPr wrap="none" rtlCol="0">
              <a:spAutoFit/>
            </a:bodyPr>
            <a:lstStyle/>
            <a:p>
              <a:r>
                <a:rPr lang="en-US" sz="1100" dirty="0" smtClean="0">
                  <a:solidFill>
                    <a:srgbClr val="000000"/>
                  </a:solidFill>
                </a:rPr>
                <a:t>192.168.1. 34 /28</a:t>
              </a:r>
              <a:endParaRPr lang="en-US" sz="1100" dirty="0">
                <a:solidFill>
                  <a:srgbClr val="000000"/>
                </a:solidFill>
              </a:endParaRPr>
            </a:p>
          </p:txBody>
        </p:sp>
        <p:sp>
          <p:nvSpPr>
            <p:cNvPr id="73" name="TextBox 72"/>
            <p:cNvSpPr txBox="1"/>
            <p:nvPr/>
          </p:nvSpPr>
          <p:spPr>
            <a:xfrm>
              <a:off x="2212088" y="1476302"/>
              <a:ext cx="1241045" cy="244682"/>
            </a:xfrm>
            <a:prstGeom prst="rect">
              <a:avLst/>
            </a:prstGeom>
            <a:noFill/>
          </p:spPr>
          <p:txBody>
            <a:bodyPr wrap="none" rtlCol="0">
              <a:spAutoFit/>
            </a:bodyPr>
            <a:lstStyle/>
            <a:p>
              <a:r>
                <a:rPr lang="en-US" sz="1100" dirty="0" smtClean="0">
                  <a:solidFill>
                    <a:srgbClr val="000000"/>
                  </a:solidFill>
                </a:rPr>
                <a:t>192.168.1.17 /28</a:t>
              </a:r>
              <a:endParaRPr lang="en-US" sz="1100" dirty="0">
                <a:solidFill>
                  <a:srgbClr val="000000"/>
                </a:solidFill>
              </a:endParaRPr>
            </a:p>
          </p:txBody>
        </p:sp>
        <p:sp>
          <p:nvSpPr>
            <p:cNvPr id="74" name="TextBox 73"/>
            <p:cNvSpPr txBox="1"/>
            <p:nvPr/>
          </p:nvSpPr>
          <p:spPr>
            <a:xfrm>
              <a:off x="2220104" y="1917470"/>
              <a:ext cx="1279517" cy="244682"/>
            </a:xfrm>
            <a:prstGeom prst="rect">
              <a:avLst/>
            </a:prstGeom>
            <a:noFill/>
          </p:spPr>
          <p:txBody>
            <a:bodyPr wrap="none" rtlCol="0">
              <a:spAutoFit/>
            </a:bodyPr>
            <a:lstStyle/>
            <a:p>
              <a:r>
                <a:rPr lang="en-US" sz="1100" dirty="0" smtClean="0">
                  <a:solidFill>
                    <a:srgbClr val="000000"/>
                  </a:solidFill>
                </a:rPr>
                <a:t>192.168.1. 33 /28</a:t>
              </a:r>
              <a:endParaRPr lang="en-US" sz="1100" dirty="0">
                <a:solidFill>
                  <a:srgbClr val="000000"/>
                </a:solidFill>
              </a:endParaRPr>
            </a:p>
          </p:txBody>
        </p:sp>
      </p:grpSp>
      <p:sp>
        <p:nvSpPr>
          <p:cNvPr id="75" name="Rectangle 74"/>
          <p:cNvSpPr/>
          <p:nvPr/>
        </p:nvSpPr>
        <p:spPr bwMode="auto">
          <a:xfrm>
            <a:off x="1985365" y="5198130"/>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6" name="Rectangle 75"/>
          <p:cNvSpPr/>
          <p:nvPr/>
        </p:nvSpPr>
        <p:spPr bwMode="auto">
          <a:xfrm>
            <a:off x="1391781" y="5747586"/>
            <a:ext cx="4543357" cy="39965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7" name="Rectangle 76"/>
          <p:cNvSpPr/>
          <p:nvPr/>
        </p:nvSpPr>
        <p:spPr bwMode="auto">
          <a:xfrm>
            <a:off x="1945256" y="3461572"/>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78" name="Rectangle 77"/>
          <p:cNvSpPr/>
          <p:nvPr/>
        </p:nvSpPr>
        <p:spPr bwMode="auto">
          <a:xfrm>
            <a:off x="1363704" y="4011028"/>
            <a:ext cx="4543357" cy="39965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33" name="Text Placeholder 5"/>
          <p:cNvSpPr>
            <a:spLocks/>
          </p:cNvSpPr>
          <p:nvPr/>
        </p:nvSpPr>
        <p:spPr bwMode="auto">
          <a:xfrm>
            <a:off x="262466" y="3081861"/>
            <a:ext cx="8554156" cy="157346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router bgp 65102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neighbor 172.16.1.1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neighbor 172.16.1.1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a:t>
            </a:r>
            <a:r>
              <a:rPr lang="en-US" sz="1200" b="1" kern="0" dirty="0" smtClean="0">
                <a:solidFill>
                  <a:srgbClr val="000000"/>
                </a:solidFill>
                <a:latin typeface="Courier New" pitchFamily="49" charset="0"/>
              </a:rPr>
              <a:t>neighbor 172.16.1.1 ebgp-multihop 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R1(config-router)#  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ip route 172.16.1.1 255.255.255.255 192.168.1.18</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 </a:t>
            </a:r>
            <a:r>
              <a:rPr lang="en-US" sz="1200" b="1" kern="0" dirty="0" smtClean="0">
                <a:solidFill>
                  <a:srgbClr val="000000"/>
                </a:solidFill>
                <a:latin typeface="Courier New" pitchFamily="49" charset="0"/>
              </a:rPr>
              <a:t>ip route 172.16.1.1 255.255.255.255 192.168.1.34</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R1(config)#</a:t>
            </a:r>
          </a:p>
        </p:txBody>
      </p:sp>
      <p:sp>
        <p:nvSpPr>
          <p:cNvPr id="42" name="Text Placeholder 5"/>
          <p:cNvSpPr>
            <a:spLocks/>
          </p:cNvSpPr>
          <p:nvPr/>
        </p:nvSpPr>
        <p:spPr bwMode="auto">
          <a:xfrm>
            <a:off x="279400" y="4799725"/>
            <a:ext cx="8554156" cy="154002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172.17.1.1 remote-as 65102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172.17.1.1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172.17.1.1 ebgp-multihop 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ip route 172.17.1.1 255.255.255.255 192.168.1.17</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ip route 172.17.1.1 255.255.255.255 192.168.1.33</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a:t>
            </a:r>
          </a:p>
        </p:txBody>
      </p:sp>
    </p:spTree>
    <p:extLst>
      <p:ext uri="{BB962C8B-B14F-4D97-AF65-F5344CB8AC3E}">
        <p14:creationId xmlns:p14="http://schemas.microsoft.com/office/powerpoint/2010/main" val="2202728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Next-Hop</a:t>
            </a:r>
            <a:endParaRPr lang="en-US" dirty="0"/>
          </a:p>
        </p:txBody>
      </p:sp>
      <p:sp>
        <p:nvSpPr>
          <p:cNvPr id="3" name="Content Placeholder 2"/>
          <p:cNvSpPr>
            <a:spLocks noGrp="1"/>
          </p:cNvSpPr>
          <p:nvPr>
            <p:ph idx="1"/>
          </p:nvPr>
        </p:nvSpPr>
        <p:spPr/>
        <p:txBody>
          <a:bodyPr/>
          <a:lstStyle/>
          <a:p>
            <a:pPr marL="236538" lvl="1">
              <a:buFont typeface="Wingdings" pitchFamily="2" charset="2"/>
              <a:buChar char="§"/>
            </a:pPr>
            <a:endParaRPr lang="en-US" dirty="0" smtClean="0"/>
          </a:p>
          <a:p>
            <a:pPr marL="236538" lvl="1">
              <a:buFont typeface="Wingdings" pitchFamily="2" charset="2"/>
              <a:buChar char="§"/>
            </a:pPr>
            <a:r>
              <a:rPr lang="en-NZ" dirty="0" smtClean="0"/>
              <a:t>The next-hop attribute is the IP address that is used to reach a certain destination</a:t>
            </a:r>
          </a:p>
          <a:p>
            <a:pPr marL="236538" lvl="1">
              <a:buFont typeface="Wingdings" pitchFamily="2" charset="2"/>
              <a:buChar char="§"/>
            </a:pPr>
            <a:endParaRPr lang="en-NZ" dirty="0" smtClean="0"/>
          </a:p>
          <a:p>
            <a:pPr marL="236538" lvl="1">
              <a:buFont typeface="Wingdings" pitchFamily="2" charset="2"/>
              <a:buChar char="§"/>
            </a:pPr>
            <a:r>
              <a:rPr lang="en-NZ" dirty="0" smtClean="0"/>
              <a:t>The next-hop must be accessible </a:t>
            </a:r>
            <a:r>
              <a:rPr lang="en-NZ" dirty="0"/>
              <a:t>(</a:t>
            </a:r>
            <a:r>
              <a:rPr lang="en-NZ" dirty="0" smtClean="0"/>
              <a:t>known) for the route to be valid</a:t>
            </a:r>
            <a:endParaRPr lang="en-NZ" dirty="0"/>
          </a:p>
          <a:p>
            <a:pPr marL="236538" lvl="1">
              <a:buFont typeface="Wingdings" pitchFamily="2" charset="2"/>
              <a:buChar char="§"/>
            </a:pPr>
            <a:endParaRPr lang="en-NZ" dirty="0"/>
          </a:p>
          <a:p>
            <a:pPr marL="236538" lvl="1">
              <a:buFont typeface="Wingdings" pitchFamily="2" charset="2"/>
              <a:buChar char="§"/>
            </a:pPr>
            <a:r>
              <a:rPr lang="en-NZ" dirty="0" err="1" smtClean="0"/>
              <a:t>eBGP</a:t>
            </a:r>
            <a:r>
              <a:rPr lang="en-NZ" dirty="0" smtClean="0"/>
              <a:t> peers advertise the next-hop as itself</a:t>
            </a:r>
            <a:endParaRPr lang="en-US" dirty="0"/>
          </a:p>
          <a:p>
            <a:pPr marL="236538" lvl="1">
              <a:buFont typeface="Wingdings" pitchFamily="2" charset="2"/>
              <a:buChar char="§"/>
            </a:pPr>
            <a:endParaRPr lang="en-US" dirty="0"/>
          </a:p>
          <a:p>
            <a:pPr marL="236538" lvl="1">
              <a:buFont typeface="Wingdings" pitchFamily="2" charset="2"/>
              <a:buChar char="§"/>
            </a:pPr>
            <a:r>
              <a:rPr lang="en-US" dirty="0" err="1" smtClean="0"/>
              <a:t>iBGP</a:t>
            </a:r>
            <a:r>
              <a:rPr lang="en-US" dirty="0" smtClean="0"/>
              <a:t> peers advertise the next-hop unchanged</a:t>
            </a:r>
          </a:p>
          <a:p>
            <a:endParaRPr lang="en-NZ" dirty="0" smtClean="0"/>
          </a:p>
        </p:txBody>
      </p:sp>
    </p:spTree>
    <p:extLst>
      <p:ext uri="{BB962C8B-B14F-4D97-AF65-F5344CB8AC3E}">
        <p14:creationId xmlns:p14="http://schemas.microsoft.com/office/powerpoint/2010/main" val="383276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Advertising EBGP Routes to IBGP Peers</a:t>
            </a:r>
            <a:endParaRPr lang="en-US" dirty="0"/>
          </a:p>
        </p:txBody>
      </p:sp>
      <p:sp>
        <p:nvSpPr>
          <p:cNvPr id="3" name="Content Placeholder 2"/>
          <p:cNvSpPr>
            <a:spLocks noGrp="1"/>
          </p:cNvSpPr>
          <p:nvPr>
            <p:ph idx="1"/>
          </p:nvPr>
        </p:nvSpPr>
        <p:spPr/>
        <p:txBody>
          <a:bodyPr>
            <a:normAutofit/>
          </a:bodyPr>
          <a:lstStyle/>
          <a:p>
            <a:r>
              <a:rPr lang="en-US" dirty="0" smtClean="0"/>
              <a:t>When an EBGP router receives an update from an EBGP neighbor and forwards the update to its IBGP peers, the source IP address will still be that of the EBGP router.</a:t>
            </a:r>
          </a:p>
          <a:p>
            <a:pPr lvl="1"/>
            <a:r>
              <a:rPr lang="en-US" dirty="0" smtClean="0"/>
              <a:t>IBGP neighbors will have to be configured to reach that external IP address.</a:t>
            </a:r>
          </a:p>
          <a:p>
            <a:r>
              <a:rPr lang="en-US" dirty="0" smtClean="0"/>
              <a:t>Another solution is to override a router’s default behavior and force it to advertise itself as the next-hop address for routes sent to a neighbor.</a:t>
            </a:r>
          </a:p>
          <a:p>
            <a:pPr lvl="1"/>
            <a:r>
              <a:rPr lang="en-US" dirty="0" smtClean="0"/>
              <a:t>To do so, use the</a:t>
            </a:r>
            <a:r>
              <a:rPr lang="en-US" b="1" dirty="0" smtClean="0">
                <a:latin typeface="Courier New" pitchFamily="49" charset="0"/>
                <a:cs typeface="Courier New" pitchFamily="49" charset="0"/>
              </a:rPr>
              <a:t> neighbor next-hop-self </a:t>
            </a:r>
            <a:r>
              <a:rPr lang="en-US" dirty="0" smtClean="0"/>
              <a:t>router configuration command </a:t>
            </a:r>
          </a:p>
          <a:p>
            <a:pPr lvl="1"/>
            <a:endParaRPr lang="en-US" dirty="0"/>
          </a:p>
          <a:p>
            <a:pPr marL="225425" lvl="1" indent="0">
              <a:buNone/>
            </a:pPr>
            <a:r>
              <a:rPr lang="en-US" dirty="0" smtClean="0"/>
              <a:t>Note: The next-hop is advertised unchanged to IBGP peers</a:t>
            </a:r>
            <a:endParaRPr lang="en-US" dirty="0"/>
          </a:p>
        </p:txBody>
      </p:sp>
    </p:spTree>
    <p:extLst>
      <p:ext uri="{BB962C8B-B14F-4D97-AF65-F5344CB8AC3E}">
        <p14:creationId xmlns:p14="http://schemas.microsoft.com/office/powerpoint/2010/main" val="2306763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latin typeface="Courier New" pitchFamily="49" charset="0"/>
                <a:cs typeface="Courier New" pitchFamily="49" charset="0"/>
              </a:rPr>
              <a:t>neighbor next-hop-self </a:t>
            </a:r>
            <a:r>
              <a:rPr lang="en-US" smtClean="0"/>
              <a:t>Command</a:t>
            </a:r>
            <a:endParaRPr lang="en-US" dirty="0"/>
          </a:p>
        </p:txBody>
      </p:sp>
      <p:sp>
        <p:nvSpPr>
          <p:cNvPr id="13" name="Content Placeholder 12"/>
          <p:cNvSpPr>
            <a:spLocks noGrp="1"/>
          </p:cNvSpPr>
          <p:nvPr>
            <p:ph idx="1"/>
          </p:nvPr>
        </p:nvSpPr>
        <p:spPr/>
        <p:txBody>
          <a:bodyPr>
            <a:normAutofit fontScale="92500"/>
          </a:bodyPr>
          <a:lstStyle/>
          <a:p>
            <a:r>
              <a:rPr lang="en-US" smtClean="0"/>
              <a:t>Configure the router as the next hop for a BGP-speaking peer.</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r>
              <a:rPr lang="en-US" smtClean="0"/>
              <a:t>neighbor {</a:t>
            </a:r>
            <a:r>
              <a:rPr lang="en-US" b="0" i="1" smtClean="0"/>
              <a:t>ip-address</a:t>
            </a:r>
            <a:r>
              <a:rPr lang="en-US" smtClean="0"/>
              <a:t> | </a:t>
            </a:r>
            <a:r>
              <a:rPr lang="en-US" b="0" i="1" smtClean="0"/>
              <a:t>peer-group-name</a:t>
            </a:r>
            <a:r>
              <a:rPr lang="en-US" smtClean="0"/>
              <a:t>} next-hop-self</a:t>
            </a:r>
            <a:endParaRPr lang="en-US" dirty="0"/>
          </a:p>
        </p:txBody>
      </p:sp>
      <p:sp>
        <p:nvSpPr>
          <p:cNvPr id="7" name="Content Placeholder 6"/>
          <p:cNvSpPr>
            <a:spLocks noGrp="1"/>
          </p:cNvSpPr>
          <p:nvPr>
            <p:ph idx="12"/>
          </p:nvPr>
        </p:nvSpPr>
        <p:spPr/>
        <p:txBody>
          <a:bodyPr>
            <a:normAutofit/>
          </a:bodyPr>
          <a:lstStyle/>
          <a:p>
            <a:r>
              <a:rPr lang="en-US" sz="2200" smtClean="0"/>
              <a:t>The command forces BGP to advertise itself as the source of the routes.</a:t>
            </a:r>
          </a:p>
          <a:p>
            <a:r>
              <a:rPr lang="en-US" sz="2200" smtClean="0"/>
              <a:t>The </a:t>
            </a:r>
            <a:r>
              <a:rPr lang="en-US" sz="2200" i="1" smtClean="0">
                <a:latin typeface="Courier New" pitchFamily="49" charset="0"/>
                <a:cs typeface="Courier New" pitchFamily="49" charset="0"/>
              </a:rPr>
              <a:t>ip-address</a:t>
            </a:r>
            <a:r>
              <a:rPr lang="en-US" sz="2200" smtClean="0"/>
              <a:t> identifies the peer router to which advertisements will be sent, with this router identified as the next hop.</a:t>
            </a:r>
          </a:p>
          <a:p>
            <a:r>
              <a:rPr lang="en-US" sz="2200" smtClean="0"/>
              <a:t>This command is useful in unmeshed networks (such as Frame Relay) where BGP neighbors may not have direct access to all other neighbors on the same IP subnet.</a:t>
            </a:r>
          </a:p>
        </p:txBody>
      </p:sp>
    </p:spTree>
    <p:extLst>
      <p:ext uri="{BB962C8B-B14F-4D97-AF65-F5344CB8AC3E}">
        <p14:creationId xmlns:p14="http://schemas.microsoft.com/office/powerpoint/2010/main" val="4024305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Rectangle 56"/>
          <p:cNvSpPr/>
          <p:nvPr/>
        </p:nvSpPr>
        <p:spPr bwMode="auto">
          <a:xfrm>
            <a:off x="2027771" y="3859904"/>
            <a:ext cx="3253204" cy="18671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Next Hop Self Example</a:t>
            </a:r>
            <a:endParaRPr lang="en-US" dirty="0"/>
          </a:p>
        </p:txBody>
      </p:sp>
      <p:sp>
        <p:nvSpPr>
          <p:cNvPr id="33" name="Text Placeholder 5"/>
          <p:cNvSpPr>
            <a:spLocks/>
          </p:cNvSpPr>
          <p:nvPr/>
        </p:nvSpPr>
        <p:spPr bwMode="auto">
          <a:xfrm>
            <a:off x="279400" y="3098793"/>
            <a:ext cx="8537222" cy="193441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172.16.1.1 remote-as 65100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next-hop-self</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10.0.0.0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192.168.2.0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endParaRPr lang="en-US" sz="1200" b="1" kern="0" dirty="0" smtClean="0">
              <a:solidFill>
                <a:srgbClr val="000000"/>
              </a:solidFill>
              <a:latin typeface="Courier New" pitchFamily="49" charset="0"/>
            </a:endParaRPr>
          </a:p>
        </p:txBody>
      </p:sp>
      <p:grpSp>
        <p:nvGrpSpPr>
          <p:cNvPr id="36" name="Group 35"/>
          <p:cNvGrpSpPr/>
          <p:nvPr/>
        </p:nvGrpSpPr>
        <p:grpSpPr>
          <a:xfrm>
            <a:off x="274288" y="1130296"/>
            <a:ext cx="8594547" cy="1619168"/>
            <a:chOff x="358953" y="927100"/>
            <a:chExt cx="8594547" cy="1619168"/>
          </a:xfrm>
        </p:grpSpPr>
        <p:pic>
          <p:nvPicPr>
            <p:cNvPr id="63" name="Picture 88"/>
            <p:cNvPicPr>
              <a:picLocks noChangeAspect="1" noChangeArrowheads="1"/>
            </p:cNvPicPr>
            <p:nvPr/>
          </p:nvPicPr>
          <p:blipFill>
            <a:blip r:embed="rId3"/>
            <a:srcRect/>
            <a:stretch>
              <a:fillRect/>
            </a:stretch>
          </p:blipFill>
          <p:spPr bwMode="auto">
            <a:xfrm>
              <a:off x="6906614" y="927100"/>
              <a:ext cx="2046886" cy="1473476"/>
            </a:xfrm>
            <a:prstGeom prst="rect">
              <a:avLst/>
            </a:prstGeom>
            <a:noFill/>
            <a:ln w="9525" algn="ctr">
              <a:noFill/>
              <a:miter lim="800000"/>
              <a:headEnd/>
              <a:tailEnd/>
            </a:ln>
          </p:spPr>
        </p:pic>
        <p:sp>
          <p:nvSpPr>
            <p:cNvPr id="64" name="TextBox 63"/>
            <p:cNvSpPr txBox="1"/>
            <p:nvPr/>
          </p:nvSpPr>
          <p:spPr>
            <a:xfrm>
              <a:off x="7339725" y="1189667"/>
              <a:ext cx="1292145" cy="258532"/>
            </a:xfrm>
            <a:prstGeom prst="rect">
              <a:avLst/>
            </a:prstGeom>
            <a:noFill/>
          </p:spPr>
          <p:txBody>
            <a:bodyPr wrap="square" rtlCol="0">
              <a:spAutoFit/>
            </a:bodyPr>
            <a:lstStyle/>
            <a:p>
              <a:r>
                <a:rPr lang="en-US" sz="1200" b="1" dirty="0" smtClean="0">
                  <a:solidFill>
                    <a:srgbClr val="000000"/>
                  </a:solidFill>
                </a:rPr>
                <a:t>AS 65102</a:t>
              </a:r>
              <a:endParaRPr lang="en-US" sz="1100" dirty="0">
                <a:solidFill>
                  <a:srgbClr val="000000"/>
                </a:solidFill>
              </a:endParaRPr>
            </a:p>
          </p:txBody>
        </p:sp>
        <p:pic>
          <p:nvPicPr>
            <p:cNvPr id="46" name="Picture 88"/>
            <p:cNvPicPr>
              <a:picLocks noChangeAspect="1" noChangeArrowheads="1"/>
            </p:cNvPicPr>
            <p:nvPr/>
          </p:nvPicPr>
          <p:blipFill>
            <a:blip r:embed="rId3"/>
            <a:srcRect/>
            <a:stretch>
              <a:fillRect/>
            </a:stretch>
          </p:blipFill>
          <p:spPr bwMode="auto">
            <a:xfrm>
              <a:off x="2831222" y="977900"/>
              <a:ext cx="3683878" cy="1384300"/>
            </a:xfrm>
            <a:prstGeom prst="rect">
              <a:avLst/>
            </a:prstGeom>
            <a:noFill/>
            <a:ln w="9525" algn="ctr">
              <a:noFill/>
              <a:miter lim="800000"/>
              <a:headEnd/>
              <a:tailEnd/>
            </a:ln>
          </p:spPr>
        </p:pic>
        <p:cxnSp>
          <p:nvCxnSpPr>
            <p:cNvPr id="52" name="Straight Connector 51"/>
            <p:cNvCxnSpPr/>
            <p:nvPr/>
          </p:nvCxnSpPr>
          <p:spPr bwMode="auto">
            <a:xfrm rot="10800000">
              <a:off x="3951878" y="17080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3951878" y="19112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4" name="Picture 88"/>
            <p:cNvPicPr>
              <a:picLocks noChangeAspect="1" noChangeArrowheads="1"/>
            </p:cNvPicPr>
            <p:nvPr/>
          </p:nvPicPr>
          <p:blipFill>
            <a:blip r:embed="rId3"/>
            <a:srcRect/>
            <a:stretch>
              <a:fillRect/>
            </a:stretch>
          </p:blipFill>
          <p:spPr bwMode="auto">
            <a:xfrm>
              <a:off x="358953" y="1028700"/>
              <a:ext cx="2046886" cy="1473476"/>
            </a:xfrm>
            <a:prstGeom prst="rect">
              <a:avLst/>
            </a:prstGeom>
            <a:noFill/>
            <a:ln w="9525" algn="ctr">
              <a:noFill/>
              <a:miter lim="800000"/>
              <a:headEnd/>
              <a:tailEnd/>
            </a:ln>
          </p:spPr>
        </p:pic>
        <p:sp>
          <p:nvSpPr>
            <p:cNvPr id="15" name="TextBox 14"/>
            <p:cNvSpPr txBox="1"/>
            <p:nvPr/>
          </p:nvSpPr>
          <p:spPr>
            <a:xfrm>
              <a:off x="792064" y="1291267"/>
              <a:ext cx="1292145" cy="258532"/>
            </a:xfrm>
            <a:prstGeom prst="rect">
              <a:avLst/>
            </a:prstGeom>
            <a:noFill/>
          </p:spPr>
          <p:txBody>
            <a:bodyPr wrap="square" rtlCol="0">
              <a:spAutoFit/>
            </a:bodyPr>
            <a:lstStyle/>
            <a:p>
              <a:r>
                <a:rPr lang="en-US" sz="1200" b="1" dirty="0" smtClean="0">
                  <a:solidFill>
                    <a:srgbClr val="000000"/>
                  </a:solidFill>
                </a:rPr>
                <a:t>AS 65100</a:t>
              </a:r>
              <a:endParaRPr lang="en-US" sz="1100" dirty="0">
                <a:solidFill>
                  <a:srgbClr val="000000"/>
                </a:solidFill>
              </a:endParaRPr>
            </a:p>
          </p:txBody>
        </p:sp>
        <p:pic>
          <p:nvPicPr>
            <p:cNvPr id="18" name="Picture 37"/>
            <p:cNvPicPr>
              <a:picLocks noChangeArrowheads="1"/>
            </p:cNvPicPr>
            <p:nvPr/>
          </p:nvPicPr>
          <p:blipFill>
            <a:blip r:embed="rId4"/>
            <a:srcRect/>
            <a:stretch>
              <a:fillRect/>
            </a:stretch>
          </p:blipFill>
          <p:spPr bwMode="auto">
            <a:xfrm>
              <a:off x="3156780" y="1571367"/>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939457" y="1571096"/>
              <a:ext cx="870351" cy="451691"/>
            </a:xfrm>
            <a:prstGeom prst="rect">
              <a:avLst/>
            </a:prstGeom>
            <a:noFill/>
            <a:ln w="9525">
              <a:noFill/>
              <a:miter lim="800000"/>
              <a:headEnd/>
              <a:tailEnd/>
            </a:ln>
          </p:spPr>
        </p:pic>
        <p:sp>
          <p:nvSpPr>
            <p:cNvPr id="21" name="TextBox 20"/>
            <p:cNvSpPr txBox="1"/>
            <p:nvPr/>
          </p:nvSpPr>
          <p:spPr>
            <a:xfrm>
              <a:off x="1184312" y="1789595"/>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pic>
          <p:nvPicPr>
            <p:cNvPr id="24" name="Picture 37"/>
            <p:cNvPicPr>
              <a:picLocks noChangeArrowheads="1"/>
            </p:cNvPicPr>
            <p:nvPr/>
          </p:nvPicPr>
          <p:blipFill>
            <a:blip r:embed="rId4"/>
            <a:srcRect/>
            <a:stretch>
              <a:fillRect/>
            </a:stretch>
          </p:blipFill>
          <p:spPr bwMode="auto">
            <a:xfrm>
              <a:off x="7677519" y="1603551"/>
              <a:ext cx="870351" cy="451691"/>
            </a:xfrm>
            <a:prstGeom prst="rect">
              <a:avLst/>
            </a:prstGeom>
            <a:noFill/>
            <a:ln w="9525">
              <a:noFill/>
              <a:miter lim="800000"/>
              <a:headEnd/>
              <a:tailEnd/>
            </a:ln>
          </p:spPr>
        </p:pic>
        <p:sp>
          <p:nvSpPr>
            <p:cNvPr id="25" name="TextBox 24"/>
            <p:cNvSpPr txBox="1"/>
            <p:nvPr/>
          </p:nvSpPr>
          <p:spPr>
            <a:xfrm>
              <a:off x="7973174" y="1822050"/>
              <a:ext cx="380232" cy="258532"/>
            </a:xfrm>
            <a:prstGeom prst="rect">
              <a:avLst/>
            </a:prstGeom>
            <a:noFill/>
          </p:spPr>
          <p:txBody>
            <a:bodyPr wrap="none" rtlCol="0">
              <a:spAutoFit/>
            </a:bodyPr>
            <a:lstStyle/>
            <a:p>
              <a:r>
                <a:rPr lang="en-US" sz="1200" b="1" dirty="0" smtClean="0">
                  <a:solidFill>
                    <a:srgbClr val="FFFFFF"/>
                  </a:solidFill>
                </a:rPr>
                <a:t>R4</a:t>
              </a:r>
              <a:endParaRPr lang="en-US" sz="1200" b="1" dirty="0">
                <a:solidFill>
                  <a:srgbClr val="FFFFFF"/>
                </a:solidFill>
              </a:endParaRPr>
            </a:p>
          </p:txBody>
        </p:sp>
        <p:cxnSp>
          <p:nvCxnSpPr>
            <p:cNvPr id="30" name="Straight Connector 29"/>
            <p:cNvCxnSpPr>
              <a:stCxn id="18" idx="1"/>
              <a:endCxn id="19" idx="3"/>
            </p:cNvCxnSpPr>
            <p:nvPr/>
          </p:nvCxnSpPr>
          <p:spPr bwMode="auto">
            <a:xfrm rot="10800000">
              <a:off x="1809808" y="1796943"/>
              <a:ext cx="1346972"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34" name="TextBox 33"/>
            <p:cNvSpPr txBox="1"/>
            <p:nvPr/>
          </p:nvSpPr>
          <p:spPr>
            <a:xfrm>
              <a:off x="3015996" y="2301586"/>
              <a:ext cx="1202573" cy="244682"/>
            </a:xfrm>
            <a:prstGeom prst="rect">
              <a:avLst/>
            </a:prstGeom>
            <a:noFill/>
          </p:spPr>
          <p:txBody>
            <a:bodyPr wrap="none" rtlCol="0">
              <a:spAutoFit/>
            </a:bodyPr>
            <a:lstStyle/>
            <a:p>
              <a:r>
                <a:rPr lang="en-US" sz="1100" dirty="0" smtClean="0">
                  <a:solidFill>
                    <a:srgbClr val="000000"/>
                  </a:solidFill>
                </a:rPr>
                <a:t>Lo0 192.168.2.2</a:t>
              </a:r>
              <a:endParaRPr lang="en-US" sz="1100" dirty="0">
                <a:solidFill>
                  <a:srgbClr val="000000"/>
                </a:solidFill>
              </a:endParaRPr>
            </a:p>
          </p:txBody>
        </p:sp>
        <p:sp>
          <p:nvSpPr>
            <p:cNvPr id="35" name="TextBox 34"/>
            <p:cNvSpPr txBox="1"/>
            <p:nvPr/>
          </p:nvSpPr>
          <p:spPr>
            <a:xfrm>
              <a:off x="3923352" y="18994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38" name="Rectangle 37"/>
            <p:cNvSpPr/>
            <p:nvPr/>
          </p:nvSpPr>
          <p:spPr>
            <a:xfrm>
              <a:off x="6835184" y="1593921"/>
              <a:ext cx="928459" cy="244682"/>
            </a:xfrm>
            <a:prstGeom prst="rect">
              <a:avLst/>
            </a:prstGeom>
          </p:spPr>
          <p:txBody>
            <a:bodyPr wrap="none">
              <a:spAutoFit/>
            </a:bodyPr>
            <a:lstStyle/>
            <a:p>
              <a:pPr defTabSz="814388"/>
              <a:r>
                <a:rPr lang="en-US" sz="1100" dirty="0" smtClean="0">
                  <a:solidFill>
                    <a:srgbClr val="000000"/>
                  </a:solidFill>
                </a:rPr>
                <a:t>192.168.1.1</a:t>
              </a:r>
              <a:endParaRPr lang="en-US" sz="1400" b="1" dirty="0" smtClean="0">
                <a:solidFill>
                  <a:srgbClr val="000000"/>
                </a:solidFill>
              </a:endParaRPr>
            </a:p>
          </p:txBody>
        </p:sp>
        <p:sp>
          <p:nvSpPr>
            <p:cNvPr id="39" name="Rectangle 38"/>
            <p:cNvSpPr/>
            <p:nvPr/>
          </p:nvSpPr>
          <p:spPr>
            <a:xfrm>
              <a:off x="1855341" y="1550175"/>
              <a:ext cx="849913" cy="244682"/>
            </a:xfrm>
            <a:prstGeom prst="rect">
              <a:avLst/>
            </a:prstGeom>
          </p:spPr>
          <p:txBody>
            <a:bodyPr wrap="none">
              <a:spAutoFit/>
            </a:bodyPr>
            <a:lstStyle/>
            <a:p>
              <a:pPr defTabSz="814388"/>
              <a:r>
                <a:rPr lang="en-US" sz="1100" dirty="0" smtClean="0">
                  <a:solidFill>
                    <a:srgbClr val="000000"/>
                  </a:solidFill>
                </a:rPr>
                <a:t>172.16.1.1</a:t>
              </a:r>
              <a:endParaRPr lang="en-US" sz="1400" b="1" dirty="0" smtClean="0">
                <a:solidFill>
                  <a:srgbClr val="000000"/>
                </a:solidFill>
              </a:endParaRPr>
            </a:p>
          </p:txBody>
        </p:sp>
        <p:sp>
          <p:nvSpPr>
            <p:cNvPr id="44" name="TextBox 43"/>
            <p:cNvSpPr txBox="1"/>
            <p:nvPr/>
          </p:nvSpPr>
          <p:spPr>
            <a:xfrm>
              <a:off x="3427981" y="1789595"/>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pic>
          <p:nvPicPr>
            <p:cNvPr id="47" name="Picture 37"/>
            <p:cNvPicPr>
              <a:picLocks noChangeArrowheads="1"/>
            </p:cNvPicPr>
            <p:nvPr/>
          </p:nvPicPr>
          <p:blipFill>
            <a:blip r:embed="rId4"/>
            <a:srcRect/>
            <a:stretch>
              <a:fillRect/>
            </a:stretch>
          </p:blipFill>
          <p:spPr bwMode="auto">
            <a:xfrm>
              <a:off x="5328480" y="1596767"/>
              <a:ext cx="870351" cy="451691"/>
            </a:xfrm>
            <a:prstGeom prst="rect">
              <a:avLst/>
            </a:prstGeom>
            <a:noFill/>
            <a:ln w="9525">
              <a:noFill/>
              <a:miter lim="800000"/>
              <a:headEnd/>
              <a:tailEnd/>
            </a:ln>
          </p:spPr>
        </p:pic>
        <p:sp>
          <p:nvSpPr>
            <p:cNvPr id="48" name="TextBox 47"/>
            <p:cNvSpPr txBox="1"/>
            <p:nvPr/>
          </p:nvSpPr>
          <p:spPr>
            <a:xfrm>
              <a:off x="5599681" y="1814995"/>
              <a:ext cx="380232" cy="258532"/>
            </a:xfrm>
            <a:prstGeom prst="rect">
              <a:avLst/>
            </a:prstGeom>
            <a:noFill/>
          </p:spPr>
          <p:txBody>
            <a:bodyPr wrap="none" rtlCol="0">
              <a:spAutoFit/>
            </a:bodyPr>
            <a:lstStyle/>
            <a:p>
              <a:r>
                <a:rPr lang="en-US" sz="1200" b="1" dirty="0" smtClean="0">
                  <a:solidFill>
                    <a:srgbClr val="FFFFFF"/>
                  </a:solidFill>
                </a:rPr>
                <a:t>R3</a:t>
              </a:r>
              <a:endParaRPr lang="en-US" sz="1200" b="1" dirty="0">
                <a:solidFill>
                  <a:srgbClr val="FFFFFF"/>
                </a:solidFill>
              </a:endParaRPr>
            </a:p>
          </p:txBody>
        </p:sp>
        <p:cxnSp>
          <p:nvCxnSpPr>
            <p:cNvPr id="49" name="Straight Connector 48"/>
            <p:cNvCxnSpPr>
              <a:stCxn id="24" idx="1"/>
              <a:endCxn id="47" idx="3"/>
            </p:cNvCxnSpPr>
            <p:nvPr/>
          </p:nvCxnSpPr>
          <p:spPr bwMode="auto">
            <a:xfrm rot="10800000">
              <a:off x="6198831" y="1822613"/>
              <a:ext cx="1478688" cy="678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4" name="Rectangle 53"/>
            <p:cNvSpPr/>
            <p:nvPr/>
          </p:nvSpPr>
          <p:spPr>
            <a:xfrm>
              <a:off x="4244384" y="1365321"/>
              <a:ext cx="888385" cy="244682"/>
            </a:xfrm>
            <a:prstGeom prst="rect">
              <a:avLst/>
            </a:prstGeom>
          </p:spPr>
          <p:txBody>
            <a:bodyPr wrap="none">
              <a:spAutoFit/>
            </a:bodyPr>
            <a:lstStyle/>
            <a:p>
              <a:pPr defTabSz="814388"/>
              <a:r>
                <a:rPr lang="en-US" sz="1100" dirty="0" smtClean="0">
                  <a:solidFill>
                    <a:srgbClr val="000000"/>
                  </a:solidFill>
                </a:rPr>
                <a:t>10.1.1.0/24</a:t>
              </a:r>
              <a:endParaRPr lang="en-US" sz="1400" b="1" dirty="0" smtClean="0">
                <a:solidFill>
                  <a:srgbClr val="000000"/>
                </a:solidFill>
              </a:endParaRPr>
            </a:p>
          </p:txBody>
        </p:sp>
        <p:sp>
          <p:nvSpPr>
            <p:cNvPr id="55" name="Rectangle 54"/>
            <p:cNvSpPr/>
            <p:nvPr/>
          </p:nvSpPr>
          <p:spPr>
            <a:xfrm>
              <a:off x="4244384" y="1974921"/>
              <a:ext cx="888385" cy="244682"/>
            </a:xfrm>
            <a:prstGeom prst="rect">
              <a:avLst/>
            </a:prstGeom>
          </p:spPr>
          <p:txBody>
            <a:bodyPr wrap="none">
              <a:spAutoFit/>
            </a:bodyPr>
            <a:lstStyle/>
            <a:p>
              <a:pPr defTabSz="814388"/>
              <a:r>
                <a:rPr lang="en-US" sz="1100" dirty="0" smtClean="0">
                  <a:solidFill>
                    <a:srgbClr val="000000"/>
                  </a:solidFill>
                </a:rPr>
                <a:t>10.2.2.0/24</a:t>
              </a:r>
              <a:endParaRPr lang="en-US" sz="1400" b="1" dirty="0" smtClean="0">
                <a:solidFill>
                  <a:srgbClr val="000000"/>
                </a:solidFill>
              </a:endParaRPr>
            </a:p>
          </p:txBody>
        </p:sp>
        <p:sp>
          <p:nvSpPr>
            <p:cNvPr id="56" name="TextBox 55"/>
            <p:cNvSpPr txBox="1"/>
            <p:nvPr/>
          </p:nvSpPr>
          <p:spPr>
            <a:xfrm>
              <a:off x="3923352" y="14803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58" name="TextBox 57"/>
            <p:cNvSpPr txBox="1"/>
            <p:nvPr/>
          </p:nvSpPr>
          <p:spPr>
            <a:xfrm>
              <a:off x="5091752" y="14803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59" name="TextBox 58"/>
            <p:cNvSpPr txBox="1"/>
            <p:nvPr/>
          </p:nvSpPr>
          <p:spPr>
            <a:xfrm>
              <a:off x="5091752" y="18994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60" name="TextBox 59"/>
            <p:cNvSpPr txBox="1"/>
            <p:nvPr/>
          </p:nvSpPr>
          <p:spPr>
            <a:xfrm>
              <a:off x="5187696" y="2301586"/>
              <a:ext cx="1202573" cy="244682"/>
            </a:xfrm>
            <a:prstGeom prst="rect">
              <a:avLst/>
            </a:prstGeom>
            <a:noFill/>
          </p:spPr>
          <p:txBody>
            <a:bodyPr wrap="none" rtlCol="0">
              <a:spAutoFit/>
            </a:bodyPr>
            <a:lstStyle/>
            <a:p>
              <a:r>
                <a:rPr lang="en-US" sz="1100" dirty="0" smtClean="0">
                  <a:solidFill>
                    <a:srgbClr val="000000"/>
                  </a:solidFill>
                </a:rPr>
                <a:t>Lo0 192.168.3.3</a:t>
              </a:r>
              <a:endParaRPr lang="en-US" sz="1100" dirty="0">
                <a:solidFill>
                  <a:srgbClr val="000000"/>
                </a:solidFill>
              </a:endParaRPr>
            </a:p>
          </p:txBody>
        </p:sp>
        <p:sp>
          <p:nvSpPr>
            <p:cNvPr id="61" name="TextBox 60"/>
            <p:cNvSpPr txBox="1"/>
            <p:nvPr/>
          </p:nvSpPr>
          <p:spPr>
            <a:xfrm>
              <a:off x="4115233" y="1113467"/>
              <a:ext cx="1292145" cy="258532"/>
            </a:xfrm>
            <a:prstGeom prst="rect">
              <a:avLst/>
            </a:prstGeom>
            <a:noFill/>
          </p:spPr>
          <p:txBody>
            <a:bodyPr wrap="square" rtlCol="0">
              <a:spAutoFit/>
            </a:bodyPr>
            <a:lstStyle/>
            <a:p>
              <a:r>
                <a:rPr lang="en-US" sz="1200" b="1" dirty="0" smtClean="0">
                  <a:solidFill>
                    <a:srgbClr val="000000"/>
                  </a:solidFill>
                </a:rPr>
                <a:t>AS 65101</a:t>
              </a:r>
              <a:endParaRPr lang="en-US" sz="1100" dirty="0">
                <a:solidFill>
                  <a:srgbClr val="000000"/>
                </a:solidFill>
              </a:endParaRPr>
            </a:p>
          </p:txBody>
        </p:sp>
        <p:sp>
          <p:nvSpPr>
            <p:cNvPr id="65" name="TextBox 64"/>
            <p:cNvSpPr txBox="1"/>
            <p:nvPr/>
          </p:nvSpPr>
          <p:spPr>
            <a:xfrm>
              <a:off x="4013633" y="1684967"/>
              <a:ext cx="1292145" cy="244682"/>
            </a:xfrm>
            <a:prstGeom prst="rect">
              <a:avLst/>
            </a:prstGeom>
            <a:noFill/>
          </p:spPr>
          <p:txBody>
            <a:bodyPr wrap="square" rtlCol="0">
              <a:spAutoFit/>
            </a:bodyPr>
            <a:lstStyle/>
            <a:p>
              <a:r>
                <a:rPr lang="en-US" sz="1100" b="1" dirty="0" smtClean="0">
                  <a:solidFill>
                    <a:srgbClr val="000000"/>
                  </a:solidFill>
                </a:rPr>
                <a:t>EIGRP</a:t>
              </a:r>
              <a:endParaRPr lang="en-US" sz="1100" dirty="0">
                <a:solidFill>
                  <a:srgbClr val="000000"/>
                </a:solidFill>
              </a:endParaRPr>
            </a:p>
          </p:txBody>
        </p:sp>
        <p:cxnSp>
          <p:nvCxnSpPr>
            <p:cNvPr id="67" name="Straight Arrow Connector 66"/>
            <p:cNvCxnSpPr>
              <a:stCxn id="44" idx="2"/>
              <a:endCxn id="34" idx="0"/>
            </p:cNvCxnSpPr>
            <p:nvPr/>
          </p:nvCxnSpPr>
          <p:spPr bwMode="auto">
            <a:xfrm rot="5400000">
              <a:off x="3490961" y="2174449"/>
              <a:ext cx="2534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8" name="Straight Arrow Connector 67"/>
            <p:cNvCxnSpPr>
              <a:stCxn id="48" idx="2"/>
              <a:endCxn id="60" idx="0"/>
            </p:cNvCxnSpPr>
            <p:nvPr/>
          </p:nvCxnSpPr>
          <p:spPr bwMode="auto">
            <a:xfrm rot="5400000">
              <a:off x="5675361" y="2187149"/>
              <a:ext cx="2280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091911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Synchronization</a:t>
            </a:r>
            <a:endParaRPr lang="en-US" dirty="0"/>
          </a:p>
        </p:txBody>
      </p:sp>
      <p:sp>
        <p:nvSpPr>
          <p:cNvPr id="3" name="Content Placeholder 2"/>
          <p:cNvSpPr>
            <a:spLocks noGrp="1"/>
          </p:cNvSpPr>
          <p:nvPr>
            <p:ph idx="1"/>
          </p:nvPr>
        </p:nvSpPr>
        <p:spPr/>
        <p:txBody>
          <a:bodyPr>
            <a:normAutofit/>
          </a:bodyPr>
          <a:lstStyle/>
          <a:p>
            <a:r>
              <a:rPr lang="en-US" dirty="0" smtClean="0"/>
              <a:t>The BGP synchronization rule states that:</a:t>
            </a:r>
          </a:p>
          <a:p>
            <a:pPr lvl="1"/>
            <a:r>
              <a:rPr lang="en-US" dirty="0" smtClean="0"/>
              <a:t>“</a:t>
            </a:r>
            <a:r>
              <a:rPr lang="en-US" i="1" dirty="0" smtClean="0"/>
              <a:t>A BGP router should not use, or advertise to an external neighbor, a route learned by IBGP, unless that route is local or is learned from </a:t>
            </a:r>
            <a:r>
              <a:rPr lang="en-US" i="1" smtClean="0"/>
              <a:t>the IGP.</a:t>
            </a:r>
            <a:r>
              <a:rPr lang="en-US" smtClean="0"/>
              <a:t>”</a:t>
            </a:r>
            <a:endParaRPr lang="en-US" dirty="0" smtClean="0"/>
          </a:p>
          <a:p>
            <a:pPr lvl="1"/>
            <a:r>
              <a:rPr lang="en-US" dirty="0" smtClean="0"/>
              <a:t>If synchronization is enabled, a router learning a route via IBGP waits until the IGP has propagated the route within the autonomous system and then advertises it to external peers.</a:t>
            </a:r>
          </a:p>
          <a:p>
            <a:pPr lvl="1"/>
            <a:r>
              <a:rPr lang="en-US" dirty="0" smtClean="0"/>
              <a:t>With the default of synchronization disabled, BGP can use and advertise to external BGP neighbors routes learned from an IBGP neighbor that are not present in the local routing table. </a:t>
            </a:r>
          </a:p>
          <a:p>
            <a:r>
              <a:rPr lang="en-US" dirty="0" smtClean="0"/>
              <a:t>BGP synchronization is disabled by default in Cisco IOS Software Release 12.2(8)T and later. </a:t>
            </a:r>
          </a:p>
          <a:p>
            <a:pPr lvl="1"/>
            <a:r>
              <a:rPr lang="en-US" dirty="0" smtClean="0"/>
              <a:t>It was on by default in earlier Cisco IOS Software releases. </a:t>
            </a:r>
          </a:p>
        </p:txBody>
      </p:sp>
    </p:spTree>
    <p:extLst>
      <p:ext uri="{BB962C8B-B14F-4D97-AF65-F5344CB8AC3E}">
        <p14:creationId xmlns:p14="http://schemas.microsoft.com/office/powerpoint/2010/main" val="233145560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NZ" altLang="en-US" sz="3200" b="1" u="sng" dirty="0" smtClean="0"/>
              <a:t>Synchronization</a:t>
            </a:r>
            <a:endParaRPr lang="en-AU" altLang="en-US" sz="3200" b="1" u="sng" dirty="0" smtClean="0"/>
          </a:p>
        </p:txBody>
      </p:sp>
      <p:sp>
        <p:nvSpPr>
          <p:cNvPr id="33795" name="Rectangle 3"/>
          <p:cNvSpPr>
            <a:spLocks noGrp="1" noChangeArrowheads="1"/>
          </p:cNvSpPr>
          <p:nvPr>
            <p:ph sz="quarter" idx="1"/>
          </p:nvPr>
        </p:nvSpPr>
        <p:spPr>
          <a:xfrm>
            <a:off x="914400" y="1447800"/>
            <a:ext cx="7772400" cy="4933950"/>
          </a:xfrm>
        </p:spPr>
        <p:txBody>
          <a:bodyPr/>
          <a:lstStyle/>
          <a:p>
            <a:pPr eaLnBrk="1" hangingPunct="1">
              <a:lnSpc>
                <a:spcPct val="80000"/>
              </a:lnSpc>
            </a:pPr>
            <a:endParaRPr lang="en-NZ" altLang="en-US" sz="1800" dirty="0" smtClean="0"/>
          </a:p>
          <a:p>
            <a:pPr eaLnBrk="1" hangingPunct="1">
              <a:lnSpc>
                <a:spcPct val="80000"/>
              </a:lnSpc>
            </a:pPr>
            <a:r>
              <a:rPr lang="en-NZ" altLang="en-US" sz="2000" dirty="0" smtClean="0"/>
              <a:t>When an AS provides transit service to other ASs and if there are non-BGP routers in the AS, transit traffic might be dropped if the intermediate non-BGP routers have not learned routes for that traffic via an IGP</a:t>
            </a:r>
          </a:p>
          <a:p>
            <a:pPr eaLnBrk="1" hangingPunct="1">
              <a:lnSpc>
                <a:spcPct val="80000"/>
              </a:lnSpc>
            </a:pPr>
            <a:endParaRPr lang="en-NZ" altLang="en-US" sz="2000" dirty="0" smtClean="0"/>
          </a:p>
          <a:p>
            <a:pPr eaLnBrk="1" hangingPunct="1">
              <a:lnSpc>
                <a:spcPct val="80000"/>
              </a:lnSpc>
            </a:pPr>
            <a:r>
              <a:rPr lang="en-NZ" altLang="en-US" sz="2000" dirty="0" smtClean="0"/>
              <a:t>The BGP synchronization rule states that BGP should not advertise a route until all of the routers within the AS have learned about the route via an IGP </a:t>
            </a:r>
          </a:p>
          <a:p>
            <a:pPr eaLnBrk="1" hangingPunct="1">
              <a:lnSpc>
                <a:spcPct val="80000"/>
              </a:lnSpc>
            </a:pPr>
            <a:endParaRPr lang="en-NZ" altLang="en-US" sz="2000" dirty="0"/>
          </a:p>
          <a:p>
            <a:pPr eaLnBrk="1" hangingPunct="1">
              <a:lnSpc>
                <a:spcPct val="80000"/>
              </a:lnSpc>
            </a:pPr>
            <a:r>
              <a:rPr lang="en-NZ" altLang="en-US" sz="2000" dirty="0" smtClean="0"/>
              <a:t>Designed for when an AS provides transit service to another AS</a:t>
            </a:r>
          </a:p>
          <a:p>
            <a:pPr eaLnBrk="1" hangingPunct="1">
              <a:lnSpc>
                <a:spcPct val="80000"/>
              </a:lnSpc>
            </a:pPr>
            <a:endParaRPr lang="en-NZ" altLang="en-US" sz="2000" dirty="0" smtClean="0"/>
          </a:p>
          <a:p>
            <a:pPr eaLnBrk="1" hangingPunct="1">
              <a:lnSpc>
                <a:spcPct val="80000"/>
              </a:lnSpc>
            </a:pPr>
            <a:r>
              <a:rPr lang="en-NZ" altLang="en-US" sz="2000" dirty="0" smtClean="0"/>
              <a:t>BGP will wait until the IGP has propagated the route within the AS and then it will advertise that route to external peers</a:t>
            </a:r>
          </a:p>
          <a:p>
            <a:pPr eaLnBrk="1" hangingPunct="1">
              <a:lnSpc>
                <a:spcPct val="80000"/>
              </a:lnSpc>
            </a:pPr>
            <a:endParaRPr lang="en-NZ" altLang="en-US" sz="2000" dirty="0" smtClean="0"/>
          </a:p>
          <a:p>
            <a:pPr eaLnBrk="1" hangingPunct="1">
              <a:lnSpc>
                <a:spcPct val="80000"/>
              </a:lnSpc>
            </a:pPr>
            <a:r>
              <a:rPr lang="en-NZ" altLang="en-US" sz="2000" dirty="0" smtClean="0"/>
              <a:t>BGP router will not advertise </a:t>
            </a:r>
            <a:r>
              <a:rPr lang="en-NZ" altLang="en-US" sz="2000" dirty="0" err="1" smtClean="0"/>
              <a:t>iBGP</a:t>
            </a:r>
            <a:r>
              <a:rPr lang="en-NZ" altLang="en-US" sz="2000" dirty="0" smtClean="0"/>
              <a:t> routes (learned from </a:t>
            </a:r>
            <a:r>
              <a:rPr lang="en-NZ" altLang="en-US" sz="2000" dirty="0" err="1" smtClean="0"/>
              <a:t>iBGP</a:t>
            </a:r>
            <a:r>
              <a:rPr lang="en-NZ" altLang="en-US" sz="2000" dirty="0" smtClean="0"/>
              <a:t> peer) unless the route also exists within the IGP table thus considered synchronised</a:t>
            </a:r>
            <a:endParaRPr lang="en-AU" altLang="en-US" sz="2000" dirty="0" smtClean="0"/>
          </a:p>
        </p:txBody>
      </p:sp>
    </p:spTree>
    <p:extLst>
      <p:ext uri="{BB962C8B-B14F-4D97-AF65-F5344CB8AC3E}">
        <p14:creationId xmlns:p14="http://schemas.microsoft.com/office/powerpoint/2010/main" val="214170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NZ" altLang="en-US" sz="3200" b="1" u="sng" smtClean="0"/>
              <a:t>Synchronisation cont…</a:t>
            </a:r>
            <a:endParaRPr lang="en-AU" altLang="en-US" sz="3200" b="1" u="sng" smtClean="0"/>
          </a:p>
        </p:txBody>
      </p:sp>
      <p:pic>
        <p:nvPicPr>
          <p:cNvPr id="34819"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47813" y="1844675"/>
            <a:ext cx="5849937" cy="3644900"/>
          </a:xfrm>
          <a:noFill/>
        </p:spPr>
      </p:pic>
      <p:sp>
        <p:nvSpPr>
          <p:cNvPr id="34820" name="Rectangle 5"/>
          <p:cNvSpPr>
            <a:spLocks noChangeArrowheads="1"/>
          </p:cNvSpPr>
          <p:nvPr/>
        </p:nvSpPr>
        <p:spPr bwMode="auto">
          <a:xfrm>
            <a:off x="250825" y="5876925"/>
            <a:ext cx="8575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lnSpc>
                <a:spcPct val="100000"/>
              </a:lnSpc>
            </a:pPr>
            <a:r>
              <a:rPr lang="en-NZ" altLang="en-US" sz="2000" smtClean="0">
                <a:solidFill>
                  <a:prstClr val="black"/>
                </a:solidFill>
              </a:rPr>
              <a:t>Router B will not advertise 170.10/16 to D until also learned from E via IGP</a:t>
            </a:r>
          </a:p>
        </p:txBody>
      </p:sp>
    </p:spTree>
    <p:extLst>
      <p:ext uri="{BB962C8B-B14F-4D97-AF65-F5344CB8AC3E}">
        <p14:creationId xmlns:p14="http://schemas.microsoft.com/office/powerpoint/2010/main" val="2768787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NZ" altLang="en-US" sz="3200" b="1" u="sng" smtClean="0"/>
              <a:t>Synchronisation cont…</a:t>
            </a:r>
            <a:endParaRPr lang="en-AU" altLang="en-US" sz="3200" b="1" u="sng" smtClean="0"/>
          </a:p>
        </p:txBody>
      </p:sp>
      <p:sp>
        <p:nvSpPr>
          <p:cNvPr id="35843" name="Rectangle 3"/>
          <p:cNvSpPr>
            <a:spLocks noGrp="1" noChangeArrowheads="1"/>
          </p:cNvSpPr>
          <p:nvPr>
            <p:ph sz="quarter" idx="1"/>
          </p:nvPr>
        </p:nvSpPr>
        <p:spPr/>
        <p:txBody>
          <a:bodyPr/>
          <a:lstStyle/>
          <a:p>
            <a:pPr marL="609600" indent="-609600" eaLnBrk="1" hangingPunct="1">
              <a:lnSpc>
                <a:spcPct val="90000"/>
              </a:lnSpc>
            </a:pPr>
            <a:endParaRPr lang="en-NZ" altLang="en-US" sz="2000" dirty="0" smtClean="0"/>
          </a:p>
          <a:p>
            <a:pPr marL="609600" indent="-609600" eaLnBrk="1" hangingPunct="1">
              <a:lnSpc>
                <a:spcPct val="90000"/>
              </a:lnSpc>
            </a:pPr>
            <a:r>
              <a:rPr lang="en-NZ" altLang="en-US" sz="2000" dirty="0" smtClean="0"/>
              <a:t>Disabling synchronization allows BGP to converge more quickly, but it might result in dropped transit packets</a:t>
            </a:r>
          </a:p>
          <a:p>
            <a:pPr marL="609600" indent="-609600" eaLnBrk="1" hangingPunct="1">
              <a:lnSpc>
                <a:spcPct val="90000"/>
              </a:lnSpc>
            </a:pPr>
            <a:endParaRPr lang="en-NZ" altLang="en-US" sz="2000" dirty="0" smtClean="0"/>
          </a:p>
          <a:p>
            <a:pPr marL="609600" indent="-609600" eaLnBrk="1" hangingPunct="1">
              <a:lnSpc>
                <a:spcPct val="90000"/>
              </a:lnSpc>
            </a:pPr>
            <a:r>
              <a:rPr lang="en-NZ" altLang="en-US" sz="2000" dirty="0" smtClean="0"/>
              <a:t>You can disable synchronization if one of the following conditions is true: </a:t>
            </a:r>
          </a:p>
          <a:p>
            <a:pPr marL="609600" indent="-609600" eaLnBrk="1" hangingPunct="1">
              <a:lnSpc>
                <a:spcPct val="90000"/>
              </a:lnSpc>
              <a:buFontTx/>
              <a:buAutoNum type="arabicPeriod"/>
            </a:pPr>
            <a:r>
              <a:rPr lang="en-NZ" altLang="en-US" sz="2000" dirty="0" smtClean="0"/>
              <a:t>Your AS does not pass traffic from one AS to another AS</a:t>
            </a:r>
          </a:p>
          <a:p>
            <a:pPr marL="609600" indent="-609600" eaLnBrk="1" hangingPunct="1">
              <a:lnSpc>
                <a:spcPct val="90000"/>
              </a:lnSpc>
              <a:buFontTx/>
              <a:buAutoNum type="arabicPeriod"/>
            </a:pPr>
            <a:r>
              <a:rPr lang="en-NZ" altLang="en-US" sz="2000" dirty="0" smtClean="0"/>
              <a:t>All the transit routers in your AS run BGP</a:t>
            </a:r>
          </a:p>
          <a:p>
            <a:pPr marL="609600" indent="-609600" eaLnBrk="1" hangingPunct="1">
              <a:lnSpc>
                <a:spcPct val="90000"/>
              </a:lnSpc>
            </a:pPr>
            <a:endParaRPr lang="en-NZ" altLang="en-US" sz="2000" dirty="0" smtClean="0"/>
          </a:p>
          <a:p>
            <a:pPr marL="609600" indent="-609600" eaLnBrk="1" hangingPunct="1">
              <a:lnSpc>
                <a:spcPct val="90000"/>
              </a:lnSpc>
            </a:pPr>
            <a:r>
              <a:rPr lang="en-NZ" altLang="en-US" sz="2000" dirty="0" smtClean="0"/>
              <a:t>Disabled by default in recent IOS (can’t be enabled in </a:t>
            </a:r>
            <a:r>
              <a:rPr lang="en-NZ" altLang="en-US" sz="2000" dirty="0" err="1" smtClean="0"/>
              <a:t>Junos</a:t>
            </a:r>
            <a:r>
              <a:rPr lang="en-NZ" altLang="en-US" sz="2000" dirty="0" smtClean="0"/>
              <a:t> at all)</a:t>
            </a:r>
          </a:p>
          <a:p>
            <a:pPr marL="609600" indent="-609600" eaLnBrk="1" hangingPunct="1">
              <a:lnSpc>
                <a:spcPct val="90000"/>
              </a:lnSpc>
            </a:pPr>
            <a:endParaRPr lang="en-NZ" altLang="en-US" sz="2000" dirty="0" smtClean="0"/>
          </a:p>
          <a:p>
            <a:pPr marL="609600" indent="-609600" eaLnBrk="1" hangingPunct="1">
              <a:lnSpc>
                <a:spcPct val="90000"/>
              </a:lnSpc>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&lt;AS&gt;</a:t>
            </a:r>
          </a:p>
          <a:p>
            <a:pPr marL="609600" indent="-609600" eaLnBrk="1" hangingPunct="1">
              <a:lnSpc>
                <a:spcPct val="90000"/>
              </a:lnSpc>
              <a:buFontTx/>
              <a:buNone/>
            </a:pPr>
            <a:r>
              <a:rPr lang="fr-FR" altLang="en-US" sz="1600" b="1" dirty="0" smtClean="0">
                <a:latin typeface="Courier New" pitchFamily="49" charset="0"/>
              </a:rPr>
              <a:t>no </a:t>
            </a:r>
            <a:r>
              <a:rPr lang="fr-FR" altLang="en-US" sz="1600" b="1" dirty="0" err="1" smtClean="0">
                <a:latin typeface="Courier New" pitchFamily="49" charset="0"/>
              </a:rPr>
              <a:t>synchronization</a:t>
            </a:r>
            <a:endParaRPr lang="fr-FR" altLang="en-US" sz="1600" b="1" dirty="0" smtClean="0">
              <a:latin typeface="Courier New" pitchFamily="49" charset="0"/>
            </a:endParaRPr>
          </a:p>
          <a:p>
            <a:pPr marL="609600" indent="-609600" eaLnBrk="1" hangingPunct="1">
              <a:lnSpc>
                <a:spcPct val="90000"/>
              </a:lnSpc>
            </a:pPr>
            <a:endParaRPr lang="en-NZ" altLang="en-US" sz="1600" dirty="0" smtClean="0">
              <a:latin typeface="Times New Roman" pitchFamily="18" charset="0"/>
            </a:endParaRPr>
          </a:p>
          <a:p>
            <a:pPr marL="609600" indent="-609600" eaLnBrk="1" hangingPunct="1">
              <a:lnSpc>
                <a:spcPct val="90000"/>
              </a:lnSpc>
            </a:pPr>
            <a:endParaRPr lang="en-AU" altLang="en-US" sz="2000" dirty="0" smtClean="0"/>
          </a:p>
        </p:txBody>
      </p:sp>
    </p:spTree>
    <p:extLst>
      <p:ext uri="{BB962C8B-B14F-4D97-AF65-F5344CB8AC3E}">
        <p14:creationId xmlns:p14="http://schemas.microsoft.com/office/powerpoint/2010/main" val="3660008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NZ" altLang="en-US" sz="3200" b="1" u="sng" smtClean="0"/>
              <a:t>Troubleshooting</a:t>
            </a:r>
            <a:endParaRPr lang="en-AU" altLang="en-US" sz="3200" b="1" u="sng" smtClean="0"/>
          </a:p>
        </p:txBody>
      </p:sp>
      <p:sp>
        <p:nvSpPr>
          <p:cNvPr id="96259" name="Rectangle 3"/>
          <p:cNvSpPr>
            <a:spLocks noGrp="1" noChangeArrowheads="1"/>
          </p:cNvSpPr>
          <p:nvPr>
            <p:ph sz="quarter" idx="1"/>
          </p:nvPr>
        </p:nvSpPr>
        <p:spPr>
          <a:xfrm>
            <a:off x="179388" y="1600200"/>
            <a:ext cx="8713787" cy="4525963"/>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r>
              <a:rPr lang="en-NZ" sz="2200" dirty="0" smtClean="0"/>
              <a:t>Are the peers up ?</a:t>
            </a:r>
          </a:p>
          <a:p>
            <a:pPr marL="274320" indent="-274320" eaLnBrk="1" fontAlgn="auto" hangingPunct="1">
              <a:lnSpc>
                <a:spcPct val="90000"/>
              </a:lnSpc>
              <a:spcBef>
                <a:spcPts val="580"/>
              </a:spcBef>
              <a:spcAft>
                <a:spcPts val="0"/>
              </a:spcAft>
              <a:buFont typeface="Wingdings 2"/>
              <a:buChar char=""/>
              <a:defRPr/>
            </a:pPr>
            <a:endParaRPr lang="en-NZ" sz="1800" dirty="0" smtClean="0"/>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IP3AK1-B21#show </a:t>
            </a:r>
            <a:r>
              <a:rPr lang="fr-FR" sz="1400" b="1" dirty="0" err="1" smtClean="0">
                <a:latin typeface="Courier New" pitchFamily="49" charset="0"/>
              </a:rPr>
              <a:t>ip</a:t>
            </a:r>
            <a:r>
              <a:rPr lang="fr-FR" sz="1400" b="1" dirty="0" smtClean="0">
                <a:latin typeface="Courier New" pitchFamily="49" charset="0"/>
              </a:rPr>
              <a:t> </a:t>
            </a:r>
            <a:r>
              <a:rPr lang="fr-FR" sz="1400" b="1" dirty="0" err="1" smtClean="0">
                <a:latin typeface="Courier New" pitchFamily="49" charset="0"/>
              </a:rPr>
              <a:t>bgp</a:t>
            </a:r>
            <a:r>
              <a:rPr lang="fr-FR" sz="1400" b="1" dirty="0" smtClean="0">
                <a:latin typeface="Courier New" pitchFamily="49" charset="0"/>
              </a:rPr>
              <a:t> </a:t>
            </a:r>
            <a:r>
              <a:rPr lang="fr-FR" sz="1400" b="1" dirty="0" err="1" smtClean="0">
                <a:latin typeface="Courier New" pitchFamily="49" charset="0"/>
              </a:rPr>
              <a:t>summary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router identifier 172.28.154.126, local AS </a:t>
            </a:r>
            <a:r>
              <a:rPr lang="fr-FR" sz="1400" b="1" dirty="0" err="1" smtClean="0">
                <a:latin typeface="Courier New" pitchFamily="49" charset="0"/>
              </a:rPr>
              <a:t>number</a:t>
            </a:r>
            <a:r>
              <a:rPr lang="fr-FR" sz="1400" b="1" dirty="0" smtClean="0">
                <a:latin typeface="Courier New" pitchFamily="49" charset="0"/>
              </a:rPr>
              <a:t> 64512</a:t>
            </a: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table version </a:t>
            </a:r>
            <a:r>
              <a:rPr lang="fr-FR" sz="1400" b="1" dirty="0" err="1" smtClean="0">
                <a:latin typeface="Courier New" pitchFamily="49" charset="0"/>
              </a:rPr>
              <a:t>is</a:t>
            </a:r>
            <a:r>
              <a:rPr lang="fr-FR" sz="1400" b="1" dirty="0" smtClean="0">
                <a:latin typeface="Courier New" pitchFamily="49" charset="0"/>
              </a:rPr>
              <a:t> 11, main </a:t>
            </a:r>
            <a:r>
              <a:rPr lang="fr-FR" sz="1400" b="1" dirty="0" err="1" smtClean="0">
                <a:latin typeface="Courier New" pitchFamily="49" charset="0"/>
              </a:rPr>
              <a:t>routing</a:t>
            </a:r>
            <a:r>
              <a:rPr lang="fr-FR" sz="1400" b="1" dirty="0" smtClean="0">
                <a:latin typeface="Courier New" pitchFamily="49" charset="0"/>
              </a:rPr>
              <a:t> table version 11</a:t>
            </a: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6 network entries </a:t>
            </a:r>
            <a:r>
              <a:rPr lang="fr-FR" sz="1400" b="1" dirty="0" err="1" smtClean="0">
                <a:latin typeface="Courier New" pitchFamily="49" charset="0"/>
              </a:rPr>
              <a:t>using</a:t>
            </a:r>
            <a:r>
              <a:rPr lang="fr-FR" sz="1400" b="1" dirty="0" smtClean="0">
                <a:latin typeface="Courier New" pitchFamily="49" charset="0"/>
              </a:rPr>
              <a:t> 606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6 </a:t>
            </a:r>
            <a:r>
              <a:rPr lang="fr-FR" sz="1400" b="1" dirty="0" err="1" smtClean="0">
                <a:latin typeface="Courier New" pitchFamily="49" charset="0"/>
              </a:rPr>
              <a:t>path</a:t>
            </a:r>
            <a:r>
              <a:rPr lang="fr-FR" sz="1400" b="1" dirty="0" smtClean="0">
                <a:latin typeface="Courier New" pitchFamily="49" charset="0"/>
              </a:rPr>
              <a:t> entries </a:t>
            </a:r>
            <a:r>
              <a:rPr lang="fr-FR" sz="1400" b="1" dirty="0" err="1" smtClean="0">
                <a:latin typeface="Courier New" pitchFamily="49" charset="0"/>
              </a:rPr>
              <a:t>using</a:t>
            </a:r>
            <a:r>
              <a:rPr lang="fr-FR" sz="1400" b="1" dirty="0" smtClean="0">
                <a:latin typeface="Courier New" pitchFamily="49" charset="0"/>
              </a:rPr>
              <a:t> 288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2 BGP </a:t>
            </a:r>
            <a:r>
              <a:rPr lang="fr-FR" sz="1400" b="1" dirty="0" err="1" smtClean="0">
                <a:latin typeface="Courier New" pitchFamily="49" charset="0"/>
              </a:rPr>
              <a:t>path</a:t>
            </a:r>
            <a:r>
              <a:rPr lang="fr-FR" sz="1400" b="1" dirty="0" smtClean="0">
                <a:latin typeface="Courier New" pitchFamily="49" charset="0"/>
              </a:rPr>
              <a:t> </a:t>
            </a:r>
            <a:r>
              <a:rPr lang="fr-FR" sz="1400" b="1" dirty="0" err="1" smtClean="0">
                <a:latin typeface="Courier New" pitchFamily="49" charset="0"/>
              </a:rPr>
              <a:t>attribute</a:t>
            </a:r>
            <a:r>
              <a:rPr lang="fr-FR" sz="1400" b="1" dirty="0" smtClean="0">
                <a:latin typeface="Courier New" pitchFamily="49" charset="0"/>
              </a:rPr>
              <a:t> entries </a:t>
            </a:r>
            <a:r>
              <a:rPr lang="fr-FR" sz="1400" b="1" dirty="0" err="1" smtClean="0">
                <a:latin typeface="Courier New" pitchFamily="49" charset="0"/>
              </a:rPr>
              <a:t>using</a:t>
            </a:r>
            <a:r>
              <a:rPr lang="fr-FR" sz="1400" b="1" dirty="0" smtClean="0">
                <a:latin typeface="Courier New" pitchFamily="49" charset="0"/>
              </a:rPr>
              <a:t> 120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1 BGP AS-PATH entries </a:t>
            </a:r>
            <a:r>
              <a:rPr lang="fr-FR" sz="1400" b="1" dirty="0" err="1" smtClean="0">
                <a:latin typeface="Courier New" pitchFamily="49" charset="0"/>
              </a:rPr>
              <a:t>using</a:t>
            </a:r>
            <a:r>
              <a:rPr lang="fr-FR" sz="1400" b="1" dirty="0" smtClean="0">
                <a:latin typeface="Courier New" pitchFamily="49" charset="0"/>
              </a:rPr>
              <a:t> 24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0 BGP route-</a:t>
            </a:r>
            <a:r>
              <a:rPr lang="fr-FR" sz="1400" b="1" dirty="0" err="1" smtClean="0">
                <a:latin typeface="Courier New" pitchFamily="49" charset="0"/>
              </a:rPr>
              <a:t>map</a:t>
            </a:r>
            <a:r>
              <a:rPr lang="fr-FR" sz="1400" b="1" dirty="0" smtClean="0">
                <a:latin typeface="Courier New" pitchFamily="49" charset="0"/>
              </a:rPr>
              <a:t> cache entries </a:t>
            </a:r>
            <a:r>
              <a:rPr lang="fr-FR" sz="1400" b="1" dirty="0" err="1" smtClean="0">
                <a:latin typeface="Courier New" pitchFamily="49" charset="0"/>
              </a:rPr>
              <a:t>using</a:t>
            </a:r>
            <a:r>
              <a:rPr lang="fr-FR" sz="1400" b="1" dirty="0" smtClean="0">
                <a:latin typeface="Courier New" pitchFamily="49" charset="0"/>
              </a:rPr>
              <a:t> 0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0 BGP </a:t>
            </a:r>
            <a:r>
              <a:rPr lang="fr-FR" sz="1400" b="1" dirty="0" err="1" smtClean="0">
                <a:latin typeface="Courier New" pitchFamily="49" charset="0"/>
              </a:rPr>
              <a:t>filter</a:t>
            </a:r>
            <a:r>
              <a:rPr lang="fr-FR" sz="1400" b="1" dirty="0" smtClean="0">
                <a:latin typeface="Courier New" pitchFamily="49" charset="0"/>
              </a:rPr>
              <a:t>-</a:t>
            </a:r>
            <a:r>
              <a:rPr lang="fr-FR" sz="1400" b="1" dirty="0" err="1" smtClean="0">
                <a:latin typeface="Courier New" pitchFamily="49" charset="0"/>
              </a:rPr>
              <a:t>list</a:t>
            </a:r>
            <a:r>
              <a:rPr lang="fr-FR" sz="1400" b="1" dirty="0" smtClean="0">
                <a:latin typeface="Courier New" pitchFamily="49" charset="0"/>
              </a:rPr>
              <a:t> cache entries </a:t>
            </a:r>
            <a:r>
              <a:rPr lang="fr-FR" sz="1400" b="1" dirty="0" err="1" smtClean="0">
                <a:latin typeface="Courier New" pitchFamily="49" charset="0"/>
              </a:rPr>
              <a:t>using</a:t>
            </a:r>
            <a:r>
              <a:rPr lang="fr-FR" sz="1400" b="1" dirty="0" smtClean="0">
                <a:latin typeface="Courier New" pitchFamily="49" charset="0"/>
              </a:rPr>
              <a:t> 0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a:t>
            </a:r>
            <a:r>
              <a:rPr lang="fr-FR" sz="1400" b="1" dirty="0" err="1" smtClean="0">
                <a:latin typeface="Courier New" pitchFamily="49" charset="0"/>
              </a:rPr>
              <a:t>using</a:t>
            </a:r>
            <a:r>
              <a:rPr lang="fr-FR" sz="1400" b="1" dirty="0" smtClean="0">
                <a:latin typeface="Courier New" pitchFamily="49" charset="0"/>
              </a:rPr>
              <a:t> 1038 total </a:t>
            </a:r>
            <a:r>
              <a:rPr lang="fr-FR" sz="1400" b="1" dirty="0" err="1" smtClean="0">
                <a:latin typeface="Courier New" pitchFamily="49" charset="0"/>
              </a:rPr>
              <a:t>bytes</a:t>
            </a:r>
            <a:r>
              <a:rPr lang="fr-FR" sz="1400" b="1" dirty="0" smtClean="0">
                <a:latin typeface="Courier New" pitchFamily="49" charset="0"/>
              </a:rPr>
              <a:t> of </a:t>
            </a:r>
            <a:r>
              <a:rPr lang="fr-FR" sz="1400" b="1" dirty="0" err="1" smtClean="0">
                <a:latin typeface="Courier New" pitchFamily="49" charset="0"/>
              </a:rPr>
              <a:t>memory</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BGP </a:t>
            </a:r>
            <a:r>
              <a:rPr lang="fr-FR" sz="1400" b="1" dirty="0" err="1" smtClean="0">
                <a:latin typeface="Courier New" pitchFamily="49" charset="0"/>
              </a:rPr>
              <a:t>activity</a:t>
            </a:r>
            <a:r>
              <a:rPr lang="fr-FR" sz="1400" b="1" dirty="0" smtClean="0">
                <a:latin typeface="Courier New" pitchFamily="49" charset="0"/>
              </a:rPr>
              <a:t> 7/1 </a:t>
            </a:r>
            <a:r>
              <a:rPr lang="fr-FR" sz="1400" b="1" dirty="0" err="1" smtClean="0">
                <a:latin typeface="Courier New" pitchFamily="49" charset="0"/>
              </a:rPr>
              <a:t>prefixes</a:t>
            </a:r>
            <a:r>
              <a:rPr lang="fr-FR" sz="1400" b="1" dirty="0" smtClean="0">
                <a:latin typeface="Courier New" pitchFamily="49" charset="0"/>
              </a:rPr>
              <a:t>, 8/2 </a:t>
            </a:r>
            <a:r>
              <a:rPr lang="fr-FR" sz="1400" b="1" dirty="0" err="1" smtClean="0">
                <a:latin typeface="Courier New" pitchFamily="49" charset="0"/>
              </a:rPr>
              <a:t>paths</a:t>
            </a:r>
            <a:r>
              <a:rPr lang="fr-FR" sz="1400" b="1" dirty="0" smtClean="0">
                <a:latin typeface="Courier New" pitchFamily="49" charset="0"/>
              </a:rPr>
              <a:t>, scan </a:t>
            </a:r>
            <a:r>
              <a:rPr lang="fr-FR" sz="1400" b="1" dirty="0" err="1" smtClean="0">
                <a:latin typeface="Courier New" pitchFamily="49" charset="0"/>
              </a:rPr>
              <a:t>interval</a:t>
            </a:r>
            <a:r>
              <a:rPr lang="fr-FR" sz="1400" b="1" dirty="0" smtClean="0">
                <a:latin typeface="Courier New" pitchFamily="49" charset="0"/>
              </a:rPr>
              <a:t> 60 secs</a:t>
            </a:r>
          </a:p>
          <a:p>
            <a:pPr marL="274320" indent="-274320" eaLnBrk="1" fontAlgn="auto" hangingPunct="1">
              <a:lnSpc>
                <a:spcPct val="90000"/>
              </a:lnSpc>
              <a:spcBef>
                <a:spcPts val="580"/>
              </a:spcBef>
              <a:spcAft>
                <a:spcPts val="0"/>
              </a:spcAft>
              <a:buFontTx/>
              <a:buNone/>
              <a:defRPr/>
            </a:pP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err="1" smtClean="0">
                <a:latin typeface="Courier New" pitchFamily="49" charset="0"/>
              </a:rPr>
              <a:t>Neighbor</a:t>
            </a:r>
            <a:r>
              <a:rPr lang="fr-FR" sz="1400" b="1" dirty="0" smtClean="0">
                <a:latin typeface="Courier New" pitchFamily="49" charset="0"/>
              </a:rPr>
              <a:t>        V    AS </a:t>
            </a:r>
            <a:r>
              <a:rPr lang="fr-FR" sz="1400" b="1" dirty="0" err="1" smtClean="0">
                <a:latin typeface="Courier New" pitchFamily="49" charset="0"/>
              </a:rPr>
              <a:t>MsgRcvd</a:t>
            </a:r>
            <a:r>
              <a:rPr lang="fr-FR" sz="1400" b="1" dirty="0" smtClean="0">
                <a:latin typeface="Courier New" pitchFamily="49" charset="0"/>
              </a:rPr>
              <a:t> </a:t>
            </a:r>
            <a:r>
              <a:rPr lang="fr-FR" sz="1400" b="1" dirty="0" err="1" smtClean="0">
                <a:latin typeface="Courier New" pitchFamily="49" charset="0"/>
              </a:rPr>
              <a:t>MsgSent</a:t>
            </a:r>
            <a:r>
              <a:rPr lang="fr-FR" sz="1400" b="1" dirty="0" smtClean="0">
                <a:latin typeface="Courier New" pitchFamily="49" charset="0"/>
              </a:rPr>
              <a:t>   </a:t>
            </a:r>
            <a:r>
              <a:rPr lang="fr-FR" sz="1400" b="1" dirty="0" err="1" smtClean="0">
                <a:latin typeface="Courier New" pitchFamily="49" charset="0"/>
              </a:rPr>
              <a:t>TblVer</a:t>
            </a:r>
            <a:r>
              <a:rPr lang="fr-FR" sz="1400" b="1" dirty="0" smtClean="0">
                <a:latin typeface="Courier New" pitchFamily="49" charset="0"/>
              </a:rPr>
              <a:t>  </a:t>
            </a:r>
            <a:r>
              <a:rPr lang="fr-FR" sz="1400" b="1" dirty="0" err="1" smtClean="0">
                <a:latin typeface="Courier New" pitchFamily="49" charset="0"/>
              </a:rPr>
              <a:t>InQ</a:t>
            </a:r>
            <a:r>
              <a:rPr lang="fr-FR" sz="1400" b="1" dirty="0" smtClean="0">
                <a:latin typeface="Courier New" pitchFamily="49" charset="0"/>
              </a:rPr>
              <a:t> </a:t>
            </a:r>
            <a:r>
              <a:rPr lang="fr-FR" sz="1400" b="1" dirty="0" err="1" smtClean="0">
                <a:latin typeface="Courier New" pitchFamily="49" charset="0"/>
              </a:rPr>
              <a:t>OutQ</a:t>
            </a:r>
            <a:r>
              <a:rPr lang="fr-FR" sz="1400" b="1" dirty="0" smtClean="0">
                <a:latin typeface="Courier New" pitchFamily="49" charset="0"/>
              </a:rPr>
              <a:t> Up/Down  State/</a:t>
            </a:r>
            <a:r>
              <a:rPr lang="fr-FR" sz="1400" b="1" dirty="0" err="1" smtClean="0">
                <a:latin typeface="Courier New" pitchFamily="49" charset="0"/>
              </a:rPr>
              <a:t>PfxRcd</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192.168.3.3     4  200        0	     0        0    0    0 </a:t>
            </a:r>
            <a:r>
              <a:rPr lang="fr-FR" sz="1400" b="1" dirty="0" err="1" smtClean="0">
                <a:latin typeface="Courier New" pitchFamily="49" charset="0"/>
              </a:rPr>
              <a:t>never</a:t>
            </a:r>
            <a:r>
              <a:rPr lang="fr-FR" sz="1400" b="1" dirty="0" smtClean="0">
                <a:latin typeface="Courier New" pitchFamily="49" charset="0"/>
              </a:rPr>
              <a:t>    </a:t>
            </a:r>
            <a:r>
              <a:rPr lang="fr-FR" sz="1400" b="1" dirty="0" err="1" smtClean="0">
                <a:latin typeface="Courier New" pitchFamily="49" charset="0"/>
              </a:rPr>
              <a:t>Idle</a:t>
            </a:r>
            <a:endParaRPr lang="fr-FR" sz="1400" b="1" dirty="0" smtClean="0">
              <a:latin typeface="Courier New" pitchFamily="49" charset="0"/>
            </a:endParaRPr>
          </a:p>
          <a:p>
            <a:pPr marL="274320" indent="-274320" eaLnBrk="1" fontAlgn="auto" hangingPunct="1">
              <a:lnSpc>
                <a:spcPct val="90000"/>
              </a:lnSpc>
              <a:spcBef>
                <a:spcPts val="580"/>
              </a:spcBef>
              <a:spcAft>
                <a:spcPts val="0"/>
              </a:spcAft>
              <a:buFontTx/>
              <a:buNone/>
              <a:defRPr/>
            </a:pPr>
            <a:r>
              <a:rPr lang="fr-FR" sz="1400" b="1" dirty="0" smtClean="0">
                <a:latin typeface="Courier New" pitchFamily="49" charset="0"/>
              </a:rPr>
              <a:t>172.18.43.111   4  4771  137922   138093        11   0    0 1w0d      8</a:t>
            </a:r>
          </a:p>
          <a:p>
            <a:pPr marL="274320" indent="-274320" eaLnBrk="1" fontAlgn="auto" hangingPunct="1">
              <a:lnSpc>
                <a:spcPct val="90000"/>
              </a:lnSpc>
              <a:spcBef>
                <a:spcPts val="580"/>
              </a:spcBef>
              <a:spcAft>
                <a:spcPts val="0"/>
              </a:spcAft>
              <a:buFont typeface="Wingdings 2"/>
              <a:buChar char=""/>
              <a:defRPr/>
            </a:pPr>
            <a:endParaRPr lang="en-NZ" sz="1400" dirty="0" smtClean="0"/>
          </a:p>
          <a:p>
            <a:pPr marL="274320" indent="-274320" eaLnBrk="1" fontAlgn="auto" hangingPunct="1">
              <a:lnSpc>
                <a:spcPct val="90000"/>
              </a:lnSpc>
              <a:spcBef>
                <a:spcPts val="580"/>
              </a:spcBef>
              <a:spcAft>
                <a:spcPts val="0"/>
              </a:spcAft>
              <a:buFont typeface="Wingdings 2"/>
              <a:buChar char=""/>
              <a:defRPr/>
            </a:pPr>
            <a:endParaRPr lang="en-AU" sz="1400" dirty="0" smtClean="0"/>
          </a:p>
        </p:txBody>
      </p:sp>
    </p:spTree>
    <p:extLst>
      <p:ext uri="{BB962C8B-B14F-4D97-AF65-F5344CB8AC3E}">
        <p14:creationId xmlns:p14="http://schemas.microsoft.com/office/powerpoint/2010/main" val="386273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NZ" altLang="en-US" sz="3200" b="1" u="sng" smtClean="0"/>
              <a:t>Are the peers up ?</a:t>
            </a:r>
            <a:endParaRPr lang="en-AU" altLang="en-US" sz="3200" b="1" u="sng" smtClean="0"/>
          </a:p>
        </p:txBody>
      </p:sp>
      <p:sp>
        <p:nvSpPr>
          <p:cNvPr id="108547" name="Rectangle 3"/>
          <p:cNvSpPr>
            <a:spLocks noGrp="1" noChangeArrowheads="1"/>
          </p:cNvSpPr>
          <p:nvPr>
            <p:ph sz="quarter" idx="1"/>
          </p:nvPr>
        </p:nvSpPr>
        <p:spPr/>
        <p:txBody>
          <a:bodyPr/>
          <a:lstStyle/>
          <a:p>
            <a:pPr eaLnBrk="1" hangingPunct="1">
              <a:buFontTx/>
              <a:buNone/>
            </a:pPr>
            <a:endParaRPr lang="en-NZ" altLang="en-US" sz="2000" smtClean="0"/>
          </a:p>
          <a:p>
            <a:pPr eaLnBrk="1" hangingPunct="1">
              <a:buFontTx/>
              <a:buNone/>
            </a:pPr>
            <a:r>
              <a:rPr lang="en-NZ" altLang="en-US" sz="2200" smtClean="0"/>
              <a:t>Common reasons why not:</a:t>
            </a:r>
          </a:p>
          <a:p>
            <a:pPr eaLnBrk="1" hangingPunct="1"/>
            <a:endParaRPr lang="en-NZ" altLang="en-US" sz="2200" smtClean="0"/>
          </a:p>
          <a:p>
            <a:pPr eaLnBrk="1" hangingPunct="1"/>
            <a:r>
              <a:rPr lang="en-NZ" altLang="en-US" sz="2200" smtClean="0"/>
              <a:t>Wrong AS - will see event log messages</a:t>
            </a:r>
          </a:p>
          <a:p>
            <a:pPr eaLnBrk="1" hangingPunct="1"/>
            <a:r>
              <a:rPr lang="en-NZ" altLang="en-US" sz="2200" smtClean="0"/>
              <a:t>Wrong neighbour IP</a:t>
            </a:r>
          </a:p>
          <a:p>
            <a:pPr eaLnBrk="1" hangingPunct="1"/>
            <a:r>
              <a:rPr lang="en-NZ" altLang="en-US" sz="2200" smtClean="0"/>
              <a:t>Missing eBGP multihop command for non directly connected eBGP peer</a:t>
            </a:r>
          </a:p>
          <a:p>
            <a:pPr eaLnBrk="1" hangingPunct="1"/>
            <a:r>
              <a:rPr lang="en-NZ" altLang="en-US" sz="2200" smtClean="0"/>
              <a:t>Missing update source loopback command when wanting to source from loopback</a:t>
            </a:r>
          </a:p>
          <a:p>
            <a:pPr eaLnBrk="1" hangingPunct="1"/>
            <a:r>
              <a:rPr lang="en-NZ" altLang="en-US" sz="2200" smtClean="0"/>
              <a:t>No route to neighbour – is it learned via IGP</a:t>
            </a:r>
          </a:p>
          <a:p>
            <a:pPr eaLnBrk="1" hangingPunct="1"/>
            <a:r>
              <a:rPr lang="en-NZ" altLang="en-US" sz="2200" smtClean="0"/>
              <a:t>ACL / Firewall blocking BGP – TCP 179</a:t>
            </a:r>
            <a:endParaRPr lang="en-AU" altLang="en-US" sz="2200" smtClean="0"/>
          </a:p>
        </p:txBody>
      </p:sp>
    </p:spTree>
    <p:extLst>
      <p:ext uri="{BB962C8B-B14F-4D97-AF65-F5344CB8AC3E}">
        <p14:creationId xmlns:p14="http://schemas.microsoft.com/office/powerpoint/2010/main" val="248236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pPr eaLnBrk="1" fontAlgn="auto" hangingPunct="1">
              <a:spcAft>
                <a:spcPts val="0"/>
              </a:spcAft>
              <a:defRPr/>
            </a:pPr>
            <a:r>
              <a:rPr lang="en-NZ" sz="2800" b="1" u="sng" dirty="0" smtClean="0"/>
              <a:t/>
            </a:r>
            <a:br>
              <a:rPr lang="en-NZ" sz="2800" b="1" u="sng" dirty="0" smtClean="0"/>
            </a:br>
            <a:r>
              <a:rPr lang="en-NZ" sz="3200" b="1" u="sng" dirty="0" smtClean="0"/>
              <a:t>Route is in BGP table but not Route table</a:t>
            </a:r>
            <a:r>
              <a:rPr lang="en-NZ" sz="2800" b="1" u="sng" dirty="0" smtClean="0"/>
              <a:t/>
            </a:r>
            <a:br>
              <a:rPr lang="en-NZ" sz="2800" b="1" u="sng" dirty="0" smtClean="0"/>
            </a:br>
            <a:endParaRPr lang="en-AU" sz="2800" b="1" u="sng" dirty="0" smtClean="0"/>
          </a:p>
        </p:txBody>
      </p:sp>
      <p:sp>
        <p:nvSpPr>
          <p:cNvPr id="109571" name="Rectangle 3"/>
          <p:cNvSpPr>
            <a:spLocks noGrp="1" noChangeArrowheads="1"/>
          </p:cNvSpPr>
          <p:nvPr>
            <p:ph sz="quarter" idx="1"/>
          </p:nvPr>
        </p:nvSpPr>
        <p:spPr/>
        <p:txBody>
          <a:bodyPr/>
          <a:lstStyle/>
          <a:p>
            <a:pPr eaLnBrk="1" hangingPunct="1">
              <a:lnSpc>
                <a:spcPct val="90000"/>
              </a:lnSpc>
            </a:pPr>
            <a:endParaRPr lang="en-NZ" altLang="en-US" sz="2000" dirty="0" smtClean="0"/>
          </a:p>
          <a:p>
            <a:pPr eaLnBrk="1" hangingPunct="1">
              <a:lnSpc>
                <a:spcPct val="90000"/>
              </a:lnSpc>
            </a:pPr>
            <a:r>
              <a:rPr lang="en-NZ" altLang="en-US" sz="2200" dirty="0" smtClean="0"/>
              <a:t>If route is not valid or reachable – Route is stored in local BGP table but not advertised and not put in local Route table</a:t>
            </a:r>
          </a:p>
          <a:p>
            <a:pPr eaLnBrk="1" hangingPunct="1">
              <a:lnSpc>
                <a:spcPct val="90000"/>
              </a:lnSpc>
            </a:pPr>
            <a:endParaRPr lang="en-NZ" altLang="en-US" sz="2200" dirty="0" smtClean="0"/>
          </a:p>
          <a:p>
            <a:pPr eaLnBrk="1" hangingPunct="1">
              <a:lnSpc>
                <a:spcPct val="90000"/>
              </a:lnSpc>
            </a:pPr>
            <a:endParaRPr lang="en-NZ" altLang="en-US" sz="2200" dirty="0" smtClean="0"/>
          </a:p>
          <a:p>
            <a:pPr eaLnBrk="1" hangingPunct="1">
              <a:lnSpc>
                <a:spcPct val="90000"/>
              </a:lnSpc>
            </a:pPr>
            <a:endParaRPr lang="en-NZ" altLang="en-US" sz="2200" dirty="0" smtClean="0"/>
          </a:p>
          <a:p>
            <a:pPr eaLnBrk="1" hangingPunct="1">
              <a:lnSpc>
                <a:spcPct val="90000"/>
              </a:lnSpc>
              <a:buFontTx/>
              <a:buNone/>
            </a:pPr>
            <a:r>
              <a:rPr lang="en-NZ" altLang="en-US" sz="2200" dirty="0" smtClean="0"/>
              <a:t>Common reasons why not Valid:</a:t>
            </a:r>
          </a:p>
          <a:p>
            <a:pPr eaLnBrk="1" hangingPunct="1">
              <a:lnSpc>
                <a:spcPct val="90000"/>
              </a:lnSpc>
              <a:buFontTx/>
              <a:buNone/>
            </a:pPr>
            <a:endParaRPr lang="en-NZ" altLang="en-US" sz="2200" dirty="0" smtClean="0"/>
          </a:p>
          <a:p>
            <a:pPr eaLnBrk="1" hangingPunct="1">
              <a:lnSpc>
                <a:spcPct val="90000"/>
              </a:lnSpc>
            </a:pPr>
            <a:r>
              <a:rPr lang="en-NZ" altLang="en-US" sz="2200" dirty="0" smtClean="0"/>
              <a:t>No route to next-hop – require next-hop self ? or redistribution ?</a:t>
            </a:r>
          </a:p>
          <a:p>
            <a:pPr eaLnBrk="1" hangingPunct="1">
              <a:lnSpc>
                <a:spcPct val="90000"/>
              </a:lnSpc>
            </a:pPr>
            <a:endParaRPr lang="en-NZ" altLang="en-US" sz="2200" dirty="0" smtClean="0"/>
          </a:p>
          <a:p>
            <a:pPr eaLnBrk="1" hangingPunct="1">
              <a:lnSpc>
                <a:spcPct val="90000"/>
              </a:lnSpc>
            </a:pPr>
            <a:r>
              <a:rPr lang="en-NZ" altLang="en-US" sz="2200" dirty="0" smtClean="0"/>
              <a:t>Synchronisation is enabled and route does not exist in route table</a:t>
            </a:r>
            <a:endParaRPr lang="en-AU" altLang="en-US" sz="2200" dirty="0" smtClean="0"/>
          </a:p>
        </p:txBody>
      </p:sp>
    </p:spTree>
    <p:extLst>
      <p:ext uri="{BB962C8B-B14F-4D97-AF65-F5344CB8AC3E}">
        <p14:creationId xmlns:p14="http://schemas.microsoft.com/office/powerpoint/2010/main" val="74408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NZ" altLang="en-US" sz="3200" b="1" u="sng" dirty="0" smtClean="0"/>
              <a:t>RIB Failure</a:t>
            </a:r>
            <a:endParaRPr lang="en-AU" altLang="en-US" sz="3200" b="1" u="sng" dirty="0" smtClean="0"/>
          </a:p>
        </p:txBody>
      </p:sp>
      <p:sp>
        <p:nvSpPr>
          <p:cNvPr id="100355" name="Rectangle 3"/>
          <p:cNvSpPr>
            <a:spLocks noGrp="1" noChangeArrowheads="1"/>
          </p:cNvSpPr>
          <p:nvPr>
            <p:ph sz="quarter" idx="1"/>
          </p:nvPr>
        </p:nvSpPr>
        <p:spPr>
          <a:xfrm>
            <a:off x="380010" y="1447800"/>
            <a:ext cx="8306790" cy="4572000"/>
          </a:xfrm>
        </p:spPr>
        <p:txBody>
          <a:bodyPr>
            <a:normAutofit/>
          </a:bodyPr>
          <a:lstStyle/>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R1&gt; show </a:t>
            </a:r>
            <a:r>
              <a:rPr lang="fr-FR" sz="1600" b="1" dirty="0" err="1" smtClean="0">
                <a:latin typeface="Courier New" pitchFamily="49" charset="0"/>
              </a:rPr>
              <a:t>ip</a:t>
            </a:r>
            <a:r>
              <a:rPr lang="fr-FR" sz="1600" b="1" dirty="0" smtClean="0">
                <a:latin typeface="Courier New" pitchFamily="49" charset="0"/>
              </a:rPr>
              <a:t> </a:t>
            </a:r>
            <a:r>
              <a:rPr lang="fr-FR" sz="1600" b="1" dirty="0" err="1" smtClean="0">
                <a:latin typeface="Courier New" pitchFamily="49" charset="0"/>
              </a:rPr>
              <a:t>bgp</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BGP table version </a:t>
            </a:r>
            <a:r>
              <a:rPr lang="fr-FR" sz="1600" b="1" dirty="0" err="1" smtClean="0">
                <a:latin typeface="Courier New" pitchFamily="49" charset="0"/>
              </a:rPr>
              <a:t>is</a:t>
            </a:r>
            <a:r>
              <a:rPr lang="fr-FR" sz="1600" b="1" dirty="0" smtClean="0">
                <a:latin typeface="Courier New" pitchFamily="49" charset="0"/>
              </a:rPr>
              <a:t> 5, local router ID </a:t>
            </a:r>
            <a:r>
              <a:rPr lang="fr-FR" sz="1600" b="1" dirty="0" err="1" smtClean="0">
                <a:latin typeface="Courier New" pitchFamily="49" charset="0"/>
              </a:rPr>
              <a:t>is</a:t>
            </a:r>
            <a:r>
              <a:rPr lang="fr-FR" sz="1600" b="1" dirty="0" smtClean="0">
                <a:latin typeface="Courier New" pitchFamily="49" charset="0"/>
              </a:rPr>
              <a:t> 200.200.200.1</a:t>
            </a: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Status</a:t>
            </a:r>
            <a:r>
              <a:rPr lang="fr-FR" sz="1600" b="1" dirty="0" smtClean="0">
                <a:latin typeface="Courier New" pitchFamily="49" charset="0"/>
              </a:rPr>
              <a:t> codes: s </a:t>
            </a:r>
            <a:r>
              <a:rPr lang="fr-FR" sz="1600" b="1" dirty="0" err="1" smtClean="0">
                <a:latin typeface="Courier New" pitchFamily="49" charset="0"/>
              </a:rPr>
              <a:t>suppressed</a:t>
            </a:r>
            <a:r>
              <a:rPr lang="fr-FR" sz="1600" b="1" dirty="0" smtClean="0">
                <a:latin typeface="Courier New" pitchFamily="49" charset="0"/>
              </a:rPr>
              <a:t>, d </a:t>
            </a:r>
            <a:r>
              <a:rPr lang="fr-FR" sz="1600" b="1" dirty="0" err="1" smtClean="0">
                <a:latin typeface="Courier New" pitchFamily="49" charset="0"/>
              </a:rPr>
              <a:t>damped</a:t>
            </a:r>
            <a:r>
              <a:rPr lang="fr-FR" sz="1600" b="1" dirty="0" smtClean="0">
                <a:latin typeface="Courier New" pitchFamily="49" charset="0"/>
              </a:rPr>
              <a:t>, h </a:t>
            </a:r>
            <a:r>
              <a:rPr lang="fr-FR" sz="1600" b="1" dirty="0" err="1" smtClean="0">
                <a:latin typeface="Courier New" pitchFamily="49" charset="0"/>
              </a:rPr>
              <a:t>history</a:t>
            </a:r>
            <a:r>
              <a:rPr lang="fr-FR" sz="1600" b="1" dirty="0" smtClean="0">
                <a:latin typeface="Courier New" pitchFamily="49" charset="0"/>
              </a:rPr>
              <a:t>, * </a:t>
            </a:r>
            <a:r>
              <a:rPr lang="fr-FR" sz="1600" b="1" dirty="0" err="1" smtClean="0">
                <a:latin typeface="Courier New" pitchFamily="49" charset="0"/>
              </a:rPr>
              <a:t>valid</a:t>
            </a:r>
            <a:r>
              <a:rPr lang="fr-FR" sz="1600" b="1" dirty="0" smtClean="0">
                <a:latin typeface="Courier New" pitchFamily="49" charset="0"/>
              </a:rPr>
              <a:t>, &gt; best, i - </a:t>
            </a:r>
            <a:r>
              <a:rPr lang="fr-FR" sz="1600" b="1" dirty="0" err="1" smtClean="0">
                <a:latin typeface="Courier New" pitchFamily="49" charset="0"/>
              </a:rPr>
              <a:t>internal</a:t>
            </a:r>
            <a:r>
              <a:rPr lang="fr-FR" sz="1600" b="1" dirty="0" smtClean="0">
                <a:latin typeface="Courier New" pitchFamily="49" charset="0"/>
              </a:rPr>
              <a:t>, </a:t>
            </a:r>
            <a:r>
              <a:rPr lang="fr-FR" sz="1600" b="1" dirty="0" smtClean="0">
                <a:solidFill>
                  <a:srgbClr val="FF3300"/>
                </a:solidFill>
                <a:latin typeface="Courier New" pitchFamily="49" charset="0"/>
              </a:rPr>
              <a:t>r RIB-</a:t>
            </a:r>
            <a:r>
              <a:rPr lang="fr-FR" sz="1600" b="1" dirty="0" err="1" smtClean="0">
                <a:solidFill>
                  <a:srgbClr val="FF3300"/>
                </a:solidFill>
                <a:latin typeface="Courier New" pitchFamily="49" charset="0"/>
              </a:rPr>
              <a:t>failure</a:t>
            </a:r>
            <a:endParaRPr lang="fr-FR" sz="1600" b="1" dirty="0" smtClean="0">
              <a:solidFill>
                <a:srgbClr val="FF3300"/>
              </a:solidFill>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err="1" smtClean="0">
                <a:latin typeface="Courier New" pitchFamily="49" charset="0"/>
              </a:rPr>
              <a:t>Origin</a:t>
            </a:r>
            <a:r>
              <a:rPr lang="fr-FR" sz="1600" b="1" dirty="0" smtClean="0">
                <a:latin typeface="Courier New" pitchFamily="49" charset="0"/>
              </a:rPr>
              <a:t> codes: i - IGP, e - EGP, ? - </a:t>
            </a:r>
            <a:r>
              <a:rPr lang="fr-FR" sz="1600" b="1" dirty="0" err="1" smtClean="0">
                <a:latin typeface="Courier New" pitchFamily="49" charset="0"/>
              </a:rPr>
              <a:t>incomplete</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   Network          </a:t>
            </a:r>
            <a:r>
              <a:rPr lang="fr-FR" sz="1600" b="1" dirty="0" err="1" smtClean="0">
                <a:latin typeface="Courier New" pitchFamily="49" charset="0"/>
              </a:rPr>
              <a:t>Next</a:t>
            </a:r>
            <a:r>
              <a:rPr lang="fr-FR" sz="1600" b="1" dirty="0" smtClean="0">
                <a:latin typeface="Courier New" pitchFamily="49" charset="0"/>
              </a:rPr>
              <a:t> Hop            </a:t>
            </a:r>
            <a:r>
              <a:rPr lang="fr-FR" sz="1600" b="1" dirty="0" err="1" smtClean="0">
                <a:latin typeface="Courier New" pitchFamily="49" charset="0"/>
              </a:rPr>
              <a:t>Metric</a:t>
            </a:r>
            <a:r>
              <a:rPr lang="fr-FR" sz="1600" b="1" dirty="0" smtClean="0">
                <a:latin typeface="Courier New" pitchFamily="49" charset="0"/>
              </a:rPr>
              <a:t> </a:t>
            </a:r>
            <a:r>
              <a:rPr lang="fr-FR" sz="1600" b="1" dirty="0" err="1" smtClean="0">
                <a:latin typeface="Courier New" pitchFamily="49" charset="0"/>
              </a:rPr>
              <a:t>LocPrf</a:t>
            </a:r>
            <a:r>
              <a:rPr lang="fr-FR" sz="1600" b="1" dirty="0" smtClean="0">
                <a:latin typeface="Courier New" pitchFamily="49" charset="0"/>
              </a:rPr>
              <a:t> </a:t>
            </a:r>
            <a:r>
              <a:rPr lang="fr-FR" sz="1600" b="1" dirty="0" err="1" smtClean="0">
                <a:latin typeface="Courier New" pitchFamily="49" charset="0"/>
              </a:rPr>
              <a:t>Weight</a:t>
            </a:r>
            <a:r>
              <a:rPr lang="fr-FR" sz="1600" b="1" dirty="0" smtClean="0">
                <a:latin typeface="Courier New" pitchFamily="49" charset="0"/>
              </a:rPr>
              <a:t> </a:t>
            </a:r>
            <a:r>
              <a:rPr lang="fr-FR" sz="1600" b="1" dirty="0" err="1" smtClean="0">
                <a:latin typeface="Courier New" pitchFamily="49" charset="0"/>
              </a:rPr>
              <a:t>Path</a:t>
            </a:r>
            <a:endParaRPr lang="fr-FR" sz="1600" b="1" dirty="0" smtClean="0">
              <a:latin typeface="Courier New" pitchFamily="49" charset="0"/>
            </a:endParaRPr>
          </a:p>
          <a:p>
            <a:pPr marL="274320" indent="-274320" eaLnBrk="1" fontAlgn="auto" hangingPunct="1">
              <a:lnSpc>
                <a:spcPct val="80000"/>
              </a:lnSpc>
              <a:spcBef>
                <a:spcPts val="580"/>
              </a:spcBef>
              <a:spcAft>
                <a:spcPts val="0"/>
              </a:spcAft>
              <a:buFontTx/>
              <a:buNone/>
              <a:defRPr/>
            </a:pPr>
            <a:r>
              <a:rPr lang="fr-FR" sz="1600" b="1" dirty="0" smtClean="0">
                <a:solidFill>
                  <a:srgbClr val="FF3300"/>
                </a:solidFill>
                <a:latin typeface="Courier New" pitchFamily="49" charset="0"/>
              </a:rPr>
              <a:t>r&gt; 6.6.6.0/24       10.10.13.3               0    130      0 30 i</a:t>
            </a:r>
          </a:p>
          <a:p>
            <a:pPr marL="274320" indent="-274320" eaLnBrk="1" fontAlgn="auto" hangingPunct="1">
              <a:lnSpc>
                <a:spcPct val="80000"/>
              </a:lnSpc>
              <a:spcBef>
                <a:spcPts val="580"/>
              </a:spcBef>
              <a:spcAft>
                <a:spcPts val="0"/>
              </a:spcAft>
              <a:buFontTx/>
              <a:buNone/>
              <a:defRPr/>
            </a:pPr>
            <a:r>
              <a:rPr lang="fr-FR" sz="1600" b="1" dirty="0" smtClean="0">
                <a:latin typeface="Courier New" pitchFamily="49" charset="0"/>
              </a:rPr>
              <a:t>*&gt; 7.7.7.0/24       10.10.13.3               0    125      0 30 i</a:t>
            </a:r>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endParaRPr lang="en-NZ" sz="1600" dirty="0" smtClean="0"/>
          </a:p>
          <a:p>
            <a:pPr marL="274320" indent="-274320" eaLnBrk="1" fontAlgn="auto" hangingPunct="1">
              <a:lnSpc>
                <a:spcPct val="80000"/>
              </a:lnSpc>
              <a:spcBef>
                <a:spcPts val="580"/>
              </a:spcBef>
              <a:spcAft>
                <a:spcPts val="0"/>
              </a:spcAft>
              <a:buFont typeface="Wingdings 2"/>
              <a:buChar char=""/>
              <a:defRPr/>
            </a:pPr>
            <a:r>
              <a:rPr lang="en-NZ" sz="2200" dirty="0" smtClean="0"/>
              <a:t>Most common reason = Route with better administrative distance present in IGP </a:t>
            </a:r>
            <a:r>
              <a:rPr lang="en-NZ" sz="2200" dirty="0" err="1" smtClean="0"/>
              <a:t>e.g</a:t>
            </a:r>
            <a:r>
              <a:rPr lang="en-NZ" sz="2200" dirty="0" smtClean="0"/>
              <a:t> static route = don’t worry</a:t>
            </a:r>
          </a:p>
          <a:p>
            <a:pPr marL="274320" indent="-274320" eaLnBrk="1" fontAlgn="auto" hangingPunct="1">
              <a:lnSpc>
                <a:spcPct val="80000"/>
              </a:lnSpc>
              <a:spcBef>
                <a:spcPts val="580"/>
              </a:spcBef>
              <a:spcAft>
                <a:spcPts val="0"/>
              </a:spcAft>
              <a:buFont typeface="Wingdings 2"/>
              <a:buChar char=""/>
              <a:defRPr/>
            </a:pPr>
            <a:endParaRPr lang="en-NZ" sz="2200" dirty="0" smtClean="0"/>
          </a:p>
          <a:p>
            <a:pPr marL="274320" indent="-274320" eaLnBrk="1" fontAlgn="auto" hangingPunct="1">
              <a:lnSpc>
                <a:spcPct val="80000"/>
              </a:lnSpc>
              <a:spcBef>
                <a:spcPts val="580"/>
              </a:spcBef>
              <a:spcAft>
                <a:spcPts val="0"/>
              </a:spcAft>
              <a:buFont typeface="Wingdings 2"/>
              <a:buChar char=""/>
              <a:defRPr/>
            </a:pPr>
            <a:r>
              <a:rPr lang="en-NZ" sz="2200" dirty="0" smtClean="0"/>
              <a:t>BGP routes not used due to higher admin distance are still advertised to all BGP peers (Can override with </a:t>
            </a:r>
            <a:r>
              <a:rPr lang="en-NZ" sz="2200" dirty="0" err="1" smtClean="0"/>
              <a:t>bgp</a:t>
            </a:r>
            <a:r>
              <a:rPr lang="en-NZ" sz="2200" dirty="0" smtClean="0"/>
              <a:t> suppress-inactive)</a:t>
            </a:r>
            <a:endParaRPr lang="en-AU" sz="2200" dirty="0" smtClean="0"/>
          </a:p>
        </p:txBody>
      </p:sp>
    </p:spTree>
    <p:extLst>
      <p:ext uri="{BB962C8B-B14F-4D97-AF65-F5344CB8AC3E}">
        <p14:creationId xmlns:p14="http://schemas.microsoft.com/office/powerpoint/2010/main" val="2905688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fontScale="90000"/>
          </a:bodyPr>
          <a:lstStyle/>
          <a:p>
            <a:r>
              <a:rPr lang="en-US" dirty="0" smtClean="0"/>
              <a:t>Verifying BGP: </a:t>
            </a:r>
            <a:r>
              <a:rPr lang="en-US" dirty="0" smtClean="0">
                <a:latin typeface="Courier New" pitchFamily="49" charset="0"/>
                <a:cs typeface="Courier New" pitchFamily="49" charset="0"/>
              </a:rPr>
              <a:t>show </a:t>
            </a:r>
            <a:r>
              <a:rPr lang="en-US" dirty="0" err="1" smtClean="0">
                <a:latin typeface="Courier New" pitchFamily="49" charset="0"/>
                <a:cs typeface="Courier New" pitchFamily="49" charset="0"/>
              </a:rPr>
              <a:t>ip</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bgp</a:t>
            </a:r>
            <a:r>
              <a:rPr lang="en-US" dirty="0" smtClean="0">
                <a:latin typeface="Courier New" pitchFamily="49" charset="0"/>
                <a:cs typeface="Courier New" pitchFamily="49" charset="0"/>
              </a:rPr>
              <a:t> rib-failure</a:t>
            </a:r>
            <a:endParaRPr lang="en-US" dirty="0">
              <a:latin typeface="Courier New" pitchFamily="49" charset="0"/>
              <a:cs typeface="Courier New" pitchFamily="49" charset="0"/>
            </a:endParaRPr>
          </a:p>
        </p:txBody>
      </p:sp>
      <p:sp>
        <p:nvSpPr>
          <p:cNvPr id="13" name="Content Placeholder 12"/>
          <p:cNvSpPr>
            <a:spLocks noGrp="1"/>
          </p:cNvSpPr>
          <p:nvPr>
            <p:ph idx="10"/>
          </p:nvPr>
        </p:nvSpPr>
        <p:spPr/>
        <p:txBody>
          <a:bodyPr>
            <a:noAutofit/>
          </a:bodyPr>
          <a:lstStyle/>
          <a:p>
            <a:r>
              <a:rPr lang="en-US" smtClean="0"/>
              <a:t>Displays BGP routes that were not installed in the RIB and the reason that they were not installed. </a:t>
            </a:r>
          </a:p>
          <a:p>
            <a:r>
              <a:rPr lang="en-US" smtClean="0"/>
              <a:t>In this example, the displayed routes were not installed because a route or routes with a better administrative distance already existed in the RIB.</a:t>
            </a:r>
          </a:p>
        </p:txBody>
      </p:sp>
      <p:sp>
        <p:nvSpPr>
          <p:cNvPr id="15" name="Text Placeholder 14"/>
          <p:cNvSpPr>
            <a:spLocks noGrp="1"/>
          </p:cNvSpPr>
          <p:nvPr>
            <p:ph sz="quarter" idx="11"/>
          </p:nvPr>
        </p:nvSpPr>
        <p:spPr/>
        <p:txBody>
          <a:bodyPr>
            <a:normAutofit/>
          </a:bodyPr>
          <a:lstStyle/>
          <a:p>
            <a:pPr>
              <a:lnSpc>
                <a:spcPct val="110000"/>
              </a:lnSpc>
            </a:pPr>
            <a:r>
              <a:rPr lang="en-US" dirty="0" smtClean="0">
                <a:solidFill>
                  <a:srgbClr val="000000"/>
                </a:solidFill>
                <a:ea typeface="Times New Roman" pitchFamily="18" charset="0"/>
              </a:rPr>
              <a:t>R1# </a:t>
            </a:r>
            <a:r>
              <a:rPr lang="en-US" b="1" dirty="0" smtClean="0">
                <a:solidFill>
                  <a:srgbClr val="000000"/>
                </a:solidFill>
                <a:ea typeface="Times New Roman" pitchFamily="18" charset="0"/>
              </a:rPr>
              <a:t>show ip bgp rib-failure</a:t>
            </a:r>
          </a:p>
          <a:p>
            <a:pPr>
              <a:lnSpc>
                <a:spcPct val="110000"/>
              </a:lnSpc>
            </a:pPr>
            <a:r>
              <a:rPr lang="en-US" dirty="0" smtClean="0">
                <a:solidFill>
                  <a:srgbClr val="000000"/>
                </a:solidFill>
                <a:ea typeface="Times New Roman" pitchFamily="18" charset="0"/>
              </a:rPr>
              <a:t>Network Next Hop RIB-failure RIB-NH Matches</a:t>
            </a:r>
          </a:p>
          <a:p>
            <a:pPr>
              <a:lnSpc>
                <a:spcPct val="110000"/>
              </a:lnSpc>
            </a:pPr>
            <a:r>
              <a:rPr lang="en-US" dirty="0" smtClean="0">
                <a:solidFill>
                  <a:srgbClr val="000000"/>
                </a:solidFill>
                <a:ea typeface="Times New Roman" pitchFamily="18" charset="0"/>
              </a:rPr>
              <a:t>172.31.1.0/24 172.31.1.3 Higher admin distance n/a</a:t>
            </a:r>
          </a:p>
          <a:p>
            <a:pPr>
              <a:lnSpc>
                <a:spcPct val="110000"/>
              </a:lnSpc>
            </a:pPr>
            <a:r>
              <a:rPr lang="en-US" dirty="0" smtClean="0">
                <a:solidFill>
                  <a:srgbClr val="000000"/>
                </a:solidFill>
                <a:ea typeface="Times New Roman" pitchFamily="18" charset="0"/>
              </a:rPr>
              <a:t>172.31.11.0/24 172.31.11.4 Higher admin distance n/a</a:t>
            </a:r>
          </a:p>
        </p:txBody>
      </p:sp>
    </p:spTree>
    <p:extLst>
      <p:ext uri="{BB962C8B-B14F-4D97-AF65-F5344CB8AC3E}">
        <p14:creationId xmlns:p14="http://schemas.microsoft.com/office/powerpoint/2010/main" val="3216495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NZ" altLang="en-US" sz="3200" b="1" u="sng" smtClean="0"/>
              <a:t>How to originate a route</a:t>
            </a:r>
            <a:endParaRPr lang="en-AU" altLang="en-US" sz="3200" b="1" u="sng" smtClean="0"/>
          </a:p>
        </p:txBody>
      </p:sp>
      <p:sp>
        <p:nvSpPr>
          <p:cNvPr id="43011" name="Rectangle 3"/>
          <p:cNvSpPr>
            <a:spLocks noGrp="1" noChangeArrowheads="1"/>
          </p:cNvSpPr>
          <p:nvPr>
            <p:ph sz="quarter" idx="1"/>
          </p:nvPr>
        </p:nvSpPr>
        <p:spPr/>
        <p:txBody>
          <a:bodyPr/>
          <a:lstStyle/>
          <a:p>
            <a:pPr marL="609600" indent="-609600" eaLnBrk="1" hangingPunct="1"/>
            <a:endParaRPr lang="en-NZ" altLang="en-US" sz="2000" dirty="0" smtClean="0"/>
          </a:p>
          <a:p>
            <a:pPr marL="609600" indent="-609600" eaLnBrk="1" hangingPunct="1"/>
            <a:r>
              <a:rPr lang="en-NZ" altLang="en-US" sz="2400" dirty="0" smtClean="0"/>
              <a:t>4 ways to originate a route</a:t>
            </a:r>
          </a:p>
          <a:p>
            <a:pPr marL="609600" indent="-609600" eaLnBrk="1" hangingPunct="1"/>
            <a:endParaRPr lang="en-AU" altLang="en-US" sz="2400" dirty="0" smtClean="0"/>
          </a:p>
          <a:p>
            <a:pPr marL="609600" indent="-609600" eaLnBrk="1" hangingPunct="1">
              <a:buFontTx/>
              <a:buAutoNum type="arabicPeriod"/>
            </a:pPr>
            <a:r>
              <a:rPr lang="en-NZ" altLang="en-US" sz="2400" dirty="0" smtClean="0"/>
              <a:t>network command = any route in IGP route table</a:t>
            </a:r>
            <a:endParaRPr lang="en-AU" altLang="en-US" sz="2400" dirty="0" smtClean="0"/>
          </a:p>
          <a:p>
            <a:pPr marL="609600" indent="-609600" eaLnBrk="1" hangingPunct="1">
              <a:buFontTx/>
              <a:buAutoNum type="arabicPeriod"/>
            </a:pPr>
            <a:r>
              <a:rPr lang="en-NZ" altLang="en-US" sz="2400" dirty="0" smtClean="0"/>
              <a:t>aggregate = at least 1 subnet of aggregate in BGP table</a:t>
            </a:r>
            <a:endParaRPr lang="en-AU" altLang="en-US" sz="2400" dirty="0" smtClean="0"/>
          </a:p>
          <a:p>
            <a:pPr marL="609600" indent="-609600" eaLnBrk="1" hangingPunct="1">
              <a:buFontTx/>
              <a:buAutoNum type="arabicPeriod"/>
            </a:pPr>
            <a:r>
              <a:rPr lang="en-NZ" altLang="en-US" sz="2400" dirty="0" smtClean="0"/>
              <a:t>redistribute</a:t>
            </a:r>
            <a:endParaRPr lang="en-AU" altLang="en-US" sz="2400" dirty="0" smtClean="0"/>
          </a:p>
          <a:p>
            <a:pPr marL="609600" indent="-609600" eaLnBrk="1" hangingPunct="1">
              <a:buFontTx/>
              <a:buAutoNum type="arabicPeriod"/>
            </a:pPr>
            <a:r>
              <a:rPr lang="en-NZ" altLang="en-US" sz="2400" dirty="0" smtClean="0"/>
              <a:t>inject-map (not covered in </a:t>
            </a:r>
            <a:r>
              <a:rPr lang="en-NZ" altLang="en-US" sz="2400" smtClean="0"/>
              <a:t>this course)</a:t>
            </a:r>
            <a:endParaRPr lang="en-AU" altLang="en-US" sz="2400" smtClean="0"/>
          </a:p>
          <a:p>
            <a:pPr marL="609600" indent="-609600" eaLnBrk="1" hangingPunct="1"/>
            <a:endParaRPr lang="en-AU" altLang="en-US" sz="2000" dirty="0" smtClean="0"/>
          </a:p>
        </p:txBody>
      </p:sp>
    </p:spTree>
    <p:extLst>
      <p:ext uri="{BB962C8B-B14F-4D97-AF65-F5344CB8AC3E}">
        <p14:creationId xmlns:p14="http://schemas.microsoft.com/office/powerpoint/2010/main" val="24497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NZ" altLang="en-US" sz="3200" b="1" u="sng" dirty="0" smtClean="0"/>
              <a:t>Originating a route – Network command</a:t>
            </a:r>
            <a:endParaRPr lang="en-AU" altLang="en-US" sz="3200" b="1" u="sng" dirty="0" smtClean="0"/>
          </a:p>
        </p:txBody>
      </p:sp>
      <p:sp>
        <p:nvSpPr>
          <p:cNvPr id="44035" name="Rectangle 3"/>
          <p:cNvSpPr>
            <a:spLocks noGrp="1" noChangeArrowheads="1"/>
          </p:cNvSpPr>
          <p:nvPr>
            <p:ph sz="quarter" idx="1"/>
          </p:nvPr>
        </p:nvSpPr>
        <p:spPr/>
        <p:txBody>
          <a:bodyPr/>
          <a:lstStyle/>
          <a:p>
            <a:pPr eaLnBrk="1" hangingPunct="1"/>
            <a:endParaRPr lang="en-NZ" altLang="en-US" sz="2000" dirty="0" smtClean="0"/>
          </a:p>
          <a:p>
            <a:pPr eaLnBrk="1" hangingPunct="1"/>
            <a:r>
              <a:rPr lang="en-US" sz="2400" dirty="0" smtClean="0"/>
              <a:t>The command does not start BGP on specific interfaces </a:t>
            </a:r>
          </a:p>
          <a:p>
            <a:pPr eaLnBrk="1" hangingPunct="1"/>
            <a:r>
              <a:rPr lang="en-NZ" altLang="en-US" sz="2200" dirty="0" smtClean="0"/>
              <a:t>Will inject into BGP any prefix that has an exact match in the route table</a:t>
            </a:r>
          </a:p>
          <a:p>
            <a:pPr marL="273050" lvl="1" indent="-273050" eaLnBrk="1" hangingPunct="1">
              <a:spcBef>
                <a:spcPts val="575"/>
              </a:spcBef>
              <a:buClr>
                <a:schemeClr val="accent1"/>
              </a:buClr>
            </a:pPr>
            <a:r>
              <a:rPr lang="en-US" dirty="0" smtClean="0"/>
              <a:t>If the mask is absent, only the classful network is advertised</a:t>
            </a:r>
          </a:p>
          <a:p>
            <a:pPr eaLnBrk="1" hangingPunct="1"/>
            <a:endParaRPr lang="en-NZ" altLang="en-US" sz="2200" dirty="0" smtClean="0"/>
          </a:p>
          <a:p>
            <a:pPr eaLnBrk="1" hangingPunct="1"/>
            <a:r>
              <a:rPr lang="en-NZ" altLang="en-US" sz="2200" dirty="0" smtClean="0"/>
              <a:t>Origin attribute = </a:t>
            </a:r>
            <a:r>
              <a:rPr lang="en-NZ" altLang="en-US" sz="2200" dirty="0" err="1" smtClean="0"/>
              <a:t>i</a:t>
            </a:r>
            <a:r>
              <a:rPr lang="en-NZ" altLang="en-US" sz="2200" dirty="0" smtClean="0"/>
              <a:t> </a:t>
            </a:r>
          </a:p>
          <a:p>
            <a:pPr eaLnBrk="1" hangingPunct="1"/>
            <a:endParaRPr lang="fr-FR" altLang="en-US" sz="2000" b="1" dirty="0" smtClean="0"/>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smtClean="0">
                <a:latin typeface="Courier New" pitchFamily="49" charset="0"/>
              </a:rPr>
              <a:t>network 200.22.0.0 </a:t>
            </a:r>
            <a:r>
              <a:rPr lang="fr-FR" altLang="en-US" sz="1600" b="1" dirty="0" err="1" smtClean="0">
                <a:latin typeface="Courier New" pitchFamily="49" charset="0"/>
              </a:rPr>
              <a:t>mask</a:t>
            </a:r>
            <a:r>
              <a:rPr lang="fr-FR" altLang="en-US" sz="1600" b="1" dirty="0" smtClean="0">
                <a:latin typeface="Courier New" pitchFamily="49" charset="0"/>
              </a:rPr>
              <a:t> 255.255.0.0</a:t>
            </a:r>
            <a:r>
              <a:rPr lang="en-AU" altLang="en-US" sz="1600" b="1" dirty="0" smtClean="0">
                <a:latin typeface="Courier New" pitchFamily="49" charset="0"/>
              </a:rPr>
              <a:t> </a:t>
            </a:r>
          </a:p>
        </p:txBody>
      </p:sp>
    </p:spTree>
    <p:extLst>
      <p:ext uri="{BB962C8B-B14F-4D97-AF65-F5344CB8AC3E}">
        <p14:creationId xmlns:p14="http://schemas.microsoft.com/office/powerpoint/2010/main" val="704345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Route Must Be in IP Routing Table</a:t>
            </a:r>
            <a:endParaRPr lang="en-US" dirty="0"/>
          </a:p>
        </p:txBody>
      </p:sp>
      <p:sp>
        <p:nvSpPr>
          <p:cNvPr id="3" name="Content Placeholder 2"/>
          <p:cNvSpPr>
            <a:spLocks noGrp="1"/>
          </p:cNvSpPr>
          <p:nvPr>
            <p:ph idx="1"/>
          </p:nvPr>
        </p:nvSpPr>
        <p:spPr/>
        <p:txBody>
          <a:bodyPr>
            <a:normAutofit/>
          </a:bodyPr>
          <a:lstStyle/>
          <a:p>
            <a:r>
              <a:rPr lang="en-US" dirty="0" smtClean="0"/>
              <a:t>It is important to understand that any network (both address and mask) must exist in the routing table for the network to be advertised in BGP.</a:t>
            </a:r>
          </a:p>
          <a:p>
            <a:r>
              <a:rPr lang="en-US" dirty="0" smtClean="0"/>
              <a:t>For example, to summarize many networks and advertise a CIDR block 192.168.0.0/16, configure:</a:t>
            </a:r>
          </a:p>
          <a:p>
            <a:pPr lvl="2">
              <a:buNone/>
            </a:pPr>
            <a:r>
              <a:rPr lang="en-US" sz="2000" b="1" dirty="0" smtClean="0">
                <a:latin typeface="Courier New" pitchFamily="49" charset="0"/>
                <a:cs typeface="Courier New" pitchFamily="49" charset="0"/>
              </a:rPr>
              <a:t>network 192.168.0.0 mask 255.255.0.0</a:t>
            </a:r>
          </a:p>
          <a:p>
            <a:pPr lvl="2">
              <a:buNone/>
            </a:pPr>
            <a:r>
              <a:rPr lang="en-US" sz="2000" b="1" dirty="0" smtClean="0">
                <a:latin typeface="Courier New" pitchFamily="49" charset="0"/>
                <a:cs typeface="Courier New" pitchFamily="49" charset="0"/>
              </a:rPr>
              <a:t>ip route 192.168.0.0 255.255.0.0 null0</a:t>
            </a:r>
          </a:p>
          <a:p>
            <a:r>
              <a:rPr lang="en-US" dirty="0" smtClean="0"/>
              <a:t>Now BGP can find an exact match in the routing table and announce the 192.168.0.0/16 network to its neighbors.</a:t>
            </a:r>
          </a:p>
          <a:p>
            <a:pPr lvl="1"/>
            <a:r>
              <a:rPr lang="en-US" dirty="0" smtClean="0"/>
              <a:t>The advertised static route would never actually be used since BGP would contain longer prefix matching routes in its routing table.</a:t>
            </a:r>
          </a:p>
          <a:p>
            <a:endParaRPr lang="en-US" dirty="0"/>
          </a:p>
        </p:txBody>
      </p:sp>
    </p:spTree>
    <p:extLst>
      <p:ext uri="{BB962C8B-B14F-4D97-AF65-F5344CB8AC3E}">
        <p14:creationId xmlns:p14="http://schemas.microsoft.com/office/powerpoint/2010/main" val="1914960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NZ" altLang="en-US" sz="3200" b="1" u="sng" dirty="0" smtClean="0"/>
              <a:t>Originating a Route - Redistribution</a:t>
            </a:r>
            <a:endParaRPr lang="en-AU" altLang="en-US" sz="3200" b="1" u="sng" dirty="0" smtClean="0"/>
          </a:p>
        </p:txBody>
      </p:sp>
      <p:sp>
        <p:nvSpPr>
          <p:cNvPr id="45059"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400" dirty="0" smtClean="0"/>
              <a:t>Redistribution</a:t>
            </a:r>
          </a:p>
          <a:p>
            <a:pPr eaLnBrk="1" hangingPunct="1"/>
            <a:endParaRPr lang="en-NZ" altLang="en-US" sz="2000" dirty="0" smtClean="0"/>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connected</a:t>
            </a:r>
            <a:r>
              <a:rPr lang="fr-FR" altLang="en-US" sz="1600" b="1" dirty="0" smtClean="0">
                <a:latin typeface="Courier New" pitchFamily="49" charset="0"/>
              </a:rPr>
              <a:t>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static</a:t>
            </a:r>
            <a:r>
              <a:rPr lang="fr-FR" altLang="en-US" sz="1600" b="1" dirty="0" smtClean="0">
                <a:latin typeface="Courier New" pitchFamily="49" charset="0"/>
              </a:rPr>
              <a:t>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rip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eigrp</a:t>
            </a:r>
            <a:r>
              <a:rPr lang="fr-FR" altLang="en-US" sz="1600" b="1" dirty="0" smtClean="0">
                <a:latin typeface="Courier New" pitchFamily="49" charset="0"/>
              </a:rPr>
              <a:t> &lt;AS&gt; ..</a:t>
            </a:r>
          </a:p>
          <a:p>
            <a:pPr eaLnBrk="1" hangingPunct="1">
              <a:buFontTx/>
              <a:buNone/>
            </a:pPr>
            <a:r>
              <a:rPr lang="fr-FR" altLang="en-US" sz="1600" b="1" dirty="0" err="1" smtClean="0">
                <a:latin typeface="Courier New" pitchFamily="49" charset="0"/>
              </a:rPr>
              <a:t>redsitribute</a:t>
            </a:r>
            <a:r>
              <a:rPr lang="fr-FR" altLang="en-US" sz="1600" b="1" dirty="0" smtClean="0">
                <a:latin typeface="Courier New" pitchFamily="49" charset="0"/>
              </a:rPr>
              <a:t> </a:t>
            </a:r>
            <a:r>
              <a:rPr lang="fr-FR" altLang="en-US" sz="1600" b="1" dirty="0" err="1" smtClean="0">
                <a:latin typeface="Courier New" pitchFamily="49" charset="0"/>
              </a:rPr>
              <a:t>ospf</a:t>
            </a:r>
            <a:r>
              <a:rPr lang="fr-FR" altLang="en-US" sz="1600" b="1" dirty="0" smtClean="0">
                <a:latin typeface="Courier New" pitchFamily="49" charset="0"/>
              </a:rPr>
              <a:t> &lt;</a:t>
            </a:r>
            <a:r>
              <a:rPr lang="fr-FR" altLang="en-US" sz="1600" b="1" dirty="0" err="1" smtClean="0">
                <a:latin typeface="Courier New" pitchFamily="49" charset="0"/>
              </a:rPr>
              <a:t>Process</a:t>
            </a:r>
            <a:r>
              <a:rPr lang="fr-FR" altLang="en-US" sz="1600" b="1" dirty="0" smtClean="0">
                <a:latin typeface="Courier New" pitchFamily="49" charset="0"/>
              </a:rPr>
              <a:t> id&gt; ..</a:t>
            </a:r>
          </a:p>
          <a:p>
            <a:pPr eaLnBrk="1" hangingPunct="1">
              <a:buFontTx/>
              <a:buNone/>
            </a:pPr>
            <a:r>
              <a:rPr lang="fr-FR" altLang="en-US" sz="1600" b="1" dirty="0" err="1" smtClean="0">
                <a:latin typeface="Courier New" pitchFamily="49" charset="0"/>
              </a:rPr>
              <a:t>redistribute</a:t>
            </a:r>
            <a:r>
              <a:rPr lang="fr-FR" altLang="en-US" sz="1600" b="1" dirty="0" smtClean="0">
                <a:latin typeface="Courier New" pitchFamily="49" charset="0"/>
              </a:rPr>
              <a:t> </a:t>
            </a:r>
            <a:r>
              <a:rPr lang="fr-FR" altLang="en-US" sz="1600" b="1" dirty="0" err="1" smtClean="0">
                <a:latin typeface="Courier New" pitchFamily="49" charset="0"/>
              </a:rPr>
              <a:t>isis</a:t>
            </a:r>
            <a:r>
              <a:rPr lang="fr-FR" altLang="en-US" sz="1600" b="1" dirty="0" smtClean="0">
                <a:latin typeface="Courier New" pitchFamily="49" charset="0"/>
              </a:rPr>
              <a:t> ..</a:t>
            </a:r>
          </a:p>
          <a:p>
            <a:pPr eaLnBrk="1" hangingPunct="1"/>
            <a:endParaRPr lang="en-NZ" altLang="en-US" sz="1600" dirty="0" smtClean="0"/>
          </a:p>
          <a:p>
            <a:pPr eaLnBrk="1" hangingPunct="1"/>
            <a:endParaRPr lang="en-AU" altLang="en-US" dirty="0" smtClean="0"/>
          </a:p>
        </p:txBody>
      </p:sp>
    </p:spTree>
    <p:extLst>
      <p:ext uri="{BB962C8B-B14F-4D97-AF65-F5344CB8AC3E}">
        <p14:creationId xmlns:p14="http://schemas.microsoft.com/office/powerpoint/2010/main" val="78985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NZ" altLang="en-US" sz="3200" b="1" u="sng" smtClean="0"/>
              <a:t>Redistribution cont …</a:t>
            </a:r>
            <a:endParaRPr lang="en-AU" altLang="en-US" sz="3200" b="1" u="sng" smtClean="0"/>
          </a:p>
        </p:txBody>
      </p:sp>
      <p:sp>
        <p:nvSpPr>
          <p:cNvPr id="46083" name="Rectangle 3"/>
          <p:cNvSpPr>
            <a:spLocks noGrp="1" noChangeArrowheads="1"/>
          </p:cNvSpPr>
          <p:nvPr>
            <p:ph sz="quarter" idx="1"/>
          </p:nvPr>
        </p:nvSpPr>
        <p:spPr>
          <a:xfrm>
            <a:off x="914400" y="1447800"/>
            <a:ext cx="7772400" cy="5076825"/>
          </a:xfrm>
        </p:spPr>
        <p:txBody>
          <a:bodyPr/>
          <a:lstStyle/>
          <a:p>
            <a:pPr eaLnBrk="1" hangingPunct="1">
              <a:lnSpc>
                <a:spcPct val="90000"/>
              </a:lnSpc>
            </a:pPr>
            <a:endParaRPr lang="en-NZ" altLang="en-US" sz="2400" smtClean="0"/>
          </a:p>
          <a:p>
            <a:pPr eaLnBrk="1" hangingPunct="1">
              <a:lnSpc>
                <a:spcPct val="90000"/>
              </a:lnSpc>
            </a:pPr>
            <a:r>
              <a:rPr lang="en-NZ" altLang="en-US" sz="2200" smtClean="0"/>
              <a:t>Origin attribute = ?</a:t>
            </a:r>
          </a:p>
          <a:p>
            <a:pPr eaLnBrk="1" hangingPunct="1">
              <a:lnSpc>
                <a:spcPct val="90000"/>
              </a:lnSpc>
            </a:pPr>
            <a:endParaRPr lang="en-NZ" altLang="en-US" sz="2200" smtClean="0"/>
          </a:p>
          <a:p>
            <a:pPr eaLnBrk="1" hangingPunct="1">
              <a:lnSpc>
                <a:spcPct val="90000"/>
              </a:lnSpc>
            </a:pPr>
            <a:r>
              <a:rPr lang="en-NZ" altLang="en-US" sz="2200" smtClean="0"/>
              <a:t>Can use a route-map to set attributes etc during redistribution</a:t>
            </a:r>
          </a:p>
          <a:p>
            <a:pPr eaLnBrk="1" hangingPunct="1">
              <a:lnSpc>
                <a:spcPct val="90000"/>
              </a:lnSpc>
            </a:pPr>
            <a:endParaRPr lang="en-NZ" altLang="en-US" sz="2200" smtClean="0"/>
          </a:p>
          <a:p>
            <a:pPr eaLnBrk="1" hangingPunct="1">
              <a:lnSpc>
                <a:spcPct val="90000"/>
              </a:lnSpc>
            </a:pPr>
            <a:r>
              <a:rPr lang="en-NZ" altLang="en-US" sz="2200" smtClean="0"/>
              <a:t>e.g to redistribute all external OSPF routes into BGP and set the local preference attribute to be 50</a:t>
            </a:r>
          </a:p>
          <a:p>
            <a:pPr eaLnBrk="1" hangingPunct="1">
              <a:lnSpc>
                <a:spcPct val="90000"/>
              </a:lnSpc>
            </a:pPr>
            <a:endParaRPr lang="en-NZ" altLang="en-US" sz="2400" smtClean="0"/>
          </a:p>
          <a:p>
            <a:pPr eaLnBrk="1" hangingPunct="1">
              <a:lnSpc>
                <a:spcPct val="90000"/>
              </a:lnSpc>
              <a:buFontTx/>
              <a:buNone/>
            </a:pPr>
            <a:r>
              <a:rPr lang="fr-FR" altLang="en-US" sz="1800" b="1" smtClean="0">
                <a:latin typeface="Courier New" pitchFamily="49" charset="0"/>
              </a:rPr>
              <a:t>router bgp 100</a:t>
            </a:r>
          </a:p>
          <a:p>
            <a:pPr eaLnBrk="1" hangingPunct="1">
              <a:lnSpc>
                <a:spcPct val="90000"/>
              </a:lnSpc>
              <a:buFontTx/>
              <a:buNone/>
            </a:pPr>
            <a:r>
              <a:rPr lang="fr-FR" altLang="en-US" sz="1800" b="1" smtClean="0">
                <a:latin typeface="Courier New" pitchFamily="49" charset="0"/>
              </a:rPr>
              <a:t>redistribute ospf 1 match external route-map SET-LOCAL-PREF</a:t>
            </a:r>
          </a:p>
          <a:p>
            <a:pPr eaLnBrk="1" hangingPunct="1">
              <a:lnSpc>
                <a:spcPct val="90000"/>
              </a:lnSpc>
              <a:buFontTx/>
              <a:buNone/>
            </a:pPr>
            <a:endParaRPr lang="fr-FR" altLang="en-US" sz="1800" b="1" smtClean="0">
              <a:latin typeface="Courier New" pitchFamily="49" charset="0"/>
            </a:endParaRPr>
          </a:p>
          <a:p>
            <a:pPr eaLnBrk="1" hangingPunct="1">
              <a:lnSpc>
                <a:spcPct val="90000"/>
              </a:lnSpc>
              <a:buFontTx/>
              <a:buNone/>
            </a:pPr>
            <a:r>
              <a:rPr lang="fr-FR" altLang="en-US" sz="1800" b="1" smtClean="0">
                <a:latin typeface="Courier New" pitchFamily="49" charset="0"/>
              </a:rPr>
              <a:t>route-map SET-LOCAL-PREF permit 10</a:t>
            </a:r>
          </a:p>
          <a:p>
            <a:pPr eaLnBrk="1" hangingPunct="1">
              <a:lnSpc>
                <a:spcPct val="90000"/>
              </a:lnSpc>
              <a:buFontTx/>
              <a:buNone/>
            </a:pPr>
            <a:r>
              <a:rPr lang="fr-FR" altLang="en-US" sz="1800" b="1" smtClean="0">
                <a:latin typeface="Courier New" pitchFamily="49" charset="0"/>
              </a:rPr>
              <a:t>set local-preference 50</a:t>
            </a:r>
          </a:p>
          <a:p>
            <a:pPr eaLnBrk="1" hangingPunct="1">
              <a:lnSpc>
                <a:spcPct val="90000"/>
              </a:lnSpc>
            </a:pPr>
            <a:endParaRPr lang="en-AU" altLang="en-US" sz="2000" smtClean="0"/>
          </a:p>
        </p:txBody>
      </p:sp>
    </p:spTree>
    <p:extLst>
      <p:ext uri="{BB962C8B-B14F-4D97-AF65-F5344CB8AC3E}">
        <p14:creationId xmlns:p14="http://schemas.microsoft.com/office/powerpoint/2010/main" val="1139451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NZ" altLang="en-US" sz="3200" b="1" u="sng" smtClean="0"/>
              <a:t>Redistribution Cont…</a:t>
            </a:r>
            <a:endParaRPr lang="en-AU" altLang="en-US" sz="3200" b="1" u="sng" smtClean="0"/>
          </a:p>
        </p:txBody>
      </p:sp>
      <p:sp>
        <p:nvSpPr>
          <p:cNvPr id="47107" name="Rectangle 3"/>
          <p:cNvSpPr>
            <a:spLocks noGrp="1" noChangeArrowheads="1"/>
          </p:cNvSpPr>
          <p:nvPr>
            <p:ph sz="quarter" idx="1"/>
          </p:nvPr>
        </p:nvSpPr>
        <p:spPr/>
        <p:txBody>
          <a:bodyPr/>
          <a:lstStyle/>
          <a:p>
            <a:pPr eaLnBrk="1" hangingPunct="1"/>
            <a:endParaRPr lang="en-NZ" altLang="en-US" sz="2000" dirty="0" smtClean="0"/>
          </a:p>
          <a:p>
            <a:pPr eaLnBrk="1" hangingPunct="1"/>
            <a:r>
              <a:rPr lang="en-NZ" altLang="en-US" sz="2400" dirty="0" smtClean="0"/>
              <a:t>By default only </a:t>
            </a:r>
            <a:r>
              <a:rPr lang="en-NZ" altLang="en-US" sz="2400" dirty="0" err="1" smtClean="0"/>
              <a:t>eBGP</a:t>
            </a:r>
            <a:r>
              <a:rPr lang="en-NZ" altLang="en-US" sz="2400" dirty="0" smtClean="0"/>
              <a:t> learned routes can be redistributed from BGP into an IGP </a:t>
            </a:r>
          </a:p>
          <a:p>
            <a:pPr eaLnBrk="1" hangingPunct="1"/>
            <a:endParaRPr lang="en-NZ" altLang="en-US" sz="2400" dirty="0" smtClean="0"/>
          </a:p>
          <a:p>
            <a:pPr eaLnBrk="1" hangingPunct="1"/>
            <a:r>
              <a:rPr lang="en-NZ" altLang="en-US" sz="2400" dirty="0" smtClean="0"/>
              <a:t>To permit redistribution of </a:t>
            </a:r>
            <a:r>
              <a:rPr lang="en-NZ" altLang="en-US" sz="2400" dirty="0" err="1" smtClean="0"/>
              <a:t>iBGP</a:t>
            </a:r>
            <a:r>
              <a:rPr lang="en-NZ" altLang="en-US" sz="2400" dirty="0" smtClean="0"/>
              <a:t> routes use:</a:t>
            </a:r>
          </a:p>
          <a:p>
            <a:pPr eaLnBrk="1" hangingPunct="1"/>
            <a:endParaRPr lang="en-NZ" altLang="en-US" sz="2000" dirty="0" smtClean="0"/>
          </a:p>
          <a:p>
            <a:pPr eaLnBrk="1" hangingPunct="1"/>
            <a:endParaRPr lang="en-NZ" altLang="en-US" sz="2000" dirty="0" smtClean="0"/>
          </a:p>
          <a:p>
            <a:pPr eaLnBrk="1" hangingPunct="1">
              <a:buFontTx/>
              <a:buNone/>
            </a:pPr>
            <a:r>
              <a:rPr lang="fr-FR" altLang="en-US" sz="2000" b="1" dirty="0" smtClean="0">
                <a:latin typeface="Courier New" pitchFamily="49" charset="0"/>
              </a:rPr>
              <a:t>router </a:t>
            </a:r>
            <a:r>
              <a:rPr lang="fr-FR" altLang="en-US" sz="2000" b="1" dirty="0" err="1" smtClean="0">
                <a:latin typeface="Courier New" pitchFamily="49" charset="0"/>
              </a:rPr>
              <a:t>bgp</a:t>
            </a:r>
            <a:r>
              <a:rPr lang="fr-FR" altLang="en-US" sz="2000" b="1" dirty="0" smtClean="0">
                <a:latin typeface="Courier New" pitchFamily="49" charset="0"/>
              </a:rPr>
              <a:t> 100</a:t>
            </a:r>
          </a:p>
          <a:p>
            <a:pPr eaLnBrk="1" hangingPunct="1">
              <a:buFontTx/>
              <a:buNone/>
            </a:pPr>
            <a:r>
              <a:rPr lang="fr-FR" altLang="en-US" sz="2000" b="1" dirty="0" err="1" smtClean="0">
                <a:latin typeface="Courier New" pitchFamily="49" charset="0"/>
              </a:rPr>
              <a:t>bgp</a:t>
            </a:r>
            <a:r>
              <a:rPr lang="fr-FR" altLang="en-US" sz="2000" b="1" dirty="0" smtClean="0">
                <a:latin typeface="Courier New" pitchFamily="49" charset="0"/>
              </a:rPr>
              <a:t> redistribution-</a:t>
            </a:r>
            <a:r>
              <a:rPr lang="fr-FR" altLang="en-US" sz="2000" b="1" dirty="0" err="1" smtClean="0">
                <a:latin typeface="Courier New" pitchFamily="49" charset="0"/>
              </a:rPr>
              <a:t>internal</a:t>
            </a:r>
            <a:r>
              <a:rPr lang="en-AU" altLang="en-US" sz="2000" b="1" dirty="0" smtClean="0">
                <a:latin typeface="Courier New" pitchFamily="49" charset="0"/>
              </a:rPr>
              <a:t> </a:t>
            </a:r>
          </a:p>
        </p:txBody>
      </p:sp>
    </p:spTree>
    <p:extLst>
      <p:ext uri="{BB962C8B-B14F-4D97-AF65-F5344CB8AC3E}">
        <p14:creationId xmlns:p14="http://schemas.microsoft.com/office/powerpoint/2010/main" val="1467830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IBGP Source IP Address Problem</a:t>
            </a:r>
            <a:endParaRPr lang="en-US" dirty="0"/>
          </a:p>
        </p:txBody>
      </p:sp>
      <p:sp>
        <p:nvSpPr>
          <p:cNvPr id="7" name="Content Placeholder 6"/>
          <p:cNvSpPr>
            <a:spLocks noGrp="1"/>
          </p:cNvSpPr>
          <p:nvPr>
            <p:ph idx="1"/>
          </p:nvPr>
        </p:nvSpPr>
        <p:spPr/>
        <p:txBody>
          <a:bodyPr/>
          <a:lstStyle/>
          <a:p>
            <a:r>
              <a:rPr lang="en-US" dirty="0" smtClean="0"/>
              <a:t>BGP does not accept unsolicited updates.</a:t>
            </a:r>
          </a:p>
          <a:p>
            <a:pPr lvl="1"/>
            <a:r>
              <a:rPr lang="en-US" dirty="0" smtClean="0"/>
              <a:t>It must be aware of every neighboring router and have a</a:t>
            </a:r>
            <a:r>
              <a:rPr lang="en-US" b="1" dirty="0" smtClean="0">
                <a:latin typeface="Courier New" pitchFamily="49" charset="0"/>
                <a:cs typeface="Courier New" pitchFamily="49" charset="0"/>
              </a:rPr>
              <a:t> neighbor </a:t>
            </a:r>
            <a:r>
              <a:rPr lang="en-US" dirty="0" smtClean="0"/>
              <a:t>statement for it.</a:t>
            </a:r>
          </a:p>
          <a:p>
            <a:r>
              <a:rPr lang="en-US" dirty="0" smtClean="0"/>
              <a:t>For example, when a router creates and forwards a packet, the IP address of the outbound interface is used as that packet’s source address by default.</a:t>
            </a:r>
          </a:p>
          <a:p>
            <a:pPr lvl="1"/>
            <a:r>
              <a:rPr lang="en-US" dirty="0" smtClean="0"/>
              <a:t>For BGP packets, this source IP address must match the address in the corresponding</a:t>
            </a:r>
            <a:r>
              <a:rPr lang="en-US" b="1" dirty="0" smtClean="0">
                <a:latin typeface="Courier New" pitchFamily="49" charset="0"/>
                <a:cs typeface="Courier New" pitchFamily="49" charset="0"/>
              </a:rPr>
              <a:t> neighbor </a:t>
            </a:r>
            <a:r>
              <a:rPr lang="en-US" dirty="0" smtClean="0"/>
              <a:t>statement on the other router or the routers will not establish the BGP session.</a:t>
            </a:r>
          </a:p>
          <a:p>
            <a:pPr lvl="1"/>
            <a:r>
              <a:rPr lang="en-US" dirty="0" smtClean="0"/>
              <a:t>This is not a problem for EBGP neighbors as they are typically directly connected. </a:t>
            </a:r>
          </a:p>
        </p:txBody>
      </p:sp>
    </p:spTree>
    <p:extLst>
      <p:ext uri="{BB962C8B-B14F-4D97-AF65-F5344CB8AC3E}">
        <p14:creationId xmlns:p14="http://schemas.microsoft.com/office/powerpoint/2010/main" val="1133583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NZ" altLang="en-US" sz="3200" b="1" u="sng" dirty="0" smtClean="0"/>
              <a:t>Default Route</a:t>
            </a:r>
            <a:endParaRPr lang="en-AU" altLang="en-US" sz="3200" b="1" u="sng" dirty="0" smtClean="0"/>
          </a:p>
        </p:txBody>
      </p:sp>
      <p:sp>
        <p:nvSpPr>
          <p:cNvPr id="62467" name="Rectangle 3"/>
          <p:cNvSpPr>
            <a:spLocks noGrp="1" noChangeArrowheads="1"/>
          </p:cNvSpPr>
          <p:nvPr>
            <p:ph sz="quarter" idx="1"/>
          </p:nvPr>
        </p:nvSpPr>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 typeface="Wingdings 2"/>
              <a:buChar char=""/>
              <a:defRPr/>
            </a:pPr>
            <a:r>
              <a:rPr lang="en-NZ" sz="2000" dirty="0" smtClean="0"/>
              <a:t>By default, the redistribute command does not permit a default route to be redistributed into BGP</a:t>
            </a:r>
          </a:p>
          <a:p>
            <a:pPr marL="274320" indent="-274320" eaLnBrk="1" fontAlgn="auto" hangingPunct="1">
              <a:lnSpc>
                <a:spcPct val="90000"/>
              </a:lnSpc>
              <a:spcBef>
                <a:spcPts val="580"/>
              </a:spcBef>
              <a:spcAft>
                <a:spcPts val="0"/>
              </a:spcAft>
              <a:buFont typeface="Wingdings 2"/>
              <a:buChar char=""/>
              <a:defRPr/>
            </a:pPr>
            <a:r>
              <a:rPr lang="en-NZ" sz="2000" dirty="0" smtClean="0"/>
              <a:t>To permit the redistribution of the default route configure:</a:t>
            </a:r>
          </a:p>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&lt;AS&gt;</a:t>
            </a:r>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default-information </a:t>
            </a:r>
            <a:r>
              <a:rPr lang="fr-FR" sz="1600" b="1" dirty="0" err="1" smtClean="0">
                <a:latin typeface="Courier New" pitchFamily="49" charset="0"/>
              </a:rPr>
              <a:t>originate</a:t>
            </a:r>
            <a:r>
              <a:rPr lang="en-AU" sz="1600" b="1" dirty="0" smtClean="0">
                <a:latin typeface="Courier New" pitchFamily="49" charset="0"/>
              </a:rPr>
              <a:t> </a:t>
            </a:r>
          </a:p>
          <a:p>
            <a:pPr marL="274320" indent="-274320" eaLnBrk="1" fontAlgn="auto" hangingPunct="1">
              <a:lnSpc>
                <a:spcPct val="90000"/>
              </a:lnSpc>
              <a:spcBef>
                <a:spcPts val="580"/>
              </a:spcBef>
              <a:spcAft>
                <a:spcPts val="0"/>
              </a:spcAft>
              <a:buFontTx/>
              <a:buNone/>
              <a:defRPr/>
            </a:pPr>
            <a:endParaRPr lang="en-NZ" sz="1600" b="1" dirty="0" smtClean="0">
              <a:latin typeface="Courier New" pitchFamily="49" charset="0"/>
            </a:endParaRPr>
          </a:p>
          <a:p>
            <a:pPr marL="274320" indent="-274320" eaLnBrk="1" fontAlgn="auto" hangingPunct="1">
              <a:lnSpc>
                <a:spcPct val="90000"/>
              </a:lnSpc>
              <a:spcBef>
                <a:spcPts val="580"/>
              </a:spcBef>
              <a:spcAft>
                <a:spcPts val="0"/>
              </a:spcAft>
              <a:buFont typeface="Wingdings 2"/>
              <a:buChar char=""/>
              <a:defRPr/>
            </a:pPr>
            <a:r>
              <a:rPr lang="en-NZ" sz="2000" dirty="0" smtClean="0"/>
              <a:t>The default can also be configured per neighbour</a:t>
            </a:r>
          </a:p>
          <a:p>
            <a:pPr marL="274320" indent="-274320" eaLnBrk="1" fontAlgn="auto" hangingPunct="1">
              <a:lnSpc>
                <a:spcPct val="90000"/>
              </a:lnSpc>
              <a:spcBef>
                <a:spcPts val="580"/>
              </a:spcBef>
              <a:spcAft>
                <a:spcPts val="0"/>
              </a:spcAft>
              <a:buFont typeface="Wingdings 2"/>
              <a:buChar char=""/>
              <a:defRPr/>
            </a:pPr>
            <a:r>
              <a:rPr lang="en-NZ" sz="2000" dirty="0" smtClean="0"/>
              <a:t>In this case the route does not need to be present in the route table before the default is advertised</a:t>
            </a:r>
          </a:p>
          <a:p>
            <a:pPr marL="274320" indent="-274320" eaLnBrk="1" fontAlgn="auto" hangingPunct="1">
              <a:lnSpc>
                <a:spcPct val="90000"/>
              </a:lnSpc>
              <a:spcBef>
                <a:spcPts val="580"/>
              </a:spcBef>
              <a:spcAft>
                <a:spcPts val="0"/>
              </a:spcAft>
              <a:buFont typeface="Wingdings 2"/>
              <a:buChar char=""/>
              <a:defRPr/>
            </a:pPr>
            <a:r>
              <a:rPr lang="en-NZ" sz="2000" dirty="0" smtClean="0"/>
              <a:t>Outbound route-maps are not applied to this default</a:t>
            </a:r>
          </a:p>
          <a:p>
            <a:pPr marL="274320" indent="-274320" eaLnBrk="1" fontAlgn="auto" hangingPunct="1">
              <a:lnSpc>
                <a:spcPct val="90000"/>
              </a:lnSpc>
              <a:spcBef>
                <a:spcPts val="580"/>
              </a:spcBef>
              <a:spcAft>
                <a:spcPts val="0"/>
              </a:spcAft>
              <a:buFont typeface="Wingdings 2"/>
              <a:buChar char=""/>
              <a:defRPr/>
            </a:pPr>
            <a:endParaRPr lang="en-NZ" sz="2000" dirty="0" smtClean="0"/>
          </a:p>
          <a:p>
            <a:pPr marL="274320" indent="-274320" eaLnBrk="1" fontAlgn="auto" hangingPunct="1">
              <a:lnSpc>
                <a:spcPct val="90000"/>
              </a:lnSpc>
              <a:spcBef>
                <a:spcPts val="580"/>
              </a:spcBef>
              <a:spcAft>
                <a:spcPts val="0"/>
              </a:spcAft>
              <a:buFontTx/>
              <a:buNone/>
              <a:defRPr/>
            </a:pPr>
            <a:r>
              <a:rPr lang="fr-FR" sz="1600" b="1" dirty="0" smtClean="0">
                <a:latin typeface="Courier New" pitchFamily="49" charset="0"/>
              </a:rPr>
              <a:t>router </a:t>
            </a:r>
            <a:r>
              <a:rPr lang="fr-FR" sz="1600" b="1" dirty="0" err="1" smtClean="0">
                <a:latin typeface="Courier New" pitchFamily="49" charset="0"/>
              </a:rPr>
              <a:t>bgp</a:t>
            </a:r>
            <a:r>
              <a:rPr lang="fr-FR" sz="1600" b="1" dirty="0" smtClean="0">
                <a:latin typeface="Courier New" pitchFamily="49" charset="0"/>
              </a:rPr>
              <a:t> &lt;AS&gt;</a:t>
            </a:r>
          </a:p>
          <a:p>
            <a:pPr marL="274320" indent="-274320" eaLnBrk="1" fontAlgn="auto" hangingPunct="1">
              <a:lnSpc>
                <a:spcPct val="90000"/>
              </a:lnSpc>
              <a:spcBef>
                <a:spcPts val="580"/>
              </a:spcBef>
              <a:spcAft>
                <a:spcPts val="0"/>
              </a:spcAft>
              <a:buFontTx/>
              <a:buNone/>
              <a:defRPr/>
            </a:pPr>
            <a:r>
              <a:rPr lang="fr-FR" sz="1600" b="1" dirty="0" err="1" smtClean="0">
                <a:latin typeface="Courier New" pitchFamily="49" charset="0"/>
              </a:rPr>
              <a:t>neighbour</a:t>
            </a:r>
            <a:r>
              <a:rPr lang="fr-FR" sz="1600" b="1" dirty="0" smtClean="0">
                <a:latin typeface="Courier New" pitchFamily="49" charset="0"/>
              </a:rPr>
              <a:t> &lt;</a:t>
            </a:r>
            <a:r>
              <a:rPr lang="fr-FR" sz="1600" b="1" dirty="0" err="1" smtClean="0">
                <a:latin typeface="Courier New" pitchFamily="49" charset="0"/>
              </a:rPr>
              <a:t>ip</a:t>
            </a:r>
            <a:r>
              <a:rPr lang="fr-FR" sz="1600" b="1" dirty="0" smtClean="0">
                <a:latin typeface="Courier New" pitchFamily="49" charset="0"/>
              </a:rPr>
              <a:t>&gt; default-information </a:t>
            </a:r>
            <a:r>
              <a:rPr lang="fr-FR" sz="1600" b="1" dirty="0" err="1" smtClean="0">
                <a:latin typeface="Courier New" pitchFamily="49" charset="0"/>
              </a:rPr>
              <a:t>originate</a:t>
            </a:r>
            <a:r>
              <a:rPr lang="en-AU" sz="1600" b="1" dirty="0" smtClean="0">
                <a:latin typeface="Courier New" pitchFamily="49" charset="0"/>
              </a:rPr>
              <a:t> </a:t>
            </a:r>
          </a:p>
        </p:txBody>
      </p:sp>
    </p:spTree>
    <p:extLst>
      <p:ext uri="{BB962C8B-B14F-4D97-AF65-F5344CB8AC3E}">
        <p14:creationId xmlns:p14="http://schemas.microsoft.com/office/powerpoint/2010/main" val="222517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200" b="1" u="sng" dirty="0" smtClean="0"/>
              <a:t>Route Maps</a:t>
            </a:r>
            <a:endParaRPr lang="en-NZ" sz="3200" b="1" u="sng" dirty="0"/>
          </a:p>
        </p:txBody>
      </p:sp>
      <p:sp>
        <p:nvSpPr>
          <p:cNvPr id="3" name="Content Placeholder 2"/>
          <p:cNvSpPr>
            <a:spLocks noGrp="1"/>
          </p:cNvSpPr>
          <p:nvPr>
            <p:ph sz="quarter" idx="1"/>
          </p:nvPr>
        </p:nvSpPr>
        <p:spPr/>
        <p:txBody>
          <a:bodyPr/>
          <a:lstStyle/>
          <a:p>
            <a:endParaRPr lang="en-US" sz="2400" dirty="0" smtClean="0"/>
          </a:p>
          <a:p>
            <a:r>
              <a:rPr lang="en-US" sz="2400" dirty="0" smtClean="0"/>
              <a:t>Route maps can be used with the</a:t>
            </a:r>
            <a:r>
              <a:rPr lang="en-US" sz="2400" b="1" dirty="0" smtClean="0">
                <a:latin typeface="Courier New" pitchFamily="49" charset="0"/>
                <a:cs typeface="Courier New" pitchFamily="49" charset="0"/>
              </a:rPr>
              <a:t> redistribute </a:t>
            </a:r>
            <a:r>
              <a:rPr lang="en-US" sz="2400" dirty="0" smtClean="0"/>
              <a:t>command</a:t>
            </a:r>
          </a:p>
          <a:p>
            <a:endParaRPr lang="en-US" sz="2400" dirty="0" smtClean="0"/>
          </a:p>
          <a:p>
            <a:pPr marL="273050" lvl="1" indent="-273050">
              <a:spcBef>
                <a:spcPts val="575"/>
              </a:spcBef>
              <a:buClr>
                <a:schemeClr val="accent1"/>
              </a:buClr>
            </a:pPr>
            <a:r>
              <a:rPr lang="en-US" dirty="0" smtClean="0"/>
              <a:t>Route maps can also be implemented using the</a:t>
            </a:r>
            <a:r>
              <a:rPr lang="en-US" b="1" dirty="0" smtClean="0">
                <a:latin typeface="Courier New" pitchFamily="49" charset="0"/>
                <a:cs typeface="Courier New" pitchFamily="49" charset="0"/>
              </a:rPr>
              <a:t> neighbor &lt;</a:t>
            </a:r>
            <a:r>
              <a:rPr lang="en-US" b="1" dirty="0" err="1" smtClean="0">
                <a:latin typeface="Courier New" pitchFamily="49" charset="0"/>
                <a:cs typeface="Courier New" pitchFamily="49" charset="0"/>
              </a:rPr>
              <a:t>ip</a:t>
            </a:r>
            <a:r>
              <a:rPr lang="en-US" b="1" dirty="0" smtClean="0">
                <a:latin typeface="Courier New" pitchFamily="49" charset="0"/>
                <a:cs typeface="Courier New" pitchFamily="49" charset="0"/>
              </a:rPr>
              <a:t>&gt; route-map </a:t>
            </a:r>
            <a:r>
              <a:rPr lang="en-US" dirty="0" smtClean="0"/>
              <a:t>command</a:t>
            </a:r>
          </a:p>
          <a:p>
            <a:endParaRPr lang="en-US" sz="2400" dirty="0" smtClean="0"/>
          </a:p>
          <a:p>
            <a:r>
              <a:rPr lang="en-US" sz="2400" dirty="0" smtClean="0"/>
              <a:t>Route maps can be used with BGP to assign or alter BGP attributes as well as filter routes</a:t>
            </a:r>
          </a:p>
          <a:p>
            <a:endParaRPr lang="en-US" sz="2400" dirty="0" smtClean="0"/>
          </a:p>
          <a:p>
            <a:pPr marL="0" indent="0">
              <a:buNone/>
            </a:pPr>
            <a:endParaRPr lang="en-NZ" dirty="0"/>
          </a:p>
        </p:txBody>
      </p:sp>
    </p:spTree>
    <p:extLst>
      <p:ext uri="{BB962C8B-B14F-4D97-AF65-F5344CB8AC3E}">
        <p14:creationId xmlns:p14="http://schemas.microsoft.com/office/powerpoint/2010/main" val="1420821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Group 17"/>
          <p:cNvGrpSpPr/>
          <p:nvPr/>
        </p:nvGrpSpPr>
        <p:grpSpPr>
          <a:xfrm>
            <a:off x="426121" y="4764752"/>
            <a:ext cx="8262938" cy="1658987"/>
            <a:chOff x="426121" y="4764752"/>
            <a:chExt cx="8262938" cy="1658987"/>
          </a:xfrm>
        </p:grpSpPr>
        <p:sp>
          <p:nvSpPr>
            <p:cNvPr id="154626" name="Rectangle 2"/>
            <p:cNvSpPr>
              <a:spLocks noChangeArrowheads="1"/>
            </p:cNvSpPr>
            <p:nvPr/>
          </p:nvSpPr>
          <p:spPr bwMode="auto">
            <a:xfrm>
              <a:off x="530896" y="5073301"/>
              <a:ext cx="8158163" cy="646973"/>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smtClean="0">
                  <a:solidFill>
                    <a:srgbClr val="000000"/>
                  </a:solidFill>
                  <a:latin typeface="Courier New" pitchFamily="49" charset="0"/>
                </a:rPr>
                <a:t>neighbor {</a:t>
              </a:r>
              <a:r>
                <a:rPr lang="en-US" sz="1800" i="1" dirty="0" smtClean="0">
                  <a:solidFill>
                    <a:srgbClr val="000000"/>
                  </a:solidFill>
                  <a:latin typeface="Courier New" pitchFamily="49" charset="0"/>
                </a:rPr>
                <a:t>ip-address </a:t>
              </a:r>
              <a:r>
                <a:rPr lang="en-US" sz="1800" b="1" dirty="0" smtClean="0">
                  <a:solidFill>
                    <a:srgbClr val="000000"/>
                  </a:solidFill>
                  <a:latin typeface="Courier New" pitchFamily="49" charset="0"/>
                </a:rPr>
                <a:t>| </a:t>
              </a:r>
              <a:r>
                <a:rPr lang="en-US" sz="1800" i="1" dirty="0" smtClean="0">
                  <a:solidFill>
                    <a:srgbClr val="000000"/>
                  </a:solidFill>
                  <a:latin typeface="Courier New" pitchFamily="49" charset="0"/>
                </a:rPr>
                <a:t>peer-group-name</a:t>
              </a:r>
              <a:r>
                <a:rPr lang="en-US" sz="1800" b="1" dirty="0" smtClean="0">
                  <a:solidFill>
                    <a:srgbClr val="000000"/>
                  </a:solidFill>
                  <a:latin typeface="Courier New" pitchFamily="49" charset="0"/>
                </a:rPr>
                <a:t>} route-map </a:t>
              </a:r>
              <a:r>
                <a:rPr lang="en-US" sz="1800" i="1" dirty="0" smtClean="0">
                  <a:solidFill>
                    <a:srgbClr val="000000"/>
                  </a:solidFill>
                  <a:latin typeface="Courier New" pitchFamily="49" charset="0"/>
                </a:rPr>
                <a:t>map-name </a:t>
              </a:r>
              <a:r>
                <a:rPr lang="en-US" sz="1800" b="1" dirty="0" smtClean="0">
                  <a:solidFill>
                    <a:srgbClr val="000000"/>
                  </a:solidFill>
                  <a:latin typeface="Courier New" pitchFamily="49" charset="0"/>
                </a:rPr>
                <a:t>{in | out}</a:t>
              </a:r>
              <a:endParaRPr lang="en-GB" sz="1800" b="1" dirty="0">
                <a:solidFill>
                  <a:srgbClr val="000000"/>
                </a:solidFill>
                <a:latin typeface="Courier New" pitchFamily="49" charset="0"/>
              </a:endParaRPr>
            </a:p>
          </p:txBody>
        </p:sp>
        <p:sp>
          <p:nvSpPr>
            <p:cNvPr id="154627" name="Rectangle 3"/>
            <p:cNvSpPr>
              <a:spLocks noChangeArrowheads="1"/>
            </p:cNvSpPr>
            <p:nvPr/>
          </p:nvSpPr>
          <p:spPr bwMode="auto">
            <a:xfrm>
              <a:off x="426121" y="4764752"/>
              <a:ext cx="4848225"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a:solidFill>
                    <a:srgbClr val="000000"/>
                  </a:solidFill>
                  <a:latin typeface="Courier New" pitchFamily="49" charset="0"/>
                </a:rPr>
                <a:t>R</a:t>
              </a:r>
              <a:r>
                <a:rPr lang="en-GB" sz="1800" dirty="0" smtClean="0">
                  <a:solidFill>
                    <a:srgbClr val="000000"/>
                  </a:solidFill>
                  <a:latin typeface="Courier New" pitchFamily="49" charset="0"/>
                </a:rPr>
                <a:t>outer(config-router</a:t>
              </a:r>
              <a:r>
                <a:rPr lang="en-GB" sz="1800" dirty="0">
                  <a:solidFill>
                    <a:srgbClr val="000000"/>
                  </a:solidFill>
                  <a:latin typeface="Courier New" pitchFamily="49" charset="0"/>
                </a:rPr>
                <a:t>)#</a:t>
              </a:r>
            </a:p>
          </p:txBody>
        </p:sp>
        <p:sp>
          <p:nvSpPr>
            <p:cNvPr id="154628" name="Text Box 4"/>
            <p:cNvSpPr txBox="1">
              <a:spLocks noChangeArrowheads="1"/>
            </p:cNvSpPr>
            <p:nvPr/>
          </p:nvSpPr>
          <p:spPr bwMode="auto">
            <a:xfrm>
              <a:off x="426121" y="5746631"/>
              <a:ext cx="8228013" cy="677108"/>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smtClean="0">
                  <a:solidFill>
                    <a:srgbClr val="000000"/>
                  </a:solidFill>
                  <a:latin typeface="Arial"/>
                </a:rPr>
                <a:t>Applies </a:t>
              </a:r>
              <a:r>
                <a:rPr lang="en-US" sz="2000" dirty="0" smtClean="0">
                  <a:solidFill>
                    <a:srgbClr val="000000"/>
                  </a:solidFill>
                  <a:latin typeface="Arial"/>
                </a:rPr>
                <a:t>the route-map to </a:t>
              </a:r>
              <a:r>
                <a:rPr lang="en-US" sz="2000" dirty="0" smtClean="0">
                  <a:solidFill>
                    <a:srgbClr val="000000"/>
                  </a:solidFill>
                </a:rPr>
                <a:t>filter incoming or outgoing BGP routes to </a:t>
              </a:r>
              <a:r>
                <a:rPr lang="en-US" sz="2000" dirty="0" smtClean="0">
                  <a:solidFill>
                    <a:srgbClr val="000000"/>
                  </a:solidFill>
                  <a:latin typeface="Arial"/>
                </a:rPr>
                <a:t>a neighbor.</a:t>
              </a:r>
              <a:endParaRPr lang="en-US" sz="2000" dirty="0">
                <a:solidFill>
                  <a:srgbClr val="000000"/>
                </a:solidFill>
                <a:latin typeface="Arial"/>
              </a:endParaRPr>
            </a:p>
          </p:txBody>
        </p:sp>
      </p:grpSp>
      <p:sp>
        <p:nvSpPr>
          <p:cNvPr id="154629" name="Rectangle 5"/>
          <p:cNvSpPr>
            <a:spLocks noGrp="1" noChangeArrowheads="1"/>
          </p:cNvSpPr>
          <p:nvPr>
            <p:ph type="title"/>
          </p:nvPr>
        </p:nvSpPr>
        <p:spPr>
          <a:noFill/>
          <a:ln/>
        </p:spPr>
        <p:txBody>
          <a:bodyPr/>
          <a:lstStyle/>
          <a:p>
            <a:r>
              <a:rPr lang="en-US" dirty="0" smtClean="0"/>
              <a:t>Implementing Route Maps in BGP</a:t>
            </a:r>
            <a:endParaRPr lang="en-US" dirty="0"/>
          </a:p>
        </p:txBody>
      </p:sp>
      <p:grpSp>
        <p:nvGrpSpPr>
          <p:cNvPr id="3" name="Group 16"/>
          <p:cNvGrpSpPr/>
          <p:nvPr/>
        </p:nvGrpSpPr>
        <p:grpSpPr>
          <a:xfrm>
            <a:off x="426121" y="1044144"/>
            <a:ext cx="8262938" cy="1058233"/>
            <a:chOff x="426121" y="1058432"/>
            <a:chExt cx="8262938" cy="1058233"/>
          </a:xfrm>
        </p:grpSpPr>
        <p:sp>
          <p:nvSpPr>
            <p:cNvPr id="154630" name="Rectangle 6"/>
            <p:cNvSpPr>
              <a:spLocks noChangeArrowheads="1"/>
            </p:cNvSpPr>
            <p:nvPr/>
          </p:nvSpPr>
          <p:spPr bwMode="auto">
            <a:xfrm>
              <a:off x="530896" y="1363232"/>
              <a:ext cx="8158163" cy="369974"/>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a:solidFill>
                    <a:srgbClr val="000000"/>
                  </a:solidFill>
                  <a:latin typeface="Courier New" pitchFamily="49" charset="0"/>
                </a:rPr>
                <a:t>route-map </a:t>
              </a:r>
              <a:r>
                <a:rPr lang="en-US" sz="1800" i="1" dirty="0">
                  <a:solidFill>
                    <a:srgbClr val="000000"/>
                  </a:solidFill>
                  <a:latin typeface="Courier New" pitchFamily="49" charset="0"/>
                </a:rPr>
                <a:t>map-tag</a:t>
              </a:r>
              <a:r>
                <a:rPr lang="en-US" sz="1800" b="1" dirty="0">
                  <a:solidFill>
                    <a:srgbClr val="000000"/>
                  </a:solidFill>
                  <a:latin typeface="Courier New" pitchFamily="49" charset="0"/>
                </a:rPr>
                <a:t> [permit | deny] [</a:t>
              </a:r>
              <a:r>
                <a:rPr lang="en-US" sz="1800" i="1" dirty="0">
                  <a:solidFill>
                    <a:srgbClr val="000000"/>
                  </a:solidFill>
                  <a:latin typeface="Courier New" pitchFamily="49" charset="0"/>
                </a:rPr>
                <a:t>sequence-number</a:t>
              </a:r>
              <a:r>
                <a:rPr lang="en-US" sz="1800" b="1" dirty="0">
                  <a:solidFill>
                    <a:srgbClr val="000000"/>
                  </a:solidFill>
                  <a:latin typeface="Courier New" pitchFamily="49" charset="0"/>
                </a:rPr>
                <a:t>]	</a:t>
              </a:r>
              <a:endParaRPr lang="en-GB" sz="1800" b="1" dirty="0">
                <a:solidFill>
                  <a:srgbClr val="000000"/>
                </a:solidFill>
                <a:latin typeface="Courier New" pitchFamily="49" charset="0"/>
              </a:endParaRPr>
            </a:p>
          </p:txBody>
        </p:sp>
        <p:sp>
          <p:nvSpPr>
            <p:cNvPr id="154631" name="Rectangle 7"/>
            <p:cNvSpPr>
              <a:spLocks noChangeArrowheads="1"/>
            </p:cNvSpPr>
            <p:nvPr/>
          </p:nvSpPr>
          <p:spPr bwMode="auto">
            <a:xfrm>
              <a:off x="426121" y="1058432"/>
              <a:ext cx="4144963"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a:solidFill>
                    <a:srgbClr val="000000"/>
                  </a:solidFill>
                  <a:latin typeface="Courier New" pitchFamily="49" charset="0"/>
                </a:rPr>
                <a:t>R</a:t>
              </a:r>
              <a:r>
                <a:rPr lang="en-GB" sz="1800" dirty="0" smtClean="0">
                  <a:solidFill>
                    <a:srgbClr val="000000"/>
                  </a:solidFill>
                  <a:latin typeface="Courier New" pitchFamily="49" charset="0"/>
                </a:rPr>
                <a:t>outer(config</a:t>
              </a:r>
              <a:r>
                <a:rPr lang="en-GB" sz="1800" dirty="0">
                  <a:solidFill>
                    <a:srgbClr val="000000"/>
                  </a:solidFill>
                  <a:latin typeface="Courier New" pitchFamily="49" charset="0"/>
                </a:rPr>
                <a:t>)#</a:t>
              </a:r>
            </a:p>
          </p:txBody>
        </p:sp>
        <p:sp>
          <p:nvSpPr>
            <p:cNvPr id="154632" name="Text Box 8"/>
            <p:cNvSpPr txBox="1">
              <a:spLocks noChangeArrowheads="1"/>
            </p:cNvSpPr>
            <p:nvPr/>
          </p:nvSpPr>
          <p:spPr bwMode="auto">
            <a:xfrm>
              <a:off x="426121" y="1731944"/>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solidFill>
                    <a:srgbClr val="000000"/>
                  </a:solidFill>
                  <a:latin typeface="Arial"/>
                </a:rPr>
                <a:t>Defines the route map </a:t>
              </a:r>
              <a:r>
                <a:rPr lang="en-US" sz="2000" dirty="0" smtClean="0">
                  <a:solidFill>
                    <a:srgbClr val="000000"/>
                  </a:solidFill>
                  <a:latin typeface="Arial"/>
                </a:rPr>
                <a:t>conditions.</a:t>
              </a:r>
              <a:endParaRPr lang="en-US" sz="2000" dirty="0">
                <a:solidFill>
                  <a:srgbClr val="000000"/>
                </a:solidFill>
                <a:latin typeface="Arial"/>
              </a:endParaRPr>
            </a:p>
          </p:txBody>
        </p:sp>
      </p:grpSp>
      <p:grpSp>
        <p:nvGrpSpPr>
          <p:cNvPr id="4" name="Group 17"/>
          <p:cNvGrpSpPr/>
          <p:nvPr/>
        </p:nvGrpSpPr>
        <p:grpSpPr>
          <a:xfrm>
            <a:off x="426121" y="2242179"/>
            <a:ext cx="8262938" cy="1058233"/>
            <a:chOff x="426121" y="2353832"/>
            <a:chExt cx="8262938" cy="1058233"/>
          </a:xfrm>
        </p:grpSpPr>
        <p:sp>
          <p:nvSpPr>
            <p:cNvPr id="154633" name="Rectangle 9"/>
            <p:cNvSpPr>
              <a:spLocks noChangeArrowheads="1"/>
            </p:cNvSpPr>
            <p:nvPr/>
          </p:nvSpPr>
          <p:spPr bwMode="auto">
            <a:xfrm>
              <a:off x="530896" y="2658632"/>
              <a:ext cx="8158163" cy="369974"/>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a:solidFill>
                    <a:srgbClr val="000000"/>
                  </a:solidFill>
                  <a:latin typeface="Courier New" pitchFamily="49" charset="0"/>
                </a:rPr>
                <a:t>match </a:t>
              </a:r>
              <a:r>
                <a:rPr lang="en-US" sz="1800" b="1" dirty="0" smtClean="0">
                  <a:solidFill>
                    <a:srgbClr val="000000"/>
                  </a:solidFill>
                  <a:latin typeface="Courier New" pitchFamily="49" charset="0"/>
                </a:rPr>
                <a:t>{</a:t>
              </a:r>
              <a:r>
                <a:rPr lang="en-US" sz="1800" i="1" dirty="0" smtClean="0">
                  <a:solidFill>
                    <a:srgbClr val="000000"/>
                  </a:solidFill>
                  <a:latin typeface="Courier New" pitchFamily="49" charset="0"/>
                </a:rPr>
                <a:t>criteria</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	</a:t>
              </a:r>
              <a:endParaRPr lang="en-GB" sz="1800" b="1" dirty="0">
                <a:solidFill>
                  <a:srgbClr val="000000"/>
                </a:solidFill>
                <a:latin typeface="Courier New" pitchFamily="49" charset="0"/>
              </a:endParaRPr>
            </a:p>
          </p:txBody>
        </p:sp>
        <p:sp>
          <p:nvSpPr>
            <p:cNvPr id="154634" name="Rectangle 10"/>
            <p:cNvSpPr>
              <a:spLocks noChangeArrowheads="1"/>
            </p:cNvSpPr>
            <p:nvPr/>
          </p:nvSpPr>
          <p:spPr bwMode="auto">
            <a:xfrm>
              <a:off x="426121" y="2353832"/>
              <a:ext cx="4144963"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a:solidFill>
                    <a:srgbClr val="000000"/>
                  </a:solidFill>
                  <a:latin typeface="Courier New" pitchFamily="49" charset="0"/>
                </a:rPr>
                <a:t>R</a:t>
              </a:r>
              <a:r>
                <a:rPr lang="en-GB" sz="1800" dirty="0" smtClean="0">
                  <a:solidFill>
                    <a:srgbClr val="000000"/>
                  </a:solidFill>
                  <a:latin typeface="Courier New" pitchFamily="49" charset="0"/>
                </a:rPr>
                <a:t>outer(config-route-map</a:t>
              </a:r>
              <a:r>
                <a:rPr lang="en-GB" sz="1800" dirty="0">
                  <a:solidFill>
                    <a:srgbClr val="000000"/>
                  </a:solidFill>
                  <a:latin typeface="Courier New" pitchFamily="49" charset="0"/>
                </a:rPr>
                <a:t>)#</a:t>
              </a:r>
            </a:p>
          </p:txBody>
        </p:sp>
        <p:sp>
          <p:nvSpPr>
            <p:cNvPr id="154635" name="Text Box 11"/>
            <p:cNvSpPr txBox="1">
              <a:spLocks noChangeArrowheads="1"/>
            </p:cNvSpPr>
            <p:nvPr/>
          </p:nvSpPr>
          <p:spPr bwMode="auto">
            <a:xfrm>
              <a:off x="426121" y="3027344"/>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solidFill>
                    <a:srgbClr val="000000"/>
                  </a:solidFill>
                  <a:latin typeface="Arial"/>
                </a:rPr>
                <a:t>Defines the </a:t>
              </a:r>
              <a:r>
                <a:rPr lang="en-US" sz="2000" dirty="0" smtClean="0">
                  <a:solidFill>
                    <a:srgbClr val="000000"/>
                  </a:solidFill>
                  <a:latin typeface="Arial"/>
                </a:rPr>
                <a:t>criteria to match.</a:t>
              </a:r>
              <a:endParaRPr lang="en-US" sz="2000" dirty="0">
                <a:solidFill>
                  <a:srgbClr val="000000"/>
                </a:solidFill>
                <a:latin typeface="Arial"/>
              </a:endParaRPr>
            </a:p>
          </p:txBody>
        </p:sp>
      </p:grpSp>
      <p:grpSp>
        <p:nvGrpSpPr>
          <p:cNvPr id="5" name="Group 15"/>
          <p:cNvGrpSpPr/>
          <p:nvPr/>
        </p:nvGrpSpPr>
        <p:grpSpPr>
          <a:xfrm>
            <a:off x="426121" y="3540230"/>
            <a:ext cx="8262938" cy="1087729"/>
            <a:chOff x="426121" y="3603195"/>
            <a:chExt cx="8262938" cy="1087729"/>
          </a:xfrm>
        </p:grpSpPr>
        <p:sp>
          <p:nvSpPr>
            <p:cNvPr id="154636" name="Rectangle 12"/>
            <p:cNvSpPr>
              <a:spLocks noChangeArrowheads="1"/>
            </p:cNvSpPr>
            <p:nvPr/>
          </p:nvSpPr>
          <p:spPr bwMode="auto">
            <a:xfrm>
              <a:off x="530896" y="3907995"/>
              <a:ext cx="8158163" cy="369974"/>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800" b="1" dirty="0">
                  <a:solidFill>
                    <a:srgbClr val="000000"/>
                  </a:solidFill>
                  <a:latin typeface="Courier New" pitchFamily="49" charset="0"/>
                </a:rPr>
                <a:t>set {</a:t>
              </a:r>
              <a:r>
                <a:rPr lang="en-US" sz="1800" i="1" dirty="0">
                  <a:solidFill>
                    <a:srgbClr val="000000"/>
                  </a:solidFill>
                  <a:latin typeface="Courier New" pitchFamily="49" charset="0"/>
                </a:rPr>
                <a:t>actions</a:t>
              </a:r>
              <a:r>
                <a:rPr lang="en-US" sz="1800" b="1" dirty="0">
                  <a:solidFill>
                    <a:srgbClr val="000000"/>
                  </a:solidFill>
                  <a:latin typeface="Courier New" pitchFamily="49" charset="0"/>
                </a:rPr>
                <a:t>} 	</a:t>
              </a:r>
              <a:endParaRPr lang="en-GB" sz="1800" b="1" dirty="0">
                <a:solidFill>
                  <a:srgbClr val="000000"/>
                </a:solidFill>
                <a:latin typeface="Courier New" pitchFamily="49" charset="0"/>
              </a:endParaRPr>
            </a:p>
          </p:txBody>
        </p:sp>
        <p:sp>
          <p:nvSpPr>
            <p:cNvPr id="154637" name="Rectangle 13"/>
            <p:cNvSpPr>
              <a:spLocks noChangeArrowheads="1"/>
            </p:cNvSpPr>
            <p:nvPr/>
          </p:nvSpPr>
          <p:spPr bwMode="auto">
            <a:xfrm>
              <a:off x="426121" y="3603195"/>
              <a:ext cx="4144963" cy="369974"/>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800" dirty="0" smtClean="0">
                  <a:solidFill>
                    <a:srgbClr val="000000"/>
                  </a:solidFill>
                  <a:latin typeface="Courier New" pitchFamily="49" charset="0"/>
                </a:rPr>
                <a:t>Router(config-route-map</a:t>
              </a:r>
              <a:r>
                <a:rPr lang="en-GB" sz="1800" dirty="0">
                  <a:solidFill>
                    <a:srgbClr val="000000"/>
                  </a:solidFill>
                  <a:latin typeface="Courier New" pitchFamily="49" charset="0"/>
                </a:rPr>
                <a:t>)#</a:t>
              </a:r>
            </a:p>
          </p:txBody>
        </p:sp>
        <p:sp>
          <p:nvSpPr>
            <p:cNvPr id="154638" name="Text Box 14"/>
            <p:cNvSpPr txBox="1">
              <a:spLocks noChangeArrowheads="1"/>
            </p:cNvSpPr>
            <p:nvPr/>
          </p:nvSpPr>
          <p:spPr bwMode="auto">
            <a:xfrm>
              <a:off x="426121" y="4306203"/>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solidFill>
                    <a:srgbClr val="000000"/>
                  </a:solidFill>
                  <a:latin typeface="Arial"/>
                </a:rPr>
                <a:t>Defines the action to be taken on a </a:t>
              </a:r>
              <a:r>
                <a:rPr lang="en-US" sz="2000" dirty="0" smtClean="0">
                  <a:solidFill>
                    <a:srgbClr val="000000"/>
                  </a:solidFill>
                  <a:latin typeface="Arial"/>
                </a:rPr>
                <a:t>match.</a:t>
              </a:r>
              <a:endParaRPr lang="en-US" sz="2000" dirty="0">
                <a:solidFill>
                  <a:srgbClr val="000000"/>
                </a:solidFill>
                <a:latin typeface="Arial"/>
              </a:endParaRPr>
            </a:p>
          </p:txBody>
        </p:sp>
      </p:grpSp>
    </p:spTree>
    <p:extLst>
      <p:ext uri="{BB962C8B-B14F-4D97-AF65-F5344CB8AC3E}">
        <p14:creationId xmlns:p14="http://schemas.microsoft.com/office/powerpoint/2010/main" val="51634041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en-US" dirty="0" smtClean="0">
                <a:latin typeface="Courier New" pitchFamily="49" charset="0"/>
                <a:cs typeface="Courier New" pitchFamily="49" charset="0"/>
              </a:rPr>
              <a:t>match</a:t>
            </a:r>
            <a:r>
              <a:rPr lang="en-US" dirty="0" smtClean="0"/>
              <a:t> Commands Used in BGP</a:t>
            </a:r>
            <a:endParaRPr lang="en-US" dirty="0"/>
          </a:p>
        </p:txBody>
      </p:sp>
      <p:graphicFrame>
        <p:nvGraphicFramePr>
          <p:cNvPr id="8" name="Table Placeholder 4"/>
          <p:cNvGraphicFramePr>
            <a:graphicFrameLocks noGrp="1"/>
          </p:cNvGraphicFramePr>
          <p:nvPr>
            <p:ph type="tbl" idx="1"/>
          </p:nvPr>
        </p:nvGraphicFramePr>
        <p:xfrm>
          <a:off x="371144" y="988346"/>
          <a:ext cx="8316914" cy="4964218"/>
        </p:xfrm>
        <a:graphic>
          <a:graphicData uri="http://schemas.openxmlformats.org/drawingml/2006/table">
            <a:tbl>
              <a:tblPr firstRow="1" bandRow="1">
                <a:tableStyleId>{5C22544A-7EE6-4342-B048-85BDC9FD1C3A}</a:tableStyleId>
              </a:tblPr>
              <a:tblGrid>
                <a:gridCol w="2699774"/>
                <a:gridCol w="5617140"/>
              </a:tblGrid>
              <a:tr h="474858">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cap="none" normalizeH="0" baseline="0" dirty="0" smtClean="0">
                          <a:ln>
                            <a:noFill/>
                          </a:ln>
                          <a:effectLst/>
                        </a:rPr>
                        <a:t>Command</a:t>
                      </a:r>
                      <a:endParaRPr kumimoji="0" lang="en-US" sz="16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cap="none" normalizeH="0" baseline="0" dirty="0" smtClean="0">
                          <a:ln>
                            <a:noFill/>
                          </a:ln>
                          <a:effectLst/>
                        </a:rPr>
                        <a:t>Description</a:t>
                      </a:r>
                      <a:endParaRPr kumimoji="0" lang="en-US" sz="16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match as-path</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rPr>
                        <a:t>Matches the AS_PATH attribute</a:t>
                      </a: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address</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a destination network number address that is permitted by a standard or extended ACL</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metric</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with the metric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community</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 BGP community</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38442">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interface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the next hop out of one of the interfaces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38442">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next-hop</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a next-hop router address that is passed by one of the ACLs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38442">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route-source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that have been advertised by routers and access servers at the address that is specified by the ACLs</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route-type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of the specified type</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74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tag</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tag of a route</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bl>
          </a:graphicData>
        </a:graphic>
      </p:graphicFrame>
      <p:sp>
        <p:nvSpPr>
          <p:cNvPr id="14" name="TextBox 13"/>
          <p:cNvSpPr txBox="1"/>
          <p:nvPr/>
        </p:nvSpPr>
        <p:spPr>
          <a:xfrm>
            <a:off x="7505308" y="6234192"/>
            <a:ext cx="1082349" cy="286232"/>
          </a:xfrm>
          <a:prstGeom prst="rect">
            <a:avLst/>
          </a:prstGeom>
          <a:noFill/>
        </p:spPr>
        <p:txBody>
          <a:bodyPr wrap="none" rtlCol="0">
            <a:spAutoFit/>
          </a:bodyPr>
          <a:lstStyle/>
          <a:p>
            <a:r>
              <a:rPr lang="en-US" sz="1400" i="1" dirty="0" smtClean="0">
                <a:solidFill>
                  <a:srgbClr val="000000"/>
                </a:solidFill>
              </a:rPr>
              <a:t>* Partial list</a:t>
            </a:r>
            <a:endParaRPr lang="en-US" sz="1400" i="1" dirty="0">
              <a:solidFill>
                <a:srgbClr val="000000"/>
              </a:solidFill>
            </a:endParaRPr>
          </a:p>
        </p:txBody>
      </p:sp>
    </p:spTree>
    <p:extLst>
      <p:ext uri="{BB962C8B-B14F-4D97-AF65-F5344CB8AC3E}">
        <p14:creationId xmlns:p14="http://schemas.microsoft.com/office/powerpoint/2010/main" val="27327477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latin typeface="Courier New" pitchFamily="49" charset="0"/>
                <a:cs typeface="Courier New" pitchFamily="49" charset="0"/>
              </a:rPr>
              <a:t>match ip-address</a:t>
            </a:r>
            <a:r>
              <a:rPr lang="en-US" b="0" i="1" dirty="0" smtClean="0">
                <a:latin typeface="Courier New" pitchFamily="49" charset="0"/>
                <a:cs typeface="Courier New" pitchFamily="49" charset="0"/>
              </a:rPr>
              <a:t>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Specify criteria to be matched using ACLs or prefix lists.</a:t>
            </a:r>
            <a:endParaRPr lang="en-US" dirty="0"/>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normAutofit fontScale="92500" lnSpcReduction="10000"/>
          </a:bodyPr>
          <a:lstStyle/>
          <a:p>
            <a:r>
              <a:rPr lang="en-US" dirty="0" smtClean="0"/>
              <a:t>match ip address </a:t>
            </a:r>
            <a:r>
              <a:rPr lang="en-US" b="0" i="1" dirty="0" smtClean="0"/>
              <a:t>{access-list-number | name} [...access-list-number | name] | </a:t>
            </a:r>
            <a:r>
              <a:rPr lang="en-US" dirty="0" smtClean="0"/>
              <a:t>prefix-list </a:t>
            </a:r>
            <a:r>
              <a:rPr lang="en-US" b="0" i="1" dirty="0" smtClean="0"/>
              <a:t>prefix-list-name [..prefix-list-name]</a:t>
            </a:r>
            <a:endParaRPr lang="en-US" b="0" i="1" dirty="0"/>
          </a:p>
        </p:txBody>
      </p:sp>
      <p:graphicFrame>
        <p:nvGraphicFramePr>
          <p:cNvPr id="9" name="Content Placeholder 8"/>
          <p:cNvGraphicFramePr>
            <a:graphicFrameLocks noGrp="1"/>
          </p:cNvGraphicFramePr>
          <p:nvPr>
            <p:ph idx="12"/>
          </p:nvPr>
        </p:nvGraphicFramePr>
        <p:xfrm>
          <a:off x="600074" y="2852738"/>
          <a:ext cx="7772402" cy="2971800"/>
        </p:xfrm>
        <a:graphic>
          <a:graphicData uri="http://schemas.openxmlformats.org/drawingml/2006/table">
            <a:tbl>
              <a:tblPr firstRow="1" bandRow="1">
                <a:tableStyleId>{5C22544A-7EE6-4342-B048-85BDC9FD1C3A}</a:tableStyleId>
              </a:tblPr>
              <a:tblGrid>
                <a:gridCol w="3886201"/>
                <a:gridCol w="3886201"/>
              </a:tblGrid>
              <a:tr h="370840">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Parameter</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Description</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370840">
                <a:tc>
                  <a:txBody>
                    <a:bodyPr/>
                    <a:lstStyle/>
                    <a:p>
                      <a:pPr marL="0" marR="0">
                        <a:lnSpc>
                          <a:spcPct val="100000"/>
                        </a:lnSpc>
                        <a:spcBef>
                          <a:spcPts val="0"/>
                        </a:spcBef>
                        <a:spcAft>
                          <a:spcPts val="600"/>
                        </a:spcAft>
                      </a:pPr>
                      <a:r>
                        <a:rPr kumimoji="0" lang="en-US" sz="1600" i="1" u="none" strike="noStrike" kern="1200" cap="none" normalizeH="0" baseline="0" dirty="0" smtClean="0">
                          <a:ln>
                            <a:noFill/>
                          </a:ln>
                          <a:solidFill>
                            <a:schemeClr val="dk1"/>
                          </a:solidFill>
                          <a:effectLst/>
                          <a:latin typeface="Courier New" pitchFamily="49" charset="0"/>
                          <a:ea typeface="+mn-ea"/>
                          <a:cs typeface="Courier New" pitchFamily="49" charset="0"/>
                        </a:rPr>
                        <a:t>access-list-number </a:t>
                      </a:r>
                      <a:r>
                        <a:rPr kumimoji="0" lang="en-US" sz="1600" u="none" strike="noStrike" kern="1200" cap="none" normalizeH="0" baseline="0" dirty="0" smtClean="0">
                          <a:ln>
                            <a:noFill/>
                          </a:ln>
                          <a:solidFill>
                            <a:schemeClr val="dk1"/>
                          </a:solidFill>
                          <a:effectLst/>
                          <a:latin typeface="Courier New" pitchFamily="49" charset="0"/>
                          <a:ea typeface="+mn-ea"/>
                          <a:cs typeface="Courier New" pitchFamily="49" charset="0"/>
                        </a:rPr>
                        <a:t>| </a:t>
                      </a:r>
                      <a:r>
                        <a:rPr kumimoji="0" lang="en-US" sz="1600" i="1" u="none" strike="noStrike" kern="1200" cap="none" normalizeH="0" baseline="0" dirty="0" smtClean="0">
                          <a:ln>
                            <a:noFill/>
                          </a:ln>
                          <a:solidFill>
                            <a:schemeClr val="dk1"/>
                          </a:solidFill>
                          <a:effectLst/>
                          <a:latin typeface="Courier New" pitchFamily="49" charset="0"/>
                          <a:ea typeface="+mn-ea"/>
                          <a:cs typeface="Courier New" pitchFamily="49" charset="0"/>
                        </a:rPr>
                        <a:t>name</a:t>
                      </a: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The number or name of a standard or extended access list to be used to test incoming packets. </a:t>
                      </a:r>
                    </a:p>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If multiple access lists are specified, matching any one results in a match.</a:t>
                      </a:r>
                    </a:p>
                  </a:txBody>
                  <a:tcPr marL="76200" marR="76200" marT="76200" marB="50800" anchor="ctr"/>
                </a:tc>
              </a:tr>
              <a:tr h="370840">
                <a:tc>
                  <a:txBody>
                    <a:bodyPr/>
                    <a:lstStyle/>
                    <a:p>
                      <a:pPr marL="0" marR="0">
                        <a:lnSpc>
                          <a:spcPct val="100000"/>
                        </a:lnSpc>
                        <a:spcBef>
                          <a:spcPts val="0"/>
                        </a:spcBef>
                        <a:spcAft>
                          <a:spcPts val="600"/>
                        </a:spcAf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prefix-list </a:t>
                      </a:r>
                      <a:r>
                        <a:rPr kumimoji="0" lang="en-US" sz="1600" i="1" u="none" strike="noStrike" kern="1200" cap="none" normalizeH="0" baseline="0" dirty="0" smtClean="0">
                          <a:ln>
                            <a:noFill/>
                          </a:ln>
                          <a:solidFill>
                            <a:schemeClr val="dk1"/>
                          </a:solidFill>
                          <a:effectLst/>
                          <a:latin typeface="Courier New" pitchFamily="49" charset="0"/>
                          <a:ea typeface="+mn-ea"/>
                          <a:cs typeface="Courier New" pitchFamily="49" charset="0"/>
                        </a:rPr>
                        <a:t>prefix-list-name</a:t>
                      </a:r>
                      <a:endParaRPr kumimoji="0" lang="en-US" sz="1600" u="none" strike="noStrike" kern="1200" cap="none" normalizeH="0" baseline="0" dirty="0" smtClean="0">
                        <a:ln>
                          <a:noFill/>
                        </a:ln>
                        <a:solidFill>
                          <a:schemeClr val="dk1"/>
                        </a:solidFill>
                        <a:effectLst/>
                        <a:latin typeface="Courier New" pitchFamily="49" charset="0"/>
                        <a:ea typeface="+mn-ea"/>
                        <a:cs typeface="Courier New" pitchFamily="49" charset="0"/>
                      </a:endParaRP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Specifies the name of a prefix list to be used to test packets. </a:t>
                      </a:r>
                    </a:p>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If multiple prefix lists are specified, matching any one results in a match.</a:t>
                      </a:r>
                    </a:p>
                  </a:txBody>
                  <a:tcPr marL="76200" marR="76200" marT="76200" marB="50800" anchor="ctr"/>
                </a:tc>
              </a:tr>
            </a:tbl>
          </a:graphicData>
        </a:graphic>
      </p:graphicFrame>
    </p:spTree>
    <p:extLst>
      <p:ext uri="{BB962C8B-B14F-4D97-AF65-F5344CB8AC3E}">
        <p14:creationId xmlns:p14="http://schemas.microsoft.com/office/powerpoint/2010/main" val="3458970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set</a:t>
            </a:r>
            <a:r>
              <a:rPr lang="en-US" dirty="0" smtClean="0"/>
              <a:t> Commands Used in BGP</a:t>
            </a:r>
            <a:endParaRPr lang="en-US" dirty="0"/>
          </a:p>
        </p:txBody>
      </p:sp>
      <p:graphicFrame>
        <p:nvGraphicFramePr>
          <p:cNvPr id="10" name="Table Placeholder 5"/>
          <p:cNvGraphicFramePr>
            <a:graphicFrameLocks noGrp="1"/>
          </p:cNvGraphicFramePr>
          <p:nvPr>
            <p:ph type="tbl" idx="1"/>
          </p:nvPr>
        </p:nvGraphicFramePr>
        <p:xfrm>
          <a:off x="482600" y="1160631"/>
          <a:ext cx="8316914" cy="4829808"/>
        </p:xfrm>
        <a:graphic>
          <a:graphicData uri="http://schemas.openxmlformats.org/drawingml/2006/table">
            <a:tbl>
              <a:tblPr firstRow="1" bandRow="1">
                <a:tableStyleId>{5C22544A-7EE6-4342-B048-85BDC9FD1C3A}</a:tableStyleId>
              </a:tblPr>
              <a:tblGrid>
                <a:gridCol w="2611284"/>
                <a:gridCol w="5705630"/>
              </a:tblGrid>
              <a:tr h="370840">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Command</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kern="1200" cap="none" normalizeH="0" baseline="0" dirty="0" smtClean="0">
                          <a:ln>
                            <a:noFill/>
                          </a:ln>
                          <a:solidFill>
                            <a:schemeClr val="bg1"/>
                          </a:solidFill>
                          <a:effectLst/>
                          <a:latin typeface="+mn-lt"/>
                          <a:ea typeface="+mn-ea"/>
                          <a:cs typeface="+mn-cs"/>
                        </a:rPr>
                        <a:t>Description</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weight</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Sets the BGP weight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local-preference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smtClean="0">
                          <a:ln>
                            <a:noFill/>
                          </a:ln>
                          <a:solidFill>
                            <a:schemeClr val="dk1"/>
                          </a:solidFill>
                          <a:effectLst/>
                          <a:latin typeface="+mn-lt"/>
                          <a:ea typeface="+mn-ea"/>
                          <a:cs typeface="+mn-cs"/>
                        </a:rPr>
                        <a:t>Sets </a:t>
                      </a:r>
                      <a:r>
                        <a:rPr kumimoji="0" lang="en-US" sz="1600" u="none" strike="noStrike" kern="1200" cap="none" normalizeH="0" baseline="0" dirty="0" smtClean="0">
                          <a:ln>
                            <a:noFill/>
                          </a:ln>
                          <a:solidFill>
                            <a:schemeClr val="dk1"/>
                          </a:solidFill>
                          <a:effectLst/>
                          <a:latin typeface="+mn-lt"/>
                          <a:ea typeface="+mn-ea"/>
                          <a:cs typeface="+mn-cs"/>
                        </a:rPr>
                        <a:t>the LOCAL-PREF attribute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as-path</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smtClean="0"/>
                        <a:t>Modifes </a:t>
                      </a:r>
                      <a:r>
                        <a:rPr lang="en-US" sz="1600" dirty="0" smtClean="0"/>
                        <a:t>an AS path for BGP routes</a:t>
                      </a:r>
                      <a:endParaRPr kumimoji="0" lang="en-US" sz="1600" u="none" strike="noStrike" kern="1200" cap="none" normalizeH="0" baseline="0" dirty="0" smtClean="0">
                        <a:ln>
                          <a:noFill/>
                        </a:ln>
                        <a:solidFill>
                          <a:schemeClr val="dk1"/>
                        </a:solidFill>
                        <a:effectLst/>
                        <a:latin typeface="+mn-lt"/>
                        <a:ea typeface="+mn-ea"/>
                        <a:cs typeface="+mn-cs"/>
                      </a:endParaRP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origin</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smtClean="0">
                          <a:ln>
                            <a:noFill/>
                          </a:ln>
                          <a:solidFill>
                            <a:schemeClr val="dk1"/>
                          </a:solidFill>
                          <a:effectLst/>
                          <a:latin typeface="+mn-lt"/>
                          <a:ea typeface="+mn-ea"/>
                          <a:cs typeface="+mn-cs"/>
                        </a:rPr>
                        <a:t>Sets </a:t>
                      </a:r>
                      <a:r>
                        <a:rPr kumimoji="0" lang="en-US" sz="1600" u="none" strike="noStrike" kern="1200" cap="none" normalizeH="0" baseline="0" dirty="0" smtClean="0">
                          <a:ln>
                            <a:noFill/>
                          </a:ln>
                          <a:solidFill>
                            <a:schemeClr val="dk1"/>
                          </a:solidFill>
                          <a:effectLst/>
                          <a:latin typeface="+mn-lt"/>
                          <a:ea typeface="+mn-ea"/>
                          <a:cs typeface="+mn-cs"/>
                        </a:rPr>
                        <a:t>the ORIGIN attribute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metric</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Sets the Multi-Exit_Disc (MED)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community</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Sets the BGP communities attribute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automatic-tag</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Computes automatically the tag value</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ip next-hop</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IP address to output packets</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interface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interface to output packets</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ip default next-hop</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default IP address to use to output packets</a:t>
                      </a:r>
                    </a:p>
                  </a:txBody>
                  <a:tcPr marL="73025" marR="73025" marT="36512" marB="36512" anchor="ctr" horzOverflow="overflow"/>
                </a:tc>
              </a:tr>
              <a:tr h="370840">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kern="1200" cap="none" normalizeH="0" baseline="0" dirty="0" smtClean="0">
                          <a:ln>
                            <a:noFill/>
                          </a:ln>
                          <a:solidFill>
                            <a:schemeClr val="dk1"/>
                          </a:solidFill>
                          <a:effectLst/>
                          <a:latin typeface="Courier New" pitchFamily="49" charset="0"/>
                          <a:ea typeface="+mn-ea"/>
                          <a:cs typeface="Courier New" pitchFamily="49" charset="0"/>
                        </a:rPr>
                        <a:t>set default interface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u="none" strike="noStrike" kern="1200" cap="none" normalizeH="0" baseline="0" dirty="0" smtClean="0">
                          <a:ln>
                            <a:noFill/>
                          </a:ln>
                          <a:solidFill>
                            <a:schemeClr val="dk1"/>
                          </a:solidFill>
                          <a:effectLst/>
                          <a:latin typeface="+mn-lt"/>
                          <a:ea typeface="+mn-ea"/>
                          <a:cs typeface="+mn-cs"/>
                        </a:rPr>
                        <a:t>Indicates which default interface to use to output packets</a:t>
                      </a:r>
                    </a:p>
                  </a:txBody>
                  <a:tcPr marL="73025" marR="73025" marT="36512" marB="36512" anchor="ctr" horzOverflow="overflow"/>
                </a:tc>
              </a:tr>
            </a:tbl>
          </a:graphicData>
        </a:graphic>
      </p:graphicFrame>
      <p:sp>
        <p:nvSpPr>
          <p:cNvPr id="12" name="TextBox 11"/>
          <p:cNvSpPr txBox="1"/>
          <p:nvPr/>
        </p:nvSpPr>
        <p:spPr>
          <a:xfrm>
            <a:off x="7708508" y="6014987"/>
            <a:ext cx="1082349" cy="286232"/>
          </a:xfrm>
          <a:prstGeom prst="rect">
            <a:avLst/>
          </a:prstGeom>
          <a:noFill/>
        </p:spPr>
        <p:txBody>
          <a:bodyPr wrap="none" rtlCol="0">
            <a:spAutoFit/>
          </a:bodyPr>
          <a:lstStyle/>
          <a:p>
            <a:r>
              <a:rPr lang="en-US" sz="1400" i="1" dirty="0" smtClean="0">
                <a:solidFill>
                  <a:srgbClr val="000000"/>
                </a:solidFill>
              </a:rPr>
              <a:t>* Partial list</a:t>
            </a:r>
            <a:endParaRPr lang="en-US" sz="1400" i="1" dirty="0">
              <a:solidFill>
                <a:srgbClr val="000000"/>
              </a:solidFill>
            </a:endParaRPr>
          </a:p>
        </p:txBody>
      </p:sp>
    </p:spTree>
    <p:extLst>
      <p:ext uri="{BB962C8B-B14F-4D97-AF65-F5344CB8AC3E}">
        <p14:creationId xmlns:p14="http://schemas.microsoft.com/office/powerpoint/2010/main" val="7243757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NZ" altLang="en-US" sz="3200" b="1" u="sng" smtClean="0"/>
              <a:t>Weight</a:t>
            </a:r>
            <a:endParaRPr lang="en-AU" altLang="en-US" sz="3200" b="1" u="sng" smtClean="0"/>
          </a:p>
        </p:txBody>
      </p:sp>
      <p:sp>
        <p:nvSpPr>
          <p:cNvPr id="21507" name="Rectangle 3"/>
          <p:cNvSpPr>
            <a:spLocks noGrp="1" noChangeArrowheads="1"/>
          </p:cNvSpPr>
          <p:nvPr>
            <p:ph sz="quarter" idx="1"/>
          </p:nvPr>
        </p:nvSpPr>
        <p:spPr/>
        <p:txBody>
          <a:bodyPr/>
          <a:lstStyle/>
          <a:p>
            <a:pPr eaLnBrk="1" hangingPunct="1"/>
            <a:r>
              <a:rPr lang="en-NZ" altLang="en-US" sz="2400" dirty="0" smtClean="0"/>
              <a:t>Highest preferred</a:t>
            </a:r>
          </a:p>
          <a:p>
            <a:pPr eaLnBrk="1" hangingPunct="1"/>
            <a:r>
              <a:rPr lang="en-NZ" altLang="en-US" sz="2400" dirty="0" smtClean="0"/>
              <a:t>Cisco proprietary</a:t>
            </a:r>
          </a:p>
          <a:p>
            <a:pPr eaLnBrk="1" hangingPunct="1"/>
            <a:r>
              <a:rPr lang="en-NZ" altLang="en-US" sz="2400" dirty="0" smtClean="0"/>
              <a:t>local significance only – not advertised to any peer</a:t>
            </a:r>
          </a:p>
          <a:p>
            <a:pPr eaLnBrk="1" hangingPunct="1"/>
            <a:r>
              <a:rPr lang="en-NZ" altLang="en-US" sz="2400" dirty="0" smtClean="0"/>
              <a:t>Used to influence outbound path preference</a:t>
            </a:r>
          </a:p>
          <a:p>
            <a:pPr eaLnBrk="1" hangingPunct="1"/>
            <a:r>
              <a:rPr lang="en-NZ" altLang="en-US" sz="2400" dirty="0" smtClean="0"/>
              <a:t>Configured on ingress </a:t>
            </a:r>
          </a:p>
          <a:p>
            <a:pPr eaLnBrk="1" hangingPunct="1"/>
            <a:r>
              <a:rPr lang="en-NZ" altLang="en-US" sz="2400" dirty="0" smtClean="0"/>
              <a:t>Locally originated routes have weight of 32768</a:t>
            </a:r>
          </a:p>
          <a:p>
            <a:pPr eaLnBrk="1" hangingPunct="1"/>
            <a:endParaRPr lang="en-NZ" altLang="en-US" sz="2400" dirty="0"/>
          </a:p>
        </p:txBody>
      </p:sp>
    </p:spTree>
    <p:extLst>
      <p:ext uri="{BB962C8B-B14F-4D97-AF65-F5344CB8AC3E}">
        <p14:creationId xmlns:p14="http://schemas.microsoft.com/office/powerpoint/2010/main" val="2240624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latin typeface="Courier New" pitchFamily="49" charset="0"/>
                <a:cs typeface="Courier New" pitchFamily="49" charset="0"/>
              </a:rPr>
              <a:t>set weight </a:t>
            </a:r>
            <a:r>
              <a:rPr lang="en-US" smtClean="0"/>
              <a:t>Command</a:t>
            </a:r>
            <a:endParaRPr lang="en-US" dirty="0"/>
          </a:p>
        </p:txBody>
      </p:sp>
      <p:sp>
        <p:nvSpPr>
          <p:cNvPr id="13" name="Content Placeholder 12"/>
          <p:cNvSpPr>
            <a:spLocks noGrp="1"/>
          </p:cNvSpPr>
          <p:nvPr>
            <p:ph idx="1"/>
          </p:nvPr>
        </p:nvSpPr>
        <p:spPr/>
        <p:txBody>
          <a:bodyPr/>
          <a:lstStyle/>
          <a:p>
            <a:r>
              <a:rPr lang="en-US" smtClean="0"/>
              <a:t>Specify the BGP weight for the routing table.</a:t>
            </a:r>
            <a:endParaRPr lang="en-US" dirty="0"/>
          </a:p>
        </p:txBody>
      </p:sp>
      <p:sp>
        <p:nvSpPr>
          <p:cNvPr id="14" name="Text Placeholder 13"/>
          <p:cNvSpPr>
            <a:spLocks noGrp="1"/>
          </p:cNvSpPr>
          <p:nvPr>
            <p:ph type="body" sz="quarter" idx="10"/>
          </p:nvPr>
        </p:nvSpPr>
        <p:spPr/>
        <p:txBody>
          <a:bodyPr/>
          <a:lstStyle/>
          <a:p>
            <a:r>
              <a:rPr lang="en-US" smtClean="0"/>
              <a:t>Router(config-route-map)#</a:t>
            </a:r>
            <a:endParaRPr lang="en-US" dirty="0"/>
          </a:p>
        </p:txBody>
      </p:sp>
      <p:sp>
        <p:nvSpPr>
          <p:cNvPr id="15" name="Text Placeholder 14"/>
          <p:cNvSpPr>
            <a:spLocks noGrp="1"/>
          </p:cNvSpPr>
          <p:nvPr>
            <p:ph type="body" sz="quarter" idx="11"/>
          </p:nvPr>
        </p:nvSpPr>
        <p:spPr/>
        <p:txBody>
          <a:bodyPr/>
          <a:lstStyle/>
          <a:p>
            <a:r>
              <a:rPr lang="en-US" smtClean="0"/>
              <a:t>set weight </a:t>
            </a:r>
            <a:r>
              <a:rPr lang="en-US" b="0" i="1" smtClean="0"/>
              <a:t>number</a:t>
            </a:r>
            <a:endParaRPr lang="en-US" b="0" i="1" dirty="0"/>
          </a:p>
        </p:txBody>
      </p:sp>
      <p:sp>
        <p:nvSpPr>
          <p:cNvPr id="7" name="Content Placeholder 6"/>
          <p:cNvSpPr>
            <a:spLocks noGrp="1"/>
          </p:cNvSpPr>
          <p:nvPr>
            <p:ph idx="12"/>
          </p:nvPr>
        </p:nvSpPr>
        <p:spPr/>
        <p:txBody>
          <a:bodyPr/>
          <a:lstStyle/>
          <a:p>
            <a:pPr lvl="0"/>
            <a:r>
              <a:rPr lang="en-US" smtClean="0"/>
              <a:t>The </a:t>
            </a:r>
            <a:r>
              <a:rPr lang="en-US" i="1" smtClean="0">
                <a:latin typeface="Courier New" pitchFamily="49" charset="0"/>
                <a:cs typeface="Courier New" pitchFamily="49" charset="0"/>
              </a:rPr>
              <a:t>number</a:t>
            </a:r>
            <a:r>
              <a:rPr lang="en-US" smtClean="0"/>
              <a:t> is the weight value.</a:t>
            </a:r>
          </a:p>
          <a:p>
            <a:pPr lvl="1"/>
            <a:r>
              <a:rPr lang="en-US" smtClean="0"/>
              <a:t>It can be an integer ranging from 0 to 65535.</a:t>
            </a:r>
          </a:p>
          <a:p>
            <a:r>
              <a:rPr lang="en-US" smtClean="0"/>
              <a:t>The implemented weight is based on the first matched AS path. </a:t>
            </a:r>
          </a:p>
          <a:p>
            <a:pPr lvl="0"/>
            <a:r>
              <a:rPr lang="en-US" smtClean="0"/>
              <a:t>Weights assigned with this command override the weights assigned using the </a:t>
            </a:r>
            <a:r>
              <a:rPr lang="en-US" b="1" smtClean="0">
                <a:latin typeface="Courier New" pitchFamily="49" charset="0"/>
                <a:cs typeface="Courier New" pitchFamily="49" charset="0"/>
              </a:rPr>
              <a:t>neighbor weight </a:t>
            </a:r>
            <a:r>
              <a:rPr lang="en-US" smtClean="0"/>
              <a:t>command. </a:t>
            </a:r>
          </a:p>
        </p:txBody>
      </p:sp>
    </p:spTree>
    <p:extLst>
      <p:ext uri="{BB962C8B-B14F-4D97-AF65-F5344CB8AC3E}">
        <p14:creationId xmlns:p14="http://schemas.microsoft.com/office/powerpoint/2010/main" val="3641495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NZ" altLang="en-US" sz="3200" b="1" u="sng" smtClean="0"/>
              <a:t>Local Preference</a:t>
            </a:r>
            <a:endParaRPr lang="en-AU" altLang="en-US" sz="3200" b="1" u="sng" smtClean="0"/>
          </a:p>
        </p:txBody>
      </p:sp>
      <p:sp>
        <p:nvSpPr>
          <p:cNvPr id="22531" name="Rectangle 3"/>
          <p:cNvSpPr>
            <a:spLocks noGrp="1" noChangeArrowheads="1"/>
          </p:cNvSpPr>
          <p:nvPr>
            <p:ph sz="quarter" idx="1"/>
          </p:nvPr>
        </p:nvSpPr>
        <p:spPr/>
        <p:txBody>
          <a:bodyPr/>
          <a:lstStyle/>
          <a:p>
            <a:pPr eaLnBrk="1" hangingPunct="1"/>
            <a:r>
              <a:rPr lang="en-NZ" altLang="en-US" sz="2400" smtClean="0"/>
              <a:t>Highest preferred</a:t>
            </a:r>
          </a:p>
          <a:p>
            <a:pPr eaLnBrk="1" hangingPunct="1"/>
            <a:r>
              <a:rPr lang="en-NZ" altLang="en-US" sz="2400" smtClean="0"/>
              <a:t>Used to influence outbound path preference</a:t>
            </a:r>
          </a:p>
          <a:p>
            <a:pPr eaLnBrk="1" hangingPunct="1"/>
            <a:r>
              <a:rPr lang="en-NZ" altLang="en-US" sz="2400" smtClean="0"/>
              <a:t>Configured on ingress </a:t>
            </a:r>
          </a:p>
          <a:p>
            <a:pPr eaLnBrk="1" hangingPunct="1"/>
            <a:r>
              <a:rPr lang="en-NZ" altLang="en-US" sz="2400" smtClean="0"/>
              <a:t>Not advertised outside of local AS</a:t>
            </a:r>
          </a:p>
          <a:p>
            <a:pPr eaLnBrk="1" hangingPunct="1"/>
            <a:r>
              <a:rPr lang="en-NZ" altLang="en-US" sz="2400" smtClean="0"/>
              <a:t>Default = 100</a:t>
            </a:r>
          </a:p>
          <a:p>
            <a:pPr eaLnBrk="1" hangingPunct="1"/>
            <a:endParaRPr lang="en-NZ" altLang="en-US" sz="2000" smtClean="0"/>
          </a:p>
          <a:p>
            <a:pPr eaLnBrk="1" hangingPunct="1"/>
            <a:endParaRPr lang="en-AU" altLang="en-US"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57563"/>
            <a:ext cx="410368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226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set local-preference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Specify a preference value for the AS path.</a:t>
            </a:r>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lstStyle/>
          <a:p>
            <a:r>
              <a:rPr lang="en-US" dirty="0" smtClean="0"/>
              <a:t>set local-preference </a:t>
            </a:r>
            <a:r>
              <a:rPr lang="en-US" b="0" i="1" dirty="0" smtClean="0"/>
              <a:t>number-value</a:t>
            </a:r>
            <a:endParaRPr lang="en-US" dirty="0"/>
          </a:p>
        </p:txBody>
      </p:sp>
      <p:sp>
        <p:nvSpPr>
          <p:cNvPr id="7" name="Content Placeholder 6"/>
          <p:cNvSpPr>
            <a:spLocks noGrp="1"/>
          </p:cNvSpPr>
          <p:nvPr>
            <p:ph idx="12"/>
          </p:nvPr>
        </p:nvSpPr>
        <p:spPr/>
        <p:txBody>
          <a:bodyPr>
            <a:normAutofit/>
          </a:bodyPr>
          <a:lstStyle/>
          <a:p>
            <a:r>
              <a:rPr lang="en-US" smtClean="0"/>
              <a:t>The</a:t>
            </a:r>
            <a:r>
              <a:rPr lang="en-US" i="1" smtClean="0">
                <a:latin typeface="Courier New" pitchFamily="49" charset="0"/>
                <a:cs typeface="Courier New" pitchFamily="49" charset="0"/>
              </a:rPr>
              <a:t> number-value </a:t>
            </a:r>
            <a:r>
              <a:rPr lang="en-US" smtClean="0"/>
              <a:t>is the preference value. </a:t>
            </a:r>
          </a:p>
          <a:p>
            <a:pPr marL="693738" lvl="1">
              <a:buFont typeface="Wingdings" pitchFamily="2" charset="2"/>
              <a:buChar char="§"/>
            </a:pPr>
            <a:r>
              <a:rPr lang="en-US" smtClean="0"/>
              <a:t>An integer from 0 to 4294967295. </a:t>
            </a:r>
          </a:p>
          <a:p>
            <a:pPr marL="693738" lvl="1">
              <a:buFont typeface="Wingdings" pitchFamily="2" charset="2"/>
              <a:buChar char="§"/>
            </a:pPr>
            <a:r>
              <a:rPr lang="en-US" smtClean="0"/>
              <a:t>Default 100.</a:t>
            </a:r>
          </a:p>
        </p:txBody>
      </p:sp>
    </p:spTree>
    <p:extLst>
      <p:ext uri="{BB962C8B-B14F-4D97-AF65-F5344CB8AC3E}">
        <p14:creationId xmlns:p14="http://schemas.microsoft.com/office/powerpoint/2010/main" val="3028968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IBGP Source IP Address Problem</a:t>
            </a:r>
            <a:endParaRPr lang="en-US" dirty="0"/>
          </a:p>
        </p:txBody>
      </p:sp>
      <p:sp>
        <p:nvSpPr>
          <p:cNvPr id="3" name="Content Placeholder 2"/>
          <p:cNvSpPr>
            <a:spLocks noGrp="1"/>
          </p:cNvSpPr>
          <p:nvPr>
            <p:ph idx="11"/>
          </p:nvPr>
        </p:nvSpPr>
        <p:spPr/>
        <p:txBody>
          <a:bodyPr>
            <a:normAutofit lnSpcReduction="10000"/>
          </a:bodyPr>
          <a:lstStyle/>
          <a:p>
            <a:r>
              <a:rPr lang="en-US" dirty="0" smtClean="0"/>
              <a:t>When multiple paths exist between IBGP neighbors, the BGP source address can cause problems: </a:t>
            </a:r>
          </a:p>
          <a:p>
            <a:pPr lvl="1"/>
            <a:r>
              <a:rPr lang="en-US" dirty="0" smtClean="0"/>
              <a:t>Router D uses 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neighbor 10.3.3.1 remote-as 65102</a:t>
            </a:r>
            <a:r>
              <a:rPr lang="en-US" dirty="0" smtClean="0">
                <a:latin typeface="Courier New" pitchFamily="49" charset="0"/>
                <a:cs typeface="Courier New" pitchFamily="49" charset="0"/>
              </a:rPr>
              <a:t> </a:t>
            </a:r>
            <a:r>
              <a:rPr lang="en-US" dirty="0" smtClean="0"/>
              <a:t>command to establish a relationship with A. </a:t>
            </a:r>
          </a:p>
          <a:p>
            <a:pPr lvl="1"/>
            <a:r>
              <a:rPr lang="en-US" dirty="0" smtClean="0"/>
              <a:t>However, router A is sending BGP packets to D via B therefore the source IP address of the packets is 10.1.1.1. </a:t>
            </a:r>
          </a:p>
          <a:p>
            <a:pPr lvl="1"/>
            <a:r>
              <a:rPr lang="en-US" dirty="0" smtClean="0"/>
              <a:t>The IBGP session between A and D cannot be established because D does not recognize 10.1.1.1 as a BGP neighbor.</a:t>
            </a:r>
            <a:endParaRPr lang="en-US" dirty="0"/>
          </a:p>
        </p:txBody>
      </p:sp>
      <p:pic>
        <p:nvPicPr>
          <p:cNvPr id="291842" name="Picture 2"/>
          <p:cNvPicPr>
            <a:picLocks noGrp="1" noChangeAspect="1" noChangeArrowheads="1"/>
          </p:cNvPicPr>
          <p:nvPr>
            <p:ph sz="quarter" idx="12"/>
          </p:nvPr>
        </p:nvPicPr>
        <p:blipFill>
          <a:blip r:embed="rId2"/>
          <a:stretch>
            <a:fillRect/>
          </a:stretch>
        </p:blipFill>
        <p:spPr bwMode="auto">
          <a:xfrm>
            <a:off x="2367365" y="990600"/>
            <a:ext cx="4355295" cy="2654300"/>
          </a:xfrm>
          <a:prstGeom prst="rect">
            <a:avLst/>
          </a:prstGeom>
          <a:noFill/>
          <a:ln w="9525">
            <a:noFill/>
            <a:miter lim="800000"/>
            <a:headEnd/>
            <a:tailEnd/>
          </a:ln>
        </p:spPr>
      </p:pic>
    </p:spTree>
    <p:extLst>
      <p:ext uri="{BB962C8B-B14F-4D97-AF65-F5344CB8AC3E}">
        <p14:creationId xmlns:p14="http://schemas.microsoft.com/office/powerpoint/2010/main" val="3321149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NZ" altLang="en-US" sz="3200" b="1" u="sng" smtClean="0"/>
              <a:t>AS Path</a:t>
            </a:r>
            <a:endParaRPr lang="en-AU" altLang="en-US" sz="3200" b="1" u="sng" smtClean="0"/>
          </a:p>
        </p:txBody>
      </p:sp>
      <p:sp>
        <p:nvSpPr>
          <p:cNvPr id="23555" name="Rectangle 3"/>
          <p:cNvSpPr>
            <a:spLocks noGrp="1" noChangeArrowheads="1"/>
          </p:cNvSpPr>
          <p:nvPr>
            <p:ph sz="quarter" idx="1"/>
          </p:nvPr>
        </p:nvSpPr>
        <p:spPr/>
        <p:txBody>
          <a:bodyPr/>
          <a:lstStyle/>
          <a:p>
            <a:pPr eaLnBrk="1" hangingPunct="1">
              <a:lnSpc>
                <a:spcPct val="80000"/>
              </a:lnSpc>
            </a:pPr>
            <a:endParaRPr lang="en-NZ" altLang="en-US" sz="2400" smtClean="0"/>
          </a:p>
          <a:p>
            <a:pPr eaLnBrk="1" hangingPunct="1">
              <a:lnSpc>
                <a:spcPct val="80000"/>
              </a:lnSpc>
            </a:pPr>
            <a:r>
              <a:rPr lang="en-NZ" altLang="en-US" sz="2400" smtClean="0"/>
              <a:t>Autonomous System (AS) is a connected group of IP networks that adhere to a single and clearly defined routing policy</a:t>
            </a:r>
          </a:p>
          <a:p>
            <a:pPr eaLnBrk="1" hangingPunct="1">
              <a:lnSpc>
                <a:spcPct val="80000"/>
              </a:lnSpc>
            </a:pPr>
            <a:endParaRPr lang="en-NZ" altLang="en-US" sz="2400" smtClean="0"/>
          </a:p>
          <a:p>
            <a:pPr eaLnBrk="1" hangingPunct="1">
              <a:lnSpc>
                <a:spcPct val="80000"/>
              </a:lnSpc>
            </a:pPr>
            <a:r>
              <a:rPr lang="en-NZ" altLang="en-US" sz="2400" smtClean="0"/>
              <a:t>Local AS is prepended to routes advertised to eBGP peers</a:t>
            </a:r>
          </a:p>
          <a:p>
            <a:pPr eaLnBrk="1" hangingPunct="1">
              <a:lnSpc>
                <a:spcPct val="80000"/>
              </a:lnSpc>
            </a:pPr>
            <a:endParaRPr lang="en-NZ" altLang="en-US" sz="2400" smtClean="0"/>
          </a:p>
          <a:p>
            <a:pPr eaLnBrk="1" hangingPunct="1">
              <a:lnSpc>
                <a:spcPct val="80000"/>
              </a:lnSpc>
            </a:pPr>
            <a:r>
              <a:rPr lang="en-NZ" altLang="en-US" sz="2400" smtClean="0"/>
              <a:t>Shortest AS path preferred</a:t>
            </a:r>
          </a:p>
          <a:p>
            <a:pPr eaLnBrk="1" hangingPunct="1">
              <a:lnSpc>
                <a:spcPct val="80000"/>
              </a:lnSpc>
            </a:pPr>
            <a:endParaRPr lang="en-NZ" altLang="en-US" sz="2400" smtClean="0"/>
          </a:p>
          <a:p>
            <a:pPr eaLnBrk="1" hangingPunct="1">
              <a:lnSpc>
                <a:spcPct val="80000"/>
              </a:lnSpc>
            </a:pPr>
            <a:r>
              <a:rPr lang="en-NZ" altLang="en-US" sz="2400" smtClean="0"/>
              <a:t>Used for loop prevention</a:t>
            </a:r>
          </a:p>
          <a:p>
            <a:pPr eaLnBrk="1" hangingPunct="1">
              <a:lnSpc>
                <a:spcPct val="80000"/>
              </a:lnSpc>
            </a:pPr>
            <a:endParaRPr lang="en-NZ" altLang="en-US" sz="2400" smtClean="0"/>
          </a:p>
          <a:p>
            <a:pPr eaLnBrk="1" hangingPunct="1">
              <a:lnSpc>
                <a:spcPct val="80000"/>
              </a:lnSpc>
            </a:pPr>
            <a:r>
              <a:rPr lang="en-NZ" altLang="en-US" sz="2400" smtClean="0"/>
              <a:t>Prefix not accepted if its AS_PATH contains local AS</a:t>
            </a:r>
          </a:p>
        </p:txBody>
      </p:sp>
    </p:spTree>
    <p:extLst>
      <p:ext uri="{BB962C8B-B14F-4D97-AF65-F5344CB8AC3E}">
        <p14:creationId xmlns:p14="http://schemas.microsoft.com/office/powerpoint/2010/main" val="1752127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set as-path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Modify an AS path for BGP routes.</a:t>
            </a:r>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normAutofit/>
          </a:bodyPr>
          <a:lstStyle/>
          <a:p>
            <a:r>
              <a:rPr lang="en-US" dirty="0" smtClean="0"/>
              <a:t>set as-path {tag | prepend </a:t>
            </a:r>
            <a:r>
              <a:rPr lang="en-US" b="0" i="1" dirty="0" smtClean="0"/>
              <a:t>as-path-string</a:t>
            </a:r>
            <a:r>
              <a:rPr lang="en-US" dirty="0" smtClean="0"/>
              <a:t>} </a:t>
            </a:r>
          </a:p>
          <a:p>
            <a:endParaRPr lang="en-US" dirty="0" smtClean="0"/>
          </a:p>
        </p:txBody>
      </p:sp>
      <p:graphicFrame>
        <p:nvGraphicFramePr>
          <p:cNvPr id="7" name="Table 6"/>
          <p:cNvGraphicFramePr>
            <a:graphicFrameLocks noGrp="1"/>
          </p:cNvGraphicFramePr>
          <p:nvPr/>
        </p:nvGraphicFramePr>
        <p:xfrm>
          <a:off x="594849" y="2935897"/>
          <a:ext cx="7782234" cy="3027533"/>
        </p:xfrm>
        <a:graphic>
          <a:graphicData uri="http://schemas.openxmlformats.org/drawingml/2006/table">
            <a:tbl>
              <a:tblPr firstRow="1" bandRow="1">
                <a:tableStyleId>{5C22544A-7EE6-4342-B048-85BDC9FD1C3A}</a:tableStyleId>
              </a:tblPr>
              <a:tblGrid>
                <a:gridCol w="2458067"/>
                <a:gridCol w="5324167"/>
              </a:tblGrid>
              <a:tr h="390858">
                <a:tc>
                  <a:txBody>
                    <a:bodyPr/>
                    <a:lstStyle/>
                    <a:p>
                      <a:pPr marL="0" marR="0" lvl="0" indent="0" algn="ctr"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Parameter</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800" b="1" u="none" strike="noStrike" cap="none" normalizeH="0" baseline="0" dirty="0" smtClean="0">
                          <a:ln>
                            <a:noFill/>
                          </a:ln>
                          <a:effectLst/>
                        </a:rPr>
                        <a:t>Description</a:t>
                      </a:r>
                      <a:endParaRPr kumimoji="0" lang="en-US" sz="18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691035">
                <a:tc>
                  <a:txBody>
                    <a:bodyPr/>
                    <a:lstStyle/>
                    <a:p>
                      <a:pPr marL="0" marR="0" algn="ctr">
                        <a:lnSpc>
                          <a:spcPct val="100000"/>
                        </a:lnSpc>
                        <a:spcBef>
                          <a:spcPts val="0"/>
                        </a:spcBef>
                        <a:spcAft>
                          <a:spcPts val="600"/>
                        </a:spcAft>
                      </a:pPr>
                      <a:r>
                        <a:rPr kumimoji="0" lang="en-US" sz="1600" b="1" i="0" u="none" strike="noStrike" kern="1200" cap="none" normalizeH="0" baseline="0" dirty="0" smtClean="0">
                          <a:ln>
                            <a:noFill/>
                          </a:ln>
                          <a:solidFill>
                            <a:schemeClr val="dk1"/>
                          </a:solidFill>
                          <a:effectLst/>
                          <a:latin typeface="Courier New" pitchFamily="49" charset="0"/>
                          <a:ea typeface="+mn-ea"/>
                          <a:cs typeface="Courier New" pitchFamily="49" charset="0"/>
                        </a:rPr>
                        <a:t>tag</a:t>
                      </a: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defRPr/>
                      </a:pPr>
                      <a:r>
                        <a:rPr lang="en-US" sz="1600" dirty="0" smtClean="0"/>
                        <a:t>Converts the tag of a route into an autonomous system path. Applies only when redistributing routes into BGP. </a:t>
                      </a:r>
                    </a:p>
                  </a:txBody>
                  <a:tcPr marL="76200" marR="76200" marT="76200" marB="50800" anchor="ctr"/>
                </a:tc>
              </a:tr>
              <a:tr h="904862">
                <a:tc>
                  <a:txBody>
                    <a:bodyPr/>
                    <a:lstStyle/>
                    <a:p>
                      <a:pPr marL="0" marR="0" algn="ctr">
                        <a:lnSpc>
                          <a:spcPct val="100000"/>
                        </a:lnSpc>
                        <a:spcBef>
                          <a:spcPts val="0"/>
                        </a:spcBef>
                        <a:spcAft>
                          <a:spcPts val="600"/>
                        </a:spcAft>
                      </a:pPr>
                      <a:r>
                        <a:rPr kumimoji="0" lang="en-US" sz="1600" b="1" i="0" u="none" strike="noStrike" kern="1200" cap="none" normalizeH="0" baseline="0" dirty="0" smtClean="0">
                          <a:ln>
                            <a:noFill/>
                          </a:ln>
                          <a:solidFill>
                            <a:schemeClr val="dk1"/>
                          </a:solidFill>
                          <a:effectLst/>
                          <a:latin typeface="Courier New" pitchFamily="49" charset="0"/>
                          <a:ea typeface="+mn-ea"/>
                          <a:cs typeface="Courier New" pitchFamily="49" charset="0"/>
                        </a:rPr>
                        <a:t>prepend</a:t>
                      </a:r>
                    </a:p>
                  </a:txBody>
                  <a:tcPr marL="76200" marR="76200" marT="76200" marB="50800" anchor="ctr"/>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Appends the string following the keyword </a:t>
                      </a:r>
                      <a:r>
                        <a:rPr lang="en-US" sz="1600" b="1" dirty="0" smtClean="0">
                          <a:latin typeface="Courier New" pitchFamily="49" charset="0"/>
                          <a:cs typeface="Courier New" pitchFamily="49" charset="0"/>
                        </a:rPr>
                        <a:t>prepend</a:t>
                      </a:r>
                      <a:r>
                        <a:rPr lang="en-US" sz="1600" dirty="0" smtClean="0"/>
                        <a:t> to the AS path of the route that is matched by the route map. </a:t>
                      </a:r>
                    </a:p>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lang="en-US" sz="1600" dirty="0" smtClean="0"/>
                        <a:t>Applies to inbound and outbound BGP route maps.</a:t>
                      </a:r>
                      <a:endParaRPr kumimoji="0" lang="en-US" sz="1600" u="none" strike="noStrike" kern="1200" cap="none" normalizeH="0" baseline="0" dirty="0" smtClean="0">
                        <a:ln>
                          <a:noFill/>
                        </a:ln>
                        <a:solidFill>
                          <a:schemeClr val="dk1"/>
                        </a:solidFill>
                        <a:effectLst/>
                        <a:latin typeface="+mn-lt"/>
                        <a:ea typeface="+mn-ea"/>
                        <a:cs typeface="+mn-cs"/>
                      </a:endParaRPr>
                    </a:p>
                  </a:txBody>
                  <a:tcPr marL="76200" marR="76200" marT="76200" marB="50800" anchor="ctr"/>
                </a:tc>
              </a:tr>
              <a:tr h="904862">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kumimoji="0" lang="en-US" sz="1600" b="0" i="1" u="none" strike="noStrike" kern="1200" cap="none" normalizeH="0" baseline="0" dirty="0" smtClean="0">
                          <a:ln>
                            <a:noFill/>
                          </a:ln>
                          <a:solidFill>
                            <a:schemeClr val="dk1"/>
                          </a:solidFill>
                          <a:effectLst/>
                          <a:latin typeface="Courier New" pitchFamily="49" charset="0"/>
                          <a:ea typeface="+mn-ea"/>
                          <a:cs typeface="Courier New" pitchFamily="49" charset="0"/>
                        </a:rPr>
                        <a:t>as-path-string </a:t>
                      </a:r>
                    </a:p>
                  </a:txBody>
                  <a:tcPr marL="76200" marR="76200" marT="76200" marB="50800" anchor="ctr"/>
                </a:tc>
                <a:tc>
                  <a:txBody>
                    <a:bodyPr/>
                    <a:lstStyle/>
                    <a:p>
                      <a:pPr>
                        <a:lnSpc>
                          <a:spcPct val="100000"/>
                        </a:lnSpc>
                        <a:spcBef>
                          <a:spcPts val="0"/>
                        </a:spcBef>
                        <a:spcAft>
                          <a:spcPts val="600"/>
                        </a:spcAft>
                      </a:pPr>
                      <a:r>
                        <a:rPr lang="en-US" sz="1600" dirty="0" smtClean="0"/>
                        <a:t>AS number to prepend to the AS_PATH attribute. </a:t>
                      </a:r>
                    </a:p>
                    <a:p>
                      <a:pPr>
                        <a:lnSpc>
                          <a:spcPct val="100000"/>
                        </a:lnSpc>
                        <a:spcBef>
                          <a:spcPts val="0"/>
                        </a:spcBef>
                        <a:spcAft>
                          <a:spcPts val="600"/>
                        </a:spcAft>
                      </a:pPr>
                      <a:r>
                        <a:rPr lang="en-US" sz="1600" dirty="0" smtClean="0"/>
                        <a:t>The range of values for this argument is 1 to 65535. </a:t>
                      </a:r>
                    </a:p>
                    <a:p>
                      <a:pPr>
                        <a:lnSpc>
                          <a:spcPct val="100000"/>
                        </a:lnSpc>
                        <a:spcBef>
                          <a:spcPts val="0"/>
                        </a:spcBef>
                        <a:spcAft>
                          <a:spcPts val="600"/>
                        </a:spcAft>
                      </a:pPr>
                      <a:r>
                        <a:rPr lang="en-US" sz="1600" dirty="0" smtClean="0"/>
                        <a:t>Up to 10 AS numbers can be entered. </a:t>
                      </a:r>
                    </a:p>
                  </a:txBody>
                  <a:tcPr marL="76200" marR="76200" marT="76200" marB="50800" anchor="ctr"/>
                </a:tc>
              </a:tr>
            </a:tbl>
          </a:graphicData>
        </a:graphic>
      </p:graphicFrame>
    </p:spTree>
    <p:extLst>
      <p:ext uri="{BB962C8B-B14F-4D97-AF65-F5344CB8AC3E}">
        <p14:creationId xmlns:p14="http://schemas.microsoft.com/office/powerpoint/2010/main" val="1553557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NZ" altLang="en-US" sz="3200" b="1" u="sng" smtClean="0"/>
              <a:t>AS Path cont …</a:t>
            </a:r>
          </a:p>
        </p:txBody>
      </p:sp>
      <p:pic>
        <p:nvPicPr>
          <p:cNvPr id="24579"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979613" y="2276475"/>
            <a:ext cx="6751637" cy="3246438"/>
          </a:xfrm>
          <a:noFill/>
        </p:spPr>
      </p:pic>
      <p:sp>
        <p:nvSpPr>
          <p:cNvPr id="24580" name="TextBox 4"/>
          <p:cNvSpPr txBox="1">
            <a:spLocks noChangeArrowheads="1"/>
          </p:cNvSpPr>
          <p:nvPr/>
        </p:nvSpPr>
        <p:spPr bwMode="auto">
          <a:xfrm>
            <a:off x="611188" y="3716338"/>
            <a:ext cx="1327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lnSpc>
                <a:spcPct val="100000"/>
              </a:lnSpc>
            </a:pPr>
            <a:r>
              <a:rPr lang="en-NZ" altLang="en-US" sz="1600" b="1" smtClean="0">
                <a:solidFill>
                  <a:prstClr val="black"/>
                </a:solidFill>
              </a:rPr>
              <a:t>192.0.2.0/24</a:t>
            </a:r>
          </a:p>
        </p:txBody>
      </p:sp>
    </p:spTree>
    <p:extLst>
      <p:ext uri="{BB962C8B-B14F-4D97-AF65-F5344CB8AC3E}">
        <p14:creationId xmlns:p14="http://schemas.microsoft.com/office/powerpoint/2010/main" val="3488654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NZ" altLang="en-US" sz="3200" u="sng" smtClean="0"/>
              <a:t>AS Path Prepending</a:t>
            </a:r>
          </a:p>
        </p:txBody>
      </p:sp>
      <p:sp>
        <p:nvSpPr>
          <p:cNvPr id="3" name="Content Placeholder 2"/>
          <p:cNvSpPr>
            <a:spLocks noGrp="1"/>
          </p:cNvSpPr>
          <p:nvPr>
            <p:ph sz="quarter" idx="1"/>
          </p:nvPr>
        </p:nvSpPr>
        <p:spPr/>
        <p:txBody>
          <a:bodyPr/>
          <a:lstStyle/>
          <a:p>
            <a:pPr eaLnBrk="1" hangingPunct="1">
              <a:lnSpc>
                <a:spcPct val="80000"/>
              </a:lnSpc>
              <a:defRPr/>
            </a:pPr>
            <a:endParaRPr lang="en-NZ" sz="2800" dirty="0" smtClean="0"/>
          </a:p>
          <a:p>
            <a:pPr eaLnBrk="1" hangingPunct="1">
              <a:lnSpc>
                <a:spcPct val="80000"/>
              </a:lnSpc>
              <a:defRPr/>
            </a:pPr>
            <a:r>
              <a:rPr lang="en-NZ" sz="2400" dirty="0" smtClean="0"/>
              <a:t>AS path </a:t>
            </a:r>
            <a:r>
              <a:rPr lang="en-NZ" sz="2400" dirty="0" err="1" smtClean="0"/>
              <a:t>prepending</a:t>
            </a:r>
            <a:r>
              <a:rPr lang="en-NZ" sz="2400" dirty="0" smtClean="0"/>
              <a:t> used to influence inbound path selection </a:t>
            </a:r>
          </a:p>
          <a:p>
            <a:pPr eaLnBrk="1" hangingPunct="1">
              <a:lnSpc>
                <a:spcPct val="80000"/>
              </a:lnSpc>
              <a:defRPr/>
            </a:pPr>
            <a:endParaRPr lang="en-NZ" sz="2400" dirty="0" smtClean="0"/>
          </a:p>
          <a:p>
            <a:pPr eaLnBrk="1" hangingPunct="1">
              <a:lnSpc>
                <a:spcPct val="80000"/>
              </a:lnSpc>
              <a:defRPr/>
            </a:pPr>
            <a:r>
              <a:rPr lang="en-NZ" sz="2400" dirty="0" smtClean="0"/>
              <a:t>Add 1 or more occurrences of local AS to AS path causing it to be less favourable</a:t>
            </a:r>
          </a:p>
          <a:p>
            <a:pPr eaLnBrk="1" hangingPunct="1">
              <a:lnSpc>
                <a:spcPct val="80000"/>
              </a:lnSpc>
              <a:defRPr/>
            </a:pPr>
            <a:endParaRPr lang="en-NZ" sz="2400" dirty="0" smtClean="0"/>
          </a:p>
          <a:p>
            <a:pPr eaLnBrk="1" hangingPunct="1">
              <a:lnSpc>
                <a:spcPct val="80000"/>
              </a:lnSpc>
              <a:defRPr/>
            </a:pPr>
            <a:r>
              <a:rPr lang="en-NZ" sz="2400" dirty="0" smtClean="0"/>
              <a:t>Configure on egress</a:t>
            </a:r>
          </a:p>
          <a:p>
            <a:pPr eaLnBrk="1" hangingPunct="1">
              <a:lnSpc>
                <a:spcPct val="80000"/>
              </a:lnSpc>
              <a:defRPr/>
            </a:pPr>
            <a:endParaRPr lang="en-NZ" sz="1800" dirty="0" smtClean="0"/>
          </a:p>
          <a:p>
            <a:pPr marL="274320" indent="-274320" eaLnBrk="1" fontAlgn="auto" hangingPunct="1">
              <a:lnSpc>
                <a:spcPct val="80000"/>
              </a:lnSpc>
              <a:spcBef>
                <a:spcPts val="580"/>
              </a:spcBef>
              <a:spcAft>
                <a:spcPts val="0"/>
              </a:spcAft>
              <a:buFontTx/>
              <a:buNone/>
              <a:defRPr/>
            </a:pPr>
            <a:r>
              <a:rPr lang="fr-FR" sz="1800" dirty="0" smtClean="0">
                <a:latin typeface="Courier New" pitchFamily="49" charset="0"/>
              </a:rPr>
              <a:t>router </a:t>
            </a:r>
            <a:r>
              <a:rPr lang="fr-FR" sz="1800" dirty="0" err="1" smtClean="0">
                <a:latin typeface="Courier New" pitchFamily="49" charset="0"/>
              </a:rPr>
              <a:t>bgp</a:t>
            </a:r>
            <a:r>
              <a:rPr lang="fr-FR" sz="1800" dirty="0" smtClean="0">
                <a:latin typeface="Courier New" pitchFamily="49" charset="0"/>
              </a:rPr>
              <a:t> 100</a:t>
            </a:r>
          </a:p>
          <a:p>
            <a:pPr marL="274320" indent="-274320" eaLnBrk="1" fontAlgn="auto" hangingPunct="1">
              <a:lnSpc>
                <a:spcPct val="80000"/>
              </a:lnSpc>
              <a:spcBef>
                <a:spcPts val="580"/>
              </a:spcBef>
              <a:spcAft>
                <a:spcPts val="0"/>
              </a:spcAft>
              <a:buFontTx/>
              <a:buNone/>
              <a:defRPr/>
            </a:pPr>
            <a:r>
              <a:rPr lang="fr-FR" sz="1800" dirty="0" err="1" smtClean="0">
                <a:latin typeface="Courier New" pitchFamily="49" charset="0"/>
              </a:rPr>
              <a:t>neighbor</a:t>
            </a:r>
            <a:r>
              <a:rPr lang="fr-FR" sz="1800" dirty="0" smtClean="0">
                <a:latin typeface="Courier New" pitchFamily="49" charset="0"/>
              </a:rPr>
              <a:t> 10.1.1.12 </a:t>
            </a:r>
            <a:r>
              <a:rPr lang="fr-FR" sz="1800" dirty="0" err="1" smtClean="0">
                <a:latin typeface="Courier New" pitchFamily="49" charset="0"/>
              </a:rPr>
              <a:t>remote</a:t>
            </a:r>
            <a:r>
              <a:rPr lang="fr-FR" sz="1800" dirty="0" smtClean="0">
                <a:latin typeface="Courier New" pitchFamily="49" charset="0"/>
              </a:rPr>
              <a:t>-as 200 </a:t>
            </a:r>
          </a:p>
          <a:p>
            <a:pPr marL="274320" indent="-274320" eaLnBrk="1" fontAlgn="auto" hangingPunct="1">
              <a:lnSpc>
                <a:spcPct val="80000"/>
              </a:lnSpc>
              <a:spcBef>
                <a:spcPts val="580"/>
              </a:spcBef>
              <a:spcAft>
                <a:spcPts val="0"/>
              </a:spcAft>
              <a:buFontTx/>
              <a:buNone/>
              <a:defRPr/>
            </a:pPr>
            <a:r>
              <a:rPr lang="fr-FR" sz="1800" dirty="0" err="1" smtClean="0">
                <a:latin typeface="Courier New" pitchFamily="49" charset="0"/>
              </a:rPr>
              <a:t>neighbor</a:t>
            </a:r>
            <a:r>
              <a:rPr lang="fr-FR" sz="1800" dirty="0" smtClean="0">
                <a:latin typeface="Courier New" pitchFamily="49" charset="0"/>
              </a:rPr>
              <a:t> 10.1.1.12 route-</a:t>
            </a:r>
            <a:r>
              <a:rPr lang="fr-FR" sz="1800" dirty="0" err="1" smtClean="0">
                <a:latin typeface="Courier New" pitchFamily="49" charset="0"/>
              </a:rPr>
              <a:t>map</a:t>
            </a:r>
            <a:r>
              <a:rPr lang="fr-FR" sz="1800" dirty="0" smtClean="0">
                <a:latin typeface="Courier New" pitchFamily="49" charset="0"/>
              </a:rPr>
              <a:t> </a:t>
            </a:r>
            <a:r>
              <a:rPr lang="fr-FR" sz="1800" dirty="0" err="1" smtClean="0">
                <a:latin typeface="Courier New" pitchFamily="49" charset="0"/>
              </a:rPr>
              <a:t>prepend</a:t>
            </a:r>
            <a:r>
              <a:rPr lang="fr-FR" sz="1800" dirty="0" smtClean="0">
                <a:latin typeface="Courier New" pitchFamily="49" charset="0"/>
              </a:rPr>
              <a:t> out</a:t>
            </a:r>
          </a:p>
          <a:p>
            <a:pPr marL="274320" indent="-274320" eaLnBrk="1" fontAlgn="auto" hangingPunct="1">
              <a:lnSpc>
                <a:spcPct val="80000"/>
              </a:lnSpc>
              <a:spcBef>
                <a:spcPts val="580"/>
              </a:spcBef>
              <a:spcAft>
                <a:spcPts val="0"/>
              </a:spcAft>
              <a:buFontTx/>
              <a:buNone/>
              <a:defRPr/>
            </a:pPr>
            <a:endParaRPr lang="en-NZ" sz="1800" dirty="0" smtClean="0">
              <a:latin typeface="Times New Roman" pitchFamily="18" charset="0"/>
            </a:endParaRPr>
          </a:p>
          <a:p>
            <a:pPr marL="274320" indent="-274320" eaLnBrk="1" fontAlgn="auto" hangingPunct="1">
              <a:lnSpc>
                <a:spcPct val="80000"/>
              </a:lnSpc>
              <a:spcBef>
                <a:spcPts val="580"/>
              </a:spcBef>
              <a:spcAft>
                <a:spcPts val="0"/>
              </a:spcAft>
              <a:buFontTx/>
              <a:buNone/>
              <a:defRPr/>
            </a:pPr>
            <a:r>
              <a:rPr lang="en-NZ" sz="1800" dirty="0" smtClean="0">
                <a:latin typeface="Courier New" pitchFamily="49" charset="0"/>
                <a:cs typeface="Courier New" pitchFamily="49" charset="0"/>
              </a:rPr>
              <a:t>route-map </a:t>
            </a:r>
            <a:r>
              <a:rPr lang="en-NZ" sz="1800" dirty="0" err="1" smtClean="0">
                <a:latin typeface="Courier New" pitchFamily="49" charset="0"/>
                <a:cs typeface="Courier New" pitchFamily="49" charset="0"/>
              </a:rPr>
              <a:t>prepend</a:t>
            </a:r>
            <a:r>
              <a:rPr lang="en-NZ" sz="1800" dirty="0" smtClean="0">
                <a:latin typeface="Courier New" pitchFamily="49" charset="0"/>
                <a:cs typeface="Courier New" pitchFamily="49" charset="0"/>
              </a:rPr>
              <a:t> permit 10</a:t>
            </a:r>
          </a:p>
          <a:p>
            <a:pPr marL="274320" indent="-274320" eaLnBrk="1" fontAlgn="auto" hangingPunct="1">
              <a:lnSpc>
                <a:spcPct val="80000"/>
              </a:lnSpc>
              <a:spcBef>
                <a:spcPts val="580"/>
              </a:spcBef>
              <a:spcAft>
                <a:spcPts val="0"/>
              </a:spcAft>
              <a:buFontTx/>
              <a:buNone/>
              <a:defRPr/>
            </a:pPr>
            <a:r>
              <a:rPr lang="fr-FR" sz="1800" dirty="0" smtClean="0">
                <a:latin typeface="Courier New" pitchFamily="49" charset="0"/>
              </a:rPr>
              <a:t>set as-</a:t>
            </a:r>
            <a:r>
              <a:rPr lang="fr-FR" sz="1800" dirty="0" err="1" smtClean="0">
                <a:latin typeface="Courier New" pitchFamily="49" charset="0"/>
              </a:rPr>
              <a:t>path</a:t>
            </a:r>
            <a:r>
              <a:rPr lang="fr-FR" sz="1800" dirty="0" smtClean="0">
                <a:latin typeface="Courier New" pitchFamily="49" charset="0"/>
              </a:rPr>
              <a:t> </a:t>
            </a:r>
            <a:r>
              <a:rPr lang="fr-FR" sz="1800" dirty="0" err="1" smtClean="0">
                <a:latin typeface="Courier New" pitchFamily="49" charset="0"/>
              </a:rPr>
              <a:t>prepend</a:t>
            </a:r>
            <a:r>
              <a:rPr lang="fr-FR" sz="1800" dirty="0" smtClean="0">
                <a:latin typeface="Courier New" pitchFamily="49" charset="0"/>
              </a:rPr>
              <a:t> 100 </a:t>
            </a:r>
            <a:r>
              <a:rPr lang="fr-FR" sz="1800" dirty="0" err="1" smtClean="0">
                <a:latin typeface="Courier New" pitchFamily="49" charset="0"/>
              </a:rPr>
              <a:t>100</a:t>
            </a:r>
            <a:r>
              <a:rPr lang="fr-FR" sz="1800" dirty="0" smtClean="0">
                <a:latin typeface="Courier New" pitchFamily="49" charset="0"/>
              </a:rPr>
              <a:t> </a:t>
            </a:r>
            <a:endParaRPr lang="en-NZ" sz="1800" dirty="0" smtClean="0"/>
          </a:p>
          <a:p>
            <a:pPr>
              <a:defRPr/>
            </a:pPr>
            <a:endParaRPr lang="en-NZ" dirty="0"/>
          </a:p>
        </p:txBody>
      </p:sp>
    </p:spTree>
    <p:extLst>
      <p:ext uri="{BB962C8B-B14F-4D97-AF65-F5344CB8AC3E}">
        <p14:creationId xmlns:p14="http://schemas.microsoft.com/office/powerpoint/2010/main" val="1528831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NZ" altLang="en-US" sz="3200" b="1" u="sng" smtClean="0"/>
              <a:t>Origin</a:t>
            </a:r>
            <a:endParaRPr lang="en-AU" altLang="en-US" sz="3200" b="1" u="sng" smtClean="0"/>
          </a:p>
        </p:txBody>
      </p:sp>
      <p:sp>
        <p:nvSpPr>
          <p:cNvPr id="21507" name="Rectangle 3"/>
          <p:cNvSpPr>
            <a:spLocks noGrp="1" noChangeArrowheads="1"/>
          </p:cNvSpPr>
          <p:nvPr>
            <p:ph sz="quarter" idx="1"/>
          </p:nvPr>
        </p:nvSpPr>
        <p:spPr/>
        <p:txBody>
          <a:bodyPr>
            <a:normAutofit fontScale="92500" lnSpcReduction="20000"/>
          </a:bodyPr>
          <a:lstStyle/>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eaLnBrk="1" fontAlgn="auto" hangingPunct="1">
              <a:lnSpc>
                <a:spcPct val="80000"/>
              </a:lnSpc>
              <a:spcBef>
                <a:spcPts val="580"/>
              </a:spcBef>
              <a:spcAft>
                <a:spcPts val="0"/>
              </a:spcAft>
              <a:buFont typeface="Wingdings 2"/>
              <a:buChar char=""/>
              <a:defRPr/>
            </a:pPr>
            <a:r>
              <a:rPr lang="en-NZ" dirty="0" smtClean="0"/>
              <a:t>Indicates how a route was learned by BGP</a:t>
            </a:r>
          </a:p>
          <a:p>
            <a:pPr marL="274320" indent="-274320" eaLnBrk="1" fontAlgn="auto" hangingPunct="1">
              <a:lnSpc>
                <a:spcPct val="80000"/>
              </a:lnSpc>
              <a:spcBef>
                <a:spcPts val="580"/>
              </a:spcBef>
              <a:spcAft>
                <a:spcPts val="0"/>
              </a:spcAft>
              <a:buFont typeface="Wingdings 2"/>
              <a:buChar char=""/>
              <a:defRPr/>
            </a:pPr>
            <a:endParaRPr lang="en-AU" b="1" dirty="0" smtClean="0"/>
          </a:p>
          <a:p>
            <a:pPr marL="274320" indent="-274320" eaLnBrk="1" fontAlgn="auto" hangingPunct="1">
              <a:lnSpc>
                <a:spcPct val="80000"/>
              </a:lnSpc>
              <a:spcBef>
                <a:spcPts val="580"/>
              </a:spcBef>
              <a:spcAft>
                <a:spcPts val="0"/>
              </a:spcAft>
              <a:buFont typeface="Wingdings 2"/>
              <a:buChar char=""/>
              <a:defRPr/>
            </a:pPr>
            <a:r>
              <a:rPr lang="en-NZ" dirty="0" smtClean="0"/>
              <a:t>Order of preference - IGP, EGP, Incomplete</a:t>
            </a:r>
          </a:p>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eaLnBrk="1" fontAlgn="auto" hangingPunct="1">
              <a:lnSpc>
                <a:spcPct val="80000"/>
              </a:lnSpc>
              <a:spcBef>
                <a:spcPts val="580"/>
              </a:spcBef>
              <a:spcAft>
                <a:spcPts val="0"/>
              </a:spcAft>
              <a:buFont typeface="Wingdings 2"/>
              <a:buChar char=""/>
              <a:defRPr/>
            </a:pPr>
            <a:endParaRPr lang="en-AU" sz="2000" b="1" dirty="0" smtClean="0"/>
          </a:p>
          <a:p>
            <a:pPr marL="274320" indent="-274320" eaLnBrk="1" fontAlgn="auto" hangingPunct="1">
              <a:lnSpc>
                <a:spcPct val="80000"/>
              </a:lnSpc>
              <a:spcBef>
                <a:spcPts val="580"/>
              </a:spcBef>
              <a:spcAft>
                <a:spcPts val="0"/>
              </a:spcAft>
              <a:buFont typeface="Wingdings 2" pitchFamily="18" charset="2"/>
              <a:buNone/>
              <a:defRPr/>
            </a:pPr>
            <a:r>
              <a:rPr lang="en-AU" sz="2400" b="1" dirty="0" smtClean="0"/>
              <a:t>Origin Codes:</a:t>
            </a:r>
          </a:p>
          <a:p>
            <a:pPr marL="274320" indent="-274320" eaLnBrk="1" fontAlgn="auto" hangingPunct="1">
              <a:lnSpc>
                <a:spcPct val="80000"/>
              </a:lnSpc>
              <a:spcBef>
                <a:spcPts val="580"/>
              </a:spcBef>
              <a:spcAft>
                <a:spcPts val="0"/>
              </a:spcAft>
              <a:buFont typeface="Wingdings 2"/>
              <a:buChar char=""/>
              <a:defRPr/>
            </a:pPr>
            <a:endParaRPr lang="en-AU" sz="2400" b="1" dirty="0" smtClean="0"/>
          </a:p>
          <a:p>
            <a:pPr marL="274320" indent="-274320" eaLnBrk="1" fontAlgn="auto" hangingPunct="1">
              <a:lnSpc>
                <a:spcPct val="80000"/>
              </a:lnSpc>
              <a:spcBef>
                <a:spcPts val="580"/>
              </a:spcBef>
              <a:spcAft>
                <a:spcPts val="0"/>
              </a:spcAft>
              <a:buFontTx/>
              <a:buNone/>
              <a:defRPr/>
            </a:pPr>
            <a:r>
              <a:rPr lang="en-AU" sz="2400" dirty="0" err="1" smtClean="0"/>
              <a:t>i</a:t>
            </a:r>
            <a:r>
              <a:rPr lang="en-AU" sz="2400" dirty="0" smtClean="0"/>
              <a:t>	Entry originated from Interior Gateway Protocol (IGP) and was advertised with a </a:t>
            </a:r>
            <a:r>
              <a:rPr lang="en-AU" sz="2400" b="1" dirty="0" smtClean="0"/>
              <a:t>network</a:t>
            </a:r>
            <a:r>
              <a:rPr lang="en-AU" sz="2400" dirty="0" smtClean="0"/>
              <a:t> router configuration command</a:t>
            </a:r>
          </a:p>
          <a:p>
            <a:pPr marL="274320" indent="-274320" eaLnBrk="1" fontAlgn="auto" hangingPunct="1">
              <a:lnSpc>
                <a:spcPct val="80000"/>
              </a:lnSpc>
              <a:spcBef>
                <a:spcPts val="580"/>
              </a:spcBef>
              <a:spcAft>
                <a:spcPts val="0"/>
              </a:spcAft>
              <a:buFontTx/>
              <a:buNone/>
              <a:defRPr/>
            </a:pPr>
            <a:endParaRPr lang="en-AU" sz="2400" dirty="0" smtClean="0"/>
          </a:p>
          <a:p>
            <a:pPr marL="274320" indent="-274320" eaLnBrk="1" fontAlgn="auto" hangingPunct="1">
              <a:lnSpc>
                <a:spcPct val="80000"/>
              </a:lnSpc>
              <a:spcBef>
                <a:spcPts val="580"/>
              </a:spcBef>
              <a:spcAft>
                <a:spcPts val="0"/>
              </a:spcAft>
              <a:buFontTx/>
              <a:buNone/>
              <a:defRPr/>
            </a:pPr>
            <a:r>
              <a:rPr lang="en-AU" sz="2400" dirty="0" smtClean="0"/>
              <a:t>e	Entry originated from Exterior Gateway Protocol (EGP) not to be confused with </a:t>
            </a:r>
            <a:r>
              <a:rPr lang="en-AU" sz="2400" dirty="0" err="1" smtClean="0"/>
              <a:t>eBGP</a:t>
            </a:r>
            <a:endParaRPr lang="en-AU" sz="2400" dirty="0" smtClean="0"/>
          </a:p>
          <a:p>
            <a:pPr marL="274320" indent="-274320" eaLnBrk="1" fontAlgn="auto" hangingPunct="1">
              <a:lnSpc>
                <a:spcPct val="80000"/>
              </a:lnSpc>
              <a:spcBef>
                <a:spcPts val="580"/>
              </a:spcBef>
              <a:spcAft>
                <a:spcPts val="0"/>
              </a:spcAft>
              <a:buFontTx/>
              <a:buNone/>
              <a:defRPr/>
            </a:pPr>
            <a:endParaRPr lang="en-AU" sz="2400" dirty="0" smtClean="0"/>
          </a:p>
          <a:p>
            <a:pPr marL="274320" indent="-274320" eaLnBrk="1" fontAlgn="auto" hangingPunct="1">
              <a:lnSpc>
                <a:spcPct val="80000"/>
              </a:lnSpc>
              <a:spcBef>
                <a:spcPts val="580"/>
              </a:spcBef>
              <a:spcAft>
                <a:spcPts val="0"/>
              </a:spcAft>
              <a:buFontTx/>
              <a:buNone/>
              <a:defRPr/>
            </a:pPr>
            <a:r>
              <a:rPr lang="en-AU" sz="2400" dirty="0" smtClean="0"/>
              <a:t>?	Origin of the path is not clear. Usually, this is a router that is redistributed into BGP from an IGP</a:t>
            </a:r>
          </a:p>
        </p:txBody>
      </p:sp>
    </p:spTree>
    <p:extLst>
      <p:ext uri="{BB962C8B-B14F-4D97-AF65-F5344CB8AC3E}">
        <p14:creationId xmlns:p14="http://schemas.microsoft.com/office/powerpoint/2010/main" val="94769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NZ" altLang="en-US" sz="3200" b="1" u="sng" smtClean="0"/>
              <a:t>MED – Multi Exit Discriminator (aka Metric)</a:t>
            </a:r>
            <a:endParaRPr lang="en-AU" altLang="en-US" sz="3200" b="1" u="sng" smtClean="0"/>
          </a:p>
        </p:txBody>
      </p:sp>
      <p:sp>
        <p:nvSpPr>
          <p:cNvPr id="28675" name="Rectangle 3"/>
          <p:cNvSpPr>
            <a:spLocks noGrp="1" noChangeArrowheads="1"/>
          </p:cNvSpPr>
          <p:nvPr>
            <p:ph sz="quarter" idx="1"/>
          </p:nvPr>
        </p:nvSpPr>
        <p:spPr/>
        <p:txBody>
          <a:bodyPr/>
          <a:lstStyle/>
          <a:p>
            <a:pPr eaLnBrk="1" hangingPunct="1">
              <a:lnSpc>
                <a:spcPct val="80000"/>
              </a:lnSpc>
            </a:pPr>
            <a:r>
              <a:rPr lang="en-NZ" altLang="en-US" sz="2200" smtClean="0"/>
              <a:t>Lowest preferred</a:t>
            </a:r>
          </a:p>
          <a:p>
            <a:pPr eaLnBrk="1" hangingPunct="1">
              <a:lnSpc>
                <a:spcPct val="80000"/>
              </a:lnSpc>
            </a:pPr>
            <a:endParaRPr lang="en-NZ" altLang="en-US" sz="2000" smtClean="0"/>
          </a:p>
          <a:p>
            <a:pPr eaLnBrk="1" hangingPunct="1">
              <a:lnSpc>
                <a:spcPct val="80000"/>
              </a:lnSpc>
            </a:pPr>
            <a:r>
              <a:rPr lang="en-NZ" altLang="en-US" sz="2200" smtClean="0"/>
              <a:t>Used to influence inbound path selection. Configure on egress</a:t>
            </a:r>
          </a:p>
          <a:p>
            <a:pPr eaLnBrk="1" hangingPunct="1">
              <a:lnSpc>
                <a:spcPct val="80000"/>
              </a:lnSpc>
            </a:pPr>
            <a:endParaRPr lang="en-NZ" altLang="en-US" sz="2200" smtClean="0"/>
          </a:p>
          <a:p>
            <a:pPr eaLnBrk="1" hangingPunct="1">
              <a:lnSpc>
                <a:spcPct val="80000"/>
              </a:lnSpc>
            </a:pPr>
            <a:r>
              <a:rPr lang="en-NZ" altLang="en-US" sz="2200" smtClean="0"/>
              <a:t>MED received from a neighboring AS will not be propagated to other neighboring ASes. Is propagated within local AS</a:t>
            </a:r>
          </a:p>
          <a:p>
            <a:pPr eaLnBrk="1" hangingPunct="1">
              <a:lnSpc>
                <a:spcPct val="80000"/>
              </a:lnSpc>
            </a:pPr>
            <a:endParaRPr lang="en-NZ" altLang="en-US" sz="2200" smtClean="0"/>
          </a:p>
          <a:p>
            <a:pPr eaLnBrk="1" hangingPunct="1">
              <a:lnSpc>
                <a:spcPct val="80000"/>
              </a:lnSpc>
            </a:pPr>
            <a:r>
              <a:rPr lang="en-NZ" altLang="en-US" sz="2200" smtClean="0"/>
              <a:t>Default MED = 0 (or IGP metric when redistributed into BGP)</a:t>
            </a:r>
          </a:p>
          <a:p>
            <a:pPr eaLnBrk="1" hangingPunct="1">
              <a:lnSpc>
                <a:spcPct val="80000"/>
              </a:lnSpc>
            </a:pPr>
            <a:endParaRPr lang="en-NZ" altLang="en-US" sz="2200" smtClean="0"/>
          </a:p>
          <a:p>
            <a:pPr eaLnBrk="1" hangingPunct="1">
              <a:lnSpc>
                <a:spcPct val="80000"/>
              </a:lnSpc>
            </a:pPr>
            <a:r>
              <a:rPr lang="en-NZ" altLang="en-US" sz="2200" smtClean="0"/>
              <a:t>Only compared if the first AS in a routes AS sequence (neighbouring AS) is the same</a:t>
            </a:r>
          </a:p>
          <a:p>
            <a:pPr eaLnBrk="1" hangingPunct="1">
              <a:lnSpc>
                <a:spcPct val="80000"/>
              </a:lnSpc>
            </a:pPr>
            <a:endParaRPr lang="en-NZ" altLang="en-US" sz="2200" smtClean="0"/>
          </a:p>
          <a:p>
            <a:pPr eaLnBrk="1" hangingPunct="1">
              <a:lnSpc>
                <a:spcPct val="80000"/>
              </a:lnSpc>
            </a:pPr>
            <a:r>
              <a:rPr lang="en-NZ" altLang="en-US" sz="2200" smtClean="0"/>
              <a:t>Paths with no MED are set to MED 0 (Cisco)</a:t>
            </a:r>
          </a:p>
          <a:p>
            <a:pPr eaLnBrk="1" hangingPunct="1">
              <a:lnSpc>
                <a:spcPct val="80000"/>
              </a:lnSpc>
            </a:pPr>
            <a:endParaRPr lang="en-NZ" altLang="en-US" sz="2200" smtClean="0"/>
          </a:p>
          <a:p>
            <a:pPr eaLnBrk="1" hangingPunct="1">
              <a:lnSpc>
                <a:spcPct val="80000"/>
              </a:lnSpc>
            </a:pPr>
            <a:r>
              <a:rPr lang="en-NZ" altLang="en-US" sz="2200" smtClean="0"/>
              <a:t>Can enable </a:t>
            </a:r>
            <a:r>
              <a:rPr lang="en-NZ" altLang="en-US" sz="2200" b="1" smtClean="0"/>
              <a:t>bgp bestpath med missing-as-worst</a:t>
            </a:r>
            <a:r>
              <a:rPr lang="en-NZ" altLang="en-US" sz="2200" smtClean="0"/>
              <a:t>, then paths with no MED are assigned a MED of 4,294,967,294</a:t>
            </a:r>
            <a:endParaRPr lang="en-AU" altLang="en-US" sz="2200" smtClean="0"/>
          </a:p>
        </p:txBody>
      </p:sp>
    </p:spTree>
    <p:extLst>
      <p:ext uri="{BB962C8B-B14F-4D97-AF65-F5344CB8AC3E}">
        <p14:creationId xmlns:p14="http://schemas.microsoft.com/office/powerpoint/2010/main" val="2181064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normAutofit fontScale="90000"/>
          </a:bodyPr>
          <a:lstStyle/>
          <a:p>
            <a:r>
              <a:rPr lang="en-US" dirty="0" smtClean="0">
                <a:latin typeface="Courier New" pitchFamily="49" charset="0"/>
                <a:cs typeface="Courier New" pitchFamily="49" charset="0"/>
              </a:rPr>
              <a:t>set metric </a:t>
            </a:r>
            <a:r>
              <a:rPr lang="en-US" dirty="0" smtClean="0"/>
              <a:t>Command</a:t>
            </a:r>
            <a:endParaRPr lang="en-US" dirty="0"/>
          </a:p>
        </p:txBody>
      </p:sp>
      <p:sp>
        <p:nvSpPr>
          <p:cNvPr id="13" name="Content Placeholder 12"/>
          <p:cNvSpPr>
            <a:spLocks noGrp="1"/>
          </p:cNvSpPr>
          <p:nvPr>
            <p:ph idx="1"/>
          </p:nvPr>
        </p:nvSpPr>
        <p:spPr/>
        <p:txBody>
          <a:bodyPr>
            <a:normAutofit/>
          </a:bodyPr>
          <a:lstStyle/>
          <a:p>
            <a:r>
              <a:rPr lang="en-US" dirty="0" smtClean="0"/>
              <a:t>Specify a preference value for the AS path.</a:t>
            </a:r>
          </a:p>
        </p:txBody>
      </p:sp>
      <p:sp>
        <p:nvSpPr>
          <p:cNvPr id="14" name="Text Placeholder 13"/>
          <p:cNvSpPr>
            <a:spLocks noGrp="1"/>
          </p:cNvSpPr>
          <p:nvPr>
            <p:ph type="body" sz="quarter" idx="10"/>
          </p:nvPr>
        </p:nvSpPr>
        <p:spPr/>
        <p:txBody>
          <a:bodyPr/>
          <a:lstStyle/>
          <a:p>
            <a:r>
              <a:rPr lang="en-US" dirty="0" smtClean="0"/>
              <a:t>Router(config-route-map)#</a:t>
            </a:r>
            <a:endParaRPr lang="en-US" dirty="0"/>
          </a:p>
        </p:txBody>
      </p:sp>
      <p:sp>
        <p:nvSpPr>
          <p:cNvPr id="15" name="Text Placeholder 14"/>
          <p:cNvSpPr>
            <a:spLocks noGrp="1"/>
          </p:cNvSpPr>
          <p:nvPr>
            <p:ph type="body" sz="quarter" idx="11"/>
          </p:nvPr>
        </p:nvSpPr>
        <p:spPr/>
        <p:txBody>
          <a:bodyPr/>
          <a:lstStyle/>
          <a:p>
            <a:r>
              <a:rPr lang="en-US" dirty="0" smtClean="0"/>
              <a:t>set metric </a:t>
            </a:r>
            <a:r>
              <a:rPr lang="en-US" b="0" i="1" dirty="0" smtClean="0"/>
              <a:t>metric-value</a:t>
            </a:r>
            <a:endParaRPr lang="en-US" dirty="0"/>
          </a:p>
        </p:txBody>
      </p:sp>
      <p:sp>
        <p:nvSpPr>
          <p:cNvPr id="7" name="Content Placeholder 6"/>
          <p:cNvSpPr>
            <a:spLocks noGrp="1"/>
          </p:cNvSpPr>
          <p:nvPr>
            <p:ph idx="12"/>
          </p:nvPr>
        </p:nvSpPr>
        <p:spPr/>
        <p:txBody>
          <a:bodyPr>
            <a:normAutofit/>
          </a:bodyPr>
          <a:lstStyle/>
          <a:p>
            <a:r>
              <a:rPr lang="en-US" smtClean="0"/>
              <a:t>The</a:t>
            </a:r>
            <a:r>
              <a:rPr lang="en-US" i="1" smtClean="0">
                <a:latin typeface="Courier New" pitchFamily="49" charset="0"/>
                <a:cs typeface="Courier New" pitchFamily="49" charset="0"/>
              </a:rPr>
              <a:t> metric-value </a:t>
            </a:r>
            <a:r>
              <a:rPr lang="en-US" smtClean="0"/>
              <a:t>is use to set the MED attribute. </a:t>
            </a:r>
          </a:p>
          <a:p>
            <a:pPr marL="693738" lvl="1">
              <a:buFont typeface="Wingdings" pitchFamily="2" charset="2"/>
              <a:buChar char="§"/>
            </a:pPr>
            <a:r>
              <a:rPr lang="en-US" smtClean="0"/>
              <a:t>An integer from 0 to 294967295. </a:t>
            </a:r>
          </a:p>
        </p:txBody>
      </p:sp>
    </p:spTree>
    <p:extLst>
      <p:ext uri="{BB962C8B-B14F-4D97-AF65-F5344CB8AC3E}">
        <p14:creationId xmlns:p14="http://schemas.microsoft.com/office/powerpoint/2010/main" val="2923471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IBGP Source IP Address Solution</a:t>
            </a:r>
            <a:endParaRPr lang="en-US" dirty="0"/>
          </a:p>
        </p:txBody>
      </p:sp>
      <p:sp>
        <p:nvSpPr>
          <p:cNvPr id="13" name="Content Placeholder 12"/>
          <p:cNvSpPr>
            <a:spLocks noGrp="1"/>
          </p:cNvSpPr>
          <p:nvPr>
            <p:ph idx="1"/>
          </p:nvPr>
        </p:nvSpPr>
        <p:spPr/>
        <p:txBody>
          <a:bodyPr>
            <a:normAutofit/>
          </a:bodyPr>
          <a:lstStyle/>
          <a:p>
            <a:r>
              <a:rPr lang="en-US" dirty="0" smtClean="0"/>
              <a:t>Establish the IBGP session using a loopback interface.</a:t>
            </a:r>
            <a:endParaRPr lang="en-US" dirty="0"/>
          </a:p>
        </p:txBody>
      </p:sp>
      <p:sp>
        <p:nvSpPr>
          <p:cNvPr id="14" name="Text Placeholder 13"/>
          <p:cNvSpPr>
            <a:spLocks noGrp="1"/>
          </p:cNvSpPr>
          <p:nvPr>
            <p:ph type="body" sz="quarter" idx="10"/>
          </p:nvPr>
        </p:nvSpPr>
        <p:spPr/>
        <p:txBody>
          <a:bodyPr/>
          <a:lstStyle/>
          <a:p>
            <a:r>
              <a:rPr lang="en-US" dirty="0" smtClean="0"/>
              <a:t>Router(config-router)#</a:t>
            </a:r>
            <a:endParaRPr lang="en-US" dirty="0"/>
          </a:p>
        </p:txBody>
      </p:sp>
      <p:sp>
        <p:nvSpPr>
          <p:cNvPr id="15" name="Text Placeholder 14"/>
          <p:cNvSpPr>
            <a:spLocks noGrp="1"/>
          </p:cNvSpPr>
          <p:nvPr>
            <p:ph type="body" sz="quarter" idx="11"/>
          </p:nvPr>
        </p:nvSpPr>
        <p:spPr/>
        <p:txBody>
          <a:bodyPr>
            <a:normAutofit/>
          </a:bodyPr>
          <a:lstStyle/>
          <a:p>
            <a:r>
              <a:rPr lang="en-US" dirty="0" smtClean="0"/>
              <a:t>neighbor {</a:t>
            </a:r>
            <a:r>
              <a:rPr lang="en-US" b="0" i="1" dirty="0" smtClean="0"/>
              <a:t>ip-address</a:t>
            </a:r>
            <a:r>
              <a:rPr lang="en-US" dirty="0" smtClean="0"/>
              <a:t> | </a:t>
            </a:r>
            <a:r>
              <a:rPr lang="en-US" b="0" i="1" dirty="0" smtClean="0"/>
              <a:t>peer-group-name</a:t>
            </a:r>
            <a:r>
              <a:rPr lang="en-US" dirty="0" smtClean="0"/>
              <a:t>} update-source </a:t>
            </a:r>
            <a:r>
              <a:rPr lang="en-US" b="0" i="1" dirty="0" smtClean="0"/>
              <a:t>loopback interface-number </a:t>
            </a:r>
            <a:endParaRPr lang="en-US" b="0" i="1" dirty="0"/>
          </a:p>
        </p:txBody>
      </p:sp>
      <p:sp>
        <p:nvSpPr>
          <p:cNvPr id="7" name="Content Placeholder 6"/>
          <p:cNvSpPr>
            <a:spLocks noGrp="1"/>
          </p:cNvSpPr>
          <p:nvPr>
            <p:ph idx="12"/>
          </p:nvPr>
        </p:nvSpPr>
        <p:spPr/>
        <p:txBody>
          <a:bodyPr>
            <a:normAutofit/>
          </a:bodyPr>
          <a:lstStyle/>
          <a:p>
            <a:r>
              <a:rPr lang="en-US" smtClean="0"/>
              <a:t>Informs the router to use a loopback interface address for all BGP packets.</a:t>
            </a:r>
          </a:p>
          <a:p>
            <a:r>
              <a:rPr lang="en-US" smtClean="0"/>
              <a:t>Overrides the default source IP address for BGP packets. </a:t>
            </a:r>
          </a:p>
          <a:p>
            <a:r>
              <a:rPr lang="en-US" smtClean="0"/>
              <a:t>Typically only used with IBGP sessions.</a:t>
            </a:r>
          </a:p>
          <a:p>
            <a:r>
              <a:rPr lang="en-US" smtClean="0"/>
              <a:t>As an added bonus, physical interfaces can go down for any number of reasons but loopbacks never fail.  </a:t>
            </a:r>
          </a:p>
        </p:txBody>
      </p:sp>
    </p:spTree>
    <p:extLst>
      <p:ext uri="{BB962C8B-B14F-4D97-AF65-F5344CB8AC3E}">
        <p14:creationId xmlns:p14="http://schemas.microsoft.com/office/powerpoint/2010/main" val="1710083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bwMode="auto">
          <a:xfrm>
            <a:off x="2037951" y="6051884"/>
            <a:ext cx="1936484" cy="2065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57" name="Rectangle 56"/>
          <p:cNvSpPr/>
          <p:nvPr/>
        </p:nvSpPr>
        <p:spPr bwMode="auto">
          <a:xfrm>
            <a:off x="2044704" y="4102988"/>
            <a:ext cx="1984195" cy="21236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2" name="Title 1"/>
          <p:cNvSpPr>
            <a:spLocks noGrp="1"/>
          </p:cNvSpPr>
          <p:nvPr>
            <p:ph type="title"/>
          </p:nvPr>
        </p:nvSpPr>
        <p:spPr/>
        <p:txBody>
          <a:bodyPr/>
          <a:lstStyle/>
          <a:p>
            <a:r>
              <a:rPr lang="en-US" dirty="0" smtClean="0"/>
              <a:t>IBGP Source IP Address Example</a:t>
            </a:r>
            <a:endParaRPr lang="en-US" dirty="0"/>
          </a:p>
        </p:txBody>
      </p:sp>
      <p:grpSp>
        <p:nvGrpSpPr>
          <p:cNvPr id="40" name="Group 39"/>
          <p:cNvGrpSpPr/>
          <p:nvPr/>
        </p:nvGrpSpPr>
        <p:grpSpPr>
          <a:xfrm>
            <a:off x="257355" y="927100"/>
            <a:ext cx="8662279" cy="1619168"/>
            <a:chOff x="257355" y="927100"/>
            <a:chExt cx="8662279" cy="1619168"/>
          </a:xfrm>
        </p:grpSpPr>
        <p:pic>
          <p:nvPicPr>
            <p:cNvPr id="63" name="Picture 88"/>
            <p:cNvPicPr>
              <a:picLocks noChangeAspect="1" noChangeArrowheads="1"/>
            </p:cNvPicPr>
            <p:nvPr/>
          </p:nvPicPr>
          <p:blipFill>
            <a:blip r:embed="rId3"/>
            <a:srcRect/>
            <a:stretch>
              <a:fillRect/>
            </a:stretch>
          </p:blipFill>
          <p:spPr bwMode="auto">
            <a:xfrm>
              <a:off x="6872748" y="927100"/>
              <a:ext cx="2046886" cy="1473476"/>
            </a:xfrm>
            <a:prstGeom prst="rect">
              <a:avLst/>
            </a:prstGeom>
            <a:noFill/>
            <a:ln w="9525" algn="ctr">
              <a:noFill/>
              <a:miter lim="800000"/>
              <a:headEnd/>
              <a:tailEnd/>
            </a:ln>
          </p:spPr>
        </p:pic>
        <p:sp>
          <p:nvSpPr>
            <p:cNvPr id="64" name="TextBox 63"/>
            <p:cNvSpPr txBox="1"/>
            <p:nvPr/>
          </p:nvSpPr>
          <p:spPr>
            <a:xfrm>
              <a:off x="7305859" y="1189667"/>
              <a:ext cx="1292145" cy="258532"/>
            </a:xfrm>
            <a:prstGeom prst="rect">
              <a:avLst/>
            </a:prstGeom>
            <a:noFill/>
          </p:spPr>
          <p:txBody>
            <a:bodyPr wrap="square" rtlCol="0">
              <a:spAutoFit/>
            </a:bodyPr>
            <a:lstStyle/>
            <a:p>
              <a:r>
                <a:rPr lang="en-US" sz="1200" b="1" dirty="0" smtClean="0">
                  <a:solidFill>
                    <a:srgbClr val="000000"/>
                  </a:solidFill>
                </a:rPr>
                <a:t>AS 65102</a:t>
              </a:r>
              <a:endParaRPr lang="en-US" sz="1100" dirty="0">
                <a:solidFill>
                  <a:srgbClr val="000000"/>
                </a:solidFill>
              </a:endParaRPr>
            </a:p>
          </p:txBody>
        </p:sp>
        <p:pic>
          <p:nvPicPr>
            <p:cNvPr id="46" name="Picture 88"/>
            <p:cNvPicPr>
              <a:picLocks noChangeAspect="1" noChangeArrowheads="1"/>
            </p:cNvPicPr>
            <p:nvPr/>
          </p:nvPicPr>
          <p:blipFill>
            <a:blip r:embed="rId3"/>
            <a:srcRect/>
            <a:stretch>
              <a:fillRect/>
            </a:stretch>
          </p:blipFill>
          <p:spPr bwMode="auto">
            <a:xfrm>
              <a:off x="2831222" y="977900"/>
              <a:ext cx="3683878" cy="1384300"/>
            </a:xfrm>
            <a:prstGeom prst="rect">
              <a:avLst/>
            </a:prstGeom>
            <a:noFill/>
            <a:ln w="9525" algn="ctr">
              <a:noFill/>
              <a:miter lim="800000"/>
              <a:headEnd/>
              <a:tailEnd/>
            </a:ln>
          </p:spPr>
        </p:pic>
        <p:cxnSp>
          <p:nvCxnSpPr>
            <p:cNvPr id="52" name="Straight Connector 51"/>
            <p:cNvCxnSpPr/>
            <p:nvPr/>
          </p:nvCxnSpPr>
          <p:spPr bwMode="auto">
            <a:xfrm rot="10800000">
              <a:off x="3951878" y="17080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3951878" y="19112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4" name="Picture 88"/>
            <p:cNvPicPr>
              <a:picLocks noChangeAspect="1" noChangeArrowheads="1"/>
            </p:cNvPicPr>
            <p:nvPr/>
          </p:nvPicPr>
          <p:blipFill>
            <a:blip r:embed="rId3"/>
            <a:srcRect/>
            <a:stretch>
              <a:fillRect/>
            </a:stretch>
          </p:blipFill>
          <p:spPr bwMode="auto">
            <a:xfrm>
              <a:off x="257355" y="1028700"/>
              <a:ext cx="2046886" cy="1473476"/>
            </a:xfrm>
            <a:prstGeom prst="rect">
              <a:avLst/>
            </a:prstGeom>
            <a:noFill/>
            <a:ln w="9525" algn="ctr">
              <a:noFill/>
              <a:miter lim="800000"/>
              <a:headEnd/>
              <a:tailEnd/>
            </a:ln>
          </p:spPr>
        </p:pic>
        <p:sp>
          <p:nvSpPr>
            <p:cNvPr id="15" name="TextBox 14"/>
            <p:cNvSpPr txBox="1"/>
            <p:nvPr/>
          </p:nvSpPr>
          <p:spPr>
            <a:xfrm>
              <a:off x="690466" y="1291267"/>
              <a:ext cx="1292145" cy="258532"/>
            </a:xfrm>
            <a:prstGeom prst="rect">
              <a:avLst/>
            </a:prstGeom>
            <a:noFill/>
          </p:spPr>
          <p:txBody>
            <a:bodyPr wrap="square" rtlCol="0">
              <a:spAutoFit/>
            </a:bodyPr>
            <a:lstStyle/>
            <a:p>
              <a:r>
                <a:rPr lang="en-US" sz="1200" b="1" dirty="0" smtClean="0">
                  <a:solidFill>
                    <a:srgbClr val="000000"/>
                  </a:solidFill>
                </a:rPr>
                <a:t>AS 65100</a:t>
              </a:r>
              <a:endParaRPr lang="en-US" sz="1100" dirty="0">
                <a:solidFill>
                  <a:srgbClr val="000000"/>
                </a:solidFill>
              </a:endParaRPr>
            </a:p>
          </p:txBody>
        </p:sp>
        <p:pic>
          <p:nvPicPr>
            <p:cNvPr id="18" name="Picture 37"/>
            <p:cNvPicPr>
              <a:picLocks noChangeArrowheads="1"/>
            </p:cNvPicPr>
            <p:nvPr/>
          </p:nvPicPr>
          <p:blipFill>
            <a:blip r:embed="rId4"/>
            <a:srcRect/>
            <a:stretch>
              <a:fillRect/>
            </a:stretch>
          </p:blipFill>
          <p:spPr bwMode="auto">
            <a:xfrm>
              <a:off x="3156780" y="1571367"/>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837859" y="1571096"/>
              <a:ext cx="870351" cy="451691"/>
            </a:xfrm>
            <a:prstGeom prst="rect">
              <a:avLst/>
            </a:prstGeom>
            <a:noFill/>
            <a:ln w="9525">
              <a:noFill/>
              <a:miter lim="800000"/>
              <a:headEnd/>
              <a:tailEnd/>
            </a:ln>
          </p:spPr>
        </p:pic>
        <p:sp>
          <p:nvSpPr>
            <p:cNvPr id="21" name="TextBox 20"/>
            <p:cNvSpPr txBox="1"/>
            <p:nvPr/>
          </p:nvSpPr>
          <p:spPr>
            <a:xfrm>
              <a:off x="1082714" y="1789595"/>
              <a:ext cx="380232" cy="258532"/>
            </a:xfrm>
            <a:prstGeom prst="rect">
              <a:avLst/>
            </a:prstGeom>
            <a:noFill/>
          </p:spPr>
          <p:txBody>
            <a:bodyPr wrap="none" rtlCol="0">
              <a:spAutoFit/>
            </a:bodyPr>
            <a:lstStyle/>
            <a:p>
              <a:r>
                <a:rPr lang="en-US" sz="1200" b="1" dirty="0" smtClean="0">
                  <a:solidFill>
                    <a:srgbClr val="FFFFFF"/>
                  </a:solidFill>
                </a:rPr>
                <a:t>R1</a:t>
              </a:r>
              <a:endParaRPr lang="en-US" sz="1200" b="1" dirty="0">
                <a:solidFill>
                  <a:srgbClr val="FFFFFF"/>
                </a:solidFill>
              </a:endParaRPr>
            </a:p>
          </p:txBody>
        </p:sp>
        <p:pic>
          <p:nvPicPr>
            <p:cNvPr id="24" name="Picture 37"/>
            <p:cNvPicPr>
              <a:picLocks noChangeArrowheads="1"/>
            </p:cNvPicPr>
            <p:nvPr/>
          </p:nvPicPr>
          <p:blipFill>
            <a:blip r:embed="rId4"/>
            <a:srcRect/>
            <a:stretch>
              <a:fillRect/>
            </a:stretch>
          </p:blipFill>
          <p:spPr bwMode="auto">
            <a:xfrm>
              <a:off x="7643653" y="1603551"/>
              <a:ext cx="870351" cy="451691"/>
            </a:xfrm>
            <a:prstGeom prst="rect">
              <a:avLst/>
            </a:prstGeom>
            <a:noFill/>
            <a:ln w="9525">
              <a:noFill/>
              <a:miter lim="800000"/>
              <a:headEnd/>
              <a:tailEnd/>
            </a:ln>
          </p:spPr>
        </p:pic>
        <p:sp>
          <p:nvSpPr>
            <p:cNvPr id="25" name="TextBox 24"/>
            <p:cNvSpPr txBox="1"/>
            <p:nvPr/>
          </p:nvSpPr>
          <p:spPr>
            <a:xfrm>
              <a:off x="7939308" y="1822050"/>
              <a:ext cx="380232" cy="258532"/>
            </a:xfrm>
            <a:prstGeom prst="rect">
              <a:avLst/>
            </a:prstGeom>
            <a:noFill/>
          </p:spPr>
          <p:txBody>
            <a:bodyPr wrap="none" rtlCol="0">
              <a:spAutoFit/>
            </a:bodyPr>
            <a:lstStyle/>
            <a:p>
              <a:r>
                <a:rPr lang="en-US" sz="1200" b="1" dirty="0" smtClean="0">
                  <a:solidFill>
                    <a:srgbClr val="FFFFFF"/>
                  </a:solidFill>
                </a:rPr>
                <a:t>R4</a:t>
              </a:r>
              <a:endParaRPr lang="en-US" sz="1200" b="1" dirty="0">
                <a:solidFill>
                  <a:srgbClr val="FFFFFF"/>
                </a:solidFill>
              </a:endParaRPr>
            </a:p>
          </p:txBody>
        </p:sp>
        <p:cxnSp>
          <p:nvCxnSpPr>
            <p:cNvPr id="30" name="Straight Connector 29"/>
            <p:cNvCxnSpPr>
              <a:stCxn id="18" idx="1"/>
              <a:endCxn id="19" idx="3"/>
            </p:cNvCxnSpPr>
            <p:nvPr/>
          </p:nvCxnSpPr>
          <p:spPr bwMode="auto">
            <a:xfrm rot="10800000">
              <a:off x="1708210" y="1796943"/>
              <a:ext cx="1448570"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34" name="TextBox 33"/>
            <p:cNvSpPr txBox="1"/>
            <p:nvPr/>
          </p:nvSpPr>
          <p:spPr>
            <a:xfrm>
              <a:off x="3015996" y="2301586"/>
              <a:ext cx="1202573" cy="244682"/>
            </a:xfrm>
            <a:prstGeom prst="rect">
              <a:avLst/>
            </a:prstGeom>
            <a:noFill/>
          </p:spPr>
          <p:txBody>
            <a:bodyPr wrap="none" rtlCol="0">
              <a:spAutoFit/>
            </a:bodyPr>
            <a:lstStyle/>
            <a:p>
              <a:r>
                <a:rPr lang="en-US" sz="1100" dirty="0" smtClean="0">
                  <a:solidFill>
                    <a:srgbClr val="000000"/>
                  </a:solidFill>
                </a:rPr>
                <a:t>Lo0 192.168.2.2</a:t>
              </a:r>
              <a:endParaRPr lang="en-US" sz="1100" dirty="0">
                <a:solidFill>
                  <a:srgbClr val="000000"/>
                </a:solidFill>
              </a:endParaRPr>
            </a:p>
          </p:txBody>
        </p:sp>
        <p:sp>
          <p:nvSpPr>
            <p:cNvPr id="35" name="TextBox 34"/>
            <p:cNvSpPr txBox="1"/>
            <p:nvPr/>
          </p:nvSpPr>
          <p:spPr>
            <a:xfrm>
              <a:off x="3923352" y="18994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38" name="Rectangle 37"/>
            <p:cNvSpPr/>
            <p:nvPr/>
          </p:nvSpPr>
          <p:spPr>
            <a:xfrm>
              <a:off x="6801318" y="1593921"/>
              <a:ext cx="928459" cy="244682"/>
            </a:xfrm>
            <a:prstGeom prst="rect">
              <a:avLst/>
            </a:prstGeom>
          </p:spPr>
          <p:txBody>
            <a:bodyPr wrap="none">
              <a:spAutoFit/>
            </a:bodyPr>
            <a:lstStyle/>
            <a:p>
              <a:pPr defTabSz="814388"/>
              <a:r>
                <a:rPr lang="en-US" sz="1100" dirty="0" smtClean="0">
                  <a:solidFill>
                    <a:srgbClr val="000000"/>
                  </a:solidFill>
                </a:rPr>
                <a:t>192.168.1.1</a:t>
              </a:r>
              <a:endParaRPr lang="en-US" sz="1400" b="1" dirty="0" smtClean="0">
                <a:solidFill>
                  <a:srgbClr val="000000"/>
                </a:solidFill>
              </a:endParaRPr>
            </a:p>
          </p:txBody>
        </p:sp>
        <p:sp>
          <p:nvSpPr>
            <p:cNvPr id="39" name="Rectangle 38"/>
            <p:cNvSpPr/>
            <p:nvPr/>
          </p:nvSpPr>
          <p:spPr>
            <a:xfrm>
              <a:off x="1753743" y="1550175"/>
              <a:ext cx="849913" cy="244682"/>
            </a:xfrm>
            <a:prstGeom prst="rect">
              <a:avLst/>
            </a:prstGeom>
          </p:spPr>
          <p:txBody>
            <a:bodyPr wrap="none">
              <a:spAutoFit/>
            </a:bodyPr>
            <a:lstStyle/>
            <a:p>
              <a:pPr defTabSz="814388"/>
              <a:r>
                <a:rPr lang="en-US" sz="1100" dirty="0" smtClean="0">
                  <a:solidFill>
                    <a:srgbClr val="000000"/>
                  </a:solidFill>
                </a:rPr>
                <a:t>172.16.1.1</a:t>
              </a:r>
              <a:endParaRPr lang="en-US" sz="1400" b="1" dirty="0" smtClean="0">
                <a:solidFill>
                  <a:srgbClr val="000000"/>
                </a:solidFill>
              </a:endParaRPr>
            </a:p>
          </p:txBody>
        </p:sp>
        <p:sp>
          <p:nvSpPr>
            <p:cNvPr id="44" name="TextBox 43"/>
            <p:cNvSpPr txBox="1"/>
            <p:nvPr/>
          </p:nvSpPr>
          <p:spPr>
            <a:xfrm>
              <a:off x="3427981" y="1789595"/>
              <a:ext cx="380232" cy="258532"/>
            </a:xfrm>
            <a:prstGeom prst="rect">
              <a:avLst/>
            </a:prstGeom>
            <a:noFill/>
          </p:spPr>
          <p:txBody>
            <a:bodyPr wrap="none" rtlCol="0">
              <a:spAutoFit/>
            </a:bodyPr>
            <a:lstStyle/>
            <a:p>
              <a:r>
                <a:rPr lang="en-US" sz="1200" b="1" dirty="0" smtClean="0">
                  <a:solidFill>
                    <a:srgbClr val="FFFFFF"/>
                  </a:solidFill>
                </a:rPr>
                <a:t>R2</a:t>
              </a:r>
              <a:endParaRPr lang="en-US" sz="1200" b="1" dirty="0">
                <a:solidFill>
                  <a:srgbClr val="FFFFFF"/>
                </a:solidFill>
              </a:endParaRPr>
            </a:p>
          </p:txBody>
        </p:sp>
        <p:pic>
          <p:nvPicPr>
            <p:cNvPr id="47" name="Picture 37"/>
            <p:cNvPicPr>
              <a:picLocks noChangeArrowheads="1"/>
            </p:cNvPicPr>
            <p:nvPr/>
          </p:nvPicPr>
          <p:blipFill>
            <a:blip r:embed="rId4"/>
            <a:srcRect/>
            <a:stretch>
              <a:fillRect/>
            </a:stretch>
          </p:blipFill>
          <p:spPr bwMode="auto">
            <a:xfrm>
              <a:off x="5328480" y="1596767"/>
              <a:ext cx="870351" cy="451691"/>
            </a:xfrm>
            <a:prstGeom prst="rect">
              <a:avLst/>
            </a:prstGeom>
            <a:noFill/>
            <a:ln w="9525">
              <a:noFill/>
              <a:miter lim="800000"/>
              <a:headEnd/>
              <a:tailEnd/>
            </a:ln>
          </p:spPr>
        </p:pic>
        <p:sp>
          <p:nvSpPr>
            <p:cNvPr id="48" name="TextBox 47"/>
            <p:cNvSpPr txBox="1"/>
            <p:nvPr/>
          </p:nvSpPr>
          <p:spPr>
            <a:xfrm>
              <a:off x="5599681" y="1814995"/>
              <a:ext cx="380232" cy="258532"/>
            </a:xfrm>
            <a:prstGeom prst="rect">
              <a:avLst/>
            </a:prstGeom>
            <a:noFill/>
          </p:spPr>
          <p:txBody>
            <a:bodyPr wrap="none" rtlCol="0">
              <a:spAutoFit/>
            </a:bodyPr>
            <a:lstStyle/>
            <a:p>
              <a:r>
                <a:rPr lang="en-US" sz="1200" b="1" dirty="0" smtClean="0">
                  <a:solidFill>
                    <a:srgbClr val="FFFFFF"/>
                  </a:solidFill>
                </a:rPr>
                <a:t>R3</a:t>
              </a:r>
              <a:endParaRPr lang="en-US" sz="1200" b="1" dirty="0">
                <a:solidFill>
                  <a:srgbClr val="FFFFFF"/>
                </a:solidFill>
              </a:endParaRPr>
            </a:p>
          </p:txBody>
        </p:sp>
        <p:cxnSp>
          <p:nvCxnSpPr>
            <p:cNvPr id="49" name="Straight Connector 48"/>
            <p:cNvCxnSpPr>
              <a:stCxn id="24" idx="1"/>
              <a:endCxn id="47" idx="3"/>
            </p:cNvCxnSpPr>
            <p:nvPr/>
          </p:nvCxnSpPr>
          <p:spPr bwMode="auto">
            <a:xfrm rot="10800000">
              <a:off x="6198831" y="1822613"/>
              <a:ext cx="1444822" cy="678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4" name="Rectangle 53"/>
            <p:cNvSpPr/>
            <p:nvPr/>
          </p:nvSpPr>
          <p:spPr>
            <a:xfrm>
              <a:off x="4244384" y="1365321"/>
              <a:ext cx="888385" cy="244682"/>
            </a:xfrm>
            <a:prstGeom prst="rect">
              <a:avLst/>
            </a:prstGeom>
          </p:spPr>
          <p:txBody>
            <a:bodyPr wrap="none">
              <a:spAutoFit/>
            </a:bodyPr>
            <a:lstStyle/>
            <a:p>
              <a:pPr defTabSz="814388"/>
              <a:r>
                <a:rPr lang="en-US" sz="1100" dirty="0" smtClean="0">
                  <a:solidFill>
                    <a:srgbClr val="000000"/>
                  </a:solidFill>
                </a:rPr>
                <a:t>10.1.1.0/24</a:t>
              </a:r>
              <a:endParaRPr lang="en-US" sz="1400" b="1" dirty="0" smtClean="0">
                <a:solidFill>
                  <a:srgbClr val="000000"/>
                </a:solidFill>
              </a:endParaRPr>
            </a:p>
          </p:txBody>
        </p:sp>
        <p:sp>
          <p:nvSpPr>
            <p:cNvPr id="55" name="Rectangle 54"/>
            <p:cNvSpPr/>
            <p:nvPr/>
          </p:nvSpPr>
          <p:spPr>
            <a:xfrm>
              <a:off x="4244384" y="1974921"/>
              <a:ext cx="888385" cy="244682"/>
            </a:xfrm>
            <a:prstGeom prst="rect">
              <a:avLst/>
            </a:prstGeom>
          </p:spPr>
          <p:txBody>
            <a:bodyPr wrap="none">
              <a:spAutoFit/>
            </a:bodyPr>
            <a:lstStyle/>
            <a:p>
              <a:pPr defTabSz="814388"/>
              <a:r>
                <a:rPr lang="en-US" sz="1100" dirty="0" smtClean="0">
                  <a:solidFill>
                    <a:srgbClr val="000000"/>
                  </a:solidFill>
                </a:rPr>
                <a:t>10.2.2.0/24</a:t>
              </a:r>
              <a:endParaRPr lang="en-US" sz="1400" b="1" dirty="0" smtClean="0">
                <a:solidFill>
                  <a:srgbClr val="000000"/>
                </a:solidFill>
              </a:endParaRPr>
            </a:p>
          </p:txBody>
        </p:sp>
        <p:sp>
          <p:nvSpPr>
            <p:cNvPr id="56" name="TextBox 55"/>
            <p:cNvSpPr txBox="1"/>
            <p:nvPr/>
          </p:nvSpPr>
          <p:spPr>
            <a:xfrm>
              <a:off x="3923352" y="1480318"/>
              <a:ext cx="301686" cy="244682"/>
            </a:xfrm>
            <a:prstGeom prst="rect">
              <a:avLst/>
            </a:prstGeom>
            <a:noFill/>
          </p:spPr>
          <p:txBody>
            <a:bodyPr wrap="none" rtlCol="0">
              <a:spAutoFit/>
            </a:bodyPr>
            <a:lstStyle/>
            <a:p>
              <a:r>
                <a:rPr lang="en-US" sz="1100" dirty="0" smtClean="0">
                  <a:solidFill>
                    <a:srgbClr val="000000"/>
                  </a:solidFill>
                </a:rPr>
                <a:t>.1</a:t>
              </a:r>
              <a:endParaRPr lang="en-US" sz="1100" dirty="0">
                <a:solidFill>
                  <a:srgbClr val="000000"/>
                </a:solidFill>
              </a:endParaRPr>
            </a:p>
          </p:txBody>
        </p:sp>
        <p:sp>
          <p:nvSpPr>
            <p:cNvPr id="58" name="TextBox 57"/>
            <p:cNvSpPr txBox="1"/>
            <p:nvPr/>
          </p:nvSpPr>
          <p:spPr>
            <a:xfrm>
              <a:off x="5091752" y="14803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59" name="TextBox 58"/>
            <p:cNvSpPr txBox="1"/>
            <p:nvPr/>
          </p:nvSpPr>
          <p:spPr>
            <a:xfrm>
              <a:off x="5091752" y="1899418"/>
              <a:ext cx="301686" cy="244682"/>
            </a:xfrm>
            <a:prstGeom prst="rect">
              <a:avLst/>
            </a:prstGeom>
            <a:noFill/>
          </p:spPr>
          <p:txBody>
            <a:bodyPr wrap="none" rtlCol="0">
              <a:spAutoFit/>
            </a:bodyPr>
            <a:lstStyle/>
            <a:p>
              <a:r>
                <a:rPr lang="en-US" sz="1100" dirty="0" smtClean="0">
                  <a:solidFill>
                    <a:srgbClr val="000000"/>
                  </a:solidFill>
                </a:rPr>
                <a:t>.2</a:t>
              </a:r>
              <a:endParaRPr lang="en-US" sz="1100" dirty="0">
                <a:solidFill>
                  <a:srgbClr val="000000"/>
                </a:solidFill>
              </a:endParaRPr>
            </a:p>
          </p:txBody>
        </p:sp>
        <p:sp>
          <p:nvSpPr>
            <p:cNvPr id="60" name="TextBox 59"/>
            <p:cNvSpPr txBox="1"/>
            <p:nvPr/>
          </p:nvSpPr>
          <p:spPr>
            <a:xfrm>
              <a:off x="5187696" y="2301586"/>
              <a:ext cx="1202573" cy="244682"/>
            </a:xfrm>
            <a:prstGeom prst="rect">
              <a:avLst/>
            </a:prstGeom>
            <a:noFill/>
          </p:spPr>
          <p:txBody>
            <a:bodyPr wrap="none" rtlCol="0">
              <a:spAutoFit/>
            </a:bodyPr>
            <a:lstStyle/>
            <a:p>
              <a:r>
                <a:rPr lang="en-US" sz="1100" dirty="0" smtClean="0">
                  <a:solidFill>
                    <a:srgbClr val="000000"/>
                  </a:solidFill>
                </a:rPr>
                <a:t>Lo0 192.168.3.3</a:t>
              </a:r>
              <a:endParaRPr lang="en-US" sz="1100" dirty="0">
                <a:solidFill>
                  <a:srgbClr val="000000"/>
                </a:solidFill>
              </a:endParaRPr>
            </a:p>
          </p:txBody>
        </p:sp>
        <p:sp>
          <p:nvSpPr>
            <p:cNvPr id="61" name="TextBox 60"/>
            <p:cNvSpPr txBox="1"/>
            <p:nvPr/>
          </p:nvSpPr>
          <p:spPr>
            <a:xfrm>
              <a:off x="4115233" y="1113467"/>
              <a:ext cx="1292145" cy="258532"/>
            </a:xfrm>
            <a:prstGeom prst="rect">
              <a:avLst/>
            </a:prstGeom>
            <a:noFill/>
          </p:spPr>
          <p:txBody>
            <a:bodyPr wrap="square" rtlCol="0">
              <a:spAutoFit/>
            </a:bodyPr>
            <a:lstStyle/>
            <a:p>
              <a:r>
                <a:rPr lang="en-US" sz="1200" b="1" dirty="0" smtClean="0">
                  <a:solidFill>
                    <a:srgbClr val="000000"/>
                  </a:solidFill>
                </a:rPr>
                <a:t>AS 65101</a:t>
              </a:r>
              <a:endParaRPr lang="en-US" sz="1100" dirty="0">
                <a:solidFill>
                  <a:srgbClr val="000000"/>
                </a:solidFill>
              </a:endParaRPr>
            </a:p>
          </p:txBody>
        </p:sp>
        <p:sp>
          <p:nvSpPr>
            <p:cNvPr id="65" name="TextBox 64"/>
            <p:cNvSpPr txBox="1"/>
            <p:nvPr/>
          </p:nvSpPr>
          <p:spPr>
            <a:xfrm>
              <a:off x="4013633" y="1684967"/>
              <a:ext cx="1292145" cy="244682"/>
            </a:xfrm>
            <a:prstGeom prst="rect">
              <a:avLst/>
            </a:prstGeom>
            <a:noFill/>
          </p:spPr>
          <p:txBody>
            <a:bodyPr wrap="square" rtlCol="0">
              <a:spAutoFit/>
            </a:bodyPr>
            <a:lstStyle/>
            <a:p>
              <a:r>
                <a:rPr lang="en-US" sz="1100" b="1" dirty="0" smtClean="0">
                  <a:solidFill>
                    <a:srgbClr val="000000"/>
                  </a:solidFill>
                </a:rPr>
                <a:t>OSPF</a:t>
              </a:r>
              <a:endParaRPr lang="en-US" sz="1100" dirty="0">
                <a:solidFill>
                  <a:srgbClr val="000000"/>
                </a:solidFill>
              </a:endParaRPr>
            </a:p>
          </p:txBody>
        </p:sp>
        <p:cxnSp>
          <p:nvCxnSpPr>
            <p:cNvPr id="67" name="Straight Arrow Connector 66"/>
            <p:cNvCxnSpPr>
              <a:stCxn id="44" idx="2"/>
              <a:endCxn id="34" idx="0"/>
            </p:cNvCxnSpPr>
            <p:nvPr/>
          </p:nvCxnSpPr>
          <p:spPr bwMode="auto">
            <a:xfrm rot="5400000">
              <a:off x="3490961" y="2174449"/>
              <a:ext cx="2534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8" name="Straight Arrow Connector 67"/>
            <p:cNvCxnSpPr>
              <a:stCxn id="48" idx="2"/>
              <a:endCxn id="60" idx="0"/>
            </p:cNvCxnSpPr>
            <p:nvPr/>
          </p:nvCxnSpPr>
          <p:spPr bwMode="auto">
            <a:xfrm rot="5400000">
              <a:off x="5675361" y="2187149"/>
              <a:ext cx="2280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
        <p:nvSpPr>
          <p:cNvPr id="79" name="Rectangle 78"/>
          <p:cNvSpPr/>
          <p:nvPr/>
        </p:nvSpPr>
        <p:spPr bwMode="auto">
          <a:xfrm>
            <a:off x="2013886" y="5323373"/>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0" name="Rectangle 79"/>
          <p:cNvSpPr/>
          <p:nvPr/>
        </p:nvSpPr>
        <p:spPr bwMode="auto">
          <a:xfrm>
            <a:off x="2044704" y="3374629"/>
            <a:ext cx="4234744" cy="2067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solidFill>
                <a:srgbClr val="000000"/>
              </a:solidFill>
            </a:endParaRPr>
          </a:p>
        </p:txBody>
      </p:sp>
      <p:sp>
        <p:nvSpPr>
          <p:cNvPr id="81" name="Text Placeholder 5"/>
          <p:cNvSpPr>
            <a:spLocks/>
          </p:cNvSpPr>
          <p:nvPr/>
        </p:nvSpPr>
        <p:spPr bwMode="auto">
          <a:xfrm>
            <a:off x="262466" y="2794000"/>
            <a:ext cx="8554156" cy="17686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172.16.1.1 remote-as 65100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neighbor 192.168.3.3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 </a:t>
            </a:r>
            <a:r>
              <a:rPr lang="en-US" sz="1200" b="1" kern="0" dirty="0" smtClean="0">
                <a:solidFill>
                  <a:srgbClr val="000000"/>
                </a:solidFill>
                <a:latin typeface="Courier New" pitchFamily="49" charset="0"/>
              </a:rPr>
              <a:t>router </a:t>
            </a:r>
            <a:r>
              <a:rPr lang="en-US" sz="1200" b="1" kern="0" dirty="0" err="1" smtClean="0">
                <a:solidFill>
                  <a:srgbClr val="000000"/>
                </a:solidFill>
                <a:latin typeface="Courier New" pitchFamily="49" charset="0"/>
              </a:rPr>
              <a:t>ospf</a:t>
            </a:r>
            <a:r>
              <a:rPr lang="en-US" sz="1200" b="1" kern="0" dirty="0" smtClean="0">
                <a:solidFill>
                  <a:srgbClr val="000000"/>
                </a:solidFill>
                <a:latin typeface="Courier New" pitchFamily="49" charset="0"/>
              </a:rPr>
              <a:t>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10.0.0.0 0.0.0.0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 </a:t>
            </a:r>
            <a:r>
              <a:rPr lang="en-US" sz="1200" b="1" kern="0" dirty="0" smtClean="0">
                <a:solidFill>
                  <a:srgbClr val="000000"/>
                </a:solidFill>
                <a:latin typeface="Courier New" pitchFamily="49" charset="0"/>
              </a:rPr>
              <a:t>network 192.168.2.0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R2(config-router)#</a:t>
            </a:r>
          </a:p>
        </p:txBody>
      </p:sp>
      <p:sp>
        <p:nvSpPr>
          <p:cNvPr id="82" name="Text Placeholder 5"/>
          <p:cNvSpPr>
            <a:spLocks/>
          </p:cNvSpPr>
          <p:nvPr/>
        </p:nvSpPr>
        <p:spPr bwMode="auto">
          <a:xfrm>
            <a:off x="279400" y="4740472"/>
            <a:ext cx="8554156" cy="172382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 </a:t>
            </a:r>
            <a:r>
              <a:rPr lang="en-US" sz="1200" b="1" kern="0" dirty="0" smtClean="0">
                <a:solidFill>
                  <a:srgbClr val="000000"/>
                </a:solidFill>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neighbor 192.168.1.1 remote-as 65102</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neighbor 192.168.2.2 remote-as 65101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neighbor 192.168.2.2 update-source loopback0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 </a:t>
            </a:r>
            <a:r>
              <a:rPr lang="en-US" sz="1200" b="1" kern="0" dirty="0" smtClean="0">
                <a:solidFill>
                  <a:srgbClr val="000000"/>
                </a:solidFill>
                <a:latin typeface="Courier New" pitchFamily="49" charset="0"/>
              </a:rPr>
              <a:t>router </a:t>
            </a:r>
            <a:r>
              <a:rPr lang="en-US" sz="1200" b="1" kern="0" dirty="0" err="1" smtClean="0">
                <a:solidFill>
                  <a:srgbClr val="000000"/>
                </a:solidFill>
                <a:latin typeface="Courier New" pitchFamily="49" charset="0"/>
              </a:rPr>
              <a:t>ospf</a:t>
            </a:r>
            <a:r>
              <a:rPr lang="en-US" sz="1200" b="1" kern="0" dirty="0" smtClean="0">
                <a:solidFill>
                  <a:srgbClr val="000000"/>
                </a:solidFill>
                <a:latin typeface="Courier New" pitchFamily="49" charset="0"/>
              </a:rPr>
              <a:t> 1</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network 10.0.0.0 0.0.0.0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 </a:t>
            </a:r>
            <a:r>
              <a:rPr lang="en-US" sz="1200" b="1" kern="0" dirty="0" smtClean="0">
                <a:solidFill>
                  <a:srgbClr val="000000"/>
                </a:solidFill>
                <a:latin typeface="Courier New" pitchFamily="49" charset="0"/>
              </a:rPr>
              <a:t>network 192.168.3.0 0.0.0.0 area 0</a:t>
            </a:r>
          </a:p>
          <a:p>
            <a:pPr marL="236538" indent="-236538" algn="l" defTabSz="814388" eaLnBrk="1" hangingPunct="1">
              <a:lnSpc>
                <a:spcPct val="100000"/>
              </a:lnSpc>
              <a:spcBef>
                <a:spcPts val="0"/>
              </a:spcBef>
              <a:buClr>
                <a:srgbClr val="708CA1"/>
              </a:buClr>
              <a:defRPr/>
            </a:pPr>
            <a:r>
              <a:rPr lang="en-US" sz="1200" kern="0" dirty="0" smtClean="0">
                <a:solidFill>
                  <a:srgbClr val="000000"/>
                </a:solidFill>
                <a:latin typeface="Courier New" pitchFamily="49" charset="0"/>
              </a:rPr>
              <a:t>R3(config-router)#</a:t>
            </a:r>
          </a:p>
        </p:txBody>
      </p:sp>
    </p:spTree>
    <p:extLst>
      <p:ext uri="{BB962C8B-B14F-4D97-AF65-F5344CB8AC3E}">
        <p14:creationId xmlns:p14="http://schemas.microsoft.com/office/powerpoint/2010/main" val="2306812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EBGP Dual-Homed Problem</a:t>
            </a:r>
            <a:endParaRPr lang="en-US" dirty="0"/>
          </a:p>
        </p:txBody>
      </p:sp>
      <p:sp>
        <p:nvSpPr>
          <p:cNvPr id="3" name="Content Placeholder 2"/>
          <p:cNvSpPr>
            <a:spLocks noGrp="1"/>
          </p:cNvSpPr>
          <p:nvPr>
            <p:ph idx="11"/>
          </p:nvPr>
        </p:nvSpPr>
        <p:spPr>
          <a:xfrm>
            <a:off x="279400" y="3443288"/>
            <a:ext cx="8520354" cy="2980818"/>
          </a:xfrm>
        </p:spPr>
        <p:txBody>
          <a:bodyPr>
            <a:noAutofit/>
          </a:bodyPr>
          <a:lstStyle/>
          <a:p>
            <a:r>
              <a:rPr lang="en-US" sz="2000" dirty="0" smtClean="0"/>
              <a:t>R1 in AS 65102 is dual-homed with R2 in AS 65101. </a:t>
            </a:r>
          </a:p>
          <a:p>
            <a:r>
              <a:rPr lang="en-US" sz="2000" dirty="0" smtClean="0"/>
              <a:t>A problem can occur if R1 only uses a single</a:t>
            </a:r>
            <a:r>
              <a:rPr lang="en-US" sz="2000" b="1" dirty="0" smtClean="0">
                <a:latin typeface="Courier New" pitchFamily="49" charset="0"/>
                <a:cs typeface="Courier New" pitchFamily="49" charset="0"/>
              </a:rPr>
              <a:t> neighbor </a:t>
            </a:r>
            <a:r>
              <a:rPr lang="en-US" sz="2000" dirty="0" smtClean="0"/>
              <a:t>statement pointing to 192.168.1.18 on R2 . </a:t>
            </a:r>
          </a:p>
          <a:p>
            <a:pPr lvl="1"/>
            <a:r>
              <a:rPr lang="en-US" sz="1800" dirty="0" smtClean="0"/>
              <a:t>If that link fails, the BGP session between these AS is lost, and no packets pass from one autonomous system to the next, even though another link exists. </a:t>
            </a:r>
          </a:p>
          <a:p>
            <a:r>
              <a:rPr lang="en-US" sz="2000" dirty="0" smtClean="0"/>
              <a:t>A solution is configuring two</a:t>
            </a:r>
            <a:r>
              <a:rPr lang="en-US" sz="2000" b="1" dirty="0" smtClean="0">
                <a:latin typeface="Courier New" pitchFamily="49" charset="0"/>
                <a:cs typeface="Courier New" pitchFamily="49" charset="0"/>
              </a:rPr>
              <a:t> neighbor </a:t>
            </a:r>
            <a:r>
              <a:rPr lang="en-US" sz="2000" dirty="0" smtClean="0"/>
              <a:t>statements on R1 pointing to 192.168.1.18 and 192.168.1.34.</a:t>
            </a:r>
          </a:p>
          <a:p>
            <a:pPr lvl="1"/>
            <a:r>
              <a:rPr lang="en-US" sz="1800" dirty="0" smtClean="0"/>
              <a:t>However, this doubles the BGP updates from R1 to R2.</a:t>
            </a:r>
          </a:p>
        </p:txBody>
      </p:sp>
      <p:pic>
        <p:nvPicPr>
          <p:cNvPr id="292866" name="Picture 2"/>
          <p:cNvPicPr>
            <a:picLocks noGrp="1" noChangeAspect="1" noChangeArrowheads="1"/>
          </p:cNvPicPr>
          <p:nvPr>
            <p:ph sz="quarter" idx="12"/>
          </p:nvPr>
        </p:nvPicPr>
        <p:blipFill>
          <a:blip r:embed="rId3"/>
          <a:stretch>
            <a:fillRect/>
          </a:stretch>
        </p:blipFill>
        <p:spPr>
          <a:xfrm>
            <a:off x="430726" y="1022479"/>
            <a:ext cx="8228572" cy="1980953"/>
          </a:xfrm>
        </p:spPr>
      </p:pic>
    </p:spTree>
    <p:extLst>
      <p:ext uri="{BB962C8B-B14F-4D97-AF65-F5344CB8AC3E}">
        <p14:creationId xmlns:p14="http://schemas.microsoft.com/office/powerpoint/2010/main" val="293676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EBGP Dual-Homed Solution</a:t>
            </a:r>
            <a:endParaRPr lang="en-US" dirty="0"/>
          </a:p>
        </p:txBody>
      </p:sp>
      <p:sp>
        <p:nvSpPr>
          <p:cNvPr id="3" name="Content Placeholder 2"/>
          <p:cNvSpPr>
            <a:spLocks noGrp="1"/>
          </p:cNvSpPr>
          <p:nvPr>
            <p:ph idx="11"/>
          </p:nvPr>
        </p:nvSpPr>
        <p:spPr/>
        <p:txBody>
          <a:bodyPr>
            <a:normAutofit/>
          </a:bodyPr>
          <a:lstStyle/>
          <a:p>
            <a:r>
              <a:rPr lang="en-US" dirty="0" smtClean="0"/>
              <a:t>The ideal solution is to:</a:t>
            </a:r>
          </a:p>
          <a:p>
            <a:pPr lvl="1"/>
            <a:r>
              <a:rPr lang="en-US" dirty="0" smtClean="0"/>
              <a:t>Use loopback addresses. </a:t>
            </a:r>
          </a:p>
          <a:p>
            <a:pPr lvl="1"/>
            <a:r>
              <a:rPr lang="en-US" dirty="0" smtClean="0"/>
              <a:t>Configure static routes to reach the loopback address of the other router. </a:t>
            </a:r>
          </a:p>
          <a:p>
            <a:pPr lvl="1"/>
            <a:r>
              <a:rPr lang="en-US" dirty="0" smtClean="0"/>
              <a:t>Configure the</a:t>
            </a:r>
            <a:r>
              <a:rPr lang="en-US" b="1" dirty="0" smtClean="0">
                <a:latin typeface="Courier New" pitchFamily="49" charset="0"/>
                <a:cs typeface="Courier New" pitchFamily="49" charset="0"/>
              </a:rPr>
              <a:t> neighbor ebgp-multihop </a:t>
            </a:r>
            <a:r>
              <a:rPr lang="en-US" dirty="0" smtClean="0"/>
              <a:t>command to inform the BGP process that this neighbor is more than one hop away. </a:t>
            </a:r>
          </a:p>
        </p:txBody>
      </p:sp>
      <p:pic>
        <p:nvPicPr>
          <p:cNvPr id="292866" name="Picture 2"/>
          <p:cNvPicPr>
            <a:picLocks noGrp="1" noChangeAspect="1" noChangeArrowheads="1"/>
          </p:cNvPicPr>
          <p:nvPr>
            <p:ph sz="quarter" idx="12"/>
          </p:nvPr>
        </p:nvPicPr>
        <p:blipFill>
          <a:blip r:embed="rId3"/>
          <a:stretch>
            <a:fillRect/>
          </a:stretch>
        </p:blipFill>
        <p:spPr bwMode="auto">
          <a:xfrm>
            <a:off x="430726" y="1327273"/>
            <a:ext cx="8228572" cy="1980953"/>
          </a:xfrm>
          <a:prstGeom prst="rect">
            <a:avLst/>
          </a:prstGeom>
          <a:noFill/>
          <a:ln w="9525">
            <a:noFill/>
            <a:miter lim="800000"/>
            <a:headEnd/>
            <a:tailEnd/>
          </a:ln>
        </p:spPr>
      </p:pic>
    </p:spTree>
    <p:extLst>
      <p:ext uri="{BB962C8B-B14F-4D97-AF65-F5344CB8AC3E}">
        <p14:creationId xmlns:p14="http://schemas.microsoft.com/office/powerpoint/2010/main" val="3216766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Enable Multihop EBGP </a:t>
            </a:r>
            <a:endParaRPr lang="en-US" dirty="0"/>
          </a:p>
        </p:txBody>
      </p:sp>
      <p:sp>
        <p:nvSpPr>
          <p:cNvPr id="13" name="Content Placeholder 12"/>
          <p:cNvSpPr>
            <a:spLocks noGrp="1"/>
          </p:cNvSpPr>
          <p:nvPr>
            <p:ph idx="1"/>
          </p:nvPr>
        </p:nvSpPr>
        <p:spPr/>
        <p:txBody>
          <a:bodyPr/>
          <a:lstStyle/>
          <a:p>
            <a:r>
              <a:rPr lang="en-US" smtClean="0"/>
              <a:t>Increase the time-to-live (TTL) for EBGP connections.</a:t>
            </a:r>
            <a:endParaRPr lang="en-US" dirty="0"/>
          </a:p>
        </p:txBody>
      </p:sp>
      <p:sp>
        <p:nvSpPr>
          <p:cNvPr id="14" name="Text Placeholder 13"/>
          <p:cNvSpPr>
            <a:spLocks noGrp="1"/>
          </p:cNvSpPr>
          <p:nvPr>
            <p:ph type="body" sz="quarter" idx="10"/>
          </p:nvPr>
        </p:nvSpPr>
        <p:spPr/>
        <p:txBody>
          <a:bodyPr/>
          <a:lstStyle/>
          <a:p>
            <a:r>
              <a:rPr lang="en-US" smtClean="0"/>
              <a:t>Router(config-router)#</a:t>
            </a:r>
            <a:endParaRPr lang="en-US" dirty="0"/>
          </a:p>
        </p:txBody>
      </p:sp>
      <p:sp>
        <p:nvSpPr>
          <p:cNvPr id="15" name="Text Placeholder 14"/>
          <p:cNvSpPr>
            <a:spLocks noGrp="1"/>
          </p:cNvSpPr>
          <p:nvPr>
            <p:ph type="body" sz="quarter" idx="11"/>
          </p:nvPr>
        </p:nvSpPr>
        <p:spPr/>
        <p:txBody>
          <a:bodyPr/>
          <a:lstStyle/>
          <a:p>
            <a:r>
              <a:rPr lang="en-US" smtClean="0"/>
              <a:t>neighbor {</a:t>
            </a:r>
            <a:r>
              <a:rPr lang="en-US" b="0" i="1" smtClean="0"/>
              <a:t>ip-address</a:t>
            </a:r>
            <a:r>
              <a:rPr lang="en-US" smtClean="0"/>
              <a:t> | </a:t>
            </a:r>
            <a:r>
              <a:rPr lang="en-US" b="0" i="1" smtClean="0"/>
              <a:t>peer-group-name</a:t>
            </a:r>
            <a:r>
              <a:rPr lang="en-US" smtClean="0"/>
              <a:t>} ebgp-multihop [</a:t>
            </a:r>
            <a:r>
              <a:rPr lang="en-US" b="0" i="1" smtClean="0"/>
              <a:t>ttl</a:t>
            </a:r>
            <a:r>
              <a:rPr lang="en-US" smtClean="0"/>
              <a:t>]</a:t>
            </a:r>
            <a:endParaRPr lang="en-US" dirty="0"/>
          </a:p>
        </p:txBody>
      </p:sp>
      <p:sp>
        <p:nvSpPr>
          <p:cNvPr id="7" name="Content Placeholder 6"/>
          <p:cNvSpPr>
            <a:spLocks noGrp="1"/>
          </p:cNvSpPr>
          <p:nvPr>
            <p:ph idx="12"/>
          </p:nvPr>
        </p:nvSpPr>
        <p:spPr/>
        <p:txBody>
          <a:bodyPr/>
          <a:lstStyle/>
          <a:p>
            <a:r>
              <a:rPr lang="en-US" dirty="0" smtClean="0"/>
              <a:t>This command is of value when redundant paths exist between EBGP neighbors.</a:t>
            </a:r>
          </a:p>
          <a:p>
            <a:r>
              <a:rPr lang="en-US" dirty="0" smtClean="0"/>
              <a:t>The default </a:t>
            </a:r>
            <a:r>
              <a:rPr lang="en-US" i="1" dirty="0" err="1" smtClean="0">
                <a:latin typeface="Courier New" pitchFamily="49" charset="0"/>
                <a:cs typeface="Courier New" pitchFamily="49" charset="0"/>
              </a:rPr>
              <a:t>ttl</a:t>
            </a:r>
            <a:r>
              <a:rPr lang="en-US" dirty="0" smtClean="0"/>
              <a:t> is 1, therefore BGP peers must be directly connected.</a:t>
            </a:r>
          </a:p>
          <a:p>
            <a:pPr lvl="1"/>
            <a:r>
              <a:rPr lang="en-US" dirty="0" smtClean="0"/>
              <a:t>The range is from 1 to 255 hops. </a:t>
            </a:r>
          </a:p>
          <a:p>
            <a:r>
              <a:rPr lang="en-US" dirty="0" smtClean="0"/>
              <a:t>Increasing the </a:t>
            </a:r>
            <a:r>
              <a:rPr lang="en-US" i="1" dirty="0" err="1" smtClean="0">
                <a:latin typeface="Courier New" pitchFamily="49" charset="0"/>
                <a:cs typeface="Courier New" pitchFamily="49" charset="0"/>
              </a:rPr>
              <a:t>ttl</a:t>
            </a:r>
            <a:r>
              <a:rPr lang="en-US" dirty="0" smtClean="0"/>
              <a:t> enables BGP to establish EBGP connections beyond one hop and also enables BGP to perform load balancing.</a:t>
            </a:r>
          </a:p>
        </p:txBody>
      </p:sp>
    </p:spTree>
    <p:extLst>
      <p:ext uri="{BB962C8B-B14F-4D97-AF65-F5344CB8AC3E}">
        <p14:creationId xmlns:p14="http://schemas.microsoft.com/office/powerpoint/2010/main" val="524943684"/>
      </p:ext>
    </p:extLst>
  </p:cSld>
  <p:clrMapOvr>
    <a:masterClrMapping/>
  </p:clrMapOvr>
  <p:timing>
    <p:tnLst>
      <p:par>
        <p:cTn id="1" dur="indefinite" restart="never" nodeType="tmRoot"/>
      </p:par>
    </p:tnLst>
  </p:timing>
</p:sld>
</file>

<file path=ppt/theme/_rels/theme14.xml.rels><?xml version="1.0" encoding="UTF-8" standalone="yes"?>
<Relationships xmlns="http://schemas.openxmlformats.org/package/2006/relationships"><Relationship Id="rId1" Type="http://schemas.openxmlformats.org/officeDocument/2006/relationships/image" Target="../media/image7.jpeg"/></Relationships>
</file>

<file path=ppt/theme/_rels/theme16.xml.rels><?xml version="1.0" encoding="UTF-8" standalone="yes"?>
<Relationships xmlns="http://schemas.openxmlformats.org/package/2006/relationships"><Relationship Id="rId1" Type="http://schemas.openxmlformats.org/officeDocument/2006/relationships/image" Target="../media/image7.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5.xml><?xml version="1.0" encoding="utf-8"?>
<a:theme xmlns:a="http://schemas.openxmlformats.org/drawingml/2006/main" name="10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8.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20522</TotalTime>
  <Pages>28</Pages>
  <Words>3972</Words>
  <Application>Microsoft Office PowerPoint</Application>
  <PresentationFormat>On-screen Show (4:3)</PresentationFormat>
  <Paragraphs>573</Paragraphs>
  <Slides>46</Slides>
  <Notes>27</Notes>
  <HiddenSlides>0</HiddenSlides>
  <MMClips>0</MMClips>
  <ScaleCrop>false</ScaleCrop>
  <HeadingPairs>
    <vt:vector size="6" baseType="variant">
      <vt:variant>
        <vt:lpstr>Fonts Used</vt:lpstr>
      </vt:variant>
      <vt:variant>
        <vt:i4>9</vt:i4>
      </vt:variant>
      <vt:variant>
        <vt:lpstr>Theme</vt:lpstr>
      </vt:variant>
      <vt:variant>
        <vt:i4>16</vt:i4>
      </vt:variant>
      <vt:variant>
        <vt:lpstr>Slide Titles</vt:lpstr>
      </vt:variant>
      <vt:variant>
        <vt:i4>46</vt:i4>
      </vt:variant>
    </vt:vector>
  </HeadingPairs>
  <TitlesOfParts>
    <vt:vector size="71" baseType="lpstr">
      <vt:lpstr>ＭＳ Ｐゴシック</vt:lpstr>
      <vt:lpstr>Arial</vt:lpstr>
      <vt:lpstr>Calibri</vt:lpstr>
      <vt:lpstr>Courier New</vt:lpstr>
      <vt:lpstr>Franklin Gothic Book</vt:lpstr>
      <vt:lpstr>Perpetua</vt:lpstr>
      <vt:lpstr>Times New Roman</vt:lpstr>
      <vt:lpstr>Wingdings</vt:lpstr>
      <vt:lpstr>Wingdings 2</vt:lpstr>
      <vt:lpstr>PPT-TMPLT-WHT_C</vt:lpstr>
      <vt:lpstr>Office Theme</vt:lpstr>
      <vt:lpstr>CCNP Instructor PPT2</vt:lpstr>
      <vt:lpstr>1_CCNP Instructor PPT2</vt:lpstr>
      <vt:lpstr>2_CCNP Instructor PPT2</vt:lpstr>
      <vt:lpstr>3_CCNP Instructor PPT2</vt:lpstr>
      <vt:lpstr>Equity</vt:lpstr>
      <vt:lpstr>5_CCNP Instructor PPT2</vt:lpstr>
      <vt:lpstr>6_CCNP Instructor PPT2</vt:lpstr>
      <vt:lpstr>4_CCNP Instructor PPT2</vt:lpstr>
      <vt:lpstr>7_CCNP Instructor PPT2</vt:lpstr>
      <vt:lpstr>8_CCNP Instructor PPT2</vt:lpstr>
      <vt:lpstr>9_CCNP Instructor PPT2</vt:lpstr>
      <vt:lpstr>1_Equity</vt:lpstr>
      <vt:lpstr>10_CCNP Instructor PPT2</vt:lpstr>
      <vt:lpstr>2_Equity</vt:lpstr>
      <vt:lpstr>IN723 BGP Lesson 3</vt:lpstr>
      <vt:lpstr> Resources</vt:lpstr>
      <vt:lpstr>IBGP Source IP Address Problem</vt:lpstr>
      <vt:lpstr>IBGP Source IP Address Problem</vt:lpstr>
      <vt:lpstr>IBGP Source IP Address Solution</vt:lpstr>
      <vt:lpstr>IBGP Source IP Address Example</vt:lpstr>
      <vt:lpstr>EBGP Dual-Homed Problem</vt:lpstr>
      <vt:lpstr>EBGP Dual-Homed Solution</vt:lpstr>
      <vt:lpstr>Enable Multihop EBGP </vt:lpstr>
      <vt:lpstr>Multihop EBGP Example</vt:lpstr>
      <vt:lpstr>Next-Hop</vt:lpstr>
      <vt:lpstr>Advertising EBGP Routes to IBGP Peers</vt:lpstr>
      <vt:lpstr>neighbor next-hop-self Command</vt:lpstr>
      <vt:lpstr>Next Hop Self Example</vt:lpstr>
      <vt:lpstr>BGP Synchronization</vt:lpstr>
      <vt:lpstr>Synchronization</vt:lpstr>
      <vt:lpstr>Synchronisation cont…</vt:lpstr>
      <vt:lpstr>Synchronisation cont…</vt:lpstr>
      <vt:lpstr>Troubleshooting</vt:lpstr>
      <vt:lpstr>Are the peers up ?</vt:lpstr>
      <vt:lpstr> Route is in BGP table but not Route table </vt:lpstr>
      <vt:lpstr>RIB Failure</vt:lpstr>
      <vt:lpstr>Verifying BGP: show ip bgp rib-failure</vt:lpstr>
      <vt:lpstr>How to originate a route</vt:lpstr>
      <vt:lpstr>Originating a route – Network command</vt:lpstr>
      <vt:lpstr>BGP Route Must Be in IP Routing Table</vt:lpstr>
      <vt:lpstr>Originating a Route - Redistribution</vt:lpstr>
      <vt:lpstr>Redistribution cont …</vt:lpstr>
      <vt:lpstr>Redistribution Cont…</vt:lpstr>
      <vt:lpstr>Default Route</vt:lpstr>
      <vt:lpstr>Route Maps</vt:lpstr>
      <vt:lpstr>Implementing Route Maps in BGP</vt:lpstr>
      <vt:lpstr>match Commands Used in BGP</vt:lpstr>
      <vt:lpstr>match ip-address Command</vt:lpstr>
      <vt:lpstr>set Commands Used in BGP</vt:lpstr>
      <vt:lpstr>Weight</vt:lpstr>
      <vt:lpstr>set weight Command</vt:lpstr>
      <vt:lpstr>Local Preference</vt:lpstr>
      <vt:lpstr>set local-preference Command</vt:lpstr>
      <vt:lpstr>AS Path</vt:lpstr>
      <vt:lpstr>set as-path Command</vt:lpstr>
      <vt:lpstr>AS Path cont …</vt:lpstr>
      <vt:lpstr>AS Path Prepending</vt:lpstr>
      <vt:lpstr>Origin</vt:lpstr>
      <vt:lpstr>MED – Multi Exit Discriminator (aka Metric)</vt:lpstr>
      <vt:lpstr>set metric Command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942</cp:revision>
  <cp:lastPrinted>2014-07-29T02:35:53Z</cp:lastPrinted>
  <dcterms:created xsi:type="dcterms:W3CDTF">2006-10-23T15:07:30Z</dcterms:created>
  <dcterms:modified xsi:type="dcterms:W3CDTF">2017-11-30T21:26:47Z</dcterms:modified>
</cp:coreProperties>
</file>