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</p:sldMasterIdLst>
  <p:notesMasterIdLst>
    <p:notesMasterId r:id="rId32"/>
  </p:notesMasterIdLst>
  <p:handoutMasterIdLst>
    <p:handoutMasterId r:id="rId33"/>
  </p:handoutMasterIdLst>
  <p:sldIdLst>
    <p:sldId id="797" r:id="rId4"/>
    <p:sldId id="840" r:id="rId5"/>
    <p:sldId id="841" r:id="rId6"/>
    <p:sldId id="842" r:id="rId7"/>
    <p:sldId id="843" r:id="rId8"/>
    <p:sldId id="844" r:id="rId9"/>
    <p:sldId id="846" r:id="rId10"/>
    <p:sldId id="867" r:id="rId11"/>
    <p:sldId id="845" r:id="rId12"/>
    <p:sldId id="847" r:id="rId13"/>
    <p:sldId id="848" r:id="rId14"/>
    <p:sldId id="866" r:id="rId15"/>
    <p:sldId id="850" r:id="rId16"/>
    <p:sldId id="852" r:id="rId17"/>
    <p:sldId id="851" r:id="rId18"/>
    <p:sldId id="853" r:id="rId19"/>
    <p:sldId id="861" r:id="rId20"/>
    <p:sldId id="862" r:id="rId21"/>
    <p:sldId id="854" r:id="rId22"/>
    <p:sldId id="855" r:id="rId23"/>
    <p:sldId id="856" r:id="rId24"/>
    <p:sldId id="857" r:id="rId25"/>
    <p:sldId id="858" r:id="rId26"/>
    <p:sldId id="859" r:id="rId27"/>
    <p:sldId id="860" r:id="rId28"/>
    <p:sldId id="863" r:id="rId29"/>
    <p:sldId id="864" r:id="rId30"/>
    <p:sldId id="865" r:id="rId3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0" autoAdjust="0"/>
    <p:restoredTop sz="83394" autoAdjust="0"/>
  </p:normalViewPr>
  <p:slideViewPr>
    <p:cSldViewPr snapToGrid="0">
      <p:cViewPr varScale="1">
        <p:scale>
          <a:sx n="92" d="100"/>
          <a:sy n="92" d="100"/>
        </p:scale>
        <p:origin x="11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Advantage</a:t>
            </a:r>
            <a:r>
              <a:rPr lang="en-NZ" baseline="0" dirty="0" smtClean="0"/>
              <a:t> = Peer set down, but related configuration commands remain and can be reactivated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8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n-AU" altLang="en-US" sz="1200" dirty="0" smtClean="0"/>
              <a:t>Each segment sent on TCP connection is verified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55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0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Policy changes need to be rerun against received</a:t>
            </a:r>
            <a:r>
              <a:rPr lang="en-NZ" baseline="0" dirty="0" smtClean="0"/>
              <a:t> / </a:t>
            </a:r>
            <a:r>
              <a:rPr lang="en-NZ" dirty="0" smtClean="0"/>
              <a:t>inbound routing</a:t>
            </a:r>
            <a:r>
              <a:rPr lang="en-NZ" baseline="0" dirty="0" smtClean="0"/>
              <a:t> information (prefixes)</a:t>
            </a:r>
            <a:r>
              <a:rPr lang="en-NZ" dirty="0" smtClean="0"/>
              <a:t> or sent / outbound routing information </a:t>
            </a:r>
            <a:r>
              <a:rPr lang="en-NZ" smtClean="0"/>
              <a:t>(prefixes)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67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2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tells our peer to send us a BGP UPDATE message with all the NLRI so that we can re-run </a:t>
            </a:r>
            <a:r>
              <a:rPr lang="en-NZ" sz="1200" b="0" i="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everything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through our</a:t>
            </a: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new </a:t>
            </a:r>
            <a:r>
              <a:rPr lang="en-NZ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inbound policy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03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Route refresh requires significantly less memory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64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 see advertised routes after any</a:t>
            </a:r>
            <a:r>
              <a:rPr lang="en-NZ" baseline="0" dirty="0" smtClean="0"/>
              <a:t> local outbound policy (filtering) has been applied.</a:t>
            </a:r>
          </a:p>
          <a:p>
            <a:r>
              <a:rPr lang="en-NZ" baseline="0" dirty="0" smtClean="0"/>
              <a:t>Use show </a:t>
            </a:r>
            <a:r>
              <a:rPr lang="en-NZ" baseline="0" dirty="0" err="1" smtClean="0"/>
              <a:t>ip</a:t>
            </a:r>
            <a:r>
              <a:rPr lang="en-NZ" baseline="0" dirty="0" smtClean="0"/>
              <a:t> </a:t>
            </a:r>
            <a:r>
              <a:rPr lang="en-NZ" baseline="0" dirty="0" err="1" smtClean="0"/>
              <a:t>bgp</a:t>
            </a:r>
            <a:r>
              <a:rPr lang="en-NZ" baseline="0" dirty="0" smtClean="0"/>
              <a:t> to see routes before local policy applied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12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Shows received</a:t>
            </a:r>
            <a:r>
              <a:rPr lang="en-NZ" baseline="0" dirty="0" smtClean="0"/>
              <a:t> routes before any local policy applied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38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Must be supported by both ends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4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Microsegmentation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split a larger collision domain into smaller ones in order to reduce collision probability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487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dirty="0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969468-BC25-464F-8B5C-4DD86D217671}" type="slidenum">
              <a:rPr lang="en-AU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2579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Because</a:t>
            </a:r>
            <a:r>
              <a:rPr lang="en-NZ" baseline="0" dirty="0" smtClean="0"/>
              <a:t> redistributing BGP into IGP is dangerous (too many routes can overload)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D60CD9-BA31-4682-9E28-11D2AB6778E5}" type="slidenum">
              <a:rPr lang="en-AU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3986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TNZ Core – CLNE are RR clients of PE, PE are RR clients of core RRs.</a:t>
            </a:r>
          </a:p>
          <a:p>
            <a:r>
              <a:rPr lang="en-NZ" altLang="en-US" dirty="0" smtClean="0"/>
              <a:t>Cluster</a:t>
            </a:r>
            <a:r>
              <a:rPr lang="en-NZ" altLang="en-US" baseline="0" dirty="0" smtClean="0"/>
              <a:t> = RR &amp; its clients</a:t>
            </a:r>
            <a:endParaRPr lang="en-NZ" altLang="en-US" dirty="0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37EC96-7A6D-4D47-9F7D-74AA8344BD5D}" type="slidenum">
              <a:rPr lang="en-AU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932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Can use an inbound route-map on RR client(set ip next-hop peer-address) to modify next-hop for RR-client learned routes advertised by a RR.</a:t>
            </a:r>
          </a:p>
          <a:p>
            <a:r>
              <a:rPr lang="en-NZ" altLang="en-US" smtClean="0"/>
              <a:t>RR will reflect routes back to originator = if originator-id matches local then prefix dropped.</a:t>
            </a:r>
          </a:p>
          <a:p>
            <a:endParaRPr lang="en-NZ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6A54C-F5CE-4937-84C3-46C3884064CB}" type="slidenum">
              <a:rPr lang="en-AU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5401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Default cluster ID = router id. Change with ‘bgp cluster-id’ command. </a:t>
            </a:r>
          </a:p>
          <a:p>
            <a:endParaRPr lang="en-NZ" alt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8F3C48-AC7C-43D3-B2D4-08084479CEFB}" type="slidenum">
              <a:rPr lang="en-AU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0919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Hierarchical</a:t>
            </a:r>
          </a:p>
          <a:p>
            <a:r>
              <a:rPr lang="en-NZ" altLang="en-US" dirty="0" smtClean="0"/>
              <a:t>Route reflectors</a:t>
            </a:r>
            <a:r>
              <a:rPr lang="en-NZ" altLang="en-US" baseline="0" dirty="0" smtClean="0"/>
              <a:t> are clients of other route reflectors</a:t>
            </a:r>
            <a:endParaRPr lang="en-NZ" altLang="en-US" dirty="0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480D8F-A32C-4240-AF44-AE1BBB05DFDC}" type="slidenum">
              <a:rPr lang="en-AU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69100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altLang="en-US" sz="1200" dirty="0" err="1" smtClean="0"/>
              <a:t>eBGP</a:t>
            </a:r>
            <a:r>
              <a:rPr lang="en-NZ" altLang="en-US" sz="1200" dirty="0" smtClean="0"/>
              <a:t> between confederation sub AS’s does not change next hop, local-</a:t>
            </a:r>
            <a:r>
              <a:rPr lang="en-NZ" altLang="en-US" sz="1200" dirty="0" err="1" smtClean="0"/>
              <a:t>pref</a:t>
            </a:r>
            <a:r>
              <a:rPr lang="en-NZ" altLang="en-US" sz="1200" dirty="0" smtClean="0"/>
              <a:t> or MED</a:t>
            </a:r>
          </a:p>
          <a:p>
            <a:pPr eaLnBrk="1" hangingPunct="1"/>
            <a:endParaRPr lang="en-NZ" altLang="en-US" sz="1200" dirty="0" smtClean="0"/>
          </a:p>
          <a:p>
            <a:pPr eaLnBrk="1" hangingPunct="1"/>
            <a:r>
              <a:rPr lang="en-NZ" altLang="en-US" sz="1200" dirty="0" smtClean="0"/>
              <a:t>Confederations can be combined with route-reflectors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0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B61FE2-82ED-46F0-9F96-0EC2F839EEA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68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21F5C-C814-4AD8-A779-3AF782A07C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862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84B15-4BEA-4E43-ADB6-8141FF90BB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2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4C08-7714-4341-9071-35BC5711F2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793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78535-39C8-4B35-8CAC-F310B9CA23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46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FFE2C-1BEB-4CCE-97CC-7EE7F23620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296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C2601-2F41-49E2-8CFF-E330833E88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372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3D5C2-680F-4F13-8263-FEAD77F146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495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6FF0B-3D82-454D-AC6E-F1C8BC17CC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768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96C3-C0A2-4663-9898-31D2CFBBF8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93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A968A-C88D-4989-B562-0ECD410AE9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195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NZ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CF388-FF7E-4990-A543-5FDB9CA95A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8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fld id="{BEA90568-B438-4BB7-A5F3-63508B90D440}" type="slidenum">
              <a:rPr lang="en-AU"/>
              <a:pPr>
                <a:lnSpc>
                  <a:spcPct val="100000"/>
                </a:lnSpc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2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upport/docs/ip/border-gateway-protocol-bgp/26634-bgp-toc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cisco.com/c/en/us/td/docs/ios-xml/ios/iproute_bgp/command/irg-cr-book.html" TargetMode="External"/><Relationship Id="rId4" Type="http://schemas.openxmlformats.org/officeDocument/2006/relationships/hyperlink" Target="http://www.cisco.com/c/en/us/td/docs/ios-xml/ios/iproute_bgp/configuration/15-mt/irg-15-mt-book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IN723 BGP Lesson 5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err="1" smtClean="0"/>
              <a:t>iBGP</a:t>
            </a:r>
            <a:r>
              <a:rPr lang="en-NZ" sz="2400" dirty="0" smtClean="0"/>
              <a:t> vs </a:t>
            </a:r>
            <a:r>
              <a:rPr lang="en-NZ" sz="2400" dirty="0" err="1" smtClean="0"/>
              <a:t>eBGP</a:t>
            </a:r>
            <a:endParaRPr lang="en-NZ" sz="2400" dirty="0" smtClean="0"/>
          </a:p>
          <a:p>
            <a:r>
              <a:rPr lang="en-NZ" sz="2400" dirty="0" smtClean="0"/>
              <a:t>Route reflector</a:t>
            </a:r>
          </a:p>
          <a:p>
            <a:r>
              <a:rPr lang="en-NZ" sz="2400" dirty="0" smtClean="0"/>
              <a:t>Confederation</a:t>
            </a:r>
          </a:p>
          <a:p>
            <a:r>
              <a:rPr lang="en-NZ" sz="2400" dirty="0" smtClean="0"/>
              <a:t>Peer group</a:t>
            </a:r>
          </a:p>
          <a:p>
            <a:r>
              <a:rPr lang="en-NZ" sz="2400" dirty="0" err="1" smtClean="0"/>
              <a:t>Neighbor</a:t>
            </a:r>
            <a:r>
              <a:rPr lang="en-NZ" sz="2400" dirty="0" smtClean="0"/>
              <a:t> shutdown</a:t>
            </a:r>
          </a:p>
          <a:p>
            <a:r>
              <a:rPr lang="en-NZ" sz="2400" dirty="0" smtClean="0"/>
              <a:t>Authentication</a:t>
            </a:r>
          </a:p>
          <a:p>
            <a:r>
              <a:rPr lang="en-NZ" sz="2400" dirty="0" smtClean="0"/>
              <a:t>Configuration updates</a:t>
            </a:r>
          </a:p>
          <a:p>
            <a:r>
              <a:rPr lang="en-NZ" sz="2400" dirty="0" smtClean="0"/>
              <a:t>Peer reset</a:t>
            </a:r>
          </a:p>
          <a:p>
            <a:r>
              <a:rPr lang="en-NZ" sz="2400" dirty="0" smtClean="0"/>
              <a:t>ORF</a:t>
            </a:r>
          </a:p>
          <a:p>
            <a:r>
              <a:rPr lang="en-NZ" sz="2400" dirty="0" smtClean="0"/>
              <a:t>Dampening</a:t>
            </a:r>
          </a:p>
          <a:p>
            <a:pPr marL="0" indent="0">
              <a:buNone/>
            </a:pPr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Confederations</a:t>
            </a:r>
            <a:endParaRPr lang="en-AU" altLang="en-US" sz="3200" b="1" u="sng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Technique for reducing iBGP mesh</a:t>
            </a:r>
          </a:p>
          <a:p>
            <a:pPr eaLnBrk="1" hangingPunct="1"/>
            <a:r>
              <a:rPr lang="en-NZ" altLang="en-US" sz="2200" smtClean="0"/>
              <a:t>Break AS up into smaller sub ASes</a:t>
            </a:r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AU" altLang="en-US" sz="2000" smtClean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24175"/>
            <a:ext cx="52768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24175"/>
            <a:ext cx="60483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4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Confederations cont …</a:t>
            </a:r>
            <a:endParaRPr lang="en-AU" altLang="en-US" sz="3200" b="1" u="sng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400" dirty="0" smtClean="0"/>
          </a:p>
          <a:p>
            <a:pPr eaLnBrk="1" hangingPunct="1"/>
            <a:r>
              <a:rPr lang="en-NZ" altLang="en-US" sz="2400" dirty="0" err="1" smtClean="0"/>
              <a:t>eBGP</a:t>
            </a:r>
            <a:r>
              <a:rPr lang="en-NZ" altLang="en-US" sz="2400" dirty="0" smtClean="0"/>
              <a:t> between confederation sub AS’s does not change next hop, local-</a:t>
            </a:r>
            <a:r>
              <a:rPr lang="en-NZ" altLang="en-US" sz="2400" dirty="0" err="1" smtClean="0"/>
              <a:t>pref</a:t>
            </a:r>
            <a:r>
              <a:rPr lang="en-NZ" altLang="en-US" sz="2400" dirty="0" smtClean="0"/>
              <a:t> or MED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r>
              <a:rPr lang="en-NZ" altLang="en-US" sz="2400" dirty="0" smtClean="0"/>
              <a:t>Confederations can be combined with route-reflectors</a:t>
            </a:r>
          </a:p>
          <a:p>
            <a:pPr eaLnBrk="1" hangingPunct="1"/>
            <a:endParaRPr lang="en-AU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681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2800" b="1" u="sng" dirty="0" smtClean="0"/>
              <a:t/>
            </a:r>
            <a:br>
              <a:rPr lang="en-NZ" sz="2800" b="1" u="sng" dirty="0" smtClean="0"/>
            </a:br>
            <a:r>
              <a:rPr lang="en-NZ" sz="2800" b="1" u="sng" dirty="0" smtClean="0"/>
              <a:t>Problem - </a:t>
            </a:r>
            <a:r>
              <a:rPr lang="en-NZ" sz="3200" b="1" u="sng" dirty="0" smtClean="0"/>
              <a:t>Route is not being advertised to peer</a:t>
            </a:r>
            <a:br>
              <a:rPr lang="en-NZ" sz="3200" b="1" u="sng" dirty="0" smtClean="0"/>
            </a:br>
            <a:endParaRPr lang="en-AU" sz="3200" b="1" u="sng" dirty="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NZ" altLang="en-US" sz="2200" dirty="0" smtClean="0"/>
              <a:t>Usually as a result of the route being learned via an </a:t>
            </a:r>
            <a:r>
              <a:rPr lang="en-NZ" altLang="en-US" sz="2200" dirty="0" err="1" smtClean="0"/>
              <a:t>iBGP</a:t>
            </a:r>
            <a:r>
              <a:rPr lang="en-NZ" altLang="en-US" sz="2200" dirty="0" smtClean="0"/>
              <a:t> session and therefore will not be advertised to another </a:t>
            </a:r>
            <a:r>
              <a:rPr lang="en-NZ" altLang="en-US" sz="2200" dirty="0" err="1" smtClean="0"/>
              <a:t>iBGP</a:t>
            </a:r>
            <a:r>
              <a:rPr lang="en-NZ" altLang="en-US" sz="2200" dirty="0" smtClean="0"/>
              <a:t> peer (</a:t>
            </a:r>
            <a:r>
              <a:rPr lang="en-NZ" altLang="en-US" sz="2200" dirty="0" err="1" smtClean="0"/>
              <a:t>iBGP</a:t>
            </a:r>
            <a:r>
              <a:rPr lang="en-NZ" altLang="en-US" sz="2200" dirty="0" smtClean="0"/>
              <a:t> assumes full mesh)</a:t>
            </a:r>
          </a:p>
          <a:p>
            <a:pPr eaLnBrk="1" hangingPunct="1"/>
            <a:endParaRPr lang="en-NZ" altLang="en-US" sz="2000" dirty="0" smtClean="0"/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show </a:t>
            </a:r>
            <a:r>
              <a:rPr lang="fr-FR" altLang="en-US" sz="1600" b="1" dirty="0" err="1" smtClean="0">
                <a:latin typeface="Courier New" pitchFamily="49" charset="0"/>
              </a:rPr>
              <a:t>ip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bgp</a:t>
            </a:r>
            <a:r>
              <a:rPr lang="fr-FR" altLang="en-US" sz="1600" b="1" dirty="0" smtClean="0">
                <a:latin typeface="Courier New" pitchFamily="49" charset="0"/>
              </a:rPr>
              <a:t> 192.168.10.0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BGP </a:t>
            </a:r>
            <a:r>
              <a:rPr lang="fr-FR" altLang="en-US" sz="1600" b="1" dirty="0" err="1" smtClean="0">
                <a:latin typeface="Courier New" pitchFamily="49" charset="0"/>
              </a:rPr>
              <a:t>routing</a:t>
            </a:r>
            <a:r>
              <a:rPr lang="fr-FR" altLang="en-US" sz="1600" b="1" dirty="0" smtClean="0">
                <a:latin typeface="Courier New" pitchFamily="49" charset="0"/>
              </a:rPr>
              <a:t> table entry for 192.168.10.0/24, version 11</a:t>
            </a:r>
          </a:p>
          <a:p>
            <a:pPr eaLnBrk="1" hangingPunct="1"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Paths</a:t>
            </a:r>
            <a:r>
              <a:rPr lang="fr-FR" altLang="en-US" sz="1600" b="1" dirty="0" smtClean="0">
                <a:latin typeface="Courier New" pitchFamily="49" charset="0"/>
              </a:rPr>
              <a:t>: (1 </a:t>
            </a:r>
            <a:r>
              <a:rPr lang="fr-FR" altLang="en-US" sz="1600" b="1" dirty="0" err="1" smtClean="0">
                <a:latin typeface="Courier New" pitchFamily="49" charset="0"/>
              </a:rPr>
              <a:t>available</a:t>
            </a:r>
            <a:r>
              <a:rPr lang="fr-FR" altLang="en-US" sz="1600" b="1" dirty="0" smtClean="0">
                <a:latin typeface="Courier New" pitchFamily="49" charset="0"/>
              </a:rPr>
              <a:t>, best #1, table Default-IP-</a:t>
            </a:r>
            <a:r>
              <a:rPr lang="fr-FR" altLang="en-US" sz="1600" b="1" dirty="0" err="1" smtClean="0">
                <a:latin typeface="Courier New" pitchFamily="49" charset="0"/>
              </a:rPr>
              <a:t>Routing</a:t>
            </a:r>
            <a:r>
              <a:rPr lang="fr-FR" altLang="en-US" sz="1600" b="1" dirty="0" smtClean="0">
                <a:latin typeface="Courier New" pitchFamily="49" charset="0"/>
              </a:rPr>
              <a:t>-Table)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</a:t>
            </a:r>
            <a:r>
              <a:rPr lang="fr-FR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Not </a:t>
            </a:r>
            <a:r>
              <a:rPr lang="fr-FR" alt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advertised</a:t>
            </a:r>
            <a:r>
              <a:rPr lang="fr-FR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to </a:t>
            </a:r>
            <a:r>
              <a:rPr lang="fr-FR" alt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any</a:t>
            </a:r>
            <a:r>
              <a:rPr lang="fr-FR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peer</a:t>
            </a:r>
            <a:endParaRPr lang="fr-FR" alt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4771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  172.18.43.111 </a:t>
            </a:r>
            <a:r>
              <a:rPr lang="fr-FR" altLang="en-US" sz="1600" b="1" dirty="0" err="1" smtClean="0">
                <a:latin typeface="Courier New" pitchFamily="49" charset="0"/>
              </a:rPr>
              <a:t>from</a:t>
            </a:r>
            <a:r>
              <a:rPr lang="fr-FR" altLang="en-US" sz="1600" b="1" dirty="0" smtClean="0">
                <a:latin typeface="Courier New" pitchFamily="49" charset="0"/>
              </a:rPr>
              <a:t> 172.18.43.111 (172.18.23.229)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    </a:t>
            </a:r>
            <a:r>
              <a:rPr lang="fr-FR" altLang="en-US" sz="1600" b="1" dirty="0" err="1" smtClean="0">
                <a:latin typeface="Courier New" pitchFamily="49" charset="0"/>
              </a:rPr>
              <a:t>Origin</a:t>
            </a:r>
            <a:r>
              <a:rPr lang="fr-FR" altLang="en-US" sz="1600" b="1" dirty="0" smtClean="0">
                <a:latin typeface="Courier New" pitchFamily="49" charset="0"/>
              </a:rPr>
              <a:t> IGP, </a:t>
            </a:r>
            <a:r>
              <a:rPr lang="fr-FR" altLang="en-US" sz="1600" b="1" dirty="0" err="1" smtClean="0">
                <a:latin typeface="Courier New" pitchFamily="49" charset="0"/>
              </a:rPr>
              <a:t>metric</a:t>
            </a:r>
            <a:r>
              <a:rPr lang="fr-FR" altLang="en-US" sz="1600" b="1" dirty="0" smtClean="0">
                <a:latin typeface="Courier New" pitchFamily="49" charset="0"/>
              </a:rPr>
              <a:t> 100, </a:t>
            </a:r>
            <a:r>
              <a:rPr lang="fr-FR" altLang="en-US" sz="1600" b="1" dirty="0" err="1" smtClean="0">
                <a:latin typeface="Courier New" pitchFamily="49" charset="0"/>
              </a:rPr>
              <a:t>localpref</a:t>
            </a:r>
            <a:r>
              <a:rPr lang="fr-FR" altLang="en-US" sz="1600" b="1" dirty="0" smtClean="0">
                <a:latin typeface="Courier New" pitchFamily="49" charset="0"/>
              </a:rPr>
              <a:t> 100, </a:t>
            </a:r>
            <a:r>
              <a:rPr lang="fr-FR" altLang="en-US" sz="1600" b="1" dirty="0" err="1" smtClean="0">
                <a:latin typeface="Courier New" pitchFamily="49" charset="0"/>
              </a:rPr>
              <a:t>valid</a:t>
            </a:r>
            <a:r>
              <a:rPr lang="fr-FR" altLang="en-US" sz="1600" b="1" dirty="0" smtClean="0">
                <a:latin typeface="Courier New" pitchFamily="49" charset="0"/>
              </a:rPr>
              <a:t>, </a:t>
            </a:r>
            <a:r>
              <a:rPr lang="fr-FR" altLang="en-US" sz="1600" b="1" dirty="0" err="1" smtClean="0">
                <a:latin typeface="Courier New" pitchFamily="49" charset="0"/>
              </a:rPr>
              <a:t>external</a:t>
            </a:r>
            <a:r>
              <a:rPr lang="fr-FR" altLang="en-US" sz="1600" b="1" dirty="0" smtClean="0">
                <a:latin typeface="Courier New" pitchFamily="49" charset="0"/>
              </a:rPr>
              <a:t>, best</a:t>
            </a:r>
          </a:p>
          <a:p>
            <a:pPr eaLnBrk="1" hangingPunct="1">
              <a:buFontTx/>
              <a:buNone/>
            </a:pP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fr-FR" altLang="en-US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3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Peer Groups</a:t>
            </a:r>
            <a:endParaRPr lang="en-AU" altLang="en-US" sz="3200" b="1" u="sng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NZ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Peer groups reduce system resources required for update generation</a:t>
            </a:r>
          </a:p>
          <a:p>
            <a:pPr eaLnBrk="1" hangingPunct="1">
              <a:lnSpc>
                <a:spcPct val="90000"/>
              </a:lnSpc>
            </a:pPr>
            <a:endParaRPr lang="en-NZ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The route table is checked once and updates are replicated to all peer group members rather than individually</a:t>
            </a:r>
          </a:p>
          <a:p>
            <a:pPr eaLnBrk="1" hangingPunct="1">
              <a:lnSpc>
                <a:spcPct val="90000"/>
              </a:lnSpc>
            </a:pPr>
            <a:endParaRPr lang="en-NZ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Simplify configuration</a:t>
            </a:r>
          </a:p>
          <a:p>
            <a:pPr eaLnBrk="1" hangingPunct="1">
              <a:lnSpc>
                <a:spcPct val="90000"/>
              </a:lnSpc>
            </a:pPr>
            <a:endParaRPr lang="en-NZ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All peer group members must share identical outbound policies (except for default-originate)</a:t>
            </a:r>
            <a:endParaRPr lang="en-AU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416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Peer Groups cont …</a:t>
            </a:r>
            <a:endParaRPr lang="en-AU" altLang="en-US" sz="3200" b="1" u="sng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875"/>
            <a:ext cx="8229600" cy="525621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1800" dirty="0" smtClean="0"/>
              <a:t>Example </a:t>
            </a:r>
            <a:r>
              <a:rPr lang="en-NZ" sz="1800" dirty="0" err="1" smtClean="0"/>
              <a:t>config</a:t>
            </a:r>
            <a:endParaRPr lang="en-NZ" sz="18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4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router </a:t>
            </a:r>
            <a:r>
              <a:rPr lang="en-NZ" sz="1400" dirty="0" err="1" smtClean="0"/>
              <a:t>bgp</a:t>
            </a:r>
            <a:r>
              <a:rPr lang="en-NZ" sz="1400" dirty="0" smtClean="0"/>
              <a:t> 100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peer-group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remote-as 100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update-source </a:t>
            </a:r>
            <a:r>
              <a:rPr lang="en-NZ" sz="1400" dirty="0" err="1" smtClean="0"/>
              <a:t>loopback</a:t>
            </a:r>
            <a:r>
              <a:rPr lang="en-NZ" sz="1400" dirty="0" smtClean="0"/>
              <a:t> 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route-map set-med out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filter-list 1 out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internal filter-list 2 in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171.69.232.54 peer-group internal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171.69.232.55 peer-group internal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171.69.232.55 filter-list 3 in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14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external-peers peer-group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external-peers route-map set-metric out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external-peers filter-list 99 out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external-peers filter-list 101 in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171.69.232.100 remote-as 300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171.69.232.100 peer-group external-peers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171.69.232.110 remote-as 400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171.69.232.110 peer-group external-peers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1400" dirty="0" smtClean="0"/>
              <a:t> </a:t>
            </a:r>
            <a:r>
              <a:rPr lang="en-NZ" sz="1400" dirty="0" err="1" smtClean="0"/>
              <a:t>neighbor</a:t>
            </a:r>
            <a:r>
              <a:rPr lang="en-NZ" sz="1400" dirty="0" smtClean="0"/>
              <a:t> 171.69.232.110 filter-list 400 in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80679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Peer Groups cont …</a:t>
            </a:r>
            <a:endParaRPr lang="en-AU" altLang="en-US" sz="3200" b="1" u="sng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NZ" altLang="en-US" sz="2200" smtClean="0"/>
              <a:t>Common ISP groupings:</a:t>
            </a:r>
          </a:p>
          <a:p>
            <a:pPr eaLnBrk="1" hangingPunct="1">
              <a:lnSpc>
                <a:spcPct val="80000"/>
              </a:lnSpc>
            </a:pPr>
            <a:endParaRPr lang="en-NZ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Normal iBGP peer group for normal iBGP peers</a:t>
            </a:r>
          </a:p>
          <a:p>
            <a:pPr eaLnBrk="1" hangingPunct="1">
              <a:lnSpc>
                <a:spcPct val="80000"/>
              </a:lnSpc>
            </a:pPr>
            <a:endParaRPr lang="en-NZ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iBGP client peer group for reflection peers on a route reflector</a:t>
            </a:r>
          </a:p>
          <a:p>
            <a:pPr eaLnBrk="1" hangingPunct="1">
              <a:lnSpc>
                <a:spcPct val="80000"/>
              </a:lnSpc>
            </a:pPr>
            <a:endParaRPr lang="en-NZ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eBGP full-routes for peers to receive full Internet routes</a:t>
            </a:r>
          </a:p>
          <a:p>
            <a:pPr eaLnBrk="1" hangingPunct="1">
              <a:lnSpc>
                <a:spcPct val="80000"/>
              </a:lnSpc>
            </a:pPr>
            <a:endParaRPr lang="en-NZ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eBGP customer-routes for peers to receive only routes from direct customers of the ISP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NZ" altLang="en-US" sz="22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NZ" altLang="en-US" sz="2200" smtClean="0"/>
              <a:t>eBGP default-routes for peers to receive the default route, and possibly a few other routes</a:t>
            </a:r>
            <a:endParaRPr lang="en-AU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826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600" u="sng" dirty="0" err="1" smtClean="0"/>
              <a:t>neighbor</a:t>
            </a:r>
            <a:r>
              <a:rPr lang="en-NZ" altLang="en-US" sz="3600" u="sng" dirty="0" smtClean="0"/>
              <a:t> shutdown</a:t>
            </a:r>
            <a:endParaRPr lang="en-AU" altLang="en-US" sz="3600" u="sng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NZ" altLang="en-US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NZ" altLang="en-US" sz="1600" b="1" dirty="0" err="1" smtClean="0">
                <a:latin typeface="Courier New" pitchFamily="49" charset="0"/>
              </a:rPr>
              <a:t>neighbor</a:t>
            </a:r>
            <a:r>
              <a:rPr lang="en-NZ" altLang="en-US" sz="1600" b="1" dirty="0" smtClean="0">
                <a:latin typeface="Courier New" pitchFamily="49" charset="0"/>
              </a:rPr>
              <a:t> &lt;</a:t>
            </a:r>
            <a:r>
              <a:rPr lang="en-NZ" altLang="en-US" sz="1600" b="1" dirty="0" err="1" smtClean="0">
                <a:latin typeface="Courier New" pitchFamily="49" charset="0"/>
              </a:rPr>
              <a:t>ip</a:t>
            </a:r>
            <a:r>
              <a:rPr lang="en-NZ" altLang="en-US" sz="1600" b="1" dirty="0" smtClean="0">
                <a:latin typeface="Courier New" pitchFamily="49" charset="0"/>
              </a:rPr>
              <a:t> address&gt; shutdown</a:t>
            </a:r>
            <a:r>
              <a:rPr lang="en-NZ" altLang="en-US" dirty="0" smtClean="0"/>
              <a:t> </a:t>
            </a:r>
          </a:p>
          <a:p>
            <a:pPr eaLnBrk="1" hangingPunct="1">
              <a:buFontTx/>
              <a:buNone/>
            </a:pPr>
            <a:endParaRPr lang="en-NZ" altLang="en-US" sz="1600" dirty="0" smtClean="0"/>
          </a:p>
          <a:p>
            <a:pPr eaLnBrk="1" hangingPunct="1"/>
            <a:r>
              <a:rPr lang="en-NZ" altLang="en-US" sz="2400" dirty="0" smtClean="0"/>
              <a:t>Configuration command that terminates session for specified </a:t>
            </a:r>
            <a:r>
              <a:rPr lang="en-NZ" altLang="en-US" sz="2400" dirty="0" err="1" smtClean="0"/>
              <a:t>neighbor</a:t>
            </a:r>
            <a:r>
              <a:rPr lang="en-NZ" altLang="en-US" sz="2400" dirty="0" smtClean="0"/>
              <a:t> and removes all associated routing information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endParaRPr lang="en-NZ" altLang="en-US" sz="2400" dirty="0" smtClean="0"/>
          </a:p>
          <a:p>
            <a:pPr eaLnBrk="1" hangingPunct="1">
              <a:buFontTx/>
              <a:buNone/>
            </a:pPr>
            <a:r>
              <a:rPr lang="en-NZ" altLang="en-US" sz="1600" b="1" dirty="0" err="1" smtClean="0">
                <a:latin typeface="Courier New" pitchFamily="49" charset="0"/>
              </a:rPr>
              <a:t>neighbor</a:t>
            </a:r>
            <a:r>
              <a:rPr lang="en-NZ" altLang="en-US" sz="1600" b="1" dirty="0" smtClean="0">
                <a:latin typeface="Courier New" pitchFamily="49" charset="0"/>
              </a:rPr>
              <a:t> &lt;peer-group name&gt; shutdown</a:t>
            </a:r>
          </a:p>
          <a:p>
            <a:pPr eaLnBrk="1" hangingPunct="1">
              <a:buFontTx/>
              <a:buNone/>
            </a:pPr>
            <a:endParaRPr lang="en-NZ" altLang="en-US" sz="1600" b="1" dirty="0" smtClean="0">
              <a:latin typeface="Courier New" pitchFamily="49" charset="0"/>
            </a:endParaRPr>
          </a:p>
          <a:p>
            <a:pPr eaLnBrk="1" hangingPunct="1"/>
            <a:r>
              <a:rPr lang="en-NZ" altLang="en-US" sz="2400" dirty="0" smtClean="0"/>
              <a:t>Can also be applied to peer groups</a:t>
            </a:r>
            <a:r>
              <a:rPr lang="en-NZ" altLang="en-US" dirty="0" smtClean="0"/>
              <a:t> 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92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BGP supports message digest 5 (MD5) neighbor authentication. </a:t>
            </a:r>
          </a:p>
          <a:p>
            <a:pPr lvl="1"/>
            <a:r>
              <a:rPr lang="en-US" dirty="0" smtClean="0"/>
              <a:t>MD5 sends a “message digest” (also called a “hash”), which is created using the key and a message.</a:t>
            </a:r>
          </a:p>
          <a:p>
            <a:pPr lvl="1"/>
            <a:r>
              <a:rPr lang="en-US" dirty="0" smtClean="0"/>
              <a:t>The message digest is then sent instead of the key. </a:t>
            </a:r>
          </a:p>
          <a:p>
            <a:pPr lvl="1"/>
            <a:r>
              <a:rPr lang="en-US" dirty="0" smtClean="0"/>
              <a:t>The key itself is not sent, preventing it from being read by someone eavesdropping on the line while it is being transmitted.</a:t>
            </a:r>
          </a:p>
          <a:p>
            <a:r>
              <a:rPr lang="en-US" dirty="0" smtClean="0"/>
              <a:t>To enable MD5 authentication on a TCP connection between two BGP peers, </a:t>
            </a:r>
            <a:r>
              <a:rPr lang="en-US" smtClean="0"/>
              <a:t>use the router configuration command:</a:t>
            </a:r>
          </a:p>
          <a:p>
            <a:pPr marL="236538" lvl="1" indent="-11113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neighbor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ip-address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peer-group-name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2029473" y="4281344"/>
            <a:ext cx="3827231" cy="21448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009425" y="3202480"/>
            <a:ext cx="3827231" cy="21448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Configuring MD5 Authentication</a:t>
            </a:r>
            <a:endParaRPr lang="en-US" dirty="0"/>
          </a:p>
        </p:txBody>
      </p:sp>
      <p:sp>
        <p:nvSpPr>
          <p:cNvPr id="40" name="Text Placeholder 5"/>
          <p:cNvSpPr>
            <a:spLocks/>
          </p:cNvSpPr>
          <p:nvPr/>
        </p:nvSpPr>
        <p:spPr bwMode="auto">
          <a:xfrm>
            <a:off x="271384" y="2793999"/>
            <a:ext cx="8545238" cy="82750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R1(config)# </a:t>
            </a:r>
            <a:r>
              <a:rPr lang="en-US" sz="1200" b="1" kern="0" dirty="0" smtClean="0">
                <a:latin typeface="Courier New" pitchFamily="49" charset="0"/>
              </a:rPr>
              <a:t>router bgp 65000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R1(config-router)# </a:t>
            </a:r>
            <a:r>
              <a:rPr lang="en-US" sz="1200" b="1" kern="0" dirty="0" smtClean="0">
                <a:latin typeface="Courier New" pitchFamily="49" charset="0"/>
              </a:rPr>
              <a:t>neighbor 10.64.0.2 remote-as 65500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R1(config-router)# </a:t>
            </a:r>
            <a:r>
              <a:rPr lang="en-US" sz="1200" b="1" kern="0" dirty="0" smtClean="0">
                <a:latin typeface="Courier New" pitchFamily="49" charset="0"/>
              </a:rPr>
              <a:t>neighbor 10.64.0.2 password BGP-Pa55w0rd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R1(config-router)#</a:t>
            </a:r>
            <a:endParaRPr lang="en-US" sz="1200" b="1" kern="0" dirty="0" smtClean="0">
              <a:latin typeface="Courier New" pitchFamily="49" charset="0"/>
            </a:endParaRPr>
          </a:p>
        </p:txBody>
      </p:sp>
      <p:sp>
        <p:nvSpPr>
          <p:cNvPr id="42" name="Text Placeholder 5"/>
          <p:cNvSpPr>
            <a:spLocks/>
          </p:cNvSpPr>
          <p:nvPr/>
        </p:nvSpPr>
        <p:spPr bwMode="auto">
          <a:xfrm>
            <a:off x="279400" y="3884895"/>
            <a:ext cx="8545238" cy="82750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R2(config)# </a:t>
            </a:r>
            <a:r>
              <a:rPr lang="en-US" sz="1200" b="1" kern="0" dirty="0" smtClean="0">
                <a:latin typeface="Courier New" pitchFamily="49" charset="0"/>
              </a:rPr>
              <a:t>router bgp 65500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R2(config-router)# </a:t>
            </a:r>
            <a:r>
              <a:rPr lang="en-US" sz="1200" b="1" kern="0" dirty="0" smtClean="0">
                <a:latin typeface="Courier New" pitchFamily="49" charset="0"/>
              </a:rPr>
              <a:t>neighbor 10.64.0.1 </a:t>
            </a:r>
            <a:r>
              <a:rPr lang="en-US" sz="1200" b="1" kern="0" smtClean="0">
                <a:latin typeface="Courier New" pitchFamily="49" charset="0"/>
              </a:rPr>
              <a:t>remote-as 65000</a:t>
            </a:r>
            <a:endParaRPr lang="en-US" sz="1200" b="1" kern="0" dirty="0" smtClean="0">
              <a:latin typeface="Courier New" pitchFamily="49" charset="0"/>
            </a:endParaRP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R2(config-router)# </a:t>
            </a:r>
            <a:r>
              <a:rPr lang="en-US" sz="1200" b="1" kern="0" dirty="0" smtClean="0">
                <a:latin typeface="Courier New" pitchFamily="49" charset="0"/>
              </a:rPr>
              <a:t>neighbor 10.64.0.1 password BGP-Pa55w0rd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latin typeface="Courier New" pitchFamily="49" charset="0"/>
              </a:rPr>
              <a:t>R2(config-router)#</a:t>
            </a:r>
            <a:endParaRPr lang="en-US" sz="1200" b="1" kern="0" dirty="0" smtClean="0">
              <a:latin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58724" y="1204703"/>
            <a:ext cx="5017192" cy="1310786"/>
            <a:chOff x="2261920" y="1035373"/>
            <a:chExt cx="5017192" cy="1310786"/>
          </a:xfrm>
        </p:grpSpPr>
        <p:pic>
          <p:nvPicPr>
            <p:cNvPr id="38" name="Picture 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2261920" y="1091521"/>
              <a:ext cx="1888974" cy="125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1" name="Picture 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38281" y="1035373"/>
              <a:ext cx="1840831" cy="12987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5725169" y="1297939"/>
              <a:ext cx="1351942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AS 65500</a:t>
              </a:r>
              <a:endParaRPr lang="en-US" sz="1100" dirty="0"/>
            </a:p>
          </p:txBody>
        </p:sp>
        <p:pic>
          <p:nvPicPr>
            <p:cNvPr id="7" name="Picture 3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26922" y="1642505"/>
              <a:ext cx="870351" cy="45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934598" y="1641490"/>
              <a:ext cx="870351" cy="45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3002355" y="1862842"/>
              <a:ext cx="38023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R1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30253" y="1859989"/>
              <a:ext cx="38023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R2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80061" y="1452739"/>
              <a:ext cx="945988" cy="1608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49654" y="1624460"/>
              <a:ext cx="1013551" cy="165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050" dirty="0" smtClean="0"/>
                <a:t>10.64.0.0 /24</a:t>
              </a:r>
              <a:endParaRPr 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50671" y="1671971"/>
              <a:ext cx="367861" cy="1688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/>
                <a:t>.1</a:t>
              </a:r>
              <a:endParaRPr 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56024" y="1679984"/>
              <a:ext cx="544315" cy="179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/>
                <a:t>.2</a:t>
              </a:r>
              <a:endParaRPr 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80801" y="1317987"/>
              <a:ext cx="1351942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AS 65000</a:t>
              </a:r>
              <a:endParaRPr lang="en-US" sz="1100" dirty="0"/>
            </a:p>
          </p:txBody>
        </p:sp>
        <p:cxnSp>
          <p:nvCxnSpPr>
            <p:cNvPr id="44" name="Straight Connector 43"/>
            <p:cNvCxnSpPr>
              <a:stCxn id="7" idx="3"/>
              <a:endCxn id="8" idx="1"/>
            </p:cNvCxnSpPr>
            <p:nvPr/>
          </p:nvCxnSpPr>
          <p:spPr bwMode="auto">
            <a:xfrm flipV="1">
              <a:off x="3597273" y="1867336"/>
              <a:ext cx="2337325" cy="10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0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Config Changes</a:t>
            </a:r>
            <a:endParaRPr lang="en-AU" altLang="en-US" sz="3200" b="1" u="sng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Changes in the BGP routing policy require the peer connections to be reset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To hard reset all BGP sessions (will take them down then re-establish)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clear ip bgp *</a:t>
            </a:r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To hard reset a specific neighbor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clear ip bgp &lt;neighbour IP address&gt;</a:t>
            </a:r>
          </a:p>
          <a:p>
            <a:pPr eaLnBrk="1" hangingPunct="1"/>
            <a:endParaRPr lang="en-AU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30844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Resources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Case Studies</a:t>
            </a:r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www.cisco.com/c/en/us/support/docs/ip/border-gateway-protocol-bgp/26634-bgp-toc.html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Configuration Guide</a:t>
            </a:r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www.cisco.com/c/en/us/td/docs/ios-xml/ios/iproute_bgp/configuration/15-mt/irg-15-mt-book.html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Command Reference</a:t>
            </a:r>
          </a:p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www.cisco.com/c/en/us/td/docs/ios-xml/ios/iproute_bgp/command/irg-cr-book.html</a:t>
            </a:r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7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Config Changes cont …</a:t>
            </a:r>
            <a:endParaRPr lang="en-AU" altLang="en-US" sz="3200" b="1" u="sng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Rather than a full reset you can issue a soft reconfiguration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Reconfigures &amp; activates policies without clearing the session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Can be applied inbound, outbound or both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endParaRPr lang="en-NZ" altLang="en-US" sz="2200" smtClean="0"/>
          </a:p>
          <a:p>
            <a:pPr eaLnBrk="1" hangingPunct="1">
              <a:buFont typeface="Wingdings 2" pitchFamily="18" charset="2"/>
              <a:buNone/>
            </a:pPr>
            <a:r>
              <a:rPr lang="en-NZ" altLang="en-US" sz="2200" smtClean="0"/>
              <a:t>2 Ways to do a soft reset inbound:</a:t>
            </a:r>
          </a:p>
          <a:p>
            <a:pPr eaLnBrk="1" hangingPunct="1"/>
            <a:endParaRPr lang="en-NZ" altLang="en-US" sz="2200" u="sng" smtClean="0"/>
          </a:p>
          <a:p>
            <a:pPr eaLnBrk="1" hangingPunct="1"/>
            <a:r>
              <a:rPr lang="en-NZ" altLang="en-US" sz="2200" smtClean="0"/>
              <a:t>Dynamic / Route Refresh</a:t>
            </a:r>
          </a:p>
          <a:p>
            <a:pPr eaLnBrk="1" hangingPunct="1"/>
            <a:r>
              <a:rPr lang="en-NZ" altLang="en-US" sz="2200" smtClean="0"/>
              <a:t>Stored routing update information</a:t>
            </a:r>
          </a:p>
          <a:p>
            <a:pPr eaLnBrk="1" hangingPunct="1"/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72367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Dynamic / Route Refresh</a:t>
            </a:r>
            <a:endParaRPr lang="en-AU" altLang="en-US" sz="3200" b="1" u="sng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0768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Does not require pre configuration or additional memory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Requires both routers to support route refresh capability (IOS 12.1)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Confirm with show </a:t>
            </a:r>
            <a:r>
              <a:rPr lang="en-NZ" sz="2200" dirty="0" err="1" smtClean="0"/>
              <a:t>ip</a:t>
            </a:r>
            <a:r>
              <a:rPr lang="en-NZ" sz="2200" dirty="0" smtClean="0"/>
              <a:t> </a:t>
            </a:r>
            <a:r>
              <a:rPr lang="en-NZ" sz="2200" dirty="0" err="1" smtClean="0"/>
              <a:t>bgp</a:t>
            </a:r>
            <a:r>
              <a:rPr lang="en-NZ" sz="2200" dirty="0" smtClean="0"/>
              <a:t> </a:t>
            </a:r>
            <a:r>
              <a:rPr lang="en-NZ" sz="2200" dirty="0" err="1" smtClean="0"/>
              <a:t>neighbors</a:t>
            </a: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#show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neighbors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BGP </a:t>
            </a:r>
            <a:r>
              <a:rPr lang="fr-FR" sz="1400" b="1" dirty="0" err="1" smtClean="0">
                <a:latin typeface="Courier New" pitchFamily="49" charset="0"/>
              </a:rPr>
              <a:t>neighbor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172.18.43.111,  </a:t>
            </a:r>
            <a:r>
              <a:rPr lang="fr-FR" sz="1400" b="1" dirty="0" err="1" smtClean="0">
                <a:latin typeface="Courier New" pitchFamily="49" charset="0"/>
              </a:rPr>
              <a:t>remote</a:t>
            </a:r>
            <a:r>
              <a:rPr lang="fr-FR" sz="1400" b="1" dirty="0" smtClean="0">
                <a:latin typeface="Courier New" pitchFamily="49" charset="0"/>
              </a:rPr>
              <a:t> AS 4771, </a:t>
            </a:r>
            <a:r>
              <a:rPr lang="fr-FR" sz="1400" b="1" dirty="0" err="1" smtClean="0">
                <a:latin typeface="Courier New" pitchFamily="49" charset="0"/>
              </a:rPr>
              <a:t>external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link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BGP version 4, </a:t>
            </a:r>
            <a:r>
              <a:rPr lang="fr-FR" sz="1400" b="1" dirty="0" err="1" smtClean="0">
                <a:latin typeface="Courier New" pitchFamily="49" charset="0"/>
              </a:rPr>
              <a:t>remote</a:t>
            </a:r>
            <a:r>
              <a:rPr lang="fr-FR" sz="1400" b="1" dirty="0" smtClean="0">
                <a:latin typeface="Courier New" pitchFamily="49" charset="0"/>
              </a:rPr>
              <a:t> router ID 172.18.23.229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BGP state = </a:t>
            </a:r>
            <a:r>
              <a:rPr lang="fr-FR" sz="1400" b="1" dirty="0" err="1" smtClean="0">
                <a:latin typeface="Courier New" pitchFamily="49" charset="0"/>
              </a:rPr>
              <a:t>Established</a:t>
            </a:r>
            <a:r>
              <a:rPr lang="fr-FR" sz="1400" b="1" dirty="0" smtClean="0">
                <a:latin typeface="Courier New" pitchFamily="49" charset="0"/>
              </a:rPr>
              <a:t>, up for 1w2d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Last </a:t>
            </a:r>
            <a:r>
              <a:rPr lang="fr-FR" sz="1400" b="1" dirty="0" err="1" smtClean="0">
                <a:latin typeface="Courier New" pitchFamily="49" charset="0"/>
              </a:rPr>
              <a:t>read</a:t>
            </a:r>
            <a:r>
              <a:rPr lang="fr-FR" sz="1400" b="1" dirty="0" smtClean="0">
                <a:latin typeface="Courier New" pitchFamily="49" charset="0"/>
              </a:rPr>
              <a:t> 00:00:07, </a:t>
            </a:r>
            <a:r>
              <a:rPr lang="fr-FR" sz="1400" b="1" dirty="0" err="1" smtClean="0">
                <a:latin typeface="Courier New" pitchFamily="49" charset="0"/>
              </a:rPr>
              <a:t>hold</a:t>
            </a:r>
            <a:r>
              <a:rPr lang="fr-FR" sz="1400" b="1" dirty="0" smtClean="0">
                <a:latin typeface="Courier New" pitchFamily="49" charset="0"/>
              </a:rPr>
              <a:t> time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24, </a:t>
            </a:r>
            <a:r>
              <a:rPr lang="fr-FR" sz="1400" b="1" dirty="0" err="1" smtClean="0">
                <a:latin typeface="Courier New" pitchFamily="49" charset="0"/>
              </a:rPr>
              <a:t>keepalive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interval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8 seconds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</a:t>
            </a:r>
            <a:r>
              <a:rPr lang="fr-FR" sz="1400" b="1" dirty="0" err="1" smtClean="0">
                <a:latin typeface="Courier New" pitchFamily="49" charset="0"/>
              </a:rPr>
              <a:t>Neighbor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capabilities</a:t>
            </a:r>
            <a:r>
              <a:rPr lang="fr-FR" sz="1400" b="1" dirty="0" smtClean="0">
                <a:latin typeface="Courier New" pitchFamily="49" charset="0"/>
              </a:rPr>
              <a:t>: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  </a:t>
            </a:r>
            <a:r>
              <a:rPr lang="fr-FR" sz="1400" b="1" dirty="0" smtClean="0">
                <a:solidFill>
                  <a:srgbClr val="FF3300"/>
                </a:solidFill>
                <a:latin typeface="Courier New" pitchFamily="49" charset="0"/>
              </a:rPr>
              <a:t>Route </a:t>
            </a:r>
            <a:r>
              <a:rPr lang="fr-FR" sz="1400" b="1" dirty="0" err="1" smtClean="0">
                <a:solidFill>
                  <a:srgbClr val="FF3300"/>
                </a:solidFill>
                <a:latin typeface="Courier New" pitchFamily="49" charset="0"/>
              </a:rPr>
              <a:t>refresh</a:t>
            </a:r>
            <a:r>
              <a:rPr lang="fr-FR" sz="1400" b="1" dirty="0" smtClean="0">
                <a:solidFill>
                  <a:srgbClr val="FF3300"/>
                </a:solidFill>
                <a:latin typeface="Courier New" pitchFamily="49" charset="0"/>
              </a:rPr>
              <a:t>: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advertised</a:t>
            </a:r>
            <a:r>
              <a:rPr lang="fr-FR" sz="1400" b="1" dirty="0" smtClean="0">
                <a:latin typeface="Courier New" pitchFamily="49" charset="0"/>
              </a:rPr>
              <a:t> and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r>
              <a:rPr lang="fr-FR" sz="1400" b="1" dirty="0" smtClean="0">
                <a:latin typeface="Courier New" pitchFamily="49" charset="0"/>
              </a:rPr>
              <a:t>(</a:t>
            </a:r>
            <a:r>
              <a:rPr lang="fr-FR" sz="1400" b="1" dirty="0" err="1" smtClean="0">
                <a:latin typeface="Courier New" pitchFamily="49" charset="0"/>
              </a:rPr>
              <a:t>old</a:t>
            </a:r>
            <a:r>
              <a:rPr lang="fr-FR" sz="1400" b="1" dirty="0" smtClean="0">
                <a:latin typeface="Courier New" pitchFamily="49" charset="0"/>
              </a:rPr>
              <a:t> &amp; new)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  </a:t>
            </a:r>
            <a:r>
              <a:rPr lang="fr-FR" sz="1400" b="1" dirty="0" err="1" smtClean="0">
                <a:latin typeface="Courier New" pitchFamily="49" charset="0"/>
              </a:rPr>
              <a:t>Address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family</a:t>
            </a:r>
            <a:r>
              <a:rPr lang="fr-FR" sz="1400" b="1" dirty="0" smtClean="0">
                <a:latin typeface="Courier New" pitchFamily="49" charset="0"/>
              </a:rPr>
              <a:t> IPv4 Unicast: </a:t>
            </a:r>
            <a:r>
              <a:rPr lang="fr-FR" sz="1400" b="1" dirty="0" err="1" smtClean="0">
                <a:latin typeface="Courier New" pitchFamily="49" charset="0"/>
              </a:rPr>
              <a:t>advertised</a:t>
            </a:r>
            <a:r>
              <a:rPr lang="fr-FR" sz="1400" b="1" dirty="0" smtClean="0">
                <a:latin typeface="Courier New" pitchFamily="49" charset="0"/>
              </a:rPr>
              <a:t> and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Can then use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err="1" smtClean="0">
                <a:latin typeface="Courier New" pitchFamily="49" charset="0"/>
              </a:rPr>
              <a:t>clear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soft in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2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Stored Routing Update Information</a:t>
            </a:r>
            <a:endParaRPr lang="en-AU" altLang="en-US" sz="3200" b="1" u="sng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076825"/>
          </a:xfrm>
        </p:spPr>
        <p:txBody>
          <a:bodyPr/>
          <a:lstStyle/>
          <a:p>
            <a:pPr eaLnBrk="1" hangingPunct="1"/>
            <a:r>
              <a:rPr lang="en-NZ" altLang="en-US" sz="2200" smtClean="0"/>
              <a:t>If route refresh is not supported </a:t>
            </a:r>
          </a:p>
          <a:p>
            <a:pPr eaLnBrk="1" hangingPunct="1"/>
            <a:r>
              <a:rPr lang="en-NZ" altLang="en-US" sz="2200" smtClean="0"/>
              <a:t>Can configure BGP router to separately store inbound updates (unmodified by local inbound policies)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router bgp 100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neighbor 192.168.1.1 soft-reconfiguration inbound</a:t>
            </a:r>
          </a:p>
          <a:p>
            <a:pPr eaLnBrk="1" hangingPunct="1"/>
            <a:endParaRPr lang="en-NZ" altLang="en-US" sz="1600" smtClean="0"/>
          </a:p>
          <a:p>
            <a:pPr eaLnBrk="1" hangingPunct="1"/>
            <a:r>
              <a:rPr lang="en-NZ" altLang="en-US" sz="2200" smtClean="0"/>
              <a:t>Then can issue 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clear ip bgp soft in</a:t>
            </a:r>
          </a:p>
          <a:p>
            <a:pPr eaLnBrk="1" hangingPunct="1">
              <a:buFontTx/>
              <a:buNone/>
            </a:pPr>
            <a:endParaRPr lang="fr-FR" altLang="en-US" sz="1600" b="1" smtClean="0">
              <a:latin typeface="Courier New" pitchFamily="49" charset="0"/>
            </a:endParaRPr>
          </a:p>
          <a:p>
            <a:pPr eaLnBrk="1" hangingPunct="1"/>
            <a:r>
              <a:rPr lang="en-NZ" altLang="en-US" sz="2200" smtClean="0"/>
              <a:t>Will reapply inbound policies to the stored updates from that neighbour</a:t>
            </a:r>
          </a:p>
          <a:p>
            <a:pPr eaLnBrk="1" hangingPunct="1"/>
            <a:r>
              <a:rPr lang="en-NZ" altLang="en-US" sz="2200" smtClean="0"/>
              <a:t>Requires additional memory to store the updates</a:t>
            </a:r>
            <a:endParaRPr lang="en-AU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102333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Soft Reset Outbound</a:t>
            </a:r>
            <a:endParaRPr lang="en-AU" altLang="en-US" sz="3200" b="1" u="sng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400" smtClean="0"/>
              <a:t>Does not require any configuration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clear ip bgp soft out</a:t>
            </a:r>
          </a:p>
          <a:p>
            <a:pPr eaLnBrk="1" hangingPunct="1"/>
            <a:endParaRPr lang="en-AU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4270184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What prefixes are being advertised to a specific peer ?</a:t>
            </a:r>
            <a:endParaRPr lang="en-AU" altLang="en-US" sz="3200" b="1" u="sng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show 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neighbors</a:t>
            </a:r>
            <a:r>
              <a:rPr lang="fr-FR" sz="1600" b="1" dirty="0" smtClean="0">
                <a:latin typeface="Courier New" pitchFamily="49" charset="0"/>
              </a:rPr>
              <a:t> &lt;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&gt; </a:t>
            </a:r>
            <a:r>
              <a:rPr lang="fr-FR" sz="1600" b="1" dirty="0" err="1" smtClean="0">
                <a:latin typeface="Courier New" pitchFamily="49" charset="0"/>
              </a:rPr>
              <a:t>advertised</a:t>
            </a:r>
            <a:r>
              <a:rPr lang="fr-FR" sz="16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IP3AK1-B21#show 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neighbors</a:t>
            </a:r>
            <a:r>
              <a:rPr lang="fr-FR" sz="1600" b="1" dirty="0" smtClean="0">
                <a:latin typeface="Courier New" pitchFamily="49" charset="0"/>
              </a:rPr>
              <a:t> 172.18.43.111 </a:t>
            </a:r>
            <a:r>
              <a:rPr lang="fr-FR" sz="1600" b="1" dirty="0" err="1" smtClean="0">
                <a:latin typeface="Courier New" pitchFamily="49" charset="0"/>
              </a:rPr>
              <a:t>advertised</a:t>
            </a:r>
            <a:r>
              <a:rPr lang="fr-FR" sz="16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BGP table version </a:t>
            </a:r>
            <a:r>
              <a:rPr lang="fr-FR" sz="1600" b="1" dirty="0" err="1" smtClean="0">
                <a:latin typeface="Courier New" pitchFamily="49" charset="0"/>
              </a:rPr>
              <a:t>is</a:t>
            </a:r>
            <a:r>
              <a:rPr lang="fr-FR" sz="1600" b="1" dirty="0" smtClean="0">
                <a:latin typeface="Courier New" pitchFamily="49" charset="0"/>
              </a:rPr>
              <a:t> 27, local router ID </a:t>
            </a:r>
            <a:r>
              <a:rPr lang="fr-FR" sz="1600" b="1" dirty="0" err="1" smtClean="0">
                <a:latin typeface="Courier New" pitchFamily="49" charset="0"/>
              </a:rPr>
              <a:t>is</a:t>
            </a:r>
            <a:r>
              <a:rPr lang="fr-FR" sz="1600" b="1" dirty="0" smtClean="0">
                <a:latin typeface="Courier New" pitchFamily="49" charset="0"/>
              </a:rPr>
              <a:t> 172.28.154.126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Status</a:t>
            </a:r>
            <a:r>
              <a:rPr lang="fr-FR" sz="1600" b="1" dirty="0" smtClean="0">
                <a:latin typeface="Courier New" pitchFamily="49" charset="0"/>
              </a:rPr>
              <a:t> codes: s </a:t>
            </a:r>
            <a:r>
              <a:rPr lang="fr-FR" sz="1600" b="1" dirty="0" err="1" smtClean="0">
                <a:latin typeface="Courier New" pitchFamily="49" charset="0"/>
              </a:rPr>
              <a:t>suppressed</a:t>
            </a:r>
            <a:r>
              <a:rPr lang="fr-FR" sz="1600" b="1" dirty="0" smtClean="0">
                <a:latin typeface="Courier New" pitchFamily="49" charset="0"/>
              </a:rPr>
              <a:t>, d </a:t>
            </a:r>
            <a:r>
              <a:rPr lang="fr-FR" sz="1600" b="1" dirty="0" err="1" smtClean="0">
                <a:latin typeface="Courier New" pitchFamily="49" charset="0"/>
              </a:rPr>
              <a:t>damped</a:t>
            </a:r>
            <a:r>
              <a:rPr lang="fr-FR" sz="1600" b="1" dirty="0" smtClean="0">
                <a:latin typeface="Courier New" pitchFamily="49" charset="0"/>
              </a:rPr>
              <a:t>, h </a:t>
            </a:r>
            <a:r>
              <a:rPr lang="fr-FR" sz="1600" b="1" dirty="0" err="1" smtClean="0">
                <a:latin typeface="Courier New" pitchFamily="49" charset="0"/>
              </a:rPr>
              <a:t>history</a:t>
            </a:r>
            <a:r>
              <a:rPr lang="fr-FR" sz="1600" b="1" dirty="0" smtClean="0">
                <a:latin typeface="Courier New" pitchFamily="49" charset="0"/>
              </a:rPr>
              <a:t>, * </a:t>
            </a:r>
            <a:r>
              <a:rPr lang="fr-FR" sz="1600" b="1" dirty="0" err="1" smtClean="0">
                <a:latin typeface="Courier New" pitchFamily="49" charset="0"/>
              </a:rPr>
              <a:t>valid</a:t>
            </a:r>
            <a:r>
              <a:rPr lang="fr-FR" sz="1600" b="1" dirty="0" smtClean="0">
                <a:latin typeface="Courier New" pitchFamily="49" charset="0"/>
              </a:rPr>
              <a:t>, &gt; best, i - </a:t>
            </a:r>
            <a:r>
              <a:rPr lang="fr-FR" sz="1600" b="1" dirty="0" err="1" smtClean="0">
                <a:latin typeface="Courier New" pitchFamily="49" charset="0"/>
              </a:rPr>
              <a:t>internal</a:t>
            </a:r>
            <a:r>
              <a:rPr lang="fr-FR" sz="1600" b="1" dirty="0" smtClean="0">
                <a:latin typeface="Courier New" pitchFamily="49" charset="0"/>
              </a:rPr>
              <a:t>,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           r RIB-</a:t>
            </a:r>
            <a:r>
              <a:rPr lang="fr-FR" sz="1600" b="1" dirty="0" err="1" smtClean="0">
                <a:latin typeface="Courier New" pitchFamily="49" charset="0"/>
              </a:rPr>
              <a:t>failure</a:t>
            </a:r>
            <a:r>
              <a:rPr lang="fr-FR" sz="1600" b="1" dirty="0" smtClean="0">
                <a:latin typeface="Courier New" pitchFamily="49" charset="0"/>
              </a:rPr>
              <a:t>, S </a:t>
            </a:r>
            <a:r>
              <a:rPr lang="fr-FR" sz="1600" b="1" dirty="0" err="1" smtClean="0">
                <a:latin typeface="Courier New" pitchFamily="49" charset="0"/>
              </a:rPr>
              <a:t>Stale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Origin</a:t>
            </a:r>
            <a:r>
              <a:rPr lang="fr-FR" sz="1600" b="1" dirty="0" smtClean="0">
                <a:latin typeface="Courier New" pitchFamily="49" charset="0"/>
              </a:rPr>
              <a:t> codes: i - IGP, e - EGP, ? - </a:t>
            </a:r>
            <a:r>
              <a:rPr lang="fr-FR" sz="1600" b="1" dirty="0" err="1" smtClean="0">
                <a:latin typeface="Courier New" pitchFamily="49" charset="0"/>
              </a:rPr>
              <a:t>incomplete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Network          </a:t>
            </a:r>
            <a:r>
              <a:rPr lang="fr-FR" sz="1600" b="1" dirty="0" err="1" smtClean="0">
                <a:latin typeface="Courier New" pitchFamily="49" charset="0"/>
              </a:rPr>
              <a:t>Next</a:t>
            </a:r>
            <a:r>
              <a:rPr lang="fr-FR" sz="1600" b="1" dirty="0" smtClean="0">
                <a:latin typeface="Courier New" pitchFamily="49" charset="0"/>
              </a:rPr>
              <a:t> Hop            </a:t>
            </a:r>
            <a:r>
              <a:rPr lang="fr-FR" sz="1600" b="1" dirty="0" err="1" smtClean="0">
                <a:latin typeface="Courier New" pitchFamily="49" charset="0"/>
              </a:rPr>
              <a:t>Metric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LocPrf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Weight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Path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10.232.50.0/24  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172.18.43.110/31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172.20.232.0/24 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172.28.154.126/32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                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200.1.1.0        0.0.0.0  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99214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What prefixes are being received from a specific peer ?</a:t>
            </a:r>
            <a:endParaRPr lang="en-AU" altLang="en-US" sz="3200" b="1" u="sng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show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neighbors</a:t>
            </a:r>
            <a:r>
              <a:rPr lang="fr-FR" sz="1400" b="1" dirty="0" smtClean="0">
                <a:latin typeface="Courier New" pitchFamily="49" charset="0"/>
              </a:rPr>
              <a:t> &lt;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&gt;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r>
              <a:rPr lang="fr-FR" sz="14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8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Requires soft-configuration inbound to be configured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2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show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neighbors</a:t>
            </a:r>
            <a:r>
              <a:rPr lang="fr-FR" sz="1400" b="1" dirty="0" smtClean="0">
                <a:latin typeface="Courier New" pitchFamily="49" charset="0"/>
              </a:rPr>
              <a:t> 172.18.43.111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r>
              <a:rPr lang="fr-FR" sz="14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% </a:t>
            </a:r>
            <a:r>
              <a:rPr lang="fr-FR" sz="1400" b="1" dirty="0" err="1" smtClean="0">
                <a:latin typeface="Courier New" pitchFamily="49" charset="0"/>
              </a:rPr>
              <a:t>Inbound</a:t>
            </a:r>
            <a:r>
              <a:rPr lang="fr-FR" sz="1400" b="1" dirty="0" smtClean="0">
                <a:latin typeface="Courier New" pitchFamily="49" charset="0"/>
              </a:rPr>
              <a:t> soft reconfiguration </a:t>
            </a:r>
            <a:r>
              <a:rPr lang="fr-FR" sz="1400" b="1" dirty="0" smtClean="0">
                <a:solidFill>
                  <a:srgbClr val="FF0000"/>
                </a:solidFill>
                <a:latin typeface="Courier New" pitchFamily="49" charset="0"/>
              </a:rPr>
              <a:t>not </a:t>
            </a:r>
            <a:r>
              <a:rPr lang="fr-FR" sz="1400" b="1" dirty="0" err="1" smtClean="0">
                <a:solidFill>
                  <a:srgbClr val="FF0000"/>
                </a:solidFill>
                <a:latin typeface="Courier New" pitchFamily="49" charset="0"/>
              </a:rPr>
              <a:t>enabled</a:t>
            </a:r>
            <a:r>
              <a:rPr lang="fr-FR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400" b="1" dirty="0" smtClean="0">
                <a:latin typeface="Courier New" pitchFamily="49" charset="0"/>
              </a:rPr>
              <a:t>on 172.18.43.111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14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(config-router)#router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64512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(config-router)#</a:t>
            </a:r>
            <a:r>
              <a:rPr lang="fr-FR" sz="1400" b="1" dirty="0" err="1" smtClean="0">
                <a:latin typeface="Courier New" pitchFamily="49" charset="0"/>
              </a:rPr>
              <a:t>neighbor</a:t>
            </a:r>
            <a:r>
              <a:rPr lang="fr-FR" sz="1400" b="1" dirty="0" smtClean="0">
                <a:latin typeface="Courier New" pitchFamily="49" charset="0"/>
              </a:rPr>
              <a:t> 172.18.43.111 soft-reconfiguration </a:t>
            </a:r>
            <a:r>
              <a:rPr lang="fr-FR" sz="1400" b="1" dirty="0" err="1" smtClean="0">
                <a:latin typeface="Courier New" pitchFamily="49" charset="0"/>
              </a:rPr>
              <a:t>inbound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IP3AK1-B21#show </a:t>
            </a:r>
            <a:r>
              <a:rPr lang="fr-FR" sz="1400" b="1" dirty="0" err="1" smtClean="0">
                <a:latin typeface="Courier New" pitchFamily="49" charset="0"/>
              </a:rPr>
              <a:t>ip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bgp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neighbors</a:t>
            </a:r>
            <a:r>
              <a:rPr lang="fr-FR" sz="1400" b="1" dirty="0" smtClean="0">
                <a:latin typeface="Courier New" pitchFamily="49" charset="0"/>
              </a:rPr>
              <a:t> 172.18.43.111 </a:t>
            </a:r>
            <a:r>
              <a:rPr lang="fr-FR" sz="1400" b="1" dirty="0" err="1" smtClean="0">
                <a:latin typeface="Courier New" pitchFamily="49" charset="0"/>
              </a:rPr>
              <a:t>received</a:t>
            </a:r>
            <a:r>
              <a:rPr lang="fr-FR" sz="1400" b="1" dirty="0" smtClean="0">
                <a:latin typeface="Courier New" pitchFamily="49" charset="0"/>
              </a:rPr>
              <a:t>-routes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BGP table version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27, local router ID </a:t>
            </a:r>
            <a:r>
              <a:rPr lang="fr-FR" sz="1400" b="1" dirty="0" err="1" smtClean="0">
                <a:latin typeface="Courier New" pitchFamily="49" charset="0"/>
              </a:rPr>
              <a:t>is</a:t>
            </a:r>
            <a:r>
              <a:rPr lang="fr-FR" sz="1400" b="1" dirty="0" smtClean="0">
                <a:latin typeface="Courier New" pitchFamily="49" charset="0"/>
              </a:rPr>
              <a:t> 172.28.154.126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err="1" smtClean="0">
                <a:latin typeface="Courier New" pitchFamily="49" charset="0"/>
              </a:rPr>
              <a:t>Status</a:t>
            </a:r>
            <a:r>
              <a:rPr lang="fr-FR" sz="1400" b="1" dirty="0" smtClean="0">
                <a:latin typeface="Courier New" pitchFamily="49" charset="0"/>
              </a:rPr>
              <a:t> codes: s </a:t>
            </a:r>
            <a:r>
              <a:rPr lang="fr-FR" sz="1400" b="1" dirty="0" err="1" smtClean="0">
                <a:latin typeface="Courier New" pitchFamily="49" charset="0"/>
              </a:rPr>
              <a:t>suppressed</a:t>
            </a:r>
            <a:r>
              <a:rPr lang="fr-FR" sz="1400" b="1" dirty="0" smtClean="0">
                <a:latin typeface="Courier New" pitchFamily="49" charset="0"/>
              </a:rPr>
              <a:t>, d </a:t>
            </a:r>
            <a:r>
              <a:rPr lang="fr-FR" sz="1400" b="1" dirty="0" err="1" smtClean="0">
                <a:latin typeface="Courier New" pitchFamily="49" charset="0"/>
              </a:rPr>
              <a:t>damped</a:t>
            </a:r>
            <a:r>
              <a:rPr lang="fr-FR" sz="1400" b="1" dirty="0" smtClean="0">
                <a:latin typeface="Courier New" pitchFamily="49" charset="0"/>
              </a:rPr>
              <a:t>, h </a:t>
            </a:r>
            <a:r>
              <a:rPr lang="fr-FR" sz="1400" b="1" dirty="0" err="1" smtClean="0">
                <a:latin typeface="Courier New" pitchFamily="49" charset="0"/>
              </a:rPr>
              <a:t>history</a:t>
            </a:r>
            <a:r>
              <a:rPr lang="fr-FR" sz="1400" b="1" dirty="0" smtClean="0">
                <a:latin typeface="Courier New" pitchFamily="49" charset="0"/>
              </a:rPr>
              <a:t>, * </a:t>
            </a:r>
            <a:r>
              <a:rPr lang="fr-FR" sz="1400" b="1" dirty="0" err="1" smtClean="0">
                <a:latin typeface="Courier New" pitchFamily="49" charset="0"/>
              </a:rPr>
              <a:t>valid</a:t>
            </a:r>
            <a:r>
              <a:rPr lang="fr-FR" sz="1400" b="1" dirty="0" smtClean="0">
                <a:latin typeface="Courier New" pitchFamily="49" charset="0"/>
              </a:rPr>
              <a:t>, &gt; best, i - </a:t>
            </a:r>
            <a:r>
              <a:rPr lang="fr-FR" sz="1400" b="1" dirty="0" err="1" smtClean="0">
                <a:latin typeface="Courier New" pitchFamily="49" charset="0"/>
              </a:rPr>
              <a:t>internal</a:t>
            </a:r>
            <a:r>
              <a:rPr lang="fr-FR" sz="1400" b="1" dirty="0" smtClean="0">
                <a:latin typeface="Courier New" pitchFamily="49" charset="0"/>
              </a:rPr>
              <a:t>,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            r RIB-</a:t>
            </a:r>
            <a:r>
              <a:rPr lang="fr-FR" sz="1400" b="1" dirty="0" err="1" smtClean="0">
                <a:latin typeface="Courier New" pitchFamily="49" charset="0"/>
              </a:rPr>
              <a:t>failure</a:t>
            </a:r>
            <a:r>
              <a:rPr lang="fr-FR" sz="1400" b="1" dirty="0" smtClean="0">
                <a:latin typeface="Courier New" pitchFamily="49" charset="0"/>
              </a:rPr>
              <a:t>, S </a:t>
            </a:r>
            <a:r>
              <a:rPr lang="fr-FR" sz="1400" b="1" dirty="0" err="1" smtClean="0">
                <a:latin typeface="Courier New" pitchFamily="49" charset="0"/>
              </a:rPr>
              <a:t>Stale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err="1" smtClean="0">
                <a:latin typeface="Courier New" pitchFamily="49" charset="0"/>
              </a:rPr>
              <a:t>Origin</a:t>
            </a:r>
            <a:r>
              <a:rPr lang="fr-FR" sz="1400" b="1" dirty="0" smtClean="0">
                <a:latin typeface="Courier New" pitchFamily="49" charset="0"/>
              </a:rPr>
              <a:t> codes: i - IGP, e - EGP, ? - </a:t>
            </a:r>
            <a:r>
              <a:rPr lang="fr-FR" sz="1400" b="1" dirty="0" err="1" smtClean="0">
                <a:latin typeface="Courier New" pitchFamily="49" charset="0"/>
              </a:rPr>
              <a:t>incomplete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   Network          </a:t>
            </a:r>
            <a:r>
              <a:rPr lang="fr-FR" sz="1400" b="1" dirty="0" err="1" smtClean="0">
                <a:latin typeface="Courier New" pitchFamily="49" charset="0"/>
              </a:rPr>
              <a:t>Next</a:t>
            </a:r>
            <a:r>
              <a:rPr lang="fr-FR" sz="1400" b="1" dirty="0" smtClean="0">
                <a:latin typeface="Courier New" pitchFamily="49" charset="0"/>
              </a:rPr>
              <a:t> Hop            </a:t>
            </a:r>
            <a:r>
              <a:rPr lang="fr-FR" sz="1400" b="1" dirty="0" err="1" smtClean="0">
                <a:latin typeface="Courier New" pitchFamily="49" charset="0"/>
              </a:rPr>
              <a:t>Metric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LocPrf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Weight</a:t>
            </a:r>
            <a:r>
              <a:rPr lang="fr-FR" sz="1400" b="1" dirty="0" smtClean="0">
                <a:latin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</a:rPr>
              <a:t>Path</a:t>
            </a:r>
            <a:endParaRPr lang="fr-FR" sz="14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400" b="1" dirty="0" smtClean="0">
                <a:latin typeface="Courier New" pitchFamily="49" charset="0"/>
              </a:rPr>
              <a:t>*&gt; 0.0.0.0          172.18.43.111        64000             0 4771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13213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ORF</a:t>
            </a:r>
            <a:endParaRPr lang="en-AU" altLang="en-US" sz="3200" b="1" u="sng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213"/>
            <a:ext cx="8507412" cy="4525962"/>
          </a:xfrm>
        </p:spPr>
        <p:txBody>
          <a:bodyPr/>
          <a:lstStyle/>
          <a:p>
            <a:pPr eaLnBrk="1" hangingPunct="1"/>
            <a:r>
              <a:rPr lang="en-NZ" altLang="en-US" sz="2000" smtClean="0"/>
              <a:t>Outbound route filtering allows a BGP speaker to tell a peer what its inbound policy is</a:t>
            </a:r>
          </a:p>
          <a:p>
            <a:pPr eaLnBrk="1" hangingPunct="1"/>
            <a:r>
              <a:rPr lang="en-NZ" altLang="en-US" sz="2000" smtClean="0"/>
              <a:t>This allows the remote speaker to filter the routes before they are advertised</a:t>
            </a:r>
          </a:p>
          <a:p>
            <a:pPr eaLnBrk="1" hangingPunct="1"/>
            <a:r>
              <a:rPr lang="en-NZ" altLang="en-US" sz="2000" smtClean="0"/>
              <a:t>This prevents the advertising of unwanted routes</a:t>
            </a:r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router bgp 100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neighbor &lt;ip&gt; capability orf prefix-filter [receive | send | both]</a:t>
            </a:r>
          </a:p>
          <a:p>
            <a:pPr eaLnBrk="1" hangingPunct="1">
              <a:buFontTx/>
              <a:buNone/>
            </a:pPr>
            <a:endParaRPr lang="fr-FR" alt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fr-FR" altLang="en-US" sz="1600" b="1" smtClean="0">
              <a:latin typeface="Courier New" pitchFamily="49" charset="0"/>
            </a:endParaRPr>
          </a:p>
          <a:p>
            <a:pPr eaLnBrk="1" hangingPunct="1"/>
            <a:r>
              <a:rPr lang="en-NZ" altLang="en-US" sz="2000" smtClean="0"/>
              <a:t>send = advertise local inbound filter to neighbor so it can apply it to outbound policy</a:t>
            </a:r>
          </a:p>
          <a:p>
            <a:pPr eaLnBrk="1" hangingPunct="1"/>
            <a:r>
              <a:rPr lang="en-NZ" altLang="en-US" sz="2000" smtClean="0"/>
              <a:t>receive = accept peers inbound filter and apply outbound</a:t>
            </a:r>
            <a:endParaRPr lang="fr-FR" altLang="en-US" sz="2000" smtClean="0"/>
          </a:p>
          <a:p>
            <a:pPr eaLnBrk="1" hangingPunct="1"/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463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Dampening</a:t>
            </a:r>
            <a:endParaRPr lang="en-AU" altLang="en-US" sz="3200" b="1" u="sng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Used to minimise instability caused by route flapping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A route that is flapping receives a penalty of 1000 (default) for each flap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When the accumulated penalty reaches a configurable limit (2000), BGP suppresses advertisement of the route even if the route is up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The accumulated penalty is decremented at rate = 1/2 per half-life time (15 mins). When the accumulated penalty is less than the reuse limit (750), the route is advertised again (if it is still up)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Dampening not applied to iBGP learned routes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router bgp 100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bgp dampening</a:t>
            </a:r>
          </a:p>
          <a:p>
            <a:pPr eaLnBrk="1" hangingPunct="1">
              <a:lnSpc>
                <a:spcPct val="80000"/>
              </a:lnSpc>
            </a:pPr>
            <a:endParaRPr lang="en-AU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1188480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Dampening cont …</a:t>
            </a:r>
            <a:endParaRPr lang="en-AU" altLang="en-US" sz="3200" b="1" u="sng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35975" cy="4525963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RouterA</a:t>
            </a:r>
            <a:r>
              <a:rPr lang="fr-FR" sz="1600" b="1" dirty="0" smtClean="0">
                <a:latin typeface="Courier New" pitchFamily="49" charset="0"/>
              </a:rPr>
              <a:t># show 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table version </a:t>
            </a:r>
            <a:r>
              <a:rPr lang="fr-FR" sz="1600" b="1" dirty="0" err="1" smtClean="0">
                <a:latin typeface="Courier New" pitchFamily="49" charset="0"/>
              </a:rPr>
              <a:t>is</a:t>
            </a:r>
            <a:r>
              <a:rPr lang="fr-FR" sz="1600" b="1" dirty="0" smtClean="0">
                <a:latin typeface="Courier New" pitchFamily="49" charset="0"/>
              </a:rPr>
              <a:t> 32, local router ID </a:t>
            </a:r>
            <a:r>
              <a:rPr lang="fr-FR" sz="1600" b="1" dirty="0" err="1" smtClean="0">
                <a:latin typeface="Courier New" pitchFamily="49" charset="0"/>
              </a:rPr>
              <a:t>is</a:t>
            </a:r>
            <a:r>
              <a:rPr lang="fr-FR" sz="1600" b="1" dirty="0" smtClean="0">
                <a:latin typeface="Courier New" pitchFamily="49" charset="0"/>
              </a:rPr>
              <a:t> 203.250.15.2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Status</a:t>
            </a:r>
            <a:r>
              <a:rPr lang="fr-FR" sz="1600" b="1" dirty="0" smtClean="0">
                <a:latin typeface="Courier New" pitchFamily="49" charset="0"/>
              </a:rPr>
              <a:t> codes: s </a:t>
            </a:r>
            <a:r>
              <a:rPr lang="fr-FR" sz="1600" b="1" dirty="0" err="1" smtClean="0">
                <a:latin typeface="Courier New" pitchFamily="49" charset="0"/>
              </a:rPr>
              <a:t>suppressed</a:t>
            </a:r>
            <a:r>
              <a:rPr lang="fr-FR" sz="1600" b="1" dirty="0" smtClean="0">
                <a:latin typeface="Courier New" pitchFamily="49" charset="0"/>
              </a:rPr>
              <a:t>, 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d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damped</a:t>
            </a:r>
            <a:r>
              <a:rPr lang="fr-FR" sz="1600" b="1" dirty="0" smtClean="0">
                <a:latin typeface="Courier New" pitchFamily="49" charset="0"/>
              </a:rPr>
              <a:t>, h </a:t>
            </a:r>
            <a:r>
              <a:rPr lang="fr-FR" sz="1600" b="1" dirty="0" err="1" smtClean="0">
                <a:latin typeface="Courier New" pitchFamily="49" charset="0"/>
              </a:rPr>
              <a:t>history</a:t>
            </a:r>
            <a:r>
              <a:rPr lang="fr-FR" sz="1600" b="1" dirty="0" smtClean="0">
                <a:latin typeface="Courier New" pitchFamily="49" charset="0"/>
              </a:rPr>
              <a:t>, * </a:t>
            </a:r>
            <a:r>
              <a:rPr lang="fr-FR" sz="1600" b="1" dirty="0" err="1" smtClean="0">
                <a:latin typeface="Courier New" pitchFamily="49" charset="0"/>
              </a:rPr>
              <a:t>valid</a:t>
            </a:r>
            <a:r>
              <a:rPr lang="fr-FR" sz="1600" b="1" dirty="0" smtClean="0">
                <a:latin typeface="Courier New" pitchFamily="49" charset="0"/>
              </a:rPr>
              <a:t>, &gt; best, i - </a:t>
            </a:r>
            <a:r>
              <a:rPr lang="fr-FR" sz="1600" b="1" dirty="0" err="1" smtClean="0">
                <a:latin typeface="Courier New" pitchFamily="49" charset="0"/>
              </a:rPr>
              <a:t>internal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Origin</a:t>
            </a:r>
            <a:r>
              <a:rPr lang="fr-FR" sz="1600" b="1" dirty="0" smtClean="0">
                <a:latin typeface="Courier New" pitchFamily="49" charset="0"/>
              </a:rPr>
              <a:t> codes: i - IGP, e - EGP, ? - </a:t>
            </a:r>
            <a:r>
              <a:rPr lang="fr-FR" sz="1600" b="1" dirty="0" err="1" smtClean="0">
                <a:latin typeface="Courier New" pitchFamily="49" charset="0"/>
              </a:rPr>
              <a:t>incomplete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  Network          </a:t>
            </a:r>
            <a:r>
              <a:rPr lang="fr-FR" sz="1600" b="1" dirty="0" err="1" smtClean="0">
                <a:latin typeface="Courier New" pitchFamily="49" charset="0"/>
              </a:rPr>
              <a:t>Next</a:t>
            </a:r>
            <a:r>
              <a:rPr lang="fr-FR" sz="1600" b="1" dirty="0" smtClean="0">
                <a:latin typeface="Courier New" pitchFamily="49" charset="0"/>
              </a:rPr>
              <a:t> Hop          </a:t>
            </a:r>
            <a:r>
              <a:rPr lang="fr-FR" sz="1600" b="1" dirty="0" err="1" smtClean="0">
                <a:latin typeface="Courier New" pitchFamily="49" charset="0"/>
              </a:rPr>
              <a:t>Metric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LocPrf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Weight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Path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solidFill>
                  <a:srgbClr val="FF3300"/>
                </a:solidFill>
                <a:latin typeface="Courier New" pitchFamily="49" charset="0"/>
              </a:rPr>
              <a:t>*d   192.208.10.0     192.208.10.5           0             0 300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*&gt;   203.250.15.0     0.0.0.0                0         32768 i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RouterA</a:t>
            </a:r>
            <a:r>
              <a:rPr lang="fr-FR" sz="1600" b="1" dirty="0" smtClean="0">
                <a:latin typeface="Courier New" pitchFamily="49" charset="0"/>
              </a:rPr>
              <a:t># show 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192.208.10.0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BGP </a:t>
            </a:r>
            <a:r>
              <a:rPr lang="fr-FR" sz="1600" b="1" dirty="0" err="1" smtClean="0">
                <a:latin typeface="Courier New" pitchFamily="49" charset="0"/>
              </a:rPr>
              <a:t>routing</a:t>
            </a:r>
            <a:r>
              <a:rPr lang="fr-FR" sz="1600" b="1" dirty="0" smtClean="0">
                <a:latin typeface="Courier New" pitchFamily="49" charset="0"/>
              </a:rPr>
              <a:t> table entry for 192.208.10.5 255.255.255.0, version 32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Paths</a:t>
            </a:r>
            <a:r>
              <a:rPr lang="fr-FR" sz="1600" b="1" dirty="0" smtClean="0">
                <a:latin typeface="Courier New" pitchFamily="49" charset="0"/>
              </a:rPr>
              <a:t>: (1 </a:t>
            </a:r>
            <a:r>
              <a:rPr lang="fr-FR" sz="1600" b="1" dirty="0" err="1" smtClean="0">
                <a:latin typeface="Courier New" pitchFamily="49" charset="0"/>
              </a:rPr>
              <a:t>available</a:t>
            </a:r>
            <a:r>
              <a:rPr lang="fr-FR" sz="1600" b="1" dirty="0" smtClean="0">
                <a:latin typeface="Courier New" pitchFamily="49" charset="0"/>
              </a:rPr>
              <a:t>, no best </a:t>
            </a:r>
            <a:r>
              <a:rPr lang="fr-FR" sz="1600" b="1" dirty="0" err="1" smtClean="0">
                <a:latin typeface="Courier New" pitchFamily="49" charset="0"/>
              </a:rPr>
              <a:t>path</a:t>
            </a:r>
            <a:r>
              <a:rPr lang="fr-FR" sz="1600" b="1" dirty="0" smtClean="0">
                <a:latin typeface="Courier New" pitchFamily="49" charset="0"/>
              </a:rPr>
              <a:t>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300, (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suppressed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due to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dampening</a:t>
            </a:r>
            <a:r>
              <a:rPr lang="fr-FR" sz="1600" b="1" dirty="0" smtClean="0">
                <a:latin typeface="Courier New" pitchFamily="49" charset="0"/>
              </a:rPr>
              <a:t>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    192.208.10.5 </a:t>
            </a:r>
            <a:r>
              <a:rPr lang="fr-FR" sz="1600" b="1" dirty="0" err="1" smtClean="0">
                <a:latin typeface="Courier New" pitchFamily="49" charset="0"/>
              </a:rPr>
              <a:t>from</a:t>
            </a:r>
            <a:r>
              <a:rPr lang="fr-FR" sz="1600" b="1" dirty="0" smtClean="0">
                <a:latin typeface="Courier New" pitchFamily="49" charset="0"/>
              </a:rPr>
              <a:t> 192.208.10.5 (192.208.10.174)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Origin</a:t>
            </a:r>
            <a:r>
              <a:rPr lang="fr-FR" sz="1600" b="1" dirty="0" smtClean="0">
                <a:latin typeface="Courier New" pitchFamily="49" charset="0"/>
              </a:rPr>
              <a:t> IGP, </a:t>
            </a:r>
            <a:r>
              <a:rPr lang="fr-FR" sz="1600" b="1" dirty="0" err="1" smtClean="0">
                <a:latin typeface="Courier New" pitchFamily="49" charset="0"/>
              </a:rPr>
              <a:t>metric</a:t>
            </a:r>
            <a:r>
              <a:rPr lang="fr-FR" sz="1600" b="1" dirty="0" smtClean="0">
                <a:latin typeface="Courier New" pitchFamily="49" charset="0"/>
              </a:rPr>
              <a:t> 0, </a:t>
            </a:r>
            <a:r>
              <a:rPr lang="fr-FR" sz="1600" b="1" dirty="0" err="1" smtClean="0">
                <a:latin typeface="Courier New" pitchFamily="49" charset="0"/>
              </a:rPr>
              <a:t>external</a:t>
            </a:r>
            <a:endParaRPr lang="fr-FR" sz="16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Dampinfo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: penalty 2615,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flapped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3 times in 0:05:18,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reuse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in 0:27:00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85241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iBGP full mesh &amp; route reflectors</a:t>
            </a:r>
            <a:endParaRPr lang="en-AU" altLang="en-US" sz="3200" b="1" u="sng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0768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err="1" smtClean="0"/>
              <a:t>iBGP</a:t>
            </a:r>
            <a:r>
              <a:rPr lang="en-NZ" sz="2200" dirty="0" smtClean="0"/>
              <a:t> assumes a full mesh between all </a:t>
            </a:r>
            <a:r>
              <a:rPr lang="en-NZ" sz="2200" dirty="0" err="1" smtClean="0"/>
              <a:t>iBGP</a:t>
            </a:r>
            <a:r>
              <a:rPr lang="en-NZ" sz="2200" dirty="0" smtClean="0"/>
              <a:t> peers within an AS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Therefore a router will not advertise an </a:t>
            </a:r>
            <a:r>
              <a:rPr lang="en-NZ" sz="2200" dirty="0" err="1" smtClean="0"/>
              <a:t>iBGP</a:t>
            </a:r>
            <a:r>
              <a:rPr lang="en-NZ" sz="2200" dirty="0" smtClean="0"/>
              <a:t> learned route to any other </a:t>
            </a:r>
            <a:r>
              <a:rPr lang="en-NZ" sz="2200" dirty="0" err="1" smtClean="0"/>
              <a:t>iBGP</a:t>
            </a:r>
            <a:r>
              <a:rPr lang="en-NZ" sz="2200" dirty="0" smtClean="0"/>
              <a:t> peer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Requires full mesh = scale &amp; administration overhead issues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Can be solved using route reflectors or confederations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Route reflector is the recommended way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2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Being a route reflector allows a router to advertise (reflect) </a:t>
            </a:r>
            <a:r>
              <a:rPr lang="en-NZ" sz="2200" dirty="0" err="1" smtClean="0"/>
              <a:t>iBGP</a:t>
            </a:r>
            <a:r>
              <a:rPr lang="en-NZ" sz="2200" dirty="0" smtClean="0"/>
              <a:t>-learned routes to other </a:t>
            </a:r>
            <a:r>
              <a:rPr lang="en-NZ" sz="2200" dirty="0" err="1" smtClean="0"/>
              <a:t>iBGP</a:t>
            </a:r>
            <a:r>
              <a:rPr lang="en-NZ" sz="2200" dirty="0" smtClean="0"/>
              <a:t> speakers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69777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smtClean="0"/>
              <a:t>Route Reflector</a:t>
            </a: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1905000"/>
            <a:ext cx="4752975" cy="3657600"/>
          </a:xfr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NZ" sz="2000" dirty="0">
                <a:latin typeface="+mn-lt"/>
              </a:rPr>
              <a:t>RTA &amp; RTB are route reflector clients of RTC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NZ" sz="2000" dirty="0">
              <a:latin typeface="+mn-lt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A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9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Route Reflectors cont …</a:t>
            </a:r>
            <a:endParaRPr lang="en-AU" altLang="en-US" sz="3200" b="1" u="sng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000" dirty="0" err="1" smtClean="0"/>
              <a:t>Config</a:t>
            </a:r>
            <a:r>
              <a:rPr lang="en-NZ" sz="2000" dirty="0" smtClean="0"/>
              <a:t> applied to route reflector only, on a peer by peer basis.</a:t>
            </a:r>
            <a:endParaRPr lang="en-AU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fr-FR" sz="2000" b="1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router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100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neighbor</a:t>
            </a:r>
            <a:r>
              <a:rPr lang="fr-FR" sz="1600" b="1" dirty="0" smtClean="0">
                <a:latin typeface="Courier New" pitchFamily="49" charset="0"/>
              </a:rPr>
              <a:t> 192.168.1.2 route-</a:t>
            </a:r>
            <a:r>
              <a:rPr lang="fr-FR" sz="1600" b="1" dirty="0" err="1" smtClean="0">
                <a:latin typeface="Courier New" pitchFamily="49" charset="0"/>
              </a:rPr>
              <a:t>reflector</a:t>
            </a:r>
            <a:r>
              <a:rPr lang="fr-FR" sz="1600" b="1" dirty="0" smtClean="0">
                <a:latin typeface="Courier New" pitchFamily="49" charset="0"/>
              </a:rPr>
              <a:t>-client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000" dirty="0" smtClean="0"/>
              <a:t>When a RR receives updates: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/>
              <a:t>Update from a </a:t>
            </a:r>
            <a:r>
              <a:rPr lang="en-NZ" sz="2000" dirty="0" err="1" smtClean="0"/>
              <a:t>nonclient</a:t>
            </a:r>
            <a:r>
              <a:rPr lang="en-NZ" sz="2000" dirty="0" smtClean="0"/>
              <a:t> </a:t>
            </a:r>
            <a:r>
              <a:rPr lang="en-NZ" sz="2000" dirty="0" err="1" smtClean="0"/>
              <a:t>iBGP</a:t>
            </a:r>
            <a:r>
              <a:rPr lang="en-NZ" sz="2000" dirty="0" smtClean="0"/>
              <a:t> peer—Send the update to all clients in the cluster &amp; </a:t>
            </a:r>
            <a:r>
              <a:rPr lang="en-NZ" sz="2000" dirty="0" err="1" smtClean="0"/>
              <a:t>eBGP</a:t>
            </a:r>
            <a:r>
              <a:rPr lang="en-NZ" sz="2000" dirty="0" smtClean="0"/>
              <a:t> peers.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NZ" sz="2000" dirty="0" smtClean="0"/>
              <a:t>Update from a client </a:t>
            </a:r>
            <a:r>
              <a:rPr lang="en-NZ" sz="2000" dirty="0" err="1" smtClean="0"/>
              <a:t>iBGP</a:t>
            </a:r>
            <a:r>
              <a:rPr lang="en-NZ" sz="2000" dirty="0" smtClean="0"/>
              <a:t> peer—Send the update to all </a:t>
            </a:r>
            <a:r>
              <a:rPr lang="en-NZ" sz="2000" dirty="0" err="1" smtClean="0"/>
              <a:t>nonclient</a:t>
            </a:r>
            <a:r>
              <a:rPr lang="en-NZ" sz="2000" dirty="0" smtClean="0"/>
              <a:t> peers, all client peers and all </a:t>
            </a:r>
            <a:r>
              <a:rPr lang="en-NZ" sz="2000" dirty="0" err="1" smtClean="0"/>
              <a:t>eBGP</a:t>
            </a:r>
            <a:r>
              <a:rPr lang="en-NZ" sz="2000" dirty="0" smtClean="0"/>
              <a:t> peers.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NZ" sz="2000" dirty="0" smtClean="0"/>
              <a:t>Update from </a:t>
            </a:r>
            <a:r>
              <a:rPr lang="en-NZ" sz="2000" dirty="0" err="1" smtClean="0"/>
              <a:t>eBGP</a:t>
            </a:r>
            <a:r>
              <a:rPr lang="en-NZ" sz="2000" dirty="0" smtClean="0"/>
              <a:t> peer—Send the update to all </a:t>
            </a:r>
            <a:r>
              <a:rPr lang="en-NZ" sz="2000" dirty="0" err="1" smtClean="0"/>
              <a:t>nonclient</a:t>
            </a:r>
            <a:r>
              <a:rPr lang="en-NZ" sz="2000" dirty="0" smtClean="0"/>
              <a:t> peers, all client peers and </a:t>
            </a:r>
            <a:r>
              <a:rPr lang="en-NZ" sz="2000" dirty="0" err="1" smtClean="0"/>
              <a:t>eBGP</a:t>
            </a:r>
            <a:r>
              <a:rPr lang="en-NZ" sz="2000" dirty="0" smtClean="0"/>
              <a:t> peers.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54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Route Reflectors cont …</a:t>
            </a:r>
            <a:endParaRPr lang="en-AU" altLang="en-US" sz="3200" b="1" u="sng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smtClean="0"/>
              <a:t>Route reflectors do not change the next hop (avoid being transit)</a:t>
            </a:r>
          </a:p>
          <a:p>
            <a:pPr eaLnBrk="1" hangingPunct="1"/>
            <a:r>
              <a:rPr lang="en-NZ" altLang="en-US" sz="2000" smtClean="0"/>
              <a:t>Setting next-hop-self on RR only changes next-hop of eBGP learned routes to RR clients</a:t>
            </a:r>
          </a:p>
          <a:p>
            <a:pPr eaLnBrk="1" hangingPunct="1"/>
            <a:r>
              <a:rPr lang="en-NZ" altLang="en-US" sz="2000" smtClean="0"/>
              <a:t>32-bit Originator-id set by Route-Reflector = Router id of route originator. Used for loop prevention</a:t>
            </a:r>
          </a:p>
          <a:p>
            <a:pPr eaLnBrk="1" hangingPunct="1"/>
            <a:endParaRPr lang="en-NZ" altLang="en-US" sz="2000" smtClean="0"/>
          </a:p>
          <a:p>
            <a:pPr eaLnBrk="1" hangingPunct="1"/>
            <a:endParaRPr lang="en-AU" altLang="en-US" sz="200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13100"/>
            <a:ext cx="36004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0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Route Reflectors cont…</a:t>
            </a:r>
            <a:endParaRPr lang="en-AU" altLang="en-US" sz="3200" b="1" u="sng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Multiple route reflectors can be configured for redundancy. 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When a cluster has more than one route reflector - all route reflectors in the cluster need to be configured with a 4-byte cluster ID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The cluster ID allows route reflectors to recognize updates from other route reflectors in the same cluster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A cluster list is a sequence of cluster IDs that an update has traversed. When a route reflector sends a route from a client to non-client, it appends the local cluster ID to the cluster list</a:t>
            </a:r>
          </a:p>
          <a:p>
            <a:pPr eaLnBrk="1" hangingPunct="1">
              <a:lnSpc>
                <a:spcPct val="80000"/>
              </a:lnSpc>
            </a:pPr>
            <a:endParaRPr lang="en-NZ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000" smtClean="0"/>
              <a:t> If the route reflector receives an update whose cluster list contains the local cluster ID, the update is ignored</a:t>
            </a:r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418863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b="1" u="sng" dirty="0"/>
              <a:t>Route Reflector Cluster</a:t>
            </a:r>
            <a:endParaRPr lang="en-US" sz="3200" b="1" u="sng" dirty="0"/>
          </a:p>
        </p:txBody>
      </p:sp>
      <p:pic>
        <p:nvPicPr>
          <p:cNvPr id="1026" name="Picture 2" descr="http://www.h3c.com.hk/res/201301/25/20130125_1522707_image008_772646_1285_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15" y="2166579"/>
            <a:ext cx="5300907" cy="354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97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dirty="0" smtClean="0"/>
              <a:t>Route Reflector </a:t>
            </a:r>
            <a:r>
              <a:rPr lang="en-NZ" altLang="en-US" sz="3200" b="1" u="sng" dirty="0" err="1" smtClean="0"/>
              <a:t>Hierachy</a:t>
            </a:r>
            <a:endParaRPr lang="en-NZ" altLang="en-US" sz="3200" b="1" u="sng" dirty="0" smtClean="0"/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47800"/>
            <a:ext cx="5815012" cy="5187950"/>
          </a:xfrm>
          <a:noFill/>
        </p:spPr>
      </p:pic>
    </p:spTree>
    <p:extLst>
      <p:ext uri="{BB962C8B-B14F-4D97-AF65-F5344CB8AC3E}">
        <p14:creationId xmlns:p14="http://schemas.microsoft.com/office/powerpoint/2010/main" val="209426021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20935</TotalTime>
  <Pages>28</Pages>
  <Words>2009</Words>
  <Application>Microsoft Office PowerPoint</Application>
  <PresentationFormat>On-screen Show (4:3)</PresentationFormat>
  <Paragraphs>355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ＭＳ Ｐゴシック</vt:lpstr>
      <vt:lpstr>Arial</vt:lpstr>
      <vt:lpstr>Calibri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PPT-TMPLT-WHT_C</vt:lpstr>
      <vt:lpstr>Office Theme</vt:lpstr>
      <vt:lpstr>Equity</vt:lpstr>
      <vt:lpstr>IN723 BGP Lesson 5</vt:lpstr>
      <vt:lpstr> Resources</vt:lpstr>
      <vt:lpstr>iBGP full mesh &amp; route reflectors</vt:lpstr>
      <vt:lpstr>Route Reflector</vt:lpstr>
      <vt:lpstr>Route Reflectors cont …</vt:lpstr>
      <vt:lpstr>Route Reflectors cont …</vt:lpstr>
      <vt:lpstr>Route Reflectors cont…</vt:lpstr>
      <vt:lpstr>Route Reflector Cluster</vt:lpstr>
      <vt:lpstr>Route Reflector Hierachy</vt:lpstr>
      <vt:lpstr>Confederations</vt:lpstr>
      <vt:lpstr>Confederations cont …</vt:lpstr>
      <vt:lpstr> Problem - Route is not being advertised to peer </vt:lpstr>
      <vt:lpstr>Peer Groups</vt:lpstr>
      <vt:lpstr>Peer Groups cont …</vt:lpstr>
      <vt:lpstr>Peer Groups cont …</vt:lpstr>
      <vt:lpstr>neighbor shutdown</vt:lpstr>
      <vt:lpstr>BGP Authentication</vt:lpstr>
      <vt:lpstr>Configuring MD5 Authentication</vt:lpstr>
      <vt:lpstr>Config Changes</vt:lpstr>
      <vt:lpstr>Config Changes cont …</vt:lpstr>
      <vt:lpstr>Dynamic / Route Refresh</vt:lpstr>
      <vt:lpstr>Stored Routing Update Information</vt:lpstr>
      <vt:lpstr>Soft Reset Outbound</vt:lpstr>
      <vt:lpstr>What prefixes are being advertised to a specific peer ?</vt:lpstr>
      <vt:lpstr>What prefixes are being received from a specific peer ?</vt:lpstr>
      <vt:lpstr>ORF</vt:lpstr>
      <vt:lpstr>Dampening</vt:lpstr>
      <vt:lpstr>Dampening cont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Michael Holtz</cp:lastModifiedBy>
  <cp:revision>958</cp:revision>
  <cp:lastPrinted>2014-07-29T02:35:53Z</cp:lastPrinted>
  <dcterms:created xsi:type="dcterms:W3CDTF">2006-10-23T15:07:30Z</dcterms:created>
  <dcterms:modified xsi:type="dcterms:W3CDTF">2019-04-30T20:59:06Z</dcterms:modified>
</cp:coreProperties>
</file>