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582" r:id="rId3"/>
    <p:sldMasterId id="2147484595" r:id="rId4"/>
    <p:sldMasterId id="2147484617" r:id="rId5"/>
    <p:sldMasterId id="2147484639" r:id="rId6"/>
    <p:sldMasterId id="2147484665" r:id="rId7"/>
  </p:sldMasterIdLst>
  <p:notesMasterIdLst>
    <p:notesMasterId r:id="rId75"/>
  </p:notesMasterIdLst>
  <p:handoutMasterIdLst>
    <p:handoutMasterId r:id="rId76"/>
  </p:handoutMasterIdLst>
  <p:sldIdLst>
    <p:sldId id="797" r:id="rId8"/>
    <p:sldId id="840" r:id="rId9"/>
    <p:sldId id="907" r:id="rId10"/>
    <p:sldId id="947" r:id="rId11"/>
    <p:sldId id="908" r:id="rId12"/>
    <p:sldId id="909" r:id="rId13"/>
    <p:sldId id="910" r:id="rId14"/>
    <p:sldId id="911" r:id="rId15"/>
    <p:sldId id="912" r:id="rId16"/>
    <p:sldId id="913" r:id="rId17"/>
    <p:sldId id="914" r:id="rId18"/>
    <p:sldId id="915" r:id="rId19"/>
    <p:sldId id="916" r:id="rId20"/>
    <p:sldId id="920" r:id="rId21"/>
    <p:sldId id="921" r:id="rId22"/>
    <p:sldId id="922" r:id="rId23"/>
    <p:sldId id="923" r:id="rId24"/>
    <p:sldId id="924" r:id="rId25"/>
    <p:sldId id="925" r:id="rId26"/>
    <p:sldId id="926" r:id="rId27"/>
    <p:sldId id="927" r:id="rId28"/>
    <p:sldId id="928" r:id="rId29"/>
    <p:sldId id="929" r:id="rId30"/>
    <p:sldId id="930" r:id="rId31"/>
    <p:sldId id="931" r:id="rId32"/>
    <p:sldId id="932" r:id="rId33"/>
    <p:sldId id="933" r:id="rId34"/>
    <p:sldId id="934" r:id="rId35"/>
    <p:sldId id="935" r:id="rId36"/>
    <p:sldId id="936" r:id="rId37"/>
    <p:sldId id="937" r:id="rId38"/>
    <p:sldId id="938" r:id="rId39"/>
    <p:sldId id="939" r:id="rId40"/>
    <p:sldId id="940" r:id="rId41"/>
    <p:sldId id="906" r:id="rId42"/>
    <p:sldId id="970" r:id="rId43"/>
    <p:sldId id="971" r:id="rId44"/>
    <p:sldId id="972" r:id="rId45"/>
    <p:sldId id="973" r:id="rId46"/>
    <p:sldId id="974" r:id="rId47"/>
    <p:sldId id="961" r:id="rId48"/>
    <p:sldId id="962" r:id="rId49"/>
    <p:sldId id="963" r:id="rId50"/>
    <p:sldId id="969" r:id="rId51"/>
    <p:sldId id="964" r:id="rId52"/>
    <p:sldId id="965" r:id="rId53"/>
    <p:sldId id="966" r:id="rId54"/>
    <p:sldId id="967" r:id="rId55"/>
    <p:sldId id="968" r:id="rId56"/>
    <p:sldId id="885" r:id="rId57"/>
    <p:sldId id="886" r:id="rId58"/>
    <p:sldId id="887" r:id="rId59"/>
    <p:sldId id="888" r:id="rId60"/>
    <p:sldId id="889" r:id="rId61"/>
    <p:sldId id="890" r:id="rId62"/>
    <p:sldId id="975" r:id="rId63"/>
    <p:sldId id="976" r:id="rId64"/>
    <p:sldId id="977" r:id="rId65"/>
    <p:sldId id="941" r:id="rId66"/>
    <p:sldId id="942" r:id="rId67"/>
    <p:sldId id="955" r:id="rId68"/>
    <p:sldId id="956" r:id="rId69"/>
    <p:sldId id="957" r:id="rId70"/>
    <p:sldId id="943" r:id="rId71"/>
    <p:sldId id="944" r:id="rId72"/>
    <p:sldId id="945" r:id="rId73"/>
    <p:sldId id="946" r:id="rId7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83394" autoAdjust="0"/>
  </p:normalViewPr>
  <p:slideViewPr>
    <p:cSldViewPr snapToGrid="0">
      <p:cViewPr varScale="1">
        <p:scale>
          <a:sx n="82" d="100"/>
          <a:sy n="82" d="100"/>
        </p:scale>
        <p:origin x="-1284" y="-90"/>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routing policy dictates the selection of autonomous system 65030 as the primary way out of autonomous </a:t>
            </a:r>
            <a:r>
              <a:rPr lang="en-US" sz="1200" kern="1200" baseline="0" smtClean="0">
                <a:solidFill>
                  <a:schemeClr val="tx1"/>
                </a:solidFill>
                <a:latin typeface="Arial" charset="0"/>
                <a:ea typeface="+mn-ea"/>
                <a:cs typeface="+mn-cs"/>
              </a:rPr>
              <a:t>system 65040</a:t>
            </a:r>
          </a:p>
          <a:p>
            <a:pPr algn="l" defTabSz="814388">
              <a:spcBef>
                <a:spcPct val="50000"/>
              </a:spcBef>
              <a:defRPr/>
            </a:pPr>
            <a:r>
              <a:rPr lang="en-US" sz="1100" smtClean="0"/>
              <a:t>Sequence 10 specifies that any routes that match AS ACL 10 should be assigned a weight of 150.</a:t>
            </a:r>
          </a:p>
          <a:p>
            <a:pPr marL="234950" lvl="1" indent="-123825" algn="l" defTabSz="814388">
              <a:spcBef>
                <a:spcPct val="50000"/>
              </a:spcBef>
              <a:buFont typeface="Arial" pitchFamily="34" charset="0"/>
              <a:buChar char="•"/>
              <a:defRPr/>
            </a:pPr>
            <a:r>
              <a:rPr lang="en-US" sz="1050" smtClean="0">
                <a:latin typeface="Arial" charset="0"/>
              </a:rPr>
              <a:t>AS ACL 10 specifically matches routes that end with the AS 65020.</a:t>
            </a:r>
          </a:p>
          <a:p>
            <a:pPr algn="l" defTabSz="814388">
              <a:spcBef>
                <a:spcPct val="50000"/>
              </a:spcBef>
              <a:defRPr/>
            </a:pPr>
            <a:r>
              <a:rPr lang="en-US" sz="1100" smtClean="0">
                <a:latin typeface="Arial" charset="0"/>
              </a:rPr>
              <a:t>All other routes go to the next sequence (if any).</a:t>
            </a:r>
          </a:p>
          <a:p>
            <a:pPr marL="112713" marR="0" indent="-112713" algn="l" defTabSz="814388" rtl="0" eaLnBrk="0" fontAlgn="base" latinLnBrk="0" hangingPunct="0">
              <a:lnSpc>
                <a:spcPct val="90000"/>
              </a:lnSpc>
              <a:spcBef>
                <a:spcPct val="50000"/>
              </a:spcBef>
              <a:spcAft>
                <a:spcPct val="0"/>
              </a:spcAft>
              <a:buClrTx/>
              <a:buSzPct val="100000"/>
              <a:buFontTx/>
              <a:buChar char="•"/>
              <a:tabLst/>
              <a:defRPr/>
            </a:pPr>
            <a:r>
              <a:rPr lang="en-US" sz="1100" smtClean="0"/>
              <a:t>Sequence 20 specifies that all other routes should be assigned a weight of 100.</a:t>
            </a:r>
          </a:p>
          <a:p>
            <a:pPr marL="112713" marR="0" indent="-112713" algn="l" defTabSz="814388" rtl="0" eaLnBrk="0" fontAlgn="base" latinLnBrk="0" hangingPunct="0">
              <a:lnSpc>
                <a:spcPct val="90000"/>
              </a:lnSpc>
              <a:spcBef>
                <a:spcPct val="50000"/>
              </a:spcBef>
              <a:spcAft>
                <a:spcPct val="0"/>
              </a:spcAft>
              <a:buClrTx/>
              <a:buSzPct val="100000"/>
              <a:buFontTx/>
              <a:buChar char="•"/>
              <a:tabLst/>
              <a:defRPr/>
            </a:pPr>
            <a:r>
              <a:rPr lang="en-US" sz="1100" smtClean="0"/>
              <a:t>The</a:t>
            </a:r>
            <a:r>
              <a:rPr lang="en-US" sz="1100" b="1" smtClean="0">
                <a:latin typeface="Courier New" pitchFamily="49" charset="0"/>
                <a:cs typeface="Courier New" pitchFamily="49" charset="0"/>
              </a:rPr>
              <a:t> neighbor </a:t>
            </a:r>
            <a:r>
              <a:rPr lang="en-US" sz="1100" smtClean="0"/>
              <a:t>command applies the route map to routes that are coming from this neighbor.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46165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326376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412177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128813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sz="1800" kern="0" dirty="0" smtClean="0">
                <a:solidFill>
                  <a:schemeClr val="tx1"/>
                </a:solidFill>
                <a:latin typeface="Arial" charset="0"/>
                <a:ea typeface="+mn-ea"/>
                <a:cs typeface="+mn-cs"/>
              </a:rPr>
              <a:t>The best path is indicated with a &gt; in the second column of the output.</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78814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Routes in yellow</a:t>
            </a:r>
            <a:r>
              <a:rPr lang="en-US" baseline="0" dirty="0" smtClean="0"/>
              <a:t> highlight go from R1 to ISP1.</a:t>
            </a:r>
          </a:p>
          <a:p>
            <a:r>
              <a:rPr lang="en-US" baseline="0" dirty="0" smtClean="0"/>
              <a:t>Routes in blue highlight go from R2 to ISP2.</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172852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sz="1800" kern="0" dirty="0" smtClean="0">
                <a:solidFill>
                  <a:schemeClr val="tx1"/>
                </a:solidFill>
                <a:latin typeface="Arial" charset="0"/>
                <a:ea typeface="+mn-ea"/>
                <a:cs typeface="+mn-cs"/>
              </a:rPr>
              <a:t>The best path is indicated with a &gt; in the second column of the output.</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970329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dirty="0" smtClean="0"/>
              <a:t>Sequence 10 specifies that any routes that match ACL 65 should be assigned a local preference of 400.</a:t>
            </a:r>
          </a:p>
          <a:p>
            <a:pPr marL="234950" lvl="1" indent="-123825" algn="l" defTabSz="814388">
              <a:spcBef>
                <a:spcPct val="50000"/>
              </a:spcBef>
              <a:buFont typeface="Arial" pitchFamily="34" charset="0"/>
              <a:buChar char="•"/>
              <a:defRPr/>
            </a:pPr>
            <a:r>
              <a:rPr lang="en-US" sz="1050" dirty="0" smtClean="0">
                <a:latin typeface="Arial" charset="0"/>
              </a:rPr>
              <a:t>ACL 65 specifically permits 172.30.0.0/16 routes.</a:t>
            </a:r>
          </a:p>
          <a:p>
            <a:pPr algn="l" defTabSz="814388">
              <a:spcBef>
                <a:spcPct val="50000"/>
              </a:spcBef>
              <a:defRPr/>
            </a:pPr>
            <a:r>
              <a:rPr lang="en-US" sz="1100" dirty="0" smtClean="0">
                <a:latin typeface="Arial" charset="0"/>
              </a:rPr>
              <a:t>All other routes go to the next sequence (if any).</a:t>
            </a:r>
          </a:p>
          <a:p>
            <a:endParaRPr lang="en-US" dirty="0" smtClean="0"/>
          </a:p>
          <a:p>
            <a:pPr algn="l" defTabSz="814388">
              <a:spcBef>
                <a:spcPct val="50000"/>
              </a:spcBef>
              <a:defRPr/>
            </a:pPr>
            <a:r>
              <a:rPr lang="en-US" sz="1100" dirty="0" smtClean="0"/>
              <a:t>Sequence 20 contains no match statement therefore all other traffic permitted.</a:t>
            </a:r>
          </a:p>
          <a:p>
            <a:pPr algn="l" defTabSz="814388">
              <a:spcBef>
                <a:spcPct val="50000"/>
              </a:spcBef>
              <a:defRPr/>
            </a:pPr>
            <a:r>
              <a:rPr lang="en-US" sz="1100" dirty="0" smtClean="0"/>
              <a:t>In this case, the local preference for the 172.16.0.0 and 172.24.0.0 networks remains set at the default of 100.</a:t>
            </a:r>
          </a:p>
          <a:p>
            <a:pPr marL="234950" lvl="1" indent="-123825" algn="l" defTabSz="814388">
              <a:spcBef>
                <a:spcPct val="50000"/>
              </a:spcBef>
              <a:buFont typeface="Arial" pitchFamily="34" charset="0"/>
              <a:buChar char="•"/>
              <a:defRPr/>
            </a:pPr>
            <a:r>
              <a:rPr lang="en-US" sz="1050" dirty="0" smtClean="0"/>
              <a:t>Traffic to 172.16.0.0 still flows from R1 to ISP1.</a:t>
            </a:r>
          </a:p>
          <a:p>
            <a:pPr marL="234950" lvl="1" indent="-123825" algn="l" defTabSz="814388">
              <a:spcBef>
                <a:spcPct val="50000"/>
              </a:spcBef>
              <a:buFont typeface="Arial" pitchFamily="34" charset="0"/>
              <a:buChar char="•"/>
              <a:defRPr/>
            </a:pPr>
            <a:r>
              <a:rPr lang="en-US" sz="1050" dirty="0" smtClean="0"/>
              <a:t>Traffic to 172.24.0.0 still flows from R2 to ISP2.</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346888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200" smtClean="0"/>
              <a:t>The</a:t>
            </a:r>
            <a:r>
              <a:rPr lang="en-US" sz="1200" b="1" smtClean="0">
                <a:latin typeface="Courier New" pitchFamily="49" charset="0"/>
                <a:cs typeface="Courier New" pitchFamily="49" charset="0"/>
              </a:rPr>
              <a:t> neighbor </a:t>
            </a:r>
            <a:r>
              <a:rPr lang="en-US" sz="1200" smtClean="0"/>
              <a:t>command applies the LOCAL_PREF route map to routes that are coming from ISP1.</a:t>
            </a:r>
          </a:p>
          <a:p>
            <a:pPr algn="l" defTabSz="814388">
              <a:spcBef>
                <a:spcPct val="50000"/>
              </a:spcBef>
              <a:defRPr/>
            </a:pPr>
            <a:r>
              <a:rPr lang="en-US" sz="1200" smtClean="0"/>
              <a:t>Now when ISP1 advertises the 172.30.0.0/16 route to R1, the local preference will be set to 400 making it the preferred link for the other IBGP routers in the AS.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154095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Routes in yellow</a:t>
            </a:r>
            <a:r>
              <a:rPr lang="en-US" baseline="0" dirty="0" smtClean="0"/>
              <a:t> highlight go from R1 to ISP1.</a:t>
            </a:r>
          </a:p>
          <a:p>
            <a:r>
              <a:rPr lang="en-US" baseline="0" dirty="0" smtClean="0"/>
              <a:t>Routes in blue highlight go from R2 to ISP2.</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9251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4204761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25</a:t>
            </a:fld>
            <a:endParaRPr lang="en-US" dirty="0">
              <a:solidFill>
                <a:prstClr val="black"/>
              </a:solidFill>
            </a:endParaRPr>
          </a:p>
        </p:txBody>
      </p:sp>
    </p:spTree>
    <p:extLst>
      <p:ext uri="{BB962C8B-B14F-4D97-AF65-F5344CB8AC3E}">
        <p14:creationId xmlns:p14="http://schemas.microsoft.com/office/powerpoint/2010/main" val="2035097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 specifies to add the three AS numbers to the AS_PATH.</a:t>
            </a:r>
          </a:p>
          <a:p>
            <a:pPr algn="l" defTabSz="814388">
              <a:spcBef>
                <a:spcPct val="50000"/>
              </a:spcBef>
              <a:defRPr/>
            </a:pPr>
            <a:r>
              <a:rPr lang="en-US" sz="1200" smtClean="0"/>
              <a:t>The</a:t>
            </a:r>
            <a:r>
              <a:rPr lang="en-US" sz="1200" b="1" smtClean="0">
                <a:latin typeface="Courier New" pitchFamily="49" charset="0"/>
                <a:cs typeface="Courier New" pitchFamily="49" charset="0"/>
              </a:rPr>
              <a:t> neighbor </a:t>
            </a:r>
            <a:r>
              <a:rPr lang="en-US" sz="1200" smtClean="0"/>
              <a:t>command applies the SET-AS-PATH  route map to routes advertised to R4.</a:t>
            </a:r>
          </a:p>
          <a:p>
            <a:pPr algn="l" defTabSz="814388">
              <a:spcBef>
                <a:spcPct val="50000"/>
              </a:spcBef>
              <a:defRPr/>
            </a:pPr>
            <a:r>
              <a:rPr lang="en-US" sz="1200" smtClean="0"/>
              <a:t>R4 will receive the routes from R1 but will choose to forward its traffic through R6.</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364831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28</a:t>
            </a:fld>
            <a:endParaRPr lang="en-US" dirty="0">
              <a:solidFill>
                <a:prstClr val="black"/>
              </a:solidFill>
            </a:endParaRPr>
          </a:p>
        </p:txBody>
      </p:sp>
    </p:spTree>
    <p:extLst>
      <p:ext uri="{BB962C8B-B14F-4D97-AF65-F5344CB8AC3E}">
        <p14:creationId xmlns:p14="http://schemas.microsoft.com/office/powerpoint/2010/main" val="112171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4121435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smtClean="0"/>
              <a:t>Sequence 10 specifies that any routes that match ACL 66 should be assigned a MED of 100.</a:t>
            </a:r>
          </a:p>
          <a:p>
            <a:pPr marL="234950" lvl="1" indent="-123825" algn="l" defTabSz="814388">
              <a:spcBef>
                <a:spcPct val="50000"/>
              </a:spcBef>
              <a:buFont typeface="Arial" pitchFamily="34" charset="0"/>
              <a:buChar char="•"/>
              <a:defRPr/>
            </a:pPr>
            <a:r>
              <a:rPr lang="en-US" sz="1050" smtClean="0">
                <a:latin typeface="Arial" charset="0"/>
              </a:rPr>
              <a:t>ACL 66 specifically permits the 192.168.25.0/24 and 192.168.26.0/24 routes.</a:t>
            </a:r>
          </a:p>
          <a:p>
            <a:pPr algn="l" defTabSz="814388">
              <a:spcBef>
                <a:spcPct val="50000"/>
              </a:spcBef>
              <a:defRPr/>
            </a:pPr>
            <a:r>
              <a:rPr lang="en-US" sz="1100" smtClean="0">
                <a:latin typeface="Arial" charset="0"/>
              </a:rPr>
              <a:t>All other routes go to the next sequence (if any).</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100 sets the MED for all other routes to 200.</a:t>
            </a:r>
            <a:endParaRPr lang="en-US" sz="110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30</a:t>
            </a:fld>
            <a:endParaRPr lang="en-US" dirty="0">
              <a:solidFill>
                <a:prstClr val="black"/>
              </a:solidFill>
            </a:endParaRPr>
          </a:p>
        </p:txBody>
      </p:sp>
    </p:spTree>
    <p:extLst>
      <p:ext uri="{BB962C8B-B14F-4D97-AF65-F5344CB8AC3E}">
        <p14:creationId xmlns:p14="http://schemas.microsoft.com/office/powerpoint/2010/main" val="114394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The</a:t>
            </a:r>
            <a:r>
              <a:rPr lang="en-US" sz="1200" b="1" smtClean="0">
                <a:latin typeface="Courier New" pitchFamily="49" charset="0"/>
                <a:cs typeface="Courier New" pitchFamily="49" charset="0"/>
              </a:rPr>
              <a:t> neighbor route-map </a:t>
            </a:r>
            <a:r>
              <a:rPr lang="en-US" sz="1200" smtClean="0"/>
              <a:t>command applies the MED-65004 to outgoing routes.</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31</a:t>
            </a:fld>
            <a:endParaRPr lang="en-US" dirty="0">
              <a:solidFill>
                <a:prstClr val="black"/>
              </a:solidFill>
            </a:endParaRPr>
          </a:p>
        </p:txBody>
      </p:sp>
    </p:spTree>
    <p:extLst>
      <p:ext uri="{BB962C8B-B14F-4D97-AF65-F5344CB8AC3E}">
        <p14:creationId xmlns:p14="http://schemas.microsoft.com/office/powerpoint/2010/main" val="143426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100" smtClean="0"/>
              <a:t>Sequence 10 specifies that any routes that match ACL 66 should be assigned a MED of 100.</a:t>
            </a:r>
          </a:p>
          <a:p>
            <a:pPr marL="234950" lvl="1" indent="-123825" algn="l" defTabSz="814388">
              <a:spcBef>
                <a:spcPct val="50000"/>
              </a:spcBef>
              <a:buFont typeface="Arial" pitchFamily="34" charset="0"/>
              <a:buChar char="•"/>
              <a:defRPr/>
            </a:pPr>
            <a:r>
              <a:rPr lang="en-US" sz="1050" smtClean="0">
                <a:latin typeface="Arial" charset="0"/>
              </a:rPr>
              <a:t>ACL 66 specifically permits the 192.168.24.0/24 route.</a:t>
            </a:r>
          </a:p>
          <a:p>
            <a:pPr algn="l" defTabSz="814388">
              <a:spcBef>
                <a:spcPct val="50000"/>
              </a:spcBef>
              <a:defRPr/>
            </a:pPr>
            <a:r>
              <a:rPr lang="en-US" sz="1100" smtClean="0">
                <a:latin typeface="Arial" charset="0"/>
              </a:rPr>
              <a:t>All other routes go to the next sequence (if any).</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Sequence 100 sets the MED for all other routes to 200.</a:t>
            </a:r>
            <a:endParaRPr lang="en-US" sz="1100" smtClean="0"/>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47416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defTabSz="814388">
              <a:spcBef>
                <a:spcPct val="50000"/>
              </a:spcBef>
              <a:defRPr/>
            </a:pPr>
            <a:r>
              <a:rPr lang="en-US" sz="1200" smtClean="0"/>
              <a:t>The</a:t>
            </a:r>
            <a:r>
              <a:rPr lang="en-US" sz="1200" b="1" smtClean="0">
                <a:latin typeface="Courier New" pitchFamily="49" charset="0"/>
                <a:cs typeface="Courier New" pitchFamily="49" charset="0"/>
              </a:rPr>
              <a:t> neighbor route-map </a:t>
            </a:r>
            <a:r>
              <a:rPr lang="en-US" sz="1200" smtClean="0"/>
              <a:t>command applies the MED-65004 to outgoing routes.</a:t>
            </a:r>
            <a:endParaRPr lang="en-US" sz="120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val="2320041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ISP3 will return traffic to the 192.168.24.0/24 network via the ISP2 to R2 link due to the lower MED.</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smtClean="0"/>
              <a:t>ISP3 will return traffic to the 192.168.25.0 /24 and 192.168.26.0 /24 networks via the ISP1 to R1 link due to the lower MED.</a:t>
            </a:r>
          </a:p>
          <a:p>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1085539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b="0" i="0" kern="1200" baseline="0" dirty="0" smtClean="0">
                <a:solidFill>
                  <a:schemeClr val="tx1"/>
                </a:solidFill>
                <a:latin typeface="Arial" charset="0"/>
                <a:ea typeface="+mn-ea"/>
                <a:cs typeface="+mn-cs"/>
              </a:rPr>
              <a:t>Other first column options:</a:t>
            </a:r>
          </a:p>
          <a:p>
            <a:pPr lvl="1"/>
            <a:r>
              <a:rPr lang="en-US" sz="1200" b="0" i="0" kern="1200" baseline="0" dirty="0" smtClean="0">
                <a:solidFill>
                  <a:schemeClr val="tx1"/>
                </a:solidFill>
                <a:latin typeface="Arial" charset="0"/>
                <a:ea typeface="+mn-ea"/>
                <a:cs typeface="+mn-cs"/>
              </a:rPr>
              <a:t>An s indicates that the specified routes are suppressed (usually because routes have been summarized and only the summarized route is being sent).</a:t>
            </a:r>
          </a:p>
          <a:p>
            <a:pPr lvl="1"/>
            <a:r>
              <a:rPr lang="en-US" sz="1200" b="0" i="0" kern="1200" baseline="0" dirty="0" smtClean="0">
                <a:solidFill>
                  <a:schemeClr val="tx1"/>
                </a:solidFill>
                <a:latin typeface="Arial" charset="0"/>
                <a:ea typeface="+mn-ea"/>
                <a:cs typeface="+mn-cs"/>
              </a:rPr>
              <a:t>A d, for dampening, indicates that the route is being dampened (penalized) for going up and down too often. Although the route might be up right now, it is not advertised until the penalty has expired.</a:t>
            </a:r>
          </a:p>
          <a:p>
            <a:pPr lvl="1"/>
            <a:r>
              <a:rPr lang="en-US" sz="1200" b="0" i="0" kern="1200" baseline="0" dirty="0" smtClean="0">
                <a:solidFill>
                  <a:schemeClr val="tx1"/>
                </a:solidFill>
                <a:latin typeface="Arial" charset="0"/>
                <a:ea typeface="+mn-ea"/>
                <a:cs typeface="+mn-cs"/>
              </a:rPr>
              <a:t>An h, for history, indicates that the route is unavailable and is probably down. Historic information about the route exists, but a best route does not exist.</a:t>
            </a:r>
          </a:p>
          <a:p>
            <a:pPr lvl="1"/>
            <a:r>
              <a:rPr lang="en-US" sz="1200" b="0" i="0" kern="1200" baseline="0" dirty="0" smtClean="0">
                <a:solidFill>
                  <a:schemeClr val="tx1"/>
                </a:solidFill>
                <a:latin typeface="Arial" charset="0"/>
                <a:ea typeface="+mn-ea"/>
                <a:cs typeface="+mn-cs"/>
              </a:rPr>
              <a:t>An r, for RIB failure, indicates that the route was not installed in the RIB. The reason that the route is not installed can be displayed using the </a:t>
            </a:r>
            <a:r>
              <a:rPr lang="en-US" sz="1200" b="1" i="0" kern="1200" baseline="0" dirty="0" smtClean="0">
                <a:solidFill>
                  <a:schemeClr val="tx1"/>
                </a:solidFill>
                <a:latin typeface="Arial" charset="0"/>
                <a:ea typeface="+mn-ea"/>
                <a:cs typeface="+mn-cs"/>
              </a:rPr>
              <a:t>show ip bgp rib-failure </a:t>
            </a:r>
            <a:r>
              <a:rPr lang="en-US" sz="1200" b="0" i="0" kern="1200" baseline="0" dirty="0" smtClean="0">
                <a:solidFill>
                  <a:schemeClr val="tx1"/>
                </a:solidFill>
                <a:latin typeface="Arial" charset="0"/>
                <a:ea typeface="+mn-ea"/>
                <a:cs typeface="+mn-cs"/>
              </a:rPr>
              <a:t>command.</a:t>
            </a:r>
          </a:p>
          <a:p>
            <a:pPr lvl="1"/>
            <a:r>
              <a:rPr lang="en-US" sz="1200" b="0" i="0" kern="1200" baseline="0" dirty="0" smtClean="0">
                <a:solidFill>
                  <a:schemeClr val="tx1"/>
                </a:solidFill>
                <a:latin typeface="Arial" charset="0"/>
                <a:ea typeface="+mn-ea"/>
                <a:cs typeface="+mn-cs"/>
              </a:rPr>
              <a:t>An S, for stale, indicates that the route is stale. (This is used in a nonstop forwarding aware router.)</a:t>
            </a:r>
            <a:endParaRPr lang="en-US" b="0" i="0" dirty="0" smtClean="0"/>
          </a:p>
        </p:txBody>
      </p:sp>
    </p:spTree>
    <p:extLst>
      <p:ext uri="{BB962C8B-B14F-4D97-AF65-F5344CB8AC3E}">
        <p14:creationId xmlns:p14="http://schemas.microsoft.com/office/powerpoint/2010/main" val="161056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67174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36</a:t>
            </a:fld>
            <a:endParaRPr lang="en-US" dirty="0"/>
          </a:p>
        </p:txBody>
      </p:sp>
    </p:spTree>
    <p:extLst>
      <p:ext uri="{BB962C8B-B14F-4D97-AF65-F5344CB8AC3E}">
        <p14:creationId xmlns:p14="http://schemas.microsoft.com/office/powerpoint/2010/main" val="2483244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p14="http://schemas.microsoft.com/office/powerpoint/2010/main" val="803760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_200_ = any instance of AS200</a:t>
            </a:r>
          </a:p>
          <a:p>
            <a:r>
              <a:rPr lang="en-NZ" altLang="en-US" smtClean="0"/>
              <a:t>^30[0-5]_ = directly connected AS is AS300-AS305</a:t>
            </a:r>
          </a:p>
          <a:p>
            <a:r>
              <a:rPr lang="en-NZ" altLang="en-US" smtClean="0"/>
              <a:t>.* = match any</a:t>
            </a:r>
          </a:p>
          <a:p>
            <a:endParaRPr lang="en-NZ" alt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7F4C0C6-B0AE-429D-96EF-FFC7F4D436A0}" type="slidenum">
              <a:rPr lang="en-AU" altLang="en-US">
                <a:solidFill>
                  <a:prstClr val="black"/>
                </a:solidFill>
              </a:rPr>
              <a:pPr eaLnBrk="1" hangingPunct="1">
                <a:spcBef>
                  <a:spcPct val="0"/>
                </a:spcBef>
              </a:pPr>
              <a:t>46</a:t>
            </a:fld>
            <a:endParaRPr lang="en-AU" altLang="en-US">
              <a:solidFill>
                <a:prstClr val="black"/>
              </a:solidFill>
            </a:endParaRPr>
          </a:p>
        </p:txBody>
      </p:sp>
    </p:spTree>
    <p:extLst>
      <p:ext uri="{BB962C8B-B14F-4D97-AF65-F5344CB8AC3E}">
        <p14:creationId xmlns:p14="http://schemas.microsoft.com/office/powerpoint/2010/main" val="981641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 = 0 or more. + = 1 or more</a:t>
            </a: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E1EA09-3FCA-41C3-8DBD-2EE6DFB290DC}" type="slidenum">
              <a:rPr lang="en-AU" altLang="en-US">
                <a:solidFill>
                  <a:prstClr val="black"/>
                </a:solidFill>
              </a:rPr>
              <a:pPr eaLnBrk="1" hangingPunct="1">
                <a:spcBef>
                  <a:spcPct val="0"/>
                </a:spcBef>
              </a:pPr>
              <a:t>47</a:t>
            </a:fld>
            <a:endParaRPr lang="en-AU" altLang="en-US">
              <a:solidFill>
                <a:prstClr val="black"/>
              </a:solidFill>
            </a:endParaRPr>
          </a:p>
        </p:txBody>
      </p:sp>
    </p:spTree>
    <p:extLst>
      <p:ext uri="{BB962C8B-B14F-4D97-AF65-F5344CB8AC3E}">
        <p14:creationId xmlns:p14="http://schemas.microsoft.com/office/powerpoint/2010/main" val="2938641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Enter ? in CLI = Ctrl+v then ?</a:t>
            </a:r>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41FC2D7-A0C0-4CF3-89A1-E333279B30BC}" type="slidenum">
              <a:rPr lang="en-AU" altLang="en-US">
                <a:solidFill>
                  <a:prstClr val="black"/>
                </a:solidFill>
              </a:rPr>
              <a:pPr eaLnBrk="1" hangingPunct="1">
                <a:spcBef>
                  <a:spcPct val="0"/>
                </a:spcBef>
              </a:pPr>
              <a:t>48</a:t>
            </a:fld>
            <a:endParaRPr lang="en-AU" altLang="en-US">
              <a:solidFill>
                <a:prstClr val="black"/>
              </a:solidFill>
            </a:endParaRPr>
          </a:p>
        </p:txBody>
      </p:sp>
    </p:spTree>
    <p:extLst>
      <p:ext uri="{BB962C8B-B14F-4D97-AF65-F5344CB8AC3E}">
        <p14:creationId xmlns:p14="http://schemas.microsoft.com/office/powerpoint/2010/main" val="2717959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1 = _500$</a:t>
            </a:r>
          </a:p>
          <a:p>
            <a:r>
              <a:rPr lang="en-NZ" dirty="0" smtClean="0"/>
              <a:t>2</a:t>
            </a:r>
            <a:r>
              <a:rPr lang="en-NZ" baseline="0" dirty="0" smtClean="0"/>
              <a:t> </a:t>
            </a:r>
            <a:r>
              <a:rPr lang="en-NZ" baseline="0" smtClean="0"/>
              <a:t>= </a:t>
            </a:r>
            <a:r>
              <a:rPr lang="en-NZ" baseline="0" smtClean="0"/>
              <a:t>^200</a:t>
            </a:r>
            <a:r>
              <a:rPr lang="en-NZ" baseline="0" dirty="0" smtClean="0"/>
              <a:t>_</a:t>
            </a:r>
          </a:p>
          <a:p>
            <a:r>
              <a:rPr lang="en-NZ" baseline="0" dirty="0" smtClean="0"/>
              <a:t>3 = _[1-2]00_</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57</a:t>
            </a:fld>
            <a:endParaRPr lang="en-US" dirty="0"/>
          </a:p>
        </p:txBody>
      </p:sp>
    </p:spTree>
    <p:extLst>
      <p:ext uri="{BB962C8B-B14F-4D97-AF65-F5344CB8AC3E}">
        <p14:creationId xmlns:p14="http://schemas.microsoft.com/office/powerpoint/2010/main" val="3991756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R1 &amp; R2 set community tag value</a:t>
            </a:r>
          </a:p>
          <a:p>
            <a:r>
              <a:rPr lang="en-NZ" dirty="0" smtClean="0"/>
              <a:t>R4 &amp; R5 match community tag value</a:t>
            </a:r>
            <a:r>
              <a:rPr lang="en-NZ" baseline="0" dirty="0" smtClean="0"/>
              <a:t> </a:t>
            </a:r>
            <a:r>
              <a:rPr lang="en-NZ" dirty="0" smtClean="0"/>
              <a:t>and set Local</a:t>
            </a:r>
            <a:r>
              <a:rPr lang="en-NZ" baseline="0" dirty="0" smtClean="0"/>
              <a:t> </a:t>
            </a:r>
            <a:r>
              <a:rPr lang="en-NZ" baseline="0" dirty="0" err="1" smtClean="0"/>
              <a:t>pref</a:t>
            </a:r>
            <a:r>
              <a:rPr lang="en-NZ" baseline="0" dirty="0" smtClean="0"/>
              <a:t> higher for R5 to R2. </a:t>
            </a:r>
          </a:p>
          <a:p>
            <a:endParaRPr lang="en-NZ" baseline="0" dirty="0" smtClean="0"/>
          </a:p>
          <a:p>
            <a:r>
              <a:rPr lang="en-NZ" baseline="0" dirty="0" smtClean="0"/>
              <a:t>Example of agreed policy between customer &amp; provider. Provider may prefer this as Local-</a:t>
            </a:r>
            <a:r>
              <a:rPr lang="en-NZ" baseline="0" dirty="0" err="1" smtClean="0"/>
              <a:t>pref</a:t>
            </a:r>
            <a:r>
              <a:rPr lang="en-NZ" baseline="0" dirty="0" smtClean="0"/>
              <a:t> is higher up </a:t>
            </a:r>
            <a:r>
              <a:rPr lang="en-NZ" baseline="0" smtClean="0"/>
              <a:t>the path selection list.</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58</a:t>
            </a:fld>
            <a:endParaRPr lang="en-US" dirty="0"/>
          </a:p>
        </p:txBody>
      </p:sp>
    </p:spTree>
    <p:extLst>
      <p:ext uri="{BB962C8B-B14F-4D97-AF65-F5344CB8AC3E}">
        <p14:creationId xmlns:p14="http://schemas.microsoft.com/office/powerpoint/2010/main" val="3731568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61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116172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62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1637128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prefix list ANY-8to24-NET is applied to the incoming advertisements from the BGP neighbor 172.16.1.2. </a:t>
            </a:r>
          </a:p>
          <a:p>
            <a:pPr lvl="1"/>
            <a:r>
              <a:rPr lang="en-US" sz="1200" kern="1200" baseline="0" dirty="0" smtClean="0">
                <a:solidFill>
                  <a:schemeClr val="tx1"/>
                </a:solidFill>
                <a:latin typeface="Arial" charset="0"/>
                <a:ea typeface="+mn-ea"/>
                <a:cs typeface="+mn-cs"/>
              </a:rPr>
              <a:t>It permits routes from any network with a mask length from 8 to 24 bits.</a:t>
            </a:r>
          </a:p>
          <a:p>
            <a:r>
              <a:rPr lang="en-US" sz="1200" kern="1200" baseline="0" dirty="0" smtClean="0">
                <a:solidFill>
                  <a:schemeClr val="tx1"/>
                </a:solidFill>
                <a:latin typeface="Arial" charset="0"/>
                <a:ea typeface="+mn-ea"/>
                <a:cs typeface="+mn-cs"/>
              </a:rPr>
              <a:t>The output from the </a:t>
            </a:r>
            <a:r>
              <a:rPr lang="en-US" sz="1200" b="1" kern="1200" baseline="0" dirty="0" smtClean="0">
                <a:solidFill>
                  <a:schemeClr val="tx1"/>
                </a:solidFill>
                <a:latin typeface="Arial" charset="0"/>
                <a:ea typeface="+mn-ea"/>
                <a:cs typeface="+mn-cs"/>
              </a:rPr>
              <a:t>show ip prefix-list detail </a:t>
            </a:r>
            <a:r>
              <a:rPr lang="en-US" sz="1200" b="0" kern="1200" baseline="0" dirty="0" smtClean="0">
                <a:solidFill>
                  <a:schemeClr val="tx1"/>
                </a:solidFill>
                <a:latin typeface="Arial" charset="0"/>
                <a:ea typeface="+mn-ea"/>
                <a:cs typeface="+mn-cs"/>
              </a:rPr>
              <a:t>command on router </a:t>
            </a:r>
            <a:r>
              <a:rPr lang="en-US" sz="1200" kern="1200" baseline="0" dirty="0" smtClean="0">
                <a:solidFill>
                  <a:schemeClr val="tx1"/>
                </a:solidFill>
                <a:latin typeface="Arial" charset="0"/>
                <a:ea typeface="+mn-ea"/>
                <a:cs typeface="+mn-cs"/>
              </a:rPr>
              <a:t>R2. </a:t>
            </a:r>
          </a:p>
          <a:p>
            <a:pPr lvl="1"/>
            <a:r>
              <a:rPr lang="en-US" sz="1200" kern="1200" baseline="0" dirty="0" smtClean="0">
                <a:solidFill>
                  <a:schemeClr val="tx1"/>
                </a:solidFill>
                <a:latin typeface="Arial" charset="0"/>
                <a:ea typeface="+mn-ea"/>
                <a:cs typeface="+mn-cs"/>
              </a:rPr>
              <a:t>Router R2 has a prefix list called ANY-8to24-NET that has only one entry (sequence number 10). </a:t>
            </a:r>
          </a:p>
          <a:p>
            <a:pPr lvl="1"/>
            <a:r>
              <a:rPr lang="en-US" sz="1200" kern="1200" baseline="0" dirty="0" smtClean="0">
                <a:solidFill>
                  <a:schemeClr val="tx1"/>
                </a:solidFill>
                <a:latin typeface="Arial" charset="0"/>
                <a:ea typeface="+mn-ea"/>
                <a:cs typeface="+mn-cs"/>
              </a:rPr>
              <a:t>The hit count of 0 means that no routes have matched this entry. </a:t>
            </a:r>
          </a:p>
          <a:p>
            <a:r>
              <a:rPr lang="en-US" sz="1200" kern="1200" baseline="0" dirty="0" smtClean="0">
                <a:solidFill>
                  <a:schemeClr val="tx1"/>
                </a:solidFill>
                <a:latin typeface="Arial" charset="0"/>
                <a:ea typeface="+mn-ea"/>
                <a:cs typeface="+mn-cs"/>
              </a:rPr>
              <a:t>Use the </a:t>
            </a:r>
            <a:r>
              <a:rPr lang="en-US" sz="1200" b="1" kern="1200" baseline="0" dirty="0" smtClean="0">
                <a:solidFill>
                  <a:schemeClr val="tx1"/>
                </a:solidFill>
                <a:latin typeface="Arial" charset="0"/>
                <a:ea typeface="+mn-ea"/>
                <a:cs typeface="+mn-cs"/>
              </a:rPr>
              <a:t>clear ip prefix-list </a:t>
            </a:r>
            <a:r>
              <a:rPr lang="en-US" sz="1200" b="1" i="1" kern="1200" baseline="0" dirty="0" smtClean="0">
                <a:solidFill>
                  <a:schemeClr val="tx1"/>
                </a:solidFill>
                <a:latin typeface="Arial" charset="0"/>
                <a:ea typeface="+mn-ea"/>
                <a:cs typeface="+mn-cs"/>
              </a:rPr>
              <a:t>prefix-list-name [network/length] </a:t>
            </a:r>
            <a:r>
              <a:rPr lang="en-US" sz="1200" b="0" i="0" kern="1200" baseline="0" dirty="0" smtClean="0">
                <a:solidFill>
                  <a:schemeClr val="tx1"/>
                </a:solidFill>
                <a:latin typeface="Arial" charset="0"/>
                <a:ea typeface="+mn-ea"/>
                <a:cs typeface="+mn-cs"/>
              </a:rPr>
              <a:t>command to reset the hit count </a:t>
            </a:r>
            <a:r>
              <a:rPr lang="en-US" sz="1200" kern="1200" baseline="0" dirty="0" smtClean="0">
                <a:solidFill>
                  <a:schemeClr val="tx1"/>
                </a:solidFill>
                <a:latin typeface="Arial" charset="0"/>
                <a:ea typeface="+mn-ea"/>
                <a:cs typeface="+mn-cs"/>
              </a:rPr>
              <a:t>shown on prefix list entries.</a:t>
            </a:r>
          </a:p>
          <a:p>
            <a:endParaRPr lang="en-US" sz="1200" kern="1200" baseline="0" dirty="0" smtClean="0">
              <a:solidFill>
                <a:schemeClr val="tx1"/>
              </a:solidFill>
              <a:latin typeface="Arial" charset="0"/>
              <a:ea typeface="+mn-ea"/>
              <a:cs typeface="+mn-cs"/>
            </a:endParaRPr>
          </a:p>
          <a:p>
            <a:r>
              <a:rPr lang="en-NZ" sz="1200" b="0" i="0" kern="1200" dirty="0" smtClean="0">
                <a:solidFill>
                  <a:schemeClr val="tx1"/>
                </a:solidFill>
                <a:effectLst/>
                <a:latin typeface="Arial" charset="0"/>
                <a:ea typeface="+mn-ea"/>
                <a:cs typeface="+mn-cs"/>
              </a:rPr>
              <a:t> The length specified by </a:t>
            </a:r>
            <a:r>
              <a:rPr lang="en-NZ" dirty="0" err="1" smtClean="0"/>
              <a:t>ge</a:t>
            </a:r>
            <a:r>
              <a:rPr lang="en-NZ" sz="1200" b="0" i="0" kern="1200" dirty="0" smtClean="0">
                <a:solidFill>
                  <a:schemeClr val="tx1"/>
                </a:solidFill>
                <a:effectLst/>
                <a:latin typeface="Arial" charset="0"/>
                <a:ea typeface="+mn-ea"/>
                <a:cs typeface="+mn-cs"/>
              </a:rPr>
              <a:t> should naturally be longer than the length of the initial prefix as it is impossible to match anything larger than the initial prefix.</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63</a:t>
            </a:fld>
            <a:endParaRPr lang="en-US" dirty="0">
              <a:solidFill>
                <a:prstClr val="black"/>
              </a:solidFill>
            </a:endParaRPr>
          </a:p>
        </p:txBody>
      </p:sp>
    </p:spTree>
    <p:extLst>
      <p:ext uri="{BB962C8B-B14F-4D97-AF65-F5344CB8AC3E}">
        <p14:creationId xmlns:p14="http://schemas.microsoft.com/office/powerpoint/2010/main" val="153023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988794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64</a:t>
            </a:fld>
            <a:endParaRPr lang="en-US" dirty="0"/>
          </a:p>
        </p:txBody>
      </p:sp>
    </p:spTree>
    <p:extLst>
      <p:ext uri="{BB962C8B-B14F-4D97-AF65-F5344CB8AC3E}">
        <p14:creationId xmlns:p14="http://schemas.microsoft.com/office/powerpoint/2010/main" val="419523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dirty="0" smtClean="0"/>
              <a:t>Applied in the above order. Advise to test as conflicting reports depending on IOS.</a:t>
            </a: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E928ABC-06F5-4E1C-84E1-0B7F526653C3}" type="slidenum">
              <a:rPr lang="en-AU" altLang="en-US">
                <a:solidFill>
                  <a:prstClr val="black"/>
                </a:solidFill>
              </a:rPr>
              <a:pPr eaLnBrk="1" hangingPunct="1">
                <a:spcBef>
                  <a:spcPct val="0"/>
                </a:spcBef>
              </a:pPr>
              <a:t>67</a:t>
            </a:fld>
            <a:endParaRPr lang="en-AU" altLang="en-US">
              <a:solidFill>
                <a:prstClr val="black"/>
              </a:solidFill>
            </a:endParaRPr>
          </a:p>
        </p:txBody>
      </p:sp>
    </p:spTree>
    <p:extLst>
      <p:ext uri="{BB962C8B-B14F-4D97-AF65-F5344CB8AC3E}">
        <p14:creationId xmlns:p14="http://schemas.microsoft.com/office/powerpoint/2010/main" val="277497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administrator should monitor the outbound loads and adjust the configuration accordingly as traffic patterns change over time.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82677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144608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12407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684242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routing policy dictates the selection of autonomous system 65030 as the primary way out of autonomous system 65040</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689299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288452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492046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818846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345028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027506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406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8496416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81135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43312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5074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934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5/05/2020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5/05/2020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23103878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2721533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297538614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27246815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187736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3117509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3637285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3265179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1310636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3370602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665339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939696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529839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505337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20672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02179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567703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530460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163763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27558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41423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839364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501958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92440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0999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26945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028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4180741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237516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16596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6531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79486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709889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695660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6425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269252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779326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046972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5484503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4027080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98341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277122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759853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3350487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1899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8125882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2008174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9646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4088088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48923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329007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9980254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5353371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577481623"/>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38612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3429684744"/>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23134763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41133274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23611002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26177459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19439963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35054332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28928737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27850867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6ECF388-FF7E-4990-A543-5FDB9CA95AF8}" type="slidenum">
              <a:rPr lang="en-AU"/>
              <a:pPr>
                <a:defRPr/>
              </a:pPr>
              <a:t>‹#›</a:t>
            </a:fld>
            <a:endParaRPr lang="en-AU"/>
          </a:p>
        </p:txBody>
      </p:sp>
    </p:spTree>
    <p:extLst>
      <p:ext uri="{BB962C8B-B14F-4D97-AF65-F5344CB8AC3E}">
        <p14:creationId xmlns:p14="http://schemas.microsoft.com/office/powerpoint/2010/main" val="127426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2902659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8047871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289976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8649782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459041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758569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9591855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27741398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6442464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5458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image" Target="../media/image6.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image" Target="../media/image6.png"/><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6.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image" Target="../media/image6.png"/><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5/05/2020</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733854175"/>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99517052"/>
      </p:ext>
    </p:extLst>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 id="2147484609" r:id="rId14"/>
    <p:sldLayoutId id="2147484610" r:id="rId15"/>
    <p:sldLayoutId id="2147484611" r:id="rId16"/>
    <p:sldLayoutId id="2147484612" r:id="rId17"/>
    <p:sldLayoutId id="2147484613" r:id="rId18"/>
    <p:sldLayoutId id="2147484614" r:id="rId19"/>
    <p:sldLayoutId id="2147484615" r:id="rId20"/>
    <p:sldLayoutId id="214748461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214444583"/>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 id="2147484630" r:id="rId13"/>
    <p:sldLayoutId id="2147484631" r:id="rId14"/>
    <p:sldLayoutId id="2147484632" r:id="rId15"/>
    <p:sldLayoutId id="2147484633" r:id="rId16"/>
    <p:sldLayoutId id="2147484634" r:id="rId17"/>
    <p:sldLayoutId id="2147484635" r:id="rId18"/>
    <p:sldLayoutId id="2147484636" r:id="rId19"/>
    <p:sldLayoutId id="2147484637" r:id="rId20"/>
    <p:sldLayoutId id="214748463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1679441093"/>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11791074"/>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 id="2147484677" r:id="rId12"/>
    <p:sldLayoutId id="2147484678" r:id="rId13"/>
    <p:sldLayoutId id="2147484679" r:id="rId14"/>
    <p:sldLayoutId id="2147484680" r:id="rId15"/>
    <p:sldLayoutId id="2147484681" r:id="rId16"/>
    <p:sldLayoutId id="2147484682" r:id="rId17"/>
    <p:sldLayoutId id="2147484683" r:id="rId18"/>
    <p:sldLayoutId id="2147484684" r:id="rId19"/>
    <p:sldLayoutId id="2147484685" r:id="rId20"/>
    <p:sldLayoutId id="214748468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6.xml"/></Relationships>
</file>

<file path=ppt/slides/_rels/slide6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101.xml"/><Relationship Id="rId4" Type="http://schemas.openxmlformats.org/officeDocument/2006/relationships/image" Target="../media/image17.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Lesson 6</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760021" y="1650670"/>
            <a:ext cx="7718961" cy="3083921"/>
          </a:xfrm>
          <a:prstGeom prst="rect">
            <a:avLst/>
          </a:prstGeom>
          <a:noFill/>
        </p:spPr>
        <p:txBody>
          <a:bodyPr wrap="square" rtlCol="0">
            <a:spAutoFit/>
          </a:bodyPr>
          <a:lstStyle/>
          <a:p>
            <a:pPr marL="342900" indent="-342900" algn="l">
              <a:buFont typeface="Arial" panose="020B0604020202020204" pitchFamily="34" charset="0"/>
              <a:buChar char="•"/>
            </a:pPr>
            <a:r>
              <a:rPr lang="en-NZ" dirty="0" smtClean="0"/>
              <a:t>Path influence</a:t>
            </a:r>
          </a:p>
          <a:p>
            <a:pPr marL="342900" indent="-342900" algn="l">
              <a:buFont typeface="Arial" panose="020B0604020202020204" pitchFamily="34" charset="0"/>
              <a:buChar char="•"/>
            </a:pPr>
            <a:endParaRPr lang="en-NZ" dirty="0" smtClean="0"/>
          </a:p>
          <a:p>
            <a:pPr marL="342900" indent="-342900" algn="l">
              <a:buFont typeface="Arial" panose="020B0604020202020204" pitchFamily="34" charset="0"/>
              <a:buChar char="•"/>
            </a:pPr>
            <a:r>
              <a:rPr lang="en-NZ" dirty="0" smtClean="0"/>
              <a:t>AS Path lists</a:t>
            </a:r>
          </a:p>
          <a:p>
            <a:pPr marL="342900" indent="-342900" algn="l">
              <a:buFont typeface="Arial" panose="020B0604020202020204" pitchFamily="34" charset="0"/>
              <a:buChar char="•"/>
            </a:pPr>
            <a:endParaRPr lang="en-NZ" dirty="0" smtClean="0"/>
          </a:p>
          <a:p>
            <a:pPr marL="342900" indent="-342900" algn="l">
              <a:buFont typeface="Arial" panose="020B0604020202020204" pitchFamily="34" charset="0"/>
              <a:buChar char="•"/>
            </a:pPr>
            <a:r>
              <a:rPr lang="en-NZ" dirty="0" smtClean="0"/>
              <a:t>Regex</a:t>
            </a:r>
          </a:p>
          <a:p>
            <a:pPr marL="342900" indent="-342900" algn="l">
              <a:buFont typeface="Arial" panose="020B0604020202020204" pitchFamily="34" charset="0"/>
              <a:buChar char="•"/>
            </a:pPr>
            <a:endParaRPr lang="en-NZ" dirty="0" smtClean="0"/>
          </a:p>
          <a:p>
            <a:pPr marL="342900" indent="-342900" algn="l">
              <a:buFont typeface="Arial" panose="020B0604020202020204" pitchFamily="34" charset="0"/>
              <a:buChar char="•"/>
            </a:pPr>
            <a:r>
              <a:rPr lang="en-NZ" dirty="0" smtClean="0"/>
              <a:t>Community</a:t>
            </a:r>
          </a:p>
          <a:p>
            <a:pPr marL="342900" indent="-342900" algn="l">
              <a:buFont typeface="Arial" panose="020B0604020202020204" pitchFamily="34" charset="0"/>
              <a:buChar char="•"/>
            </a:pPr>
            <a:endParaRPr lang="en-NZ" dirty="0" smtClean="0"/>
          </a:p>
          <a:p>
            <a:pPr marL="342900" indent="-342900" algn="l">
              <a:buFont typeface="Arial" panose="020B0604020202020204" pitchFamily="34" charset="0"/>
              <a:buChar char="•"/>
            </a:pPr>
            <a:r>
              <a:rPr lang="en-NZ" dirty="0" smtClean="0"/>
              <a:t>Prefix lists</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5238289" y="1434353"/>
            <a:ext cx="2399639" cy="3316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smtClean="0"/>
              <a:t>Change the Weight</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The weight attribute is used only when one router is multihomed and determines the best path to leave the AS. </a:t>
            </a:r>
          </a:p>
          <a:p>
            <a:pPr lvl="1"/>
            <a:r>
              <a:rPr lang="en-US" smtClean="0"/>
              <a:t>Only the local router is influenced.</a:t>
            </a:r>
          </a:p>
          <a:p>
            <a:pPr lvl="1"/>
            <a:r>
              <a:rPr lang="en-US" smtClean="0"/>
              <a:t>Higher weight routes are preferred.</a:t>
            </a:r>
          </a:p>
          <a:p>
            <a:r>
              <a:rPr lang="en-US" smtClean="0"/>
              <a:t>There are two ways to alter the route weight:</a:t>
            </a:r>
          </a:p>
          <a:p>
            <a:pPr lvl="1"/>
            <a:r>
              <a:rPr lang="en-US" smtClean="0"/>
              <a:t>To change the weight for all updates from a neighbor use the neighbor weight router configuration command. </a:t>
            </a:r>
          </a:p>
          <a:p>
            <a:pPr lvl="1"/>
            <a:r>
              <a:rPr lang="en-US" smtClean="0"/>
              <a:t>To change the weight of specific routes / as path, use route maps.</a:t>
            </a:r>
          </a:p>
        </p:txBody>
      </p:sp>
      <p:sp>
        <p:nvSpPr>
          <p:cNvPr id="14" name="Content Placeholder 7"/>
          <p:cNvSpPr>
            <a:spLocks noGrp="1"/>
          </p:cNvSpPr>
          <p:nvPr>
            <p:ph idx="10"/>
          </p:nvPr>
        </p:nvSpPr>
        <p:spPr>
          <a:xfrm>
            <a:off x="4702589" y="1028700"/>
            <a:ext cx="4066688" cy="5499100"/>
          </a:xfrm>
          <a:ln w="12700">
            <a:solidFill>
              <a:schemeClr val="bg2"/>
            </a:solidFill>
          </a:ln>
        </p:spPr>
        <p:txBody>
          <a:bodyPr>
            <a:normAutofit fontScale="77500" lnSpcReduction="20000"/>
          </a:bodyPr>
          <a:lstStyle/>
          <a:p>
            <a:pPr>
              <a:lnSpc>
                <a:spcPct val="120000"/>
              </a:lnSpc>
              <a:buNone/>
            </a:pPr>
            <a:r>
              <a:rPr lang="en-US" smtClean="0"/>
              <a:t>BGP Route Selection Process</a:t>
            </a:r>
          </a:p>
          <a:p>
            <a:pPr marL="457200" indent="-457200">
              <a:lnSpc>
                <a:spcPct val="120000"/>
              </a:lnSpc>
              <a:buFont typeface="+mj-lt"/>
              <a:buAutoNum type="arabicPeriod"/>
            </a:pPr>
            <a:r>
              <a:rPr lang="en-US" smtClean="0"/>
              <a:t>Prefer highest Weight</a:t>
            </a:r>
          </a:p>
          <a:p>
            <a:pPr marL="457200" indent="-457200">
              <a:lnSpc>
                <a:spcPct val="120000"/>
              </a:lnSpc>
              <a:buFont typeface="+mj-lt"/>
              <a:buAutoNum type="arabicPeriod"/>
            </a:pPr>
            <a:r>
              <a:rPr lang="en-US" smtClean="0"/>
              <a:t>Prefer highest LOCAL_PREF</a:t>
            </a:r>
          </a:p>
          <a:p>
            <a:pPr marL="457200" indent="-457200">
              <a:lnSpc>
                <a:spcPct val="120000"/>
              </a:lnSpc>
              <a:buFont typeface="+mj-lt"/>
              <a:buAutoNum type="arabicPeriod"/>
            </a:pPr>
            <a:r>
              <a:rPr lang="en-US" smtClean="0"/>
              <a:t>Prefer locally generated routes</a:t>
            </a:r>
          </a:p>
          <a:p>
            <a:pPr marL="457200" indent="-457200">
              <a:lnSpc>
                <a:spcPct val="120000"/>
              </a:lnSpc>
              <a:buFont typeface="+mj-lt"/>
              <a:buAutoNum type="arabicPeriod"/>
            </a:pPr>
            <a:r>
              <a:rPr lang="en-US" smtClean="0"/>
              <a:t>Prefer shortest AS_PATH</a:t>
            </a:r>
          </a:p>
          <a:p>
            <a:pPr marL="457200" indent="-457200">
              <a:lnSpc>
                <a:spcPct val="120000"/>
              </a:lnSpc>
              <a:buFont typeface="+mj-lt"/>
              <a:buAutoNum type="arabicPeriod"/>
            </a:pPr>
            <a:r>
              <a:rPr lang="en-US" smtClean="0"/>
              <a:t>Prefer lowest ORIGIN (IGP &lt; EGP &lt; incomplete)</a:t>
            </a:r>
          </a:p>
          <a:p>
            <a:pPr marL="457200" indent="-457200">
              <a:lnSpc>
                <a:spcPct val="120000"/>
              </a:lnSpc>
              <a:buFont typeface="+mj-lt"/>
              <a:buAutoNum type="arabicPeriod"/>
            </a:pPr>
            <a:r>
              <a:rPr lang="en-US" smtClean="0"/>
              <a:t>Prefer lowest MED</a:t>
            </a:r>
          </a:p>
          <a:p>
            <a:pPr marL="457200" indent="-457200">
              <a:lnSpc>
                <a:spcPct val="120000"/>
              </a:lnSpc>
              <a:buFont typeface="+mj-lt"/>
              <a:buAutoNum type="arabicPeriod"/>
            </a:pPr>
            <a:r>
              <a:rPr lang="en-US" smtClean="0"/>
              <a:t>Prefer EBGP over IBGP</a:t>
            </a:r>
          </a:p>
          <a:p>
            <a:pPr marL="457200" indent="-457200">
              <a:lnSpc>
                <a:spcPct val="120000"/>
              </a:lnSpc>
              <a:buFont typeface="+mj-lt"/>
              <a:buAutoNum type="arabicPeriod"/>
            </a:pPr>
            <a:r>
              <a:rPr lang="en-US" smtClean="0"/>
              <a:t>Prefer routes through closest IGP neighbor</a:t>
            </a:r>
          </a:p>
          <a:p>
            <a:pPr marL="457200" indent="-457200">
              <a:lnSpc>
                <a:spcPct val="120000"/>
              </a:lnSpc>
              <a:buFont typeface="+mj-lt"/>
              <a:buAutoNum type="arabicPeriod"/>
            </a:pPr>
            <a:r>
              <a:rPr lang="en-US" smtClean="0"/>
              <a:t>Prefer routes with lowest BGP router ID</a:t>
            </a:r>
          </a:p>
          <a:p>
            <a:pPr marL="457200" indent="-457200">
              <a:lnSpc>
                <a:spcPct val="120000"/>
              </a:lnSpc>
              <a:buFont typeface="+mj-lt"/>
              <a:buAutoNum type="arabicPeriod"/>
            </a:pPr>
            <a:r>
              <a:rPr lang="en-US" smtClean="0"/>
              <a:t>Prefer routes with lowest neighbor IP address</a:t>
            </a:r>
          </a:p>
          <a:p>
            <a:pPr>
              <a:lnSpc>
                <a:spcPct val="120000"/>
              </a:lnSpc>
            </a:pPr>
            <a:endParaRPr lang="en-US"/>
          </a:p>
        </p:txBody>
      </p:sp>
    </p:spTree>
    <p:extLst>
      <p:ext uri="{BB962C8B-B14F-4D97-AF65-F5344CB8AC3E}">
        <p14:creationId xmlns:p14="http://schemas.microsoft.com/office/powerpoint/2010/main" val="333674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Changing the Default Weight Example </a:t>
            </a:r>
            <a:endParaRPr lang="en-US" dirty="0"/>
          </a:p>
        </p:txBody>
      </p:sp>
      <p:sp>
        <p:nvSpPr>
          <p:cNvPr id="13" name="Content Placeholder 12"/>
          <p:cNvSpPr>
            <a:spLocks noGrp="1"/>
          </p:cNvSpPr>
          <p:nvPr>
            <p:ph idx="1"/>
          </p:nvPr>
        </p:nvSpPr>
        <p:spPr/>
        <p:txBody>
          <a:bodyPr/>
          <a:lstStyle/>
          <a:p>
            <a:r>
              <a:rPr lang="en-US" smtClean="0"/>
              <a:t>Assign a default weight to all routes from a peer.</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pPr lvl="0"/>
            <a:r>
              <a:rPr lang="en-US" smtClean="0"/>
              <a:t>neighbor {</a:t>
            </a:r>
            <a:r>
              <a:rPr lang="en-US" b="0" i="1" smtClean="0"/>
              <a:t>ip-address</a:t>
            </a:r>
            <a:r>
              <a:rPr lang="en-US" smtClean="0"/>
              <a:t> | </a:t>
            </a:r>
            <a:r>
              <a:rPr lang="en-US" b="0" i="1" smtClean="0"/>
              <a:t>peer-group-name</a:t>
            </a:r>
            <a:r>
              <a:rPr lang="en-US" smtClean="0"/>
              <a:t>} weight </a:t>
            </a:r>
            <a:r>
              <a:rPr lang="en-US" b="0" i="1" smtClean="0"/>
              <a:t>number</a:t>
            </a:r>
            <a:endParaRPr lang="en-US" b="0" i="1" dirty="0" smtClean="0"/>
          </a:p>
        </p:txBody>
      </p:sp>
      <p:sp>
        <p:nvSpPr>
          <p:cNvPr id="7" name="Content Placeholder 6"/>
          <p:cNvSpPr>
            <a:spLocks noGrp="1"/>
          </p:cNvSpPr>
          <p:nvPr>
            <p:ph idx="12"/>
          </p:nvPr>
        </p:nvSpPr>
        <p:spPr/>
        <p:txBody>
          <a:bodyPr>
            <a:noAutofit/>
          </a:bodyPr>
          <a:lstStyle/>
          <a:p>
            <a:r>
              <a:rPr lang="en-US" sz="2000" dirty="0" smtClean="0"/>
              <a:t>Routes learned through another BGP peer have a default weight of 0 and routes sourced by the local router have a </a:t>
            </a:r>
            <a:r>
              <a:rPr lang="en-US" sz="2000" u="sng" dirty="0" smtClean="0"/>
              <a:t>default</a:t>
            </a:r>
            <a:r>
              <a:rPr lang="en-US" sz="2000" dirty="0" smtClean="0"/>
              <a:t> weight of 32768.</a:t>
            </a:r>
          </a:p>
          <a:p>
            <a:endParaRPr lang="en-US" sz="2000" dirty="0" smtClean="0"/>
          </a:p>
          <a:p>
            <a:r>
              <a:rPr lang="en-US" sz="2000" dirty="0" smtClean="0"/>
              <a:t>Acceptable values are from 0 to 65535. </a:t>
            </a:r>
          </a:p>
          <a:p>
            <a:endParaRPr lang="en-US" sz="1800" dirty="0" smtClean="0"/>
          </a:p>
          <a:p>
            <a:r>
              <a:rPr lang="en-US" sz="2000" dirty="0" smtClean="0"/>
              <a:t>The route with the </a:t>
            </a:r>
            <a:r>
              <a:rPr lang="en-US" sz="2000" u="sng" dirty="0" smtClean="0"/>
              <a:t>highest</a:t>
            </a:r>
            <a:r>
              <a:rPr lang="en-US" sz="2000" dirty="0" smtClean="0"/>
              <a:t> weight will be chosen as the preferred route when multiple routes are available to a particular network. </a:t>
            </a:r>
          </a:p>
          <a:p>
            <a:endParaRPr lang="en-US" sz="2000" dirty="0" smtClean="0"/>
          </a:p>
          <a:p>
            <a:r>
              <a:rPr lang="en-US" sz="2000" b="1" dirty="0" smtClean="0"/>
              <a:t>Note</a:t>
            </a:r>
            <a:r>
              <a:rPr lang="en-US" sz="2000" dirty="0" smtClean="0"/>
              <a:t>: The weights assigned with the </a:t>
            </a:r>
            <a:r>
              <a:rPr lang="en-US" sz="2000" b="1" dirty="0" smtClean="0">
                <a:latin typeface="Courier New" pitchFamily="49" charset="0"/>
                <a:cs typeface="Courier New" pitchFamily="49" charset="0"/>
              </a:rPr>
              <a:t>set weight route-map </a:t>
            </a:r>
            <a:r>
              <a:rPr lang="en-US" sz="2000" dirty="0" smtClean="0"/>
              <a:t>command override the weights assigned using the </a:t>
            </a:r>
            <a:r>
              <a:rPr lang="en-US" sz="2000" b="1" dirty="0" smtClean="0">
                <a:latin typeface="Courier New" pitchFamily="49" charset="0"/>
                <a:cs typeface="Courier New" pitchFamily="49" charset="0"/>
              </a:rPr>
              <a:t>neighbor weight </a:t>
            </a:r>
            <a:r>
              <a:rPr lang="en-US" sz="2000" dirty="0" smtClean="0"/>
              <a:t>command.</a:t>
            </a:r>
          </a:p>
        </p:txBody>
      </p:sp>
    </p:spTree>
    <p:extLst>
      <p:ext uri="{BB962C8B-B14F-4D97-AF65-F5344CB8AC3E}">
        <p14:creationId xmlns:p14="http://schemas.microsoft.com/office/powerpoint/2010/main" val="2968364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Weight with Route Map Example </a:t>
            </a:r>
            <a:endParaRPr lang="en-US" dirty="0"/>
          </a:p>
        </p:txBody>
      </p:sp>
      <p:sp>
        <p:nvSpPr>
          <p:cNvPr id="7" name="Content Placeholder 6"/>
          <p:cNvSpPr>
            <a:spLocks noGrp="1"/>
          </p:cNvSpPr>
          <p:nvPr>
            <p:ph idx="11"/>
          </p:nvPr>
        </p:nvSpPr>
        <p:spPr/>
        <p:txBody>
          <a:bodyPr>
            <a:normAutofit fontScale="92500"/>
          </a:bodyPr>
          <a:lstStyle/>
          <a:p>
            <a:r>
              <a:rPr lang="en-US" smtClean="0"/>
              <a:t>In this example consider that:</a:t>
            </a:r>
          </a:p>
          <a:p>
            <a:pPr lvl="1"/>
            <a:r>
              <a:rPr lang="en-US" smtClean="0"/>
              <a:t>The routing policy dictates that for any network originated by AS 65020, use the path to AS 65030 as the primary way out of AS 65040. </a:t>
            </a:r>
          </a:p>
          <a:p>
            <a:pPr lvl="1"/>
            <a:r>
              <a:rPr lang="en-US" smtClean="0"/>
              <a:t>If R1 needs to access routes connected to R3, then it goes through R2.</a:t>
            </a:r>
          </a:p>
          <a:p>
            <a:r>
              <a:rPr lang="en-US" smtClean="0"/>
              <a:t>This can be achieved by placing a higher weight (150) on all incoming announcements from AS 65030 (10.0.0.1), which carry the information about the network originated in AS 65020.</a:t>
            </a:r>
            <a:endParaRPr lang="en-US" dirty="0"/>
          </a:p>
        </p:txBody>
      </p:sp>
      <p:pic>
        <p:nvPicPr>
          <p:cNvPr id="9" name="Picture 2"/>
          <p:cNvPicPr>
            <a:picLocks noGrp="1" noChangeAspect="1" noChangeArrowheads="1"/>
          </p:cNvPicPr>
          <p:nvPr>
            <p:ph sz="quarter" idx="12"/>
          </p:nvPr>
        </p:nvPicPr>
        <p:blipFill>
          <a:blip r:embed="rId3"/>
          <a:stretch>
            <a:fillRect/>
          </a:stretch>
        </p:blipFill>
        <p:spPr>
          <a:xfrm>
            <a:off x="2056606" y="990600"/>
            <a:ext cx="4976812" cy="2654300"/>
          </a:xfrm>
        </p:spPr>
      </p:pic>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Tree>
    <p:extLst>
      <p:ext uri="{BB962C8B-B14F-4D97-AF65-F5344CB8AC3E}">
        <p14:creationId xmlns:p14="http://schemas.microsoft.com/office/powerpoint/2010/main" val="1228618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286739" y="6146828"/>
            <a:ext cx="4490579" cy="21811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577789" y="5307106"/>
            <a:ext cx="4323510" cy="21515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2619306" y="4831422"/>
            <a:ext cx="1679398" cy="22428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Rectangle 11"/>
          <p:cNvSpPr/>
          <p:nvPr/>
        </p:nvSpPr>
        <p:spPr bwMode="auto">
          <a:xfrm>
            <a:off x="2615589" y="4625788"/>
            <a:ext cx="3265258" cy="3048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 name="Rectangle 8"/>
          <p:cNvSpPr/>
          <p:nvPr/>
        </p:nvSpPr>
        <p:spPr bwMode="auto">
          <a:xfrm>
            <a:off x="1629473" y="3806392"/>
            <a:ext cx="3247327" cy="21148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2625427" y="3962510"/>
            <a:ext cx="1780111" cy="46605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Changing Weight with Route Map Example </a:t>
            </a:r>
            <a:endParaRPr lang="en-US" dirty="0"/>
          </a:p>
        </p:txBody>
      </p:sp>
      <p:pic>
        <p:nvPicPr>
          <p:cNvPr id="18" name="Picture 2"/>
          <p:cNvPicPr>
            <a:picLocks noGrp="1" noChangeAspect="1" noChangeArrowheads="1"/>
          </p:cNvPicPr>
          <p:nvPr>
            <p:ph idx="10"/>
          </p:nvPr>
        </p:nvPicPr>
        <p:blipFill>
          <a:blip r:embed="rId3"/>
          <a:stretch>
            <a:fillRect/>
          </a:stretch>
        </p:blipFill>
        <p:spPr>
          <a:xfrm>
            <a:off x="2039144" y="1003300"/>
            <a:ext cx="5000625" cy="2667000"/>
          </a:xfrm>
        </p:spPr>
      </p:pic>
      <p:sp>
        <p:nvSpPr>
          <p:cNvPr id="19" name="Content Placeholder 18"/>
          <p:cNvSpPr>
            <a:spLocks noGrp="1"/>
          </p:cNvSpPr>
          <p:nvPr>
            <p:ph sz="quarter" idx="11"/>
          </p:nvPr>
        </p:nvSpPr>
        <p:spPr/>
        <p:txBody>
          <a:bodyPr/>
          <a:lstStyle/>
          <a:p>
            <a:pPr marL="236538" indent="-236538">
              <a:defRPr/>
            </a:pPr>
            <a:r>
              <a:rPr lang="en-US" sz="1400" smtClean="0"/>
              <a:t>R1(config)# </a:t>
            </a:r>
            <a:r>
              <a:rPr lang="en-US" sz="1400" b="1" smtClean="0"/>
              <a:t>route-map SET-WEIGHT permit 10</a:t>
            </a:r>
          </a:p>
          <a:p>
            <a:pPr marL="236538" indent="-236538">
              <a:defRPr/>
            </a:pPr>
            <a:r>
              <a:rPr lang="en-US" sz="1400" smtClean="0"/>
              <a:t>R1(config-route-map)# </a:t>
            </a:r>
            <a:r>
              <a:rPr lang="en-US" sz="1400" b="1" smtClean="0"/>
              <a:t>match as-path 10</a:t>
            </a:r>
          </a:p>
          <a:p>
            <a:pPr marL="236538" indent="-236538">
              <a:defRPr/>
            </a:pPr>
            <a:r>
              <a:rPr lang="en-US" sz="1400" smtClean="0"/>
              <a:t>R1(config-route-map)# </a:t>
            </a:r>
            <a:r>
              <a:rPr lang="en-US" sz="1400" b="1" smtClean="0"/>
              <a:t>set weight 150</a:t>
            </a:r>
          </a:p>
          <a:p>
            <a:pPr marL="236538" indent="-236538">
              <a:defRPr/>
            </a:pPr>
            <a:r>
              <a:rPr lang="en-US" sz="1400" smtClean="0"/>
              <a:t>R1(config-route-map)#</a:t>
            </a:r>
          </a:p>
          <a:p>
            <a:pPr marL="236538" indent="-236538">
              <a:defRPr/>
            </a:pPr>
            <a:r>
              <a:rPr lang="en-US" sz="1400" smtClean="0"/>
              <a:t>R1(config-route-map)# </a:t>
            </a:r>
            <a:r>
              <a:rPr lang="en-US" sz="1400" b="1" smtClean="0"/>
              <a:t>route-map SET-WEIGHT permit 20</a:t>
            </a:r>
          </a:p>
          <a:p>
            <a:pPr marL="236538" indent="-236538">
              <a:defRPr/>
            </a:pPr>
            <a:r>
              <a:rPr lang="en-US" sz="1400" smtClean="0"/>
              <a:t>R1(config-route-map)# </a:t>
            </a:r>
            <a:r>
              <a:rPr lang="en-US" sz="1400" b="1" smtClean="0"/>
              <a:t>set weight 100</a:t>
            </a:r>
          </a:p>
          <a:p>
            <a:pPr marL="236538" indent="-236538">
              <a:defRPr/>
            </a:pPr>
            <a:r>
              <a:rPr lang="en-US" sz="1400" smtClean="0"/>
              <a:t>R1(config-route-map)#</a:t>
            </a:r>
            <a:r>
              <a:rPr lang="en-US" sz="1400" b="1" smtClean="0"/>
              <a:t> exit</a:t>
            </a:r>
          </a:p>
          <a:p>
            <a:pPr marL="236538" indent="-236538">
              <a:defRPr/>
            </a:pPr>
            <a:r>
              <a:rPr lang="en-US" sz="1400" smtClean="0"/>
              <a:t>R1(config)# </a:t>
            </a:r>
            <a:r>
              <a:rPr lang="en-US" sz="1400" b="1" smtClean="0"/>
              <a:t>ip as-path access-list 10 permit _65020$</a:t>
            </a:r>
          </a:p>
          <a:p>
            <a:pPr marL="236538" indent="-236538">
              <a:defRPr/>
            </a:pPr>
            <a:r>
              <a:rPr lang="en-US" sz="1400" smtClean="0"/>
              <a:t>R1(config)#</a:t>
            </a:r>
          </a:p>
          <a:p>
            <a:pPr marL="236538" indent="-236538">
              <a:defRPr/>
            </a:pPr>
            <a:r>
              <a:rPr lang="en-US" sz="1400" smtClean="0"/>
              <a:t>R1(config)# </a:t>
            </a:r>
            <a:r>
              <a:rPr lang="en-US" sz="1400" b="1" smtClean="0"/>
              <a:t>router bgp 65040</a:t>
            </a:r>
          </a:p>
          <a:p>
            <a:pPr marL="236538" indent="-236538">
              <a:defRPr/>
            </a:pPr>
            <a:r>
              <a:rPr lang="en-US" sz="1400" smtClean="0"/>
              <a:t>R1(config-router)# </a:t>
            </a:r>
            <a:r>
              <a:rPr lang="en-US" sz="1400" b="1" smtClean="0"/>
              <a:t>neighbor 10.0.0.1 remote-as 65030</a:t>
            </a:r>
          </a:p>
          <a:p>
            <a:pPr marL="236538" indent="-236538">
              <a:defRPr/>
            </a:pPr>
            <a:r>
              <a:rPr lang="en-US" sz="1400" smtClean="0"/>
              <a:t>R1(config-router)# </a:t>
            </a:r>
            <a:r>
              <a:rPr lang="en-US" sz="1400" b="1" smtClean="0"/>
              <a:t>neighbor 10.0.0.1 route-map SET-WEIGHT in</a:t>
            </a:r>
          </a:p>
          <a:p>
            <a:pPr marL="236538" indent="-236538">
              <a:defRPr/>
            </a:pPr>
            <a:endParaRPr lang="en-US" sz="1400" smtClean="0"/>
          </a:p>
          <a:p>
            <a:pPr marL="236538" indent="-236538">
              <a:defRPr/>
            </a:pPr>
            <a:endParaRPr lang="en-US" sz="1400" smtClean="0"/>
          </a:p>
          <a:p>
            <a:pPr marL="236538" indent="-236538">
              <a:defRPr/>
            </a:pPr>
            <a:endParaRPr lang="en-US" sz="1400" b="1" smtClean="0"/>
          </a:p>
          <a:p>
            <a:endParaRPr lang="en-US" sz="1400"/>
          </a:p>
        </p:txBody>
      </p:sp>
    </p:spTree>
    <p:extLst>
      <p:ext uri="{BB962C8B-B14F-4D97-AF65-F5344CB8AC3E}">
        <p14:creationId xmlns:p14="http://schemas.microsoft.com/office/powerpoint/2010/main" val="143402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the Local Preference</a:t>
            </a:r>
            <a:endParaRPr lang="en-US" dirty="0"/>
          </a:p>
        </p:txBody>
      </p:sp>
      <p:sp>
        <p:nvSpPr>
          <p:cNvPr id="3" name="Content Placeholder 2"/>
          <p:cNvSpPr>
            <a:spLocks noGrp="1"/>
          </p:cNvSpPr>
          <p:nvPr>
            <p:ph idx="1"/>
          </p:nvPr>
        </p:nvSpPr>
        <p:spPr/>
        <p:txBody>
          <a:bodyPr>
            <a:noAutofit/>
          </a:bodyPr>
          <a:lstStyle/>
          <a:p>
            <a:r>
              <a:rPr lang="en-US" sz="2000" dirty="0" smtClean="0"/>
              <a:t>The local preference is used only within an AS (between IBGP speakers) to determine the best path to leave the AS. </a:t>
            </a:r>
          </a:p>
          <a:p>
            <a:pPr lvl="1"/>
            <a:r>
              <a:rPr lang="en-US" sz="1800" u="sng" dirty="0" smtClean="0"/>
              <a:t>Higher</a:t>
            </a:r>
            <a:r>
              <a:rPr lang="en-US" sz="1800" dirty="0" smtClean="0"/>
              <a:t> values are preferred.</a:t>
            </a:r>
          </a:p>
          <a:p>
            <a:pPr lvl="1"/>
            <a:r>
              <a:rPr lang="en-US" sz="1800" dirty="0" smtClean="0"/>
              <a:t>The local preference is set to 100 by default.</a:t>
            </a:r>
          </a:p>
          <a:p>
            <a:r>
              <a:rPr lang="en-US" sz="2000" dirty="0" smtClean="0"/>
              <a:t>There are two ways to alter the local preference:</a:t>
            </a:r>
          </a:p>
          <a:p>
            <a:pPr lvl="1"/>
            <a:r>
              <a:rPr lang="en-US" sz="1800" dirty="0" smtClean="0"/>
              <a:t>To change the default local-preference  for all routes advertised by the router use the </a:t>
            </a:r>
            <a:r>
              <a:rPr lang="en-US" sz="1800" b="1" dirty="0" err="1" smtClean="0">
                <a:latin typeface="Courier New" pitchFamily="49" charset="0"/>
                <a:cs typeface="Courier New" pitchFamily="49" charset="0"/>
              </a:rPr>
              <a:t>bgp</a:t>
            </a:r>
            <a:r>
              <a:rPr lang="en-US" sz="1800" b="1" dirty="0" smtClean="0">
                <a:latin typeface="Courier New" pitchFamily="49" charset="0"/>
                <a:cs typeface="Courier New" pitchFamily="49" charset="0"/>
              </a:rPr>
              <a:t> default local-preference </a:t>
            </a:r>
            <a:r>
              <a:rPr lang="en-US" sz="1800" i="1" dirty="0" smtClean="0">
                <a:latin typeface="Courier New" pitchFamily="49" charset="0"/>
                <a:cs typeface="Courier New" pitchFamily="49" charset="0"/>
              </a:rPr>
              <a:t>value</a:t>
            </a:r>
            <a:r>
              <a:rPr lang="en-US" sz="1800" b="1" dirty="0" smtClean="0">
                <a:latin typeface="Courier New" pitchFamily="49" charset="0"/>
                <a:cs typeface="Courier New" pitchFamily="49" charset="0"/>
              </a:rPr>
              <a:t> </a:t>
            </a:r>
            <a:r>
              <a:rPr lang="en-US" sz="1800" dirty="0" smtClean="0"/>
              <a:t>router configuration command. </a:t>
            </a:r>
          </a:p>
          <a:p>
            <a:pPr lvl="1"/>
            <a:r>
              <a:rPr lang="en-US" sz="1800" dirty="0" smtClean="0"/>
              <a:t>To change the local-preference of specific routes / as path, use route maps.</a:t>
            </a:r>
          </a:p>
          <a:p>
            <a:pPr lvl="1"/>
            <a:endParaRPr lang="en-US" sz="1800" dirty="0" smtClean="0"/>
          </a:p>
        </p:txBody>
      </p:sp>
      <p:sp>
        <p:nvSpPr>
          <p:cNvPr id="7" name="Rectangle 6"/>
          <p:cNvSpPr/>
          <p:nvPr/>
        </p:nvSpPr>
        <p:spPr bwMode="auto">
          <a:xfrm>
            <a:off x="5179189" y="1828800"/>
            <a:ext cx="3193845" cy="2868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Content Placeholder 7"/>
          <p:cNvSpPr>
            <a:spLocks noGrp="1"/>
          </p:cNvSpPr>
          <p:nvPr>
            <p:ph idx="10"/>
          </p:nvPr>
        </p:nvSpPr>
        <p:spPr>
          <a:xfrm>
            <a:off x="4702589" y="1028700"/>
            <a:ext cx="4066688" cy="5499100"/>
          </a:xfrm>
          <a:ln w="12700">
            <a:solidFill>
              <a:schemeClr val="bg2"/>
            </a:solidFill>
          </a:ln>
        </p:spPr>
        <p:txBody>
          <a:bodyPr>
            <a:normAutofit fontScale="77500" lnSpcReduction="20000"/>
          </a:bodyPr>
          <a:lstStyle/>
          <a:p>
            <a:pPr>
              <a:lnSpc>
                <a:spcPct val="120000"/>
              </a:lnSpc>
              <a:buNone/>
            </a:pPr>
            <a:r>
              <a:rPr lang="en-US" smtClean="0"/>
              <a:t>BGP Route Selection Process</a:t>
            </a:r>
          </a:p>
          <a:p>
            <a:pPr marL="457200" indent="-457200">
              <a:lnSpc>
                <a:spcPct val="120000"/>
              </a:lnSpc>
              <a:buFont typeface="+mj-lt"/>
              <a:buAutoNum type="arabicPeriod"/>
            </a:pPr>
            <a:r>
              <a:rPr lang="en-US" smtClean="0"/>
              <a:t>Prefer highest Weight</a:t>
            </a:r>
          </a:p>
          <a:p>
            <a:pPr marL="457200" indent="-457200">
              <a:lnSpc>
                <a:spcPct val="120000"/>
              </a:lnSpc>
              <a:buFont typeface="+mj-lt"/>
              <a:buAutoNum type="arabicPeriod"/>
            </a:pPr>
            <a:r>
              <a:rPr lang="en-US" smtClean="0"/>
              <a:t>Prefer highest LOCAL_PREF</a:t>
            </a:r>
          </a:p>
          <a:p>
            <a:pPr marL="457200" indent="-457200">
              <a:lnSpc>
                <a:spcPct val="120000"/>
              </a:lnSpc>
              <a:buFont typeface="+mj-lt"/>
              <a:buAutoNum type="arabicPeriod"/>
            </a:pPr>
            <a:r>
              <a:rPr lang="en-US" smtClean="0"/>
              <a:t>Prefer locally generated routes</a:t>
            </a:r>
          </a:p>
          <a:p>
            <a:pPr marL="457200" indent="-457200">
              <a:lnSpc>
                <a:spcPct val="120000"/>
              </a:lnSpc>
              <a:buFont typeface="+mj-lt"/>
              <a:buAutoNum type="arabicPeriod"/>
            </a:pPr>
            <a:r>
              <a:rPr lang="en-US" smtClean="0"/>
              <a:t>Prefer shortest AS_PATH</a:t>
            </a:r>
          </a:p>
          <a:p>
            <a:pPr marL="457200" indent="-457200">
              <a:lnSpc>
                <a:spcPct val="120000"/>
              </a:lnSpc>
              <a:buFont typeface="+mj-lt"/>
              <a:buAutoNum type="arabicPeriod"/>
            </a:pPr>
            <a:r>
              <a:rPr lang="en-US" smtClean="0"/>
              <a:t>Prefer lowest ORIGIN (IGP &lt; EGP &lt; incomplete)</a:t>
            </a:r>
          </a:p>
          <a:p>
            <a:pPr marL="457200" indent="-457200">
              <a:lnSpc>
                <a:spcPct val="120000"/>
              </a:lnSpc>
              <a:buFont typeface="+mj-lt"/>
              <a:buAutoNum type="arabicPeriod"/>
            </a:pPr>
            <a:r>
              <a:rPr lang="en-US" smtClean="0"/>
              <a:t>Prefer lowest MED</a:t>
            </a:r>
          </a:p>
          <a:p>
            <a:pPr marL="457200" indent="-457200">
              <a:lnSpc>
                <a:spcPct val="120000"/>
              </a:lnSpc>
              <a:buFont typeface="+mj-lt"/>
              <a:buAutoNum type="arabicPeriod"/>
            </a:pPr>
            <a:r>
              <a:rPr lang="en-US" smtClean="0"/>
              <a:t>Prefer EBGP over IBGP</a:t>
            </a:r>
          </a:p>
          <a:p>
            <a:pPr marL="457200" indent="-457200">
              <a:lnSpc>
                <a:spcPct val="120000"/>
              </a:lnSpc>
              <a:buFont typeface="+mj-lt"/>
              <a:buAutoNum type="arabicPeriod"/>
            </a:pPr>
            <a:r>
              <a:rPr lang="en-US" smtClean="0"/>
              <a:t>Prefer routes through closest IGP neighbor</a:t>
            </a:r>
          </a:p>
          <a:p>
            <a:pPr marL="457200" indent="-457200">
              <a:lnSpc>
                <a:spcPct val="120000"/>
              </a:lnSpc>
              <a:buFont typeface="+mj-lt"/>
              <a:buAutoNum type="arabicPeriod"/>
            </a:pPr>
            <a:r>
              <a:rPr lang="en-US" smtClean="0"/>
              <a:t>Prefer routes with lowest BGP router ID</a:t>
            </a:r>
          </a:p>
          <a:p>
            <a:pPr marL="457200" indent="-457200">
              <a:lnSpc>
                <a:spcPct val="120000"/>
              </a:lnSpc>
              <a:buFont typeface="+mj-lt"/>
              <a:buAutoNum type="arabicPeriod"/>
            </a:pPr>
            <a:r>
              <a:rPr lang="en-US" smtClean="0"/>
              <a:t>Prefer routes with lowest neighbor IP address</a:t>
            </a:r>
          </a:p>
          <a:p>
            <a:pPr>
              <a:lnSpc>
                <a:spcPct val="120000"/>
              </a:lnSpc>
            </a:pPr>
            <a:endParaRPr lang="en-US"/>
          </a:p>
        </p:txBody>
      </p:sp>
    </p:spTree>
    <p:extLst>
      <p:ext uri="{BB962C8B-B14F-4D97-AF65-F5344CB8AC3E}">
        <p14:creationId xmlns:p14="http://schemas.microsoft.com/office/powerpoint/2010/main" val="4006736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Setting Default Local Preference Example</a:t>
            </a:r>
            <a:endParaRPr lang="en-US" dirty="0"/>
          </a:p>
        </p:txBody>
      </p:sp>
      <p:sp>
        <p:nvSpPr>
          <p:cNvPr id="13" name="Content Placeholder 12"/>
          <p:cNvSpPr>
            <a:spLocks noGrp="1"/>
          </p:cNvSpPr>
          <p:nvPr>
            <p:ph idx="1"/>
          </p:nvPr>
        </p:nvSpPr>
        <p:spPr/>
        <p:txBody>
          <a:bodyPr/>
          <a:lstStyle/>
          <a:p>
            <a:r>
              <a:rPr lang="en-US" smtClean="0"/>
              <a:t>Change the default local preference for outgoing routes.</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pPr lvl="0"/>
            <a:r>
              <a:rPr lang="en-US" smtClean="0"/>
              <a:t>bgp default local-preference </a:t>
            </a:r>
            <a:r>
              <a:rPr lang="en-US" b="0" i="1" smtClean="0"/>
              <a:t>number</a:t>
            </a:r>
            <a:endParaRPr lang="en-US" b="0" i="1" dirty="0" smtClean="0"/>
          </a:p>
        </p:txBody>
      </p:sp>
      <p:sp>
        <p:nvSpPr>
          <p:cNvPr id="7" name="Content Placeholder 6"/>
          <p:cNvSpPr>
            <a:spLocks noGrp="1"/>
          </p:cNvSpPr>
          <p:nvPr>
            <p:ph idx="12"/>
          </p:nvPr>
        </p:nvSpPr>
        <p:spPr/>
        <p:txBody>
          <a:bodyPr>
            <a:noAutofit/>
          </a:bodyPr>
          <a:lstStyle/>
          <a:p>
            <a:r>
              <a:rPr lang="en-US" sz="2000" smtClean="0"/>
              <a:t>The local preference attribute applies a degree of preference to a route during the BGP best path selection process. </a:t>
            </a:r>
          </a:p>
          <a:p>
            <a:pPr lvl="1"/>
            <a:r>
              <a:rPr lang="en-US" sz="1800" smtClean="0"/>
              <a:t>The attribute is exchanged only between iBGP peers. </a:t>
            </a:r>
          </a:p>
          <a:p>
            <a:pPr lvl="1"/>
            <a:r>
              <a:rPr lang="en-US" sz="1800" smtClean="0"/>
              <a:t>The route with the highest local preference is preferred. </a:t>
            </a:r>
          </a:p>
          <a:p>
            <a:r>
              <a:rPr lang="en-US" sz="2000" smtClean="0"/>
              <a:t>The </a:t>
            </a:r>
            <a:r>
              <a:rPr lang="en-US" sz="2000" i="1" smtClean="0">
                <a:latin typeface="Courier New" pitchFamily="49" charset="0"/>
                <a:cs typeface="Courier New" pitchFamily="49" charset="0"/>
              </a:rPr>
              <a:t>number</a:t>
            </a:r>
            <a:r>
              <a:rPr lang="en-US" sz="2000" smtClean="0"/>
              <a:t> is the local preference value from 0 to 4294967295. </a:t>
            </a:r>
          </a:p>
          <a:p>
            <a:pPr lvl="1"/>
            <a:r>
              <a:rPr lang="en-US" sz="1800" smtClean="0"/>
              <a:t>Cisco IOS software applies a local preference value of 100.</a:t>
            </a:r>
          </a:p>
          <a:p>
            <a:r>
              <a:rPr lang="en-US" sz="2000" smtClean="0"/>
              <a:t>Note: </a:t>
            </a:r>
            <a:r>
              <a:rPr lang="en-US" sz="1800" smtClean="0"/>
              <a:t>The local preference assigned with the </a:t>
            </a:r>
            <a:r>
              <a:rPr lang="en-US" sz="1800" b="1" smtClean="0">
                <a:latin typeface="Courier New" pitchFamily="49" charset="0"/>
                <a:cs typeface="Courier New" pitchFamily="49" charset="0"/>
              </a:rPr>
              <a:t>set local-preference route-map </a:t>
            </a:r>
            <a:r>
              <a:rPr lang="en-US" sz="1800" smtClean="0"/>
              <a:t>command override the weights assigned using this command. </a:t>
            </a:r>
            <a:endParaRPr lang="en-US" sz="1800"/>
          </a:p>
        </p:txBody>
      </p:sp>
    </p:spTree>
    <p:extLst>
      <p:ext uri="{BB962C8B-B14F-4D97-AF65-F5344CB8AC3E}">
        <p14:creationId xmlns:p14="http://schemas.microsoft.com/office/powerpoint/2010/main" val="1616716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Default Local Preference Example</a:t>
            </a:r>
            <a:endParaRPr lang="en-US" dirty="0"/>
          </a:p>
        </p:txBody>
      </p:sp>
      <p:sp>
        <p:nvSpPr>
          <p:cNvPr id="7" name="Content Placeholder 6"/>
          <p:cNvSpPr>
            <a:spLocks noGrp="1"/>
          </p:cNvSpPr>
          <p:nvPr>
            <p:ph idx="11"/>
          </p:nvPr>
        </p:nvSpPr>
        <p:spPr/>
        <p:txBody>
          <a:bodyPr/>
          <a:lstStyle/>
          <a:p>
            <a:r>
              <a:rPr lang="en-US" smtClean="0"/>
              <a:t>The BGP routing policy in this example dictates that:</a:t>
            </a:r>
          </a:p>
          <a:p>
            <a:pPr lvl="1"/>
            <a:r>
              <a:rPr lang="en-US" smtClean="0"/>
              <a:t>The default local preference for all routes on R1 should be set to 200.</a:t>
            </a:r>
          </a:p>
          <a:p>
            <a:pPr lvl="1"/>
            <a:r>
              <a:rPr lang="en-US" smtClean="0"/>
              <a:t>The default local preference for all routes on R2 should be set to 500.</a:t>
            </a:r>
            <a:endParaRPr lang="en-US" dirty="0" smtClean="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6" name="Picture 2"/>
          <p:cNvPicPr>
            <a:picLocks noGrp="1" noChangeAspect="1" noChangeArrowheads="1"/>
          </p:cNvPicPr>
          <p:nvPr>
            <p:ph sz="quarter" idx="12"/>
          </p:nvPr>
        </p:nvPicPr>
        <p:blipFill>
          <a:blip r:embed="rId3"/>
          <a:stretch>
            <a:fillRect/>
          </a:stretch>
        </p:blipFill>
        <p:spPr>
          <a:xfrm>
            <a:off x="501835" y="990600"/>
            <a:ext cx="8086355" cy="2654300"/>
          </a:xfrm>
        </p:spPr>
      </p:pic>
    </p:spTree>
    <p:extLst>
      <p:ext uri="{BB962C8B-B14F-4D97-AF65-F5344CB8AC3E}">
        <p14:creationId xmlns:p14="http://schemas.microsoft.com/office/powerpoint/2010/main" val="158490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1983867" y="4513617"/>
            <a:ext cx="3230137" cy="2081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smtClean="0"/>
              <a:t>Setting Default Local Preference Example</a:t>
            </a:r>
            <a:endParaRPr lang="en-US" dirty="0"/>
          </a:p>
        </p:txBody>
      </p:sp>
      <p:sp>
        <p:nvSpPr>
          <p:cNvPr id="7" name="Content Placeholder 6"/>
          <p:cNvSpPr>
            <a:spLocks noGrp="1"/>
          </p:cNvSpPr>
          <p:nvPr>
            <p:ph idx="11"/>
          </p:nvPr>
        </p:nvSpPr>
        <p:spPr>
          <a:xfrm>
            <a:off x="279400" y="5163670"/>
            <a:ext cx="8520354" cy="1260433"/>
          </a:xfrm>
        </p:spPr>
        <p:txBody>
          <a:bodyPr>
            <a:noAutofit/>
          </a:bodyPr>
          <a:lstStyle/>
          <a:p>
            <a:r>
              <a:rPr lang="en-US" sz="2000" smtClean="0"/>
              <a:t>The resulting configuration makes the IBGP routers in AS 65001 send all Internet bound traffic to R2, but the R1 to ISP1 link is underutilized. </a:t>
            </a:r>
          </a:p>
          <a:p>
            <a:pPr lvl="1"/>
            <a:r>
              <a:rPr lang="en-US" sz="1800" smtClean="0"/>
              <a:t>Route maps could be configured to select specific routes to have a higher local preference.</a:t>
            </a:r>
            <a:endParaRPr lang="en-US" sz="1800" dirty="0" smtClean="0"/>
          </a:p>
        </p:txBody>
      </p:sp>
      <p:pic>
        <p:nvPicPr>
          <p:cNvPr id="9218" name="Picture 2"/>
          <p:cNvPicPr>
            <a:picLocks noGrp="1" noChangeAspect="1" noChangeArrowheads="1"/>
          </p:cNvPicPr>
          <p:nvPr>
            <p:ph sz="quarter" idx="12"/>
          </p:nvPr>
        </p:nvPicPr>
        <p:blipFill>
          <a:blip r:embed="rId3"/>
          <a:stretch>
            <a:fillRect/>
          </a:stretch>
        </p:blipFill>
        <p:spPr>
          <a:xfrm>
            <a:off x="519765" y="936798"/>
            <a:ext cx="8086355" cy="2654300"/>
          </a:xfrm>
        </p:spPr>
      </p:pic>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
        <p:nvSpPr>
          <p:cNvPr id="8" name="Text Placeholder 5"/>
          <p:cNvSpPr>
            <a:spLocks/>
          </p:cNvSpPr>
          <p:nvPr/>
        </p:nvSpPr>
        <p:spPr bwMode="auto">
          <a:xfrm>
            <a:off x="261471" y="4286341"/>
            <a:ext cx="5063565" cy="67024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bgp default local-preference 500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sp>
        <p:nvSpPr>
          <p:cNvPr id="14" name="Rectangle 13"/>
          <p:cNvSpPr/>
          <p:nvPr/>
        </p:nvSpPr>
        <p:spPr bwMode="auto">
          <a:xfrm>
            <a:off x="1986956" y="3736095"/>
            <a:ext cx="3230137" cy="2081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 name="Text Placeholder 5"/>
          <p:cNvSpPr>
            <a:spLocks/>
          </p:cNvSpPr>
          <p:nvPr/>
        </p:nvSpPr>
        <p:spPr bwMode="auto">
          <a:xfrm>
            <a:off x="279400" y="3508171"/>
            <a:ext cx="5038020" cy="67024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bgp default local-preference 200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spTree>
    <p:extLst>
      <p:ext uri="{BB962C8B-B14F-4D97-AF65-F5344CB8AC3E}">
        <p14:creationId xmlns:p14="http://schemas.microsoft.com/office/powerpoint/2010/main" val="1653330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Preference and Route Map Example</a:t>
            </a:r>
            <a:endParaRPr lang="en-US" dirty="0"/>
          </a:p>
        </p:txBody>
      </p:sp>
      <p:sp>
        <p:nvSpPr>
          <p:cNvPr id="6" name="Content Placeholder 5"/>
          <p:cNvSpPr>
            <a:spLocks noGrp="1"/>
          </p:cNvSpPr>
          <p:nvPr>
            <p:ph idx="11"/>
          </p:nvPr>
        </p:nvSpPr>
        <p:spPr>
          <a:xfrm>
            <a:off x="279400" y="4123765"/>
            <a:ext cx="8520354" cy="2300340"/>
          </a:xfrm>
        </p:spPr>
        <p:txBody>
          <a:bodyPr/>
          <a:lstStyle/>
          <a:p>
            <a:pPr lvl="0"/>
            <a:r>
              <a:rPr lang="en-US" smtClean="0"/>
              <a:t>The BGP routing policy results in the following:</a:t>
            </a:r>
          </a:p>
          <a:p>
            <a:pPr lvl="1"/>
            <a:r>
              <a:rPr lang="en-US" smtClean="0"/>
              <a:t>All routes have a weight of 0 and a default local preference of 100.</a:t>
            </a:r>
          </a:p>
          <a:p>
            <a:pPr lvl="1"/>
            <a:r>
              <a:rPr lang="en-US" smtClean="0"/>
              <a:t>BGP uses the shortest AS-path to select the best routes as follows:</a:t>
            </a:r>
          </a:p>
          <a:p>
            <a:pPr lvl="2"/>
            <a:r>
              <a:rPr lang="en-US" smtClean="0"/>
              <a:t>For network 172.16.0.0, the shortest AS-path is through ISP1.</a:t>
            </a:r>
          </a:p>
          <a:p>
            <a:pPr lvl="2"/>
            <a:r>
              <a:rPr lang="en-US" smtClean="0"/>
              <a:t>For network 172.24.0.0, the shortest AS-path is through ISP2. </a:t>
            </a:r>
          </a:p>
          <a:p>
            <a:pPr lvl="2"/>
            <a:r>
              <a:rPr lang="en-US" smtClean="0"/>
              <a:t>For network 172.30.0.0, the shortest AS-path is through ISP2. </a:t>
            </a:r>
          </a:p>
        </p:txBody>
      </p:sp>
      <p:pic>
        <p:nvPicPr>
          <p:cNvPr id="12" name="Picture 2"/>
          <p:cNvPicPr>
            <a:picLocks noGrp="1" noChangeAspect="1" noChangeArrowheads="1"/>
          </p:cNvPicPr>
          <p:nvPr>
            <p:ph sz="quarter" idx="12"/>
          </p:nvPr>
        </p:nvPicPr>
        <p:blipFill>
          <a:blip r:embed="rId3"/>
          <a:srcRect/>
          <a:stretch>
            <a:fillRect/>
          </a:stretch>
        </p:blipFill>
        <p:spPr bwMode="auto">
          <a:xfrm>
            <a:off x="1808499" y="990600"/>
            <a:ext cx="5473026" cy="2654300"/>
          </a:xfrm>
          <a:prstGeom prst="rect">
            <a:avLst/>
          </a:prstGeom>
          <a:noFill/>
          <a:ln w="9525">
            <a:noFill/>
            <a:miter lim="800000"/>
            <a:headEnd/>
            <a:tailEnd/>
          </a:ln>
        </p:spPr>
      </p:pic>
    </p:spTree>
    <p:extLst>
      <p:ext uri="{BB962C8B-B14F-4D97-AF65-F5344CB8AC3E}">
        <p14:creationId xmlns:p14="http://schemas.microsoft.com/office/powerpoint/2010/main" val="294990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21"/>
          <p:cNvSpPr/>
          <p:nvPr/>
        </p:nvSpPr>
        <p:spPr bwMode="auto">
          <a:xfrm>
            <a:off x="532015" y="4821382"/>
            <a:ext cx="1147156" cy="182880"/>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smtClean="0">
              <a:solidFill>
                <a:srgbClr val="000000"/>
              </a:solidFill>
            </a:endParaRPr>
          </a:p>
        </p:txBody>
      </p:sp>
      <p:sp>
        <p:nvSpPr>
          <p:cNvPr id="7" name="Rectangle 6"/>
          <p:cNvSpPr/>
          <p:nvPr/>
        </p:nvSpPr>
        <p:spPr bwMode="auto">
          <a:xfrm>
            <a:off x="558256" y="5019998"/>
            <a:ext cx="6985543" cy="19450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564067" y="5267324"/>
            <a:ext cx="5789107" cy="17023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Rectangle 11"/>
          <p:cNvSpPr/>
          <p:nvPr/>
        </p:nvSpPr>
        <p:spPr bwMode="auto">
          <a:xfrm>
            <a:off x="549203" y="5624060"/>
            <a:ext cx="6394522" cy="17666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6" name="Content Placeholder 15"/>
          <p:cNvSpPr>
            <a:spLocks noGrp="1"/>
          </p:cNvSpPr>
          <p:nvPr>
            <p:ph sz="quarter" idx="11"/>
          </p:nvPr>
        </p:nvSpPr>
        <p:spPr>
          <a:xfrm>
            <a:off x="279400" y="3603812"/>
            <a:ext cx="8520113" cy="2936687"/>
          </a:xfrm>
        </p:spPr>
        <p:txBody>
          <a:bodyPr/>
          <a:lstStyle/>
          <a:p>
            <a:pPr marL="236538" indent="-236538">
              <a:defRPr/>
            </a:pPr>
            <a:r>
              <a:rPr lang="en-US" sz="1300" smtClean="0"/>
              <a:t>R3# </a:t>
            </a:r>
            <a:r>
              <a:rPr lang="en-US" sz="1300" b="1" smtClean="0"/>
              <a:t>show ip bgp</a:t>
            </a:r>
          </a:p>
          <a:p>
            <a:pPr marL="236538" indent="-236538">
              <a:defRPr/>
            </a:pPr>
            <a:r>
              <a:rPr lang="en-US" sz="1300" smtClean="0"/>
              <a:t>BGP table version is 7, local router ID is 192.168.3.3</a:t>
            </a:r>
          </a:p>
          <a:p>
            <a:pPr marL="236538" indent="-236538">
              <a:defRPr/>
            </a:pPr>
            <a:r>
              <a:rPr lang="en-US" sz="1300" smtClean="0"/>
              <a:t>Status codes: s suppressed, d damped, h history, * valid, &gt; best, i - internal,  r RIB-failure, S Stale</a:t>
            </a:r>
          </a:p>
          <a:p>
            <a:pPr marL="236538" indent="-236538">
              <a:defRPr/>
            </a:pPr>
            <a:r>
              <a:rPr lang="en-US" sz="1300" smtClean="0"/>
              <a:t>Origin codes: i - IGP, e - EGP, ? - incomplete</a:t>
            </a:r>
          </a:p>
          <a:p>
            <a:pPr marL="236538" indent="-236538">
              <a:defRPr/>
            </a:pPr>
            <a:r>
              <a:rPr lang="en-US" sz="1300" smtClean="0"/>
              <a:t>Network             Next Hop      Metric LocPrf  Weight Path</a:t>
            </a:r>
          </a:p>
          <a:p>
            <a:pPr marL="236538" indent="-236538">
              <a:defRPr/>
            </a:pPr>
            <a:r>
              <a:rPr lang="en-US" sz="1300" smtClean="0"/>
              <a:t>* i172.16.0.0       172.20.50.1             100       0 65005 65004 65003 i</a:t>
            </a:r>
          </a:p>
          <a:p>
            <a:pPr marL="236538" indent="-236538">
              <a:defRPr/>
            </a:pPr>
            <a:r>
              <a:rPr lang="en-US" sz="1300" smtClean="0"/>
              <a:t>*&gt;i                 192.168.28.1            100       0 65002 65003 i</a:t>
            </a:r>
          </a:p>
          <a:p>
            <a:pPr marL="236538" indent="-236538">
              <a:defRPr/>
            </a:pPr>
            <a:r>
              <a:rPr lang="en-US" sz="1300" smtClean="0"/>
              <a:t>*&gt;i172.24.0.0       172.20.50.1             100       0 65005 i</a:t>
            </a:r>
          </a:p>
          <a:p>
            <a:pPr marL="236538" indent="-236538">
              <a:defRPr/>
            </a:pPr>
            <a:r>
              <a:rPr lang="en-US" sz="1300" smtClean="0"/>
              <a:t>* i                 192.168.28.1            100       0 65002 65003 65004 65005 i</a:t>
            </a:r>
          </a:p>
          <a:p>
            <a:pPr marL="236538" indent="-236538">
              <a:defRPr/>
            </a:pPr>
            <a:r>
              <a:rPr lang="en-US" sz="1300" smtClean="0"/>
              <a:t>*&gt;i172.30.0.0       172.20.50.1             100       0 65005 65004 i</a:t>
            </a:r>
          </a:p>
          <a:p>
            <a:pPr marL="236538" indent="-236538">
              <a:defRPr/>
            </a:pPr>
            <a:r>
              <a:rPr lang="en-US" sz="1300" smtClean="0"/>
              <a:t>* i                 192.168.28.1            100       0 65002 65003 65004i</a:t>
            </a:r>
          </a:p>
        </p:txBody>
      </p:sp>
      <p:grpSp>
        <p:nvGrpSpPr>
          <p:cNvPr id="18" name="Content Placeholder 17"/>
          <p:cNvGrpSpPr>
            <a:grpSpLocks noGrp="1"/>
          </p:cNvGrpSpPr>
          <p:nvPr/>
        </p:nvGrpSpPr>
        <p:grpSpPr>
          <a:xfrm>
            <a:off x="900748" y="1003300"/>
            <a:ext cx="7328848" cy="2439147"/>
            <a:chOff x="1237321" y="874906"/>
            <a:chExt cx="6378962" cy="3094213"/>
          </a:xfrm>
        </p:grpSpPr>
        <p:pic>
          <p:nvPicPr>
            <p:cNvPr id="19" name="Picture 2"/>
            <p:cNvPicPr>
              <a:picLocks noChangeAspect="1" noChangeArrowheads="1"/>
            </p:cNvPicPr>
            <p:nvPr/>
          </p:nvPicPr>
          <p:blipFill>
            <a:blip r:embed="rId3"/>
            <a:srcRect/>
            <a:stretch>
              <a:fillRect/>
            </a:stretch>
          </p:blipFill>
          <p:spPr bwMode="auto">
            <a:xfrm>
              <a:off x="1237321" y="874906"/>
              <a:ext cx="6378962" cy="3094213"/>
            </a:xfrm>
            <a:prstGeom prst="rect">
              <a:avLst/>
            </a:prstGeom>
            <a:noFill/>
            <a:ln>
              <a:noFill/>
            </a:ln>
          </p:spPr>
        </p:pic>
        <p:sp>
          <p:nvSpPr>
            <p:cNvPr id="20" name="Rectangle 19"/>
            <p:cNvSpPr/>
            <p:nvPr/>
          </p:nvSpPr>
          <p:spPr bwMode="auto">
            <a:xfrm rot="1483461">
              <a:off x="2961773" y="3072974"/>
              <a:ext cx="1001366" cy="221400"/>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21" name="Rectangle 20"/>
            <p:cNvSpPr/>
            <p:nvPr/>
          </p:nvSpPr>
          <p:spPr bwMode="auto">
            <a:xfrm rot="20507560">
              <a:off x="2946904" y="1630750"/>
              <a:ext cx="1001366" cy="221400"/>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grpSp>
    </p:spTree>
    <p:extLst>
      <p:ext uri="{BB962C8B-B14F-4D97-AF65-F5344CB8AC3E}">
        <p14:creationId xmlns:p14="http://schemas.microsoft.com/office/powerpoint/2010/main" val="21617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Preference and Route Map Example</a:t>
            </a:r>
            <a:endParaRPr lang="en-US" dirty="0"/>
          </a:p>
        </p:txBody>
      </p:sp>
      <p:sp>
        <p:nvSpPr>
          <p:cNvPr id="8" name="Content Placeholder 7"/>
          <p:cNvSpPr>
            <a:spLocks noGrp="1"/>
          </p:cNvSpPr>
          <p:nvPr>
            <p:ph idx="11"/>
          </p:nvPr>
        </p:nvSpPr>
        <p:spPr/>
        <p:txBody>
          <a:bodyPr/>
          <a:lstStyle/>
          <a:p>
            <a:r>
              <a:rPr lang="en-US" smtClean="0"/>
              <a:t>A traffic analysis reveals the following traffic patterns:</a:t>
            </a:r>
          </a:p>
          <a:p>
            <a:pPr lvl="1"/>
            <a:r>
              <a:rPr lang="en-US" smtClean="0"/>
              <a:t>10% of traffic flows from R1 to ISP1 to network 172.16.0.0. </a:t>
            </a:r>
          </a:p>
          <a:p>
            <a:pPr lvl="1"/>
            <a:r>
              <a:rPr lang="en-US" smtClean="0"/>
              <a:t>50% of Internet traffic flow from R2 to ISP2 to networks network 172.24.0.0 and network 172.30.0.0.</a:t>
            </a:r>
          </a:p>
          <a:p>
            <a:pPr lvl="1"/>
            <a:r>
              <a:rPr lang="en-US" smtClean="0"/>
              <a:t>The remaining 40 percent is going to other destinations. </a:t>
            </a:r>
          </a:p>
          <a:p>
            <a:r>
              <a:rPr lang="en-US" smtClean="0"/>
              <a:t>A solution is to use route maps to divert traffic to 172.30.0.0 through R1.</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4" name="Picture 2"/>
          <p:cNvPicPr>
            <a:picLocks noGrp="1" noChangeAspect="1" noChangeArrowheads="1"/>
          </p:cNvPicPr>
          <p:nvPr>
            <p:ph sz="quarter" idx="12"/>
          </p:nvPr>
        </p:nvPicPr>
        <p:blipFill>
          <a:blip r:embed="rId3"/>
          <a:srcRect/>
          <a:stretch>
            <a:fillRect/>
          </a:stretch>
        </p:blipFill>
        <p:spPr bwMode="auto">
          <a:xfrm>
            <a:off x="1808499" y="990600"/>
            <a:ext cx="5473026" cy="2654300"/>
          </a:xfrm>
          <a:prstGeom prst="rect">
            <a:avLst/>
          </a:prstGeom>
          <a:noFill/>
          <a:ln w="9525">
            <a:noFill/>
            <a:miter lim="800000"/>
            <a:headEnd/>
            <a:tailEnd/>
          </a:ln>
        </p:spPr>
      </p:pic>
    </p:spTree>
    <p:extLst>
      <p:ext uri="{BB962C8B-B14F-4D97-AF65-F5344CB8AC3E}">
        <p14:creationId xmlns:p14="http://schemas.microsoft.com/office/powerpoint/2010/main" val="4161443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21" name="Content Placeholder 20"/>
          <p:cNvSpPr>
            <a:spLocks noGrp="1"/>
          </p:cNvSpPr>
          <p:nvPr>
            <p:ph sz="quarter" idx="11"/>
          </p:nvPr>
        </p:nvSpPr>
        <p:spPr>
          <a:xfrm>
            <a:off x="279400" y="4256115"/>
            <a:ext cx="8520113" cy="2284383"/>
          </a:xfrm>
        </p:spPr>
        <p:txBody>
          <a:bodyPr/>
          <a:lstStyle/>
          <a:p>
            <a:pPr marL="236538" indent="-236538">
              <a:defRPr/>
            </a:pPr>
            <a:r>
              <a:rPr lang="en-US" smtClean="0"/>
              <a:t>R1(config)# </a:t>
            </a:r>
            <a:r>
              <a:rPr lang="en-US" b="1" smtClean="0"/>
              <a:t>access-list 65 permit 172.30.0.0 0.0.255.255</a:t>
            </a:r>
          </a:p>
          <a:p>
            <a:pPr marL="236538" indent="-236538">
              <a:defRPr/>
            </a:pPr>
            <a:r>
              <a:rPr lang="en-US" smtClean="0"/>
              <a:t>R1(config)#</a:t>
            </a:r>
          </a:p>
          <a:p>
            <a:pPr marL="236538" indent="-236538">
              <a:defRPr/>
            </a:pPr>
            <a:r>
              <a:rPr lang="en-US" smtClean="0"/>
              <a:t>R1(config)# </a:t>
            </a:r>
            <a:r>
              <a:rPr lang="en-US" b="1" smtClean="0"/>
              <a:t>route-map LOCAL_PREF permit 10</a:t>
            </a:r>
          </a:p>
          <a:p>
            <a:pPr marL="236538" indent="-236538">
              <a:defRPr/>
            </a:pPr>
            <a:r>
              <a:rPr lang="en-US" smtClean="0"/>
              <a:t>R1(config-route-map)# </a:t>
            </a:r>
            <a:r>
              <a:rPr lang="en-US" b="1" smtClean="0"/>
              <a:t>match ip address 65</a:t>
            </a:r>
          </a:p>
          <a:p>
            <a:pPr marL="236538" indent="-236538">
              <a:defRPr/>
            </a:pPr>
            <a:r>
              <a:rPr lang="en-US" smtClean="0"/>
              <a:t>R1(config-route-map)# </a:t>
            </a:r>
            <a:r>
              <a:rPr lang="en-US" b="1" smtClean="0"/>
              <a:t>set local-preference 400</a:t>
            </a:r>
          </a:p>
          <a:p>
            <a:pPr marL="236538" indent="-236538">
              <a:defRPr/>
            </a:pPr>
            <a:r>
              <a:rPr lang="en-US" smtClean="0"/>
              <a:t>R1(config-route-map)# </a:t>
            </a:r>
          </a:p>
          <a:p>
            <a:pPr marL="236538" indent="-236538">
              <a:defRPr/>
            </a:pPr>
            <a:r>
              <a:rPr lang="en-US" smtClean="0"/>
              <a:t>R1(config-route-map)# </a:t>
            </a:r>
            <a:r>
              <a:rPr lang="en-US" b="1" smtClean="0"/>
              <a:t>route-map LOCAL_PREF permit 20</a:t>
            </a:r>
          </a:p>
          <a:p>
            <a:pPr marL="236538" indent="-236538">
              <a:defRPr/>
            </a:pPr>
            <a:r>
              <a:rPr lang="en-US" smtClean="0"/>
              <a:t>R1(config-route-map)# </a:t>
            </a:r>
            <a:r>
              <a:rPr lang="en-US" b="1" smtClean="0"/>
              <a:t>exit</a:t>
            </a:r>
          </a:p>
          <a:p>
            <a:pPr marL="236538" indent="-236538">
              <a:defRPr/>
            </a:pPr>
            <a:r>
              <a:rPr lang="en-US" smtClean="0"/>
              <a:t>R1(config)#</a:t>
            </a:r>
            <a:endParaRPr lang="en-US" b="1" smtClean="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4" name="Picture 2"/>
          <p:cNvPicPr>
            <a:picLocks noChangeAspect="1" noChangeArrowheads="1"/>
          </p:cNvPicPr>
          <p:nvPr/>
        </p:nvPicPr>
        <p:blipFill>
          <a:blip r:embed="rId3"/>
          <a:srcRect/>
          <a:stretch>
            <a:fillRect/>
          </a:stretch>
        </p:blipFill>
        <p:spPr bwMode="auto">
          <a:xfrm>
            <a:off x="1237321" y="874906"/>
            <a:ext cx="6378962" cy="3094213"/>
          </a:xfrm>
          <a:prstGeom prst="rect">
            <a:avLst/>
          </a:prstGeom>
          <a:noFill/>
          <a:ln w="9525">
            <a:noFill/>
            <a:miter lim="800000"/>
            <a:headEnd/>
            <a:tailEnd/>
          </a:ln>
        </p:spPr>
      </p:pic>
    </p:spTree>
    <p:extLst>
      <p:ext uri="{BB962C8B-B14F-4D97-AF65-F5344CB8AC3E}">
        <p14:creationId xmlns:p14="http://schemas.microsoft.com/office/powerpoint/2010/main" val="109274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82677" y="5727857"/>
            <a:ext cx="5613672" cy="20743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0" name="Content Placeholder 9"/>
          <p:cNvSpPr>
            <a:spLocks noGrp="1"/>
          </p:cNvSpPr>
          <p:nvPr>
            <p:ph sz="quarter" idx="11"/>
          </p:nvPr>
        </p:nvSpPr>
        <p:spPr>
          <a:xfrm>
            <a:off x="279400" y="4206240"/>
            <a:ext cx="8520113" cy="2334259"/>
          </a:xfrm>
        </p:spPr>
        <p:txBody>
          <a:bodyPr/>
          <a:lstStyle/>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192.168.2.2 remote-as 65001</a:t>
            </a:r>
          </a:p>
          <a:p>
            <a:pPr marL="236538" indent="-236538">
              <a:defRPr/>
            </a:pPr>
            <a:r>
              <a:rPr lang="en-US" smtClean="0"/>
              <a:t>R1(config-router)# </a:t>
            </a:r>
            <a:r>
              <a:rPr lang="en-US" b="1" smtClean="0"/>
              <a:t>neighbor 192.168.2.2 update-source loopback0</a:t>
            </a:r>
          </a:p>
          <a:p>
            <a:pPr marL="236538" indent="-236538">
              <a:defRPr/>
            </a:pPr>
            <a:r>
              <a:rPr lang="en-US" smtClean="0"/>
              <a:t>R1(config-router)# </a:t>
            </a:r>
            <a:r>
              <a:rPr lang="en-US" b="1" smtClean="0"/>
              <a:t>neighbor 192.168.3.3 remote-as 65001</a:t>
            </a:r>
          </a:p>
          <a:p>
            <a:pPr marL="236538" indent="-236538">
              <a:defRPr/>
            </a:pPr>
            <a:r>
              <a:rPr lang="en-US" smtClean="0"/>
              <a:t>R1(config-router)# </a:t>
            </a:r>
            <a:r>
              <a:rPr lang="en-US" b="1" smtClean="0"/>
              <a:t>neighbor 192.168.3.3 update-source loopback0</a:t>
            </a:r>
          </a:p>
          <a:p>
            <a:pPr marL="236538" indent="-236538">
              <a:defRPr/>
            </a:pPr>
            <a:r>
              <a:rPr lang="en-US" smtClean="0"/>
              <a:t>R1(config-router)# </a:t>
            </a:r>
            <a:r>
              <a:rPr lang="en-US" b="1" smtClean="0"/>
              <a:t>neighbor 192.168.28.1 remote-as 65002</a:t>
            </a:r>
          </a:p>
          <a:p>
            <a:pPr marL="236538" indent="-236538">
              <a:defRPr/>
            </a:pPr>
            <a:r>
              <a:rPr lang="en-US" smtClean="0"/>
              <a:t>R1(config-router)# </a:t>
            </a:r>
            <a:r>
              <a:rPr lang="en-US" b="1" smtClean="0"/>
              <a:t>neighbor 192.168.28.1 route-map LOCAL_PREF in</a:t>
            </a:r>
          </a:p>
          <a:p>
            <a:pPr marL="236538" indent="-236538">
              <a:defRPr/>
            </a:pPr>
            <a:r>
              <a:rPr lang="en-US" smtClean="0"/>
              <a:t>R1(config-router)# </a:t>
            </a:r>
            <a:r>
              <a:rPr lang="en-US" b="1" smtClean="0"/>
              <a:t>exit</a:t>
            </a:r>
          </a:p>
          <a:p>
            <a:pPr marL="236538" indent="-236538">
              <a:defRPr/>
            </a:pPr>
            <a:r>
              <a:rPr lang="en-US" smtClean="0"/>
              <a:t>R1(config)#</a:t>
            </a:r>
            <a:endParaRPr lang="en-US" b="1" smtClean="0"/>
          </a:p>
          <a:p>
            <a:endParaRPr lang="en-US"/>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1" name="Picture 2"/>
          <p:cNvPicPr>
            <a:picLocks noGrp="1" noChangeAspect="1" noChangeArrowheads="1"/>
          </p:cNvPicPr>
          <p:nvPr>
            <p:ph idx="10"/>
          </p:nvPr>
        </p:nvPicPr>
        <p:blipFill>
          <a:blip r:embed="rId3"/>
          <a:srcRect/>
          <a:stretch>
            <a:fillRect/>
          </a:stretch>
        </p:blipFill>
        <p:spPr bwMode="auto">
          <a:xfrm>
            <a:off x="1789850" y="1003300"/>
            <a:ext cx="5499213" cy="2667000"/>
          </a:xfrm>
          <a:prstGeom prst="rect">
            <a:avLst/>
          </a:prstGeom>
          <a:noFill/>
          <a:ln w="9525">
            <a:noFill/>
            <a:miter lim="800000"/>
            <a:headEnd/>
            <a:tailEnd/>
          </a:ln>
        </p:spPr>
      </p:pic>
    </p:spTree>
    <p:extLst>
      <p:ext uri="{BB962C8B-B14F-4D97-AF65-F5344CB8AC3E}">
        <p14:creationId xmlns:p14="http://schemas.microsoft.com/office/powerpoint/2010/main" val="2018600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567159" y="5007305"/>
            <a:ext cx="1133707"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556007" y="5208027"/>
            <a:ext cx="6363630" cy="1672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552293" y="5382729"/>
            <a:ext cx="5742876" cy="170986"/>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529991" y="5995628"/>
            <a:ext cx="6363630" cy="1672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552294" y="5794906"/>
            <a:ext cx="1133707"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Local Preference and Route Map Example</a:t>
            </a:r>
            <a:endParaRPr lang="en-US" dirty="0"/>
          </a:p>
        </p:txBody>
      </p:sp>
      <p:sp>
        <p:nvSpPr>
          <p:cNvPr id="17" name="Content Placeholder 16"/>
          <p:cNvSpPr>
            <a:spLocks noGrp="1"/>
          </p:cNvSpPr>
          <p:nvPr>
            <p:ph sz="quarter" idx="11"/>
          </p:nvPr>
        </p:nvSpPr>
        <p:spPr/>
        <p:txBody>
          <a:bodyPr/>
          <a:lstStyle/>
          <a:p>
            <a:pPr marL="236538" indent="-236538">
              <a:defRPr/>
            </a:pPr>
            <a:r>
              <a:rPr lang="en-US" sz="1300" smtClean="0"/>
              <a:t>R3# </a:t>
            </a:r>
            <a:r>
              <a:rPr lang="en-US" sz="1300" b="1" smtClean="0"/>
              <a:t>show ip bgp</a:t>
            </a:r>
          </a:p>
          <a:p>
            <a:pPr marL="236538" indent="-236538">
              <a:defRPr/>
            </a:pPr>
            <a:r>
              <a:rPr lang="en-US" sz="1300" smtClean="0"/>
              <a:t>BGP table version is 7, local router ID is 192.168.3.3</a:t>
            </a:r>
          </a:p>
          <a:p>
            <a:pPr marL="236538" indent="-236538">
              <a:defRPr/>
            </a:pPr>
            <a:r>
              <a:rPr lang="en-US" sz="1300" smtClean="0"/>
              <a:t>Status codes: s suppressed, d damped, h history, * valid, &gt; best, i - internal,  r RIB-failure, S Stale</a:t>
            </a:r>
          </a:p>
          <a:p>
            <a:pPr marL="236538" indent="-236538">
              <a:defRPr/>
            </a:pPr>
            <a:r>
              <a:rPr lang="en-US" sz="1300" smtClean="0"/>
              <a:t>Origin codes: i - IGP, e - EGP, ? - incomplete</a:t>
            </a:r>
          </a:p>
          <a:p>
            <a:pPr marL="236538" indent="-236538">
              <a:defRPr/>
            </a:pPr>
            <a:r>
              <a:rPr lang="en-US" sz="1300" smtClean="0"/>
              <a:t>   Network          Next Hop       Metric LocPrf Weight Path</a:t>
            </a:r>
          </a:p>
          <a:p>
            <a:pPr marL="236538" indent="-236538">
              <a:defRPr/>
            </a:pPr>
            <a:r>
              <a:rPr lang="en-US" sz="1300" smtClean="0"/>
              <a:t>* i172.16.0.0       172.20.50.1             100       0 65005 65004 65003 i</a:t>
            </a:r>
          </a:p>
          <a:p>
            <a:pPr marL="236538" indent="-236538">
              <a:defRPr/>
            </a:pPr>
            <a:r>
              <a:rPr lang="en-US" sz="1300" smtClean="0"/>
              <a:t>*&gt;i                 192.168.28.1            100       0 65002 65003 i</a:t>
            </a:r>
          </a:p>
          <a:p>
            <a:pPr marL="236538" indent="-236538">
              <a:defRPr/>
            </a:pPr>
            <a:r>
              <a:rPr lang="en-US" sz="1300" smtClean="0"/>
              <a:t>*&gt;i172.24.0.0       172.20.50.1             100       0 65005 i</a:t>
            </a:r>
          </a:p>
          <a:p>
            <a:pPr marL="236538" indent="-236538">
              <a:defRPr/>
            </a:pPr>
            <a:r>
              <a:rPr lang="en-US" sz="1300" smtClean="0"/>
              <a:t>* i                 192.168.28.1            100       0 65002 65003 65004 65005 i</a:t>
            </a:r>
          </a:p>
          <a:p>
            <a:pPr marL="236538" indent="-236538">
              <a:defRPr/>
            </a:pPr>
            <a:r>
              <a:rPr lang="en-US" sz="1300" smtClean="0"/>
              <a:t>* i172.30.0.0       172.20.50.1             100       0 65005 65004 i</a:t>
            </a:r>
          </a:p>
          <a:p>
            <a:pPr marL="236538" indent="-236538">
              <a:defRPr/>
            </a:pPr>
            <a:r>
              <a:rPr lang="en-US" sz="1300" smtClean="0"/>
              <a:t>*&gt;i                 192.168.28.1            400       0 65002 65003 65004i</a:t>
            </a:r>
          </a:p>
          <a:p>
            <a:pPr marL="236538" indent="-236538">
              <a:defRPr/>
            </a:pPr>
            <a:endParaRPr lang="en-US" sz="1300" b="1" smtClean="0"/>
          </a:p>
          <a:p>
            <a:endParaRPr lang="en-US" sz="1300"/>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sp>
        <p:nvSpPr>
          <p:cNvPr id="14" name="Rectangle 13"/>
          <p:cNvSpPr/>
          <p:nvPr/>
        </p:nvSpPr>
        <p:spPr bwMode="auto">
          <a:xfrm rot="2057694">
            <a:off x="2961773" y="3072974"/>
            <a:ext cx="1001366" cy="221400"/>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15" name="Rectangle 14"/>
          <p:cNvSpPr/>
          <p:nvPr/>
        </p:nvSpPr>
        <p:spPr bwMode="auto">
          <a:xfrm rot="19815123">
            <a:off x="2946904" y="1630750"/>
            <a:ext cx="1001366" cy="221400"/>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pic>
        <p:nvPicPr>
          <p:cNvPr id="18" name="Picture 2"/>
          <p:cNvPicPr>
            <a:picLocks noGrp="1" noChangeAspect="1" noChangeArrowheads="1"/>
          </p:cNvPicPr>
          <p:nvPr>
            <p:ph idx="10"/>
          </p:nvPr>
        </p:nvPicPr>
        <p:blipFill>
          <a:blip r:embed="rId3"/>
          <a:srcRect/>
          <a:stretch>
            <a:fillRect/>
          </a:stretch>
        </p:blipFill>
        <p:spPr bwMode="auto">
          <a:xfrm>
            <a:off x="1789850" y="1003300"/>
            <a:ext cx="5499213" cy="2667000"/>
          </a:xfrm>
          <a:prstGeom prst="rect">
            <a:avLst/>
          </a:prstGeom>
          <a:noFill/>
          <a:ln w="9525">
            <a:noFill/>
            <a:miter lim="800000"/>
            <a:headEnd/>
            <a:tailEnd/>
          </a:ln>
        </p:spPr>
      </p:pic>
    </p:spTree>
    <p:extLst>
      <p:ext uri="{BB962C8B-B14F-4D97-AF65-F5344CB8AC3E}">
        <p14:creationId xmlns:p14="http://schemas.microsoft.com/office/powerpoint/2010/main" val="4095483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the AS Path</a:t>
            </a:r>
            <a:endParaRPr lang="en-US" dirty="0"/>
          </a:p>
        </p:txBody>
      </p:sp>
      <p:sp>
        <p:nvSpPr>
          <p:cNvPr id="3" name="Content Placeholder 2"/>
          <p:cNvSpPr>
            <a:spLocks noGrp="1"/>
          </p:cNvSpPr>
          <p:nvPr>
            <p:ph idx="1"/>
          </p:nvPr>
        </p:nvSpPr>
        <p:spPr/>
        <p:txBody>
          <a:bodyPr>
            <a:noAutofit/>
          </a:bodyPr>
          <a:lstStyle/>
          <a:p>
            <a:r>
              <a:rPr lang="en-US" sz="2000" smtClean="0"/>
              <a:t>By default, if no BGP path selection tools are configured to influence traffic flow (i.e. weight, local-preference), BGP uses the shortest AS path, regardless of available bandwidth. </a:t>
            </a:r>
          </a:p>
          <a:p>
            <a:r>
              <a:rPr lang="en-US" sz="2000" smtClean="0"/>
              <a:t>To influence the path selection based on the AS_PATH, configure AS-path prepending.</a:t>
            </a:r>
          </a:p>
          <a:p>
            <a:pPr lvl="1"/>
            <a:r>
              <a:rPr lang="en-US" sz="1800" smtClean="0"/>
              <a:t>The AS path is extended with multiple copies of the AS number of the sender making it appear longer. </a:t>
            </a:r>
          </a:p>
        </p:txBody>
      </p:sp>
      <p:sp>
        <p:nvSpPr>
          <p:cNvPr id="5" name="Rectangle 4"/>
          <p:cNvSpPr/>
          <p:nvPr/>
        </p:nvSpPr>
        <p:spPr bwMode="auto">
          <a:xfrm>
            <a:off x="5042368" y="2534369"/>
            <a:ext cx="2971102" cy="34183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Content Placeholder 7"/>
          <p:cNvSpPr txBox="1">
            <a:spLocks/>
          </p:cNvSpPr>
          <p:nvPr/>
        </p:nvSpPr>
        <p:spPr bwMode="auto">
          <a:xfrm>
            <a:off x="4555737" y="1042500"/>
            <a:ext cx="4066688" cy="5499100"/>
          </a:xfrm>
          <a:prstGeom prst="rect">
            <a:avLst/>
          </a:prstGeom>
          <a:noFill/>
          <a:ln w="12700" algn="ctr">
            <a:solidFill>
              <a:schemeClr val="bg2"/>
            </a:solidFill>
            <a:miter lim="800000"/>
            <a:headEnd/>
            <a:tailEnd/>
          </a:ln>
        </p:spPr>
        <p:txBody>
          <a:bodyPr vert="horz" wrap="square" lIns="82124" tIns="41061" rIns="82124" bIns="41061" numCol="1" anchor="t" anchorCtr="0" compatLnSpc="1">
            <a:prstTxWarp prst="textNoShape">
              <a:avLst/>
            </a:prstTxWarp>
            <a:normAutofit fontScale="77500" lnSpcReduction="20000"/>
          </a:bodyPr>
          <a:lstStyle/>
          <a:p>
            <a:pPr marL="236538" indent="-236538" algn="l" defTabSz="814388" eaLnBrk="1" hangingPunct="1">
              <a:lnSpc>
                <a:spcPct val="120000"/>
              </a:lnSpc>
              <a:spcBef>
                <a:spcPts val="0"/>
              </a:spcBef>
              <a:spcAft>
                <a:spcPts val="600"/>
              </a:spcAft>
              <a:buClr>
                <a:srgbClr val="708CA1"/>
              </a:buClr>
              <a:buFont typeface="Wingdings" pitchFamily="2" charset="2"/>
              <a:buNone/>
              <a:defRPr/>
            </a:pPr>
            <a:r>
              <a:rPr lang="en-US" kern="0" smtClean="0">
                <a:solidFill>
                  <a:srgbClr val="000000"/>
                </a:solidFill>
                <a:latin typeface="Arial"/>
              </a:rPr>
              <a:t>BGP Route Selection Process</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highest Weight</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highest LOCAL_PREF</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locally generated routes</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shortest AS_PATH</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lowest ORIGIN (IGP &lt; EGP &lt; incomplete)</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lowest MED</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EBGP over IBGP</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through closest IGP neighbor</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with lowest BGP router ID</a:t>
            </a:r>
          </a:p>
          <a:p>
            <a:pPr marL="457200" indent="-457200" algn="l" defTabSz="814388" eaLnBrk="1" hangingPunct="1">
              <a:lnSpc>
                <a:spcPct val="120000"/>
              </a:lnSpc>
              <a:spcBef>
                <a:spcPts val="0"/>
              </a:spcBef>
              <a:spcAft>
                <a:spcPts val="600"/>
              </a:spcAft>
              <a:buClr>
                <a:srgbClr val="708CA1"/>
              </a:buClr>
              <a:buFont typeface="+mj-lt"/>
              <a:buAutoNum type="arabicPeriod"/>
              <a:defRPr/>
            </a:pPr>
            <a:r>
              <a:rPr lang="en-US" kern="0" smtClean="0">
                <a:solidFill>
                  <a:srgbClr val="000000"/>
                </a:solidFill>
                <a:latin typeface="Arial"/>
              </a:rPr>
              <a:t>Prefer routes with lowest neighbor IP address</a:t>
            </a:r>
          </a:p>
          <a:p>
            <a:pPr marL="236538" indent="-236538" algn="l" defTabSz="814388" eaLnBrk="1" hangingPunct="1">
              <a:lnSpc>
                <a:spcPct val="120000"/>
              </a:lnSpc>
              <a:spcBef>
                <a:spcPts val="0"/>
              </a:spcBef>
              <a:spcAft>
                <a:spcPts val="600"/>
              </a:spcAft>
              <a:buClr>
                <a:srgbClr val="708CA1"/>
              </a:buClr>
              <a:buFont typeface="Wingdings" pitchFamily="2" charset="2"/>
              <a:buChar char="§"/>
              <a:defRPr/>
            </a:pPr>
            <a:endParaRPr lang="en-US" kern="0">
              <a:solidFill>
                <a:srgbClr val="000000"/>
              </a:solidFill>
              <a:latin typeface="Arial"/>
            </a:endParaRPr>
          </a:p>
        </p:txBody>
      </p:sp>
    </p:spTree>
    <p:extLst>
      <p:ext uri="{BB962C8B-B14F-4D97-AF65-F5344CB8AC3E}">
        <p14:creationId xmlns:p14="http://schemas.microsoft.com/office/powerpoint/2010/main" val="579514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the AS Path Example</a:t>
            </a:r>
            <a:endParaRPr lang="en-US" dirty="0"/>
          </a:p>
        </p:txBody>
      </p:sp>
      <p:sp>
        <p:nvSpPr>
          <p:cNvPr id="6" name="Content Placeholder 5"/>
          <p:cNvSpPr>
            <a:spLocks noGrp="1"/>
          </p:cNvSpPr>
          <p:nvPr>
            <p:ph idx="11"/>
          </p:nvPr>
        </p:nvSpPr>
        <p:spPr/>
        <p:txBody>
          <a:bodyPr/>
          <a:lstStyle/>
          <a:p>
            <a:r>
              <a:rPr lang="en-US" smtClean="0"/>
              <a:t>The BGP routing policy in this example dictates that:</a:t>
            </a:r>
          </a:p>
          <a:p>
            <a:pPr lvl="1"/>
            <a:r>
              <a:rPr lang="en-US" smtClean="0"/>
              <a:t>Traffic entering AS 65040 should be through R6 in AS 65030 and not R4 in AS 65010.</a:t>
            </a:r>
          </a:p>
          <a:p>
            <a:r>
              <a:rPr lang="en-US" smtClean="0"/>
              <a:t>One way to do this is make R1 advertise the AS 65040 networks with a less desirable AS path by configuring AS-path prepending.</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2"/>
          <p:cNvPicPr>
            <a:picLocks noGrp="1" noChangeAspect="1" noChangeArrowheads="1"/>
          </p:cNvPicPr>
          <p:nvPr>
            <p:ph sz="quarter" idx="12"/>
          </p:nvPr>
        </p:nvPicPr>
        <p:blipFill>
          <a:blip r:embed="rId3"/>
          <a:srcRect/>
          <a:stretch>
            <a:fillRect/>
          </a:stretch>
        </p:blipFill>
        <p:spPr bwMode="auto">
          <a:xfrm>
            <a:off x="1909946" y="990600"/>
            <a:ext cx="5270132" cy="2654300"/>
          </a:xfrm>
          <a:prstGeom prst="rect">
            <a:avLst/>
          </a:prstGeom>
          <a:noFill/>
          <a:ln w="9525">
            <a:noFill/>
            <a:miter lim="800000"/>
            <a:headEnd/>
            <a:tailEnd/>
          </a:ln>
        </p:spPr>
      </p:pic>
    </p:spTree>
    <p:extLst>
      <p:ext uri="{BB962C8B-B14F-4D97-AF65-F5344CB8AC3E}">
        <p14:creationId xmlns:p14="http://schemas.microsoft.com/office/powerpoint/2010/main" val="3902074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Modifying the AS Path Example</a:t>
            </a:r>
            <a:endParaRPr lang="en-US" dirty="0"/>
          </a:p>
        </p:txBody>
      </p:sp>
      <p:sp>
        <p:nvSpPr>
          <p:cNvPr id="16" name="Content Placeholder 15"/>
          <p:cNvSpPr>
            <a:spLocks noGrp="1"/>
          </p:cNvSpPr>
          <p:nvPr>
            <p:ph sz="quarter" idx="11"/>
          </p:nvPr>
        </p:nvSpPr>
        <p:spPr>
          <a:xfrm>
            <a:off x="279400" y="4455622"/>
            <a:ext cx="8520113" cy="2084877"/>
          </a:xfrm>
        </p:spPr>
        <p:txBody>
          <a:bodyPr/>
          <a:lstStyle/>
          <a:p>
            <a:pPr marL="236538" indent="-236538">
              <a:defRPr/>
            </a:pPr>
            <a:r>
              <a:rPr lang="en-US" smtClean="0"/>
              <a:t>R1(config)# </a:t>
            </a:r>
            <a:r>
              <a:rPr lang="en-US" b="1" smtClean="0"/>
              <a:t>route-map SET-AS-PATH permit 10</a:t>
            </a:r>
          </a:p>
          <a:p>
            <a:pPr marL="236538" indent="-236538">
              <a:defRPr/>
            </a:pPr>
            <a:r>
              <a:rPr lang="en-US" smtClean="0"/>
              <a:t>R1(config-route-map)# </a:t>
            </a:r>
            <a:r>
              <a:rPr lang="en-US" b="1" smtClean="0"/>
              <a:t>set as-path prepend 65040 65040 65040</a:t>
            </a:r>
          </a:p>
          <a:p>
            <a:pPr marL="236538" indent="-236538">
              <a:defRPr/>
            </a:pPr>
            <a:r>
              <a:rPr lang="en-US" smtClean="0"/>
              <a:t>R1(config-route-map)# </a:t>
            </a:r>
            <a:r>
              <a:rPr lang="en-US" b="1" smtClean="0"/>
              <a:t>exit</a:t>
            </a:r>
          </a:p>
          <a:p>
            <a:pPr marL="236538" indent="-236538">
              <a:defRPr/>
            </a:pPr>
            <a:r>
              <a:rPr lang="en-US" smtClean="0"/>
              <a:t>R1(config)# </a:t>
            </a:r>
            <a:r>
              <a:rPr lang="en-US" b="1" smtClean="0"/>
              <a:t>router bgp 65040</a:t>
            </a:r>
          </a:p>
          <a:p>
            <a:pPr marL="236538" indent="-236538">
              <a:defRPr/>
            </a:pPr>
            <a:r>
              <a:rPr lang="en-US" smtClean="0"/>
              <a:t>R1(config-router)# </a:t>
            </a:r>
            <a:r>
              <a:rPr lang="en-US" b="1" smtClean="0"/>
              <a:t>neighbor 172.16.1.1 remote-as 65010</a:t>
            </a:r>
          </a:p>
          <a:p>
            <a:pPr marL="236538" indent="-236538">
              <a:defRPr/>
            </a:pPr>
            <a:r>
              <a:rPr lang="en-US" smtClean="0"/>
              <a:t>R1(config-router)# </a:t>
            </a:r>
            <a:r>
              <a:rPr lang="en-US" b="1" smtClean="0"/>
              <a:t>neighbor 172.16.1.1 route-map SET-AS-PATH out</a:t>
            </a:r>
          </a:p>
          <a:p>
            <a:pPr marL="236538" indent="-236538">
              <a:defRPr/>
            </a:pPr>
            <a:r>
              <a:rPr lang="en-US" smtClean="0"/>
              <a:t>R1(config-router)# </a:t>
            </a:r>
            <a:r>
              <a:rPr lang="en-US" b="1" smtClean="0"/>
              <a:t>exit</a:t>
            </a:r>
          </a:p>
          <a:p>
            <a:pPr marL="236538" indent="-236538">
              <a:defRPr/>
            </a:pPr>
            <a:r>
              <a:rPr lang="en-US" smtClean="0"/>
              <a:t>R1(config)#</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9" name="Picture 2"/>
          <p:cNvPicPr>
            <a:picLocks noGrp="1" noChangeAspect="1" noChangeArrowheads="1"/>
          </p:cNvPicPr>
          <p:nvPr>
            <p:ph idx="10"/>
          </p:nvPr>
        </p:nvPicPr>
        <p:blipFill>
          <a:blip r:embed="rId3"/>
          <a:srcRect/>
          <a:stretch>
            <a:fillRect/>
          </a:stretch>
        </p:blipFill>
        <p:spPr bwMode="auto">
          <a:xfrm>
            <a:off x="1442906" y="1003300"/>
            <a:ext cx="6227421" cy="3136438"/>
          </a:xfrm>
          <a:prstGeom prst="rect">
            <a:avLst/>
          </a:prstGeom>
          <a:noFill/>
          <a:ln w="9525">
            <a:noFill/>
            <a:miter lim="800000"/>
            <a:headEnd/>
            <a:tailEnd/>
          </a:ln>
        </p:spPr>
      </p:pic>
    </p:spTree>
    <p:extLst>
      <p:ext uri="{BB962C8B-B14F-4D97-AF65-F5344CB8AC3E}">
        <p14:creationId xmlns:p14="http://schemas.microsoft.com/office/powerpoint/2010/main" val="299262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MED</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mtClean="0"/>
              <a:t>MED is used to decide how to enter an AS when multiple paths exist.</a:t>
            </a:r>
          </a:p>
          <a:p>
            <a:pPr lvl="1">
              <a:lnSpc>
                <a:spcPct val="120000"/>
              </a:lnSpc>
            </a:pPr>
            <a:r>
              <a:rPr lang="en-US" smtClean="0"/>
              <a:t>When comparing MED values for the same destination network in the BGP path-selection process, the lowest MED value is preferred.</a:t>
            </a:r>
          </a:p>
          <a:p>
            <a:pPr lvl="1">
              <a:lnSpc>
                <a:spcPct val="120000"/>
              </a:lnSpc>
            </a:pPr>
            <a:r>
              <a:rPr lang="en-US" smtClean="0"/>
              <a:t>Default is 0.</a:t>
            </a:r>
          </a:p>
          <a:p>
            <a:pPr>
              <a:lnSpc>
                <a:spcPct val="120000"/>
              </a:lnSpc>
            </a:pPr>
            <a:r>
              <a:rPr lang="en-US" smtClean="0"/>
              <a:t>However, because MED is evaluated late in the BGP path-selection process, it usually has no influence.</a:t>
            </a:r>
          </a:p>
          <a:p>
            <a:r>
              <a:rPr lang="en-US" smtClean="0"/>
              <a:t>There are two ways to alter the MED:</a:t>
            </a:r>
          </a:p>
          <a:p>
            <a:pPr lvl="1"/>
            <a:r>
              <a:rPr lang="en-US" smtClean="0"/>
              <a:t>To change the MED for all routes use the</a:t>
            </a:r>
            <a:r>
              <a:rPr lang="en-US" b="1" smtClean="0">
                <a:latin typeface="Courier New" pitchFamily="49" charset="0"/>
                <a:cs typeface="Courier New" pitchFamily="49" charset="0"/>
              </a:rPr>
              <a:t> default-metric </a:t>
            </a:r>
            <a:r>
              <a:rPr lang="en-US" smtClean="0"/>
              <a:t>router configuration command. </a:t>
            </a:r>
          </a:p>
          <a:p>
            <a:pPr lvl="1"/>
            <a:r>
              <a:rPr lang="en-US" smtClean="0"/>
              <a:t>To change the MED of specific routes / as path, use route maps.</a:t>
            </a:r>
          </a:p>
        </p:txBody>
      </p:sp>
      <p:sp>
        <p:nvSpPr>
          <p:cNvPr id="5" name="Rectangle 4"/>
          <p:cNvSpPr/>
          <p:nvPr/>
        </p:nvSpPr>
        <p:spPr bwMode="auto">
          <a:xfrm>
            <a:off x="5191997" y="3589873"/>
            <a:ext cx="2272832" cy="28385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Content Placeholder 7"/>
          <p:cNvSpPr txBox="1">
            <a:spLocks noGrp="1"/>
          </p:cNvSpPr>
          <p:nvPr>
            <p:ph idx="10"/>
          </p:nvPr>
        </p:nvSpPr>
        <p:spPr bwMode="auto">
          <a:prstGeom prst="rect">
            <a:avLst/>
          </a:prstGeom>
          <a:noFill/>
          <a:ln w="12700" algn="ctr">
            <a:solidFill>
              <a:schemeClr val="bg2"/>
            </a:solidFill>
            <a:miter lim="800000"/>
            <a:headEnd/>
            <a:tailEnd/>
          </a:ln>
        </p:spPr>
        <p:txBody>
          <a:bodyPr vert="horz" wrap="square" lIns="82124" tIns="41061" rIns="82124" bIns="41061" numCol="1" anchor="t" anchorCtr="0" compatLnSpc="1">
            <a:prstTxWarp prst="textNoShape">
              <a:avLst/>
            </a:prstTxWarp>
            <a:normAutofit fontScale="77500" lnSpcReduction="20000"/>
          </a:bodyPr>
          <a:lstStyle/>
          <a:p>
            <a:pPr marL="236538" marR="0" lvl="0" indent="-236538" algn="l" defTabSz="814388" rtl="0" eaLnBrk="1" fontAlgn="base" latinLnBrk="0" hangingPunct="1">
              <a:lnSpc>
                <a:spcPct val="120000"/>
              </a:lnSpc>
              <a:spcBef>
                <a:spcPts val="0"/>
              </a:spcBef>
              <a:spcAft>
                <a:spcPts val="600"/>
              </a:spcAft>
              <a:buClr>
                <a:srgbClr val="708CA1"/>
              </a:buClr>
              <a:buSzTx/>
              <a:buFont typeface="Wingdings" pitchFamily="2" charset="2"/>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BGP Route Selection Process</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highest Weight</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highest LOCAL_PREF</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locally generated routes</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shortest AS_PATH</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lowest ORIGIN (IGP &lt; EGP &lt; incomplete)</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lowest MED</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EBGP over IBGP</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through closest IGP neighbor</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with lowest BGP router ID</a:t>
            </a:r>
          </a:p>
          <a:p>
            <a:pPr marL="457200" marR="0" lvl="0" indent="-457200" algn="l" defTabSz="814388" rtl="0" eaLnBrk="1" fontAlgn="base" latinLnBrk="0" hangingPunct="1">
              <a:lnSpc>
                <a:spcPct val="120000"/>
              </a:lnSpc>
              <a:spcBef>
                <a:spcPts val="0"/>
              </a:spcBef>
              <a:spcAft>
                <a:spcPts val="600"/>
              </a:spcAft>
              <a:buClr>
                <a:srgbClr val="708CA1"/>
              </a:buClr>
              <a:buSzTx/>
              <a:buFont typeface="+mj-lt"/>
              <a:buAutoNum type="arabicPeriod"/>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Prefer routes with lowest neighbor IP address</a:t>
            </a:r>
          </a:p>
          <a:p>
            <a:pPr marL="236538" marR="0" lvl="0" indent="-236538" algn="l" defTabSz="814388" rtl="0" eaLnBrk="1" fontAlgn="base" latinLnBrk="0" hangingPunct="1">
              <a:lnSpc>
                <a:spcPct val="120000"/>
              </a:lnSpc>
              <a:spcBef>
                <a:spcPts val="0"/>
              </a:spcBef>
              <a:spcAft>
                <a:spcPts val="600"/>
              </a:spcAft>
              <a:buClr>
                <a:srgbClr val="708CA1"/>
              </a:buClr>
              <a:buSzTx/>
              <a:buFont typeface="Wingdings" pitchFamily="2" charset="2"/>
              <a:buChar char="§"/>
              <a:tabLst/>
              <a:defRPr/>
            </a:pPr>
            <a:endParaRPr kumimoji="0" lang="en-US" sz="2400" b="0"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52988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Default MED Example</a:t>
            </a:r>
            <a:endParaRPr lang="en-US" dirty="0"/>
          </a:p>
        </p:txBody>
      </p:sp>
      <p:sp>
        <p:nvSpPr>
          <p:cNvPr id="6" name="Content Placeholder 5"/>
          <p:cNvSpPr>
            <a:spLocks noGrp="1"/>
          </p:cNvSpPr>
          <p:nvPr>
            <p:ph idx="11"/>
          </p:nvPr>
        </p:nvSpPr>
        <p:spPr/>
        <p:txBody>
          <a:bodyPr/>
          <a:lstStyle/>
          <a:p>
            <a:r>
              <a:rPr lang="en-US" smtClean="0"/>
              <a:t>The BGP routing policy in this example dictates that:</a:t>
            </a:r>
          </a:p>
          <a:p>
            <a:pPr lvl="1"/>
            <a:r>
              <a:rPr lang="en-US" smtClean="0"/>
              <a:t>The default MED of R1 should be changed to 1001.</a:t>
            </a:r>
          </a:p>
          <a:p>
            <a:pPr lvl="1"/>
            <a:r>
              <a:rPr lang="en-US" smtClean="0"/>
              <a:t>The default MED of R2 should be changed to 99.</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sz="quarter" idx="12"/>
          </p:nvPr>
        </p:nvPicPr>
        <p:blipFill>
          <a:blip r:embed="rId3"/>
          <a:srcRect/>
          <a:stretch>
            <a:fillRect/>
          </a:stretch>
        </p:blipFill>
        <p:spPr bwMode="auto">
          <a:xfrm>
            <a:off x="746045" y="990600"/>
            <a:ext cx="7597934" cy="2654300"/>
          </a:xfrm>
          <a:prstGeom prst="rect">
            <a:avLst/>
          </a:prstGeom>
          <a:noFill/>
          <a:ln w="9525">
            <a:noFill/>
            <a:miter lim="800000"/>
            <a:headEnd/>
            <a:tailEnd/>
          </a:ln>
        </p:spPr>
      </p:pic>
    </p:spTree>
    <p:extLst>
      <p:ext uri="{BB962C8B-B14F-4D97-AF65-F5344CB8AC3E}">
        <p14:creationId xmlns:p14="http://schemas.microsoft.com/office/powerpoint/2010/main" val="2771233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the Default MED Example</a:t>
            </a:r>
            <a:endParaRPr lang="en-US" dirty="0"/>
          </a:p>
        </p:txBody>
      </p:sp>
      <p:sp>
        <p:nvSpPr>
          <p:cNvPr id="10" name="Content Placeholder 9"/>
          <p:cNvSpPr>
            <a:spLocks noGrp="1"/>
          </p:cNvSpPr>
          <p:nvPr>
            <p:ph idx="11"/>
          </p:nvPr>
        </p:nvSpPr>
        <p:spPr>
          <a:xfrm>
            <a:off x="279400" y="4522123"/>
            <a:ext cx="8520354" cy="1901981"/>
          </a:xfrm>
        </p:spPr>
        <p:txBody>
          <a:bodyPr>
            <a:normAutofit fontScale="85000" lnSpcReduction="10000"/>
          </a:bodyPr>
          <a:lstStyle/>
          <a:p>
            <a:r>
              <a:rPr lang="en-US" smtClean="0"/>
              <a:t>The results are that the inbound bandwidth utilization on: </a:t>
            </a:r>
          </a:p>
          <a:p>
            <a:pPr lvl="1"/>
            <a:r>
              <a:rPr lang="en-US" smtClean="0"/>
              <a:t>R1 to ISP1 link has decreased to almost nothing except for BGP routing updates.</a:t>
            </a:r>
          </a:p>
          <a:p>
            <a:pPr lvl="1"/>
            <a:r>
              <a:rPr lang="en-US" smtClean="0"/>
              <a:t>R2 to ISP2 link has increased due to all returning packets from AS 65004.</a:t>
            </a:r>
          </a:p>
          <a:p>
            <a:pPr lvl="1"/>
            <a:r>
              <a:rPr lang="en-US" smtClean="0"/>
              <a:t>A better solution is to have route maps configured that will make some networks have a lower MED through R1 and other networks to have a lower MED through R2.</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grpSp>
        <p:nvGrpSpPr>
          <p:cNvPr id="18" name="Group 17"/>
          <p:cNvGrpSpPr/>
          <p:nvPr/>
        </p:nvGrpSpPr>
        <p:grpSpPr>
          <a:xfrm>
            <a:off x="429025" y="3778270"/>
            <a:ext cx="3787284" cy="627475"/>
            <a:chOff x="429025" y="3778270"/>
            <a:chExt cx="3787284" cy="627475"/>
          </a:xfrm>
        </p:grpSpPr>
        <p:sp>
          <p:nvSpPr>
            <p:cNvPr id="8" name="Rectangle 7"/>
            <p:cNvSpPr/>
            <p:nvPr/>
          </p:nvSpPr>
          <p:spPr bwMode="auto">
            <a:xfrm>
              <a:off x="2104688" y="3957863"/>
              <a:ext cx="1761893" cy="24912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sz="1200" dirty="0" smtClean="0">
                <a:solidFill>
                  <a:srgbClr val="000000"/>
                </a:solidFill>
              </a:endParaRPr>
            </a:p>
          </p:txBody>
        </p:sp>
        <p:sp>
          <p:nvSpPr>
            <p:cNvPr id="13" name="Text Placeholder 5"/>
            <p:cNvSpPr>
              <a:spLocks/>
            </p:cNvSpPr>
            <p:nvPr/>
          </p:nvSpPr>
          <p:spPr bwMode="auto">
            <a:xfrm>
              <a:off x="429025" y="3778270"/>
              <a:ext cx="3787284" cy="627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default metric 1001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grpSp>
      <p:grpSp>
        <p:nvGrpSpPr>
          <p:cNvPr id="19" name="Group 18"/>
          <p:cNvGrpSpPr/>
          <p:nvPr/>
        </p:nvGrpSpPr>
        <p:grpSpPr>
          <a:xfrm>
            <a:off x="4612338" y="3753058"/>
            <a:ext cx="4016262" cy="669313"/>
            <a:chOff x="4213338" y="3753058"/>
            <a:chExt cx="4016262" cy="669313"/>
          </a:xfrm>
        </p:grpSpPr>
        <p:sp>
          <p:nvSpPr>
            <p:cNvPr id="9" name="Rectangle 8"/>
            <p:cNvSpPr/>
            <p:nvPr/>
          </p:nvSpPr>
          <p:spPr bwMode="auto">
            <a:xfrm>
              <a:off x="5876276" y="3936372"/>
              <a:ext cx="1761893" cy="2007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Text Placeholder 5"/>
            <p:cNvSpPr>
              <a:spLocks/>
            </p:cNvSpPr>
            <p:nvPr/>
          </p:nvSpPr>
          <p:spPr bwMode="auto">
            <a:xfrm>
              <a:off x="4213338" y="3753058"/>
              <a:ext cx="4016262" cy="6693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65001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default metric 99</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b="1" kern="0" dirty="0" smtClean="0">
                <a:solidFill>
                  <a:srgbClr val="000000"/>
                </a:solidFill>
                <a:latin typeface="Courier New" pitchFamily="49" charset="0"/>
              </a:endParaRPr>
            </a:p>
          </p:txBody>
        </p:sp>
      </p:grpSp>
      <p:pic>
        <p:nvPicPr>
          <p:cNvPr id="17" name="Picture 3"/>
          <p:cNvPicPr>
            <a:picLocks noGrp="1" noChangeAspect="1" noChangeArrowheads="1"/>
          </p:cNvPicPr>
          <p:nvPr>
            <p:ph sz="quarter" idx="12"/>
          </p:nvPr>
        </p:nvPicPr>
        <p:blipFill>
          <a:blip r:embed="rId3"/>
          <a:srcRect/>
          <a:stretch>
            <a:fillRect/>
          </a:stretch>
        </p:blipFill>
        <p:spPr bwMode="auto">
          <a:xfrm>
            <a:off x="746045" y="990600"/>
            <a:ext cx="7597934" cy="2654300"/>
          </a:xfrm>
          <a:prstGeom prst="rect">
            <a:avLst/>
          </a:prstGeom>
          <a:noFill/>
          <a:ln w="9525">
            <a:noFill/>
            <a:miter lim="800000"/>
            <a:headEnd/>
            <a:tailEnd/>
          </a:ln>
        </p:spPr>
      </p:pic>
    </p:spTree>
    <p:extLst>
      <p:ext uri="{BB962C8B-B14F-4D97-AF65-F5344CB8AC3E}">
        <p14:creationId xmlns:p14="http://schemas.microsoft.com/office/powerpoint/2010/main" val="1397628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Path Manipulation</a:t>
            </a:r>
            <a:endParaRPr lang="en-US" dirty="0"/>
          </a:p>
        </p:txBody>
      </p:sp>
      <p:sp>
        <p:nvSpPr>
          <p:cNvPr id="7" name="Content Placeholder 6"/>
          <p:cNvSpPr>
            <a:spLocks noGrp="1"/>
          </p:cNvSpPr>
          <p:nvPr>
            <p:ph idx="1"/>
          </p:nvPr>
        </p:nvSpPr>
        <p:spPr/>
        <p:txBody>
          <a:bodyPr/>
          <a:lstStyle/>
          <a:p>
            <a:r>
              <a:rPr lang="en-US" dirty="0" smtClean="0"/>
              <a:t>Unlike IGPs, BGP was never designed to choose the quickest path.</a:t>
            </a:r>
          </a:p>
          <a:p>
            <a:r>
              <a:rPr lang="en-US" dirty="0" smtClean="0"/>
              <a:t>BGP was designed to manipulate traffic flow to maximize or minimize bandwidth use.</a:t>
            </a:r>
            <a:endParaRPr lang="en-US" dirty="0"/>
          </a:p>
        </p:txBody>
      </p:sp>
    </p:spTree>
    <p:extLst>
      <p:ext uri="{BB962C8B-B14F-4D97-AF65-F5344CB8AC3E}">
        <p14:creationId xmlns:p14="http://schemas.microsoft.com/office/powerpoint/2010/main" val="1766144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3" name="Content Placeholder 22"/>
          <p:cNvSpPr>
            <a:spLocks noGrp="1"/>
          </p:cNvSpPr>
          <p:nvPr>
            <p:ph sz="quarter" idx="11"/>
          </p:nvPr>
        </p:nvSpPr>
        <p:spPr/>
        <p:txBody>
          <a:bodyPr/>
          <a:lstStyle/>
          <a:p>
            <a:pPr marL="236538" indent="-236538">
              <a:defRPr/>
            </a:pPr>
            <a:r>
              <a:rPr lang="en-US" smtClean="0"/>
              <a:t>R1(config)# </a:t>
            </a:r>
            <a:r>
              <a:rPr lang="en-US" b="1" smtClean="0"/>
              <a:t>access-list 66 permit 192.168.25.0 0.0.0.255</a:t>
            </a:r>
          </a:p>
          <a:p>
            <a:pPr marL="236538" indent="-236538">
              <a:defRPr/>
            </a:pPr>
            <a:r>
              <a:rPr lang="en-US" smtClean="0"/>
              <a:t>R1(config)# </a:t>
            </a:r>
            <a:r>
              <a:rPr lang="en-US" b="1" smtClean="0"/>
              <a:t>access-list 66 permit 192.168.26.0 0.0.0.255</a:t>
            </a:r>
          </a:p>
          <a:p>
            <a:pPr marL="236538" indent="-236538">
              <a:defRPr/>
            </a:pPr>
            <a:r>
              <a:rPr lang="en-US" smtClean="0"/>
              <a:t>R1(config)#</a:t>
            </a:r>
          </a:p>
          <a:p>
            <a:pPr marL="236538" indent="-236538">
              <a:defRPr/>
            </a:pPr>
            <a:r>
              <a:rPr lang="en-US" smtClean="0"/>
              <a:t>R1(config)# </a:t>
            </a:r>
            <a:r>
              <a:rPr lang="en-US" b="1" smtClean="0"/>
              <a:t>route-map MED-65004 permit 10</a:t>
            </a:r>
          </a:p>
          <a:p>
            <a:pPr marL="236538" indent="-236538">
              <a:defRPr/>
            </a:pPr>
            <a:r>
              <a:rPr lang="en-US" smtClean="0"/>
              <a:t>R1(config-route-map)# </a:t>
            </a:r>
            <a:r>
              <a:rPr lang="en-US" b="1" smtClean="0"/>
              <a:t>match ip address 66</a:t>
            </a:r>
          </a:p>
          <a:p>
            <a:pPr marL="236538" indent="-236538">
              <a:defRPr/>
            </a:pPr>
            <a:r>
              <a:rPr lang="en-US" smtClean="0"/>
              <a:t>R1(config-route-map)# </a:t>
            </a:r>
            <a:r>
              <a:rPr lang="en-US" b="1" smtClean="0"/>
              <a:t>set metric 100</a:t>
            </a:r>
          </a:p>
          <a:p>
            <a:pPr marL="236538" indent="-236538">
              <a:defRPr/>
            </a:pPr>
            <a:r>
              <a:rPr lang="en-US" smtClean="0"/>
              <a:t>R1(config-route-map)# </a:t>
            </a:r>
          </a:p>
          <a:p>
            <a:pPr marL="236538" indent="-236538">
              <a:defRPr/>
            </a:pPr>
            <a:r>
              <a:rPr lang="en-US" smtClean="0"/>
              <a:t>R1(config-route-map)# </a:t>
            </a:r>
            <a:r>
              <a:rPr lang="en-US" b="1" smtClean="0"/>
              <a:t>route-map MED-65004 permit 100</a:t>
            </a:r>
          </a:p>
          <a:p>
            <a:pPr marL="236538" indent="-236538">
              <a:defRPr/>
            </a:pPr>
            <a:r>
              <a:rPr lang="en-US" smtClean="0"/>
              <a:t>R1(config-route-map)# </a:t>
            </a:r>
            <a:r>
              <a:rPr lang="en-US" b="1" smtClean="0"/>
              <a:t>set metric 200</a:t>
            </a:r>
          </a:p>
          <a:p>
            <a:pPr marL="236538" indent="-236538">
              <a:defRPr/>
            </a:pPr>
            <a:r>
              <a:rPr lang="en-US" smtClean="0"/>
              <a:t>R1(config-route-map)# </a:t>
            </a:r>
            <a:r>
              <a:rPr lang="en-US" b="1" smtClean="0"/>
              <a:t>exit</a:t>
            </a:r>
          </a:p>
          <a:p>
            <a:pPr marL="236538" indent="-236538">
              <a:defRPr/>
            </a:pPr>
            <a:r>
              <a:rPr lang="en-US" smtClean="0"/>
              <a:t>R1(config)#</a:t>
            </a:r>
          </a:p>
        </p:txBody>
      </p:sp>
      <p:sp>
        <p:nvSpPr>
          <p:cNvPr id="5" name="Content Placeholder 6"/>
          <p:cNvSpPr txBox="1">
            <a:spLocks/>
          </p:cNvSpPr>
          <p:nvPr/>
        </p:nvSpPr>
        <p:spPr>
          <a:xfrm>
            <a:off x="279400" y="4154322"/>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4"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289096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11" name="Content Placeholder 10"/>
          <p:cNvSpPr>
            <a:spLocks noGrp="1"/>
          </p:cNvSpPr>
          <p:nvPr>
            <p:ph sz="quarter" idx="11"/>
          </p:nvPr>
        </p:nvSpPr>
        <p:spPr>
          <a:xfrm>
            <a:off x="279400" y="4438996"/>
            <a:ext cx="8520113" cy="2101503"/>
          </a:xfrm>
        </p:spPr>
        <p:txBody>
          <a:bodyPr/>
          <a:lstStyle/>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192.168.2.2 remote-as 65001</a:t>
            </a:r>
          </a:p>
          <a:p>
            <a:pPr marL="236538" indent="-236538">
              <a:defRPr/>
            </a:pPr>
            <a:r>
              <a:rPr lang="en-US" smtClean="0"/>
              <a:t>R1(config-router)# </a:t>
            </a:r>
            <a:r>
              <a:rPr lang="en-US" b="1" smtClean="0"/>
              <a:t>neighbor 192.168.2.2 update-source loopback0</a:t>
            </a:r>
          </a:p>
          <a:p>
            <a:pPr marL="236538" indent="-236538">
              <a:defRPr/>
            </a:pPr>
            <a:r>
              <a:rPr lang="en-US" smtClean="0"/>
              <a:t>R1(config-router)# </a:t>
            </a:r>
            <a:r>
              <a:rPr lang="en-US" b="1" smtClean="0"/>
              <a:t>neighbor 192.168.3.3 remote-as 65001</a:t>
            </a:r>
          </a:p>
          <a:p>
            <a:pPr marL="236538" indent="-236538">
              <a:defRPr/>
            </a:pPr>
            <a:r>
              <a:rPr lang="en-US" smtClean="0"/>
              <a:t>R1(config-router)# </a:t>
            </a:r>
            <a:r>
              <a:rPr lang="en-US" b="1" smtClean="0"/>
              <a:t>neighbor 192.168.3.3 update-source loopback0</a:t>
            </a:r>
          </a:p>
          <a:p>
            <a:pPr marL="236538" indent="-236538">
              <a:defRPr/>
            </a:pPr>
            <a:r>
              <a:rPr lang="en-US" smtClean="0"/>
              <a:t>R1(config-router)# </a:t>
            </a:r>
            <a:r>
              <a:rPr lang="en-US" b="1" smtClean="0"/>
              <a:t>neighbor 192.168.28.1 remote-as 65004</a:t>
            </a:r>
          </a:p>
          <a:p>
            <a:pPr marL="236538" indent="-236538">
              <a:defRPr/>
            </a:pPr>
            <a:r>
              <a:rPr lang="en-US" smtClean="0"/>
              <a:t>R1(config-router)# </a:t>
            </a:r>
            <a:r>
              <a:rPr lang="en-US" b="1" smtClean="0"/>
              <a:t>neighbor 192.168.28.1 route-map MED-65004 out</a:t>
            </a:r>
          </a:p>
          <a:p>
            <a:pPr marL="236538" indent="-236538">
              <a:defRPr/>
            </a:pPr>
            <a:r>
              <a:rPr lang="en-US" smtClean="0"/>
              <a:t>R1(config-router)#exit</a:t>
            </a:r>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730230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1" name="Content Placeholder 20"/>
          <p:cNvSpPr>
            <a:spLocks noGrp="1"/>
          </p:cNvSpPr>
          <p:nvPr>
            <p:ph sz="quarter" idx="11"/>
          </p:nvPr>
        </p:nvSpPr>
        <p:spPr/>
        <p:txBody>
          <a:bodyPr/>
          <a:lstStyle/>
          <a:p>
            <a:pPr marL="236538" indent="-236538">
              <a:defRPr/>
            </a:pPr>
            <a:r>
              <a:rPr lang="en-US" smtClean="0"/>
              <a:t>R2(config)# </a:t>
            </a:r>
            <a:r>
              <a:rPr lang="en-US" b="1" smtClean="0"/>
              <a:t>access-list 66 permit 192.168.24.0 0.0.0.255</a:t>
            </a:r>
          </a:p>
          <a:p>
            <a:pPr marL="236538" indent="-236538">
              <a:defRPr/>
            </a:pPr>
            <a:r>
              <a:rPr lang="en-US" smtClean="0"/>
              <a:t>R2(config)# </a:t>
            </a:r>
          </a:p>
          <a:p>
            <a:pPr marL="236538" indent="-236538">
              <a:defRPr/>
            </a:pPr>
            <a:r>
              <a:rPr lang="en-US" smtClean="0"/>
              <a:t>R2(config)# </a:t>
            </a:r>
            <a:r>
              <a:rPr lang="en-US" b="1" smtClean="0"/>
              <a:t>route-map MED-65004 permit 10</a:t>
            </a:r>
          </a:p>
          <a:p>
            <a:pPr marL="236538" indent="-236538">
              <a:defRPr/>
            </a:pPr>
            <a:r>
              <a:rPr lang="en-US" smtClean="0"/>
              <a:t>R2(config-route-map)# </a:t>
            </a:r>
            <a:r>
              <a:rPr lang="en-US" b="1" smtClean="0"/>
              <a:t>match ip address 66</a:t>
            </a:r>
          </a:p>
          <a:p>
            <a:pPr marL="236538" indent="-236538">
              <a:defRPr/>
            </a:pPr>
            <a:r>
              <a:rPr lang="en-US" smtClean="0"/>
              <a:t>R2(config-route-map)# </a:t>
            </a:r>
            <a:r>
              <a:rPr lang="en-US" b="1" smtClean="0"/>
              <a:t>set metric 100</a:t>
            </a:r>
          </a:p>
          <a:p>
            <a:pPr marL="236538" indent="-236538">
              <a:defRPr/>
            </a:pPr>
            <a:r>
              <a:rPr lang="en-US" smtClean="0"/>
              <a:t>R2(config-route-map)#</a:t>
            </a:r>
          </a:p>
          <a:p>
            <a:pPr marL="236538" indent="-236538">
              <a:defRPr/>
            </a:pPr>
            <a:r>
              <a:rPr lang="en-US" smtClean="0"/>
              <a:t>R2(config-route-map)# </a:t>
            </a:r>
            <a:r>
              <a:rPr lang="en-US" b="1" smtClean="0"/>
              <a:t>route-map MED-65004 permit 100</a:t>
            </a:r>
          </a:p>
          <a:p>
            <a:pPr marL="236538" indent="-236538">
              <a:defRPr/>
            </a:pPr>
            <a:r>
              <a:rPr lang="en-US" smtClean="0"/>
              <a:t>R2(config-route-map)# </a:t>
            </a:r>
            <a:r>
              <a:rPr lang="en-US" b="1" smtClean="0"/>
              <a:t>set metric 200</a:t>
            </a:r>
          </a:p>
          <a:p>
            <a:pPr marL="236538" indent="-236538">
              <a:defRPr/>
            </a:pPr>
            <a:r>
              <a:rPr lang="en-US" smtClean="0"/>
              <a:t>R2(config-route-map)# </a:t>
            </a:r>
            <a:r>
              <a:rPr lang="en-US" b="1" smtClean="0"/>
              <a:t>exit</a:t>
            </a:r>
          </a:p>
          <a:p>
            <a:pPr marL="236538" indent="-236538">
              <a:defRPr/>
            </a:pPr>
            <a:r>
              <a:rPr lang="en-US" smtClean="0"/>
              <a:t>R2(config)#</a:t>
            </a:r>
          </a:p>
        </p:txBody>
      </p:sp>
      <p:sp>
        <p:nvSpPr>
          <p:cNvPr id="5" name="Content Placeholder 6"/>
          <p:cNvSpPr txBox="1">
            <a:spLocks/>
          </p:cNvSpPr>
          <p:nvPr/>
        </p:nvSpPr>
        <p:spPr>
          <a:xfrm>
            <a:off x="279400" y="4154322"/>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23"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1035832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11" name="Content Placeholder 10"/>
          <p:cNvSpPr>
            <a:spLocks noGrp="1"/>
          </p:cNvSpPr>
          <p:nvPr>
            <p:ph sz="quarter" idx="11"/>
          </p:nvPr>
        </p:nvSpPr>
        <p:spPr/>
        <p:txBody>
          <a:bodyPr/>
          <a:lstStyle/>
          <a:p>
            <a:pPr marL="236538" indent="-236538">
              <a:defRPr/>
            </a:pPr>
            <a:r>
              <a:rPr lang="en-US" smtClean="0"/>
              <a:t>R2(config)# </a:t>
            </a:r>
            <a:r>
              <a:rPr lang="en-US" b="1" smtClean="0"/>
              <a:t>router bgp 65001</a:t>
            </a:r>
          </a:p>
          <a:p>
            <a:pPr marL="236538" indent="-236538">
              <a:defRPr/>
            </a:pPr>
            <a:r>
              <a:rPr lang="en-US" smtClean="0"/>
              <a:t>R2(config-router)# </a:t>
            </a:r>
            <a:r>
              <a:rPr lang="en-US" b="1" smtClean="0"/>
              <a:t>neighbor 192.168.1.1 remote-as 65001</a:t>
            </a:r>
          </a:p>
          <a:p>
            <a:pPr marL="236538" indent="-236538">
              <a:defRPr/>
            </a:pPr>
            <a:r>
              <a:rPr lang="en-US" smtClean="0"/>
              <a:t>R2(config-router)# </a:t>
            </a:r>
            <a:r>
              <a:rPr lang="en-US" b="1" smtClean="0"/>
              <a:t>neighbor 192.168.1.1 update-source loopback0</a:t>
            </a:r>
          </a:p>
          <a:p>
            <a:pPr marL="236538" indent="-236538">
              <a:defRPr/>
            </a:pPr>
            <a:r>
              <a:rPr lang="en-US" smtClean="0"/>
              <a:t>R2(config-router)# </a:t>
            </a:r>
            <a:r>
              <a:rPr lang="en-US" b="1" smtClean="0"/>
              <a:t>neighbor 192.168.3.3 remote-as 65001</a:t>
            </a:r>
          </a:p>
          <a:p>
            <a:pPr marL="236538" indent="-236538">
              <a:defRPr/>
            </a:pPr>
            <a:r>
              <a:rPr lang="en-US" smtClean="0"/>
              <a:t>R2(config-router)# </a:t>
            </a:r>
            <a:r>
              <a:rPr lang="en-US" b="1" smtClean="0"/>
              <a:t>neighbor 192.168.3.3 update-source loopback0</a:t>
            </a:r>
          </a:p>
          <a:p>
            <a:pPr marL="236538" indent="-236538">
              <a:defRPr/>
            </a:pPr>
            <a:r>
              <a:rPr lang="en-US" smtClean="0"/>
              <a:t>R2(config-router)# </a:t>
            </a:r>
            <a:r>
              <a:rPr lang="en-US" b="1" smtClean="0"/>
              <a:t>neighbor 172.20.50.1 remote-as 65004</a:t>
            </a:r>
          </a:p>
          <a:p>
            <a:pPr marL="236538" indent="-236538">
              <a:defRPr/>
            </a:pPr>
            <a:r>
              <a:rPr lang="en-US" smtClean="0"/>
              <a:t>R2(config-router)# </a:t>
            </a:r>
            <a:r>
              <a:rPr lang="en-US" b="1" smtClean="0"/>
              <a:t>neighbor 172.20.50.1 route-map MED-65004 out</a:t>
            </a:r>
          </a:p>
          <a:p>
            <a:pPr marL="236538" indent="-236538">
              <a:defRPr/>
            </a:pPr>
            <a:r>
              <a:rPr lang="en-US" smtClean="0"/>
              <a:t>R2(config-router)# </a:t>
            </a:r>
            <a:r>
              <a:rPr lang="en-US" b="1" smtClean="0"/>
              <a:t>exit</a:t>
            </a:r>
          </a:p>
          <a:p>
            <a:pPr marL="236538" indent="-236538">
              <a:defRPr/>
            </a:pPr>
            <a:r>
              <a:rPr lang="en-US" smtClean="0"/>
              <a:t>R2(config)#</a:t>
            </a:r>
            <a:endParaRPr lang="en-US" b="1" smtClean="0"/>
          </a:p>
          <a:p>
            <a:endParaRPr lang="en-US"/>
          </a:p>
        </p:txBody>
      </p:sp>
      <p:sp>
        <p:nvSpPr>
          <p:cNvPr id="5" name="Content Placeholder 6"/>
          <p:cNvSpPr txBox="1">
            <a:spLocks/>
          </p:cNvSpPr>
          <p:nvPr/>
        </p:nvSpPr>
        <p:spPr>
          <a:xfrm>
            <a:off x="279400" y="3897849"/>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pic>
        <p:nvPicPr>
          <p:cNvPr id="12" name="Picture 3"/>
          <p:cNvPicPr>
            <a:picLocks noGrp="1" noChangeAspect="1" noChangeArrowheads="1"/>
          </p:cNvPicPr>
          <p:nvPr>
            <p:ph idx="10"/>
          </p:nvPr>
        </p:nvPicPr>
        <p:blipFill>
          <a:blip r:embed="rId3"/>
          <a:srcRect/>
          <a:stretch>
            <a:fillRect/>
          </a:stretch>
        </p:blipFill>
        <p:spPr bwMode="auto">
          <a:xfrm>
            <a:off x="1426513" y="1003300"/>
            <a:ext cx="6225887" cy="2667000"/>
          </a:xfrm>
          <a:prstGeom prst="rect">
            <a:avLst/>
          </a:prstGeom>
          <a:noFill/>
          <a:ln w="9525">
            <a:noFill/>
            <a:miter lim="800000"/>
            <a:headEnd/>
            <a:tailEnd/>
          </a:ln>
        </p:spPr>
      </p:pic>
    </p:spTree>
    <p:extLst>
      <p:ext uri="{BB962C8B-B14F-4D97-AF65-F5344CB8AC3E}">
        <p14:creationId xmlns:p14="http://schemas.microsoft.com/office/powerpoint/2010/main" val="2527154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bwMode="auto">
          <a:xfrm>
            <a:off x="605882" y="5097122"/>
            <a:ext cx="5739162" cy="17842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bwMode="auto">
          <a:xfrm>
            <a:off x="602168" y="5525935"/>
            <a:ext cx="1349295" cy="189571"/>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0" name="Rectangle 19"/>
          <p:cNvSpPr/>
          <p:nvPr/>
        </p:nvSpPr>
        <p:spPr bwMode="auto">
          <a:xfrm>
            <a:off x="598454" y="5696919"/>
            <a:ext cx="5742876" cy="230459"/>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1" name="Rectangle 20"/>
          <p:cNvSpPr/>
          <p:nvPr/>
        </p:nvSpPr>
        <p:spPr bwMode="auto">
          <a:xfrm>
            <a:off x="598454" y="5923657"/>
            <a:ext cx="1349295" cy="189571"/>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2" name="Rectangle 21"/>
          <p:cNvSpPr/>
          <p:nvPr/>
        </p:nvSpPr>
        <p:spPr bwMode="auto">
          <a:xfrm>
            <a:off x="594740" y="6094641"/>
            <a:ext cx="5742876" cy="230459"/>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Setting the MED with Route Maps Example</a:t>
            </a:r>
            <a:endParaRPr lang="en-US" dirty="0"/>
          </a:p>
        </p:txBody>
      </p:sp>
      <p:sp>
        <p:nvSpPr>
          <p:cNvPr id="27" name="Content Placeholder 26"/>
          <p:cNvSpPr>
            <a:spLocks noGrp="1"/>
          </p:cNvSpPr>
          <p:nvPr>
            <p:ph sz="quarter" idx="11"/>
          </p:nvPr>
        </p:nvSpPr>
        <p:spPr/>
        <p:txBody>
          <a:bodyPr/>
          <a:lstStyle/>
          <a:p>
            <a:pPr marL="236538" indent="-236538">
              <a:defRPr/>
            </a:pPr>
            <a:r>
              <a:rPr lang="en-US" sz="1400" smtClean="0"/>
              <a:t>ISP3# </a:t>
            </a:r>
            <a:r>
              <a:rPr lang="en-US" sz="1400" b="1" smtClean="0"/>
              <a:t>show ip bgp</a:t>
            </a:r>
          </a:p>
          <a:p>
            <a:pPr marL="236538" indent="-236538">
              <a:defRPr/>
            </a:pPr>
            <a:r>
              <a:rPr lang="en-US" sz="1400" smtClean="0"/>
              <a:t>BGP table version is 7, local router ID is 192.168.1.1</a:t>
            </a:r>
          </a:p>
          <a:p>
            <a:pPr marL="236538" indent="-236538">
              <a:defRPr/>
            </a:pPr>
            <a:r>
              <a:rPr lang="en-US" sz="1400" smtClean="0"/>
              <a:t>Status codes: s suppressed, d damped, h history, * valid, &gt; best, i - internal,  r RIB-failure, S Stale</a:t>
            </a:r>
          </a:p>
          <a:p>
            <a:pPr marL="236538" indent="-236538">
              <a:defRPr/>
            </a:pPr>
            <a:r>
              <a:rPr lang="en-US" sz="1400" smtClean="0"/>
              <a:t>Origin codes: i - IGP, e - EGP, ? - incomplete</a:t>
            </a:r>
          </a:p>
          <a:p>
            <a:pPr marL="236538" indent="-236538">
              <a:defRPr/>
            </a:pPr>
            <a:r>
              <a:rPr lang="en-US" sz="1400" smtClean="0"/>
              <a:t>   Network          Next Hop       Metric LocPrf Weight Path</a:t>
            </a:r>
          </a:p>
          <a:p>
            <a:pPr marL="236538" indent="-236538">
              <a:defRPr/>
            </a:pPr>
            <a:r>
              <a:rPr lang="en-US" sz="1400" smtClean="0"/>
              <a:t>*&gt;i192.168.24.0     172.20.50.2      100    100       0 65001 i</a:t>
            </a:r>
          </a:p>
          <a:p>
            <a:pPr marL="236538" indent="-236538">
              <a:defRPr/>
            </a:pPr>
            <a:r>
              <a:rPr lang="en-US" sz="1400" smtClean="0"/>
              <a:t>* i                 192.168.28.2     200    100       0 65001 i</a:t>
            </a:r>
          </a:p>
          <a:p>
            <a:pPr marL="236538" indent="-236538">
              <a:defRPr/>
            </a:pPr>
            <a:r>
              <a:rPr lang="en-US" sz="1400" smtClean="0"/>
              <a:t>* i192.168.25.0     172.20.50.2      200    100       0 65001 i</a:t>
            </a:r>
          </a:p>
          <a:p>
            <a:pPr marL="236538" indent="-236538">
              <a:defRPr/>
            </a:pPr>
            <a:r>
              <a:rPr lang="en-US" sz="1400" smtClean="0"/>
              <a:t>*&gt;i                 192.168.28.2     100    100       0 65001 i</a:t>
            </a:r>
          </a:p>
          <a:p>
            <a:pPr marL="236538" indent="-236538">
              <a:defRPr/>
            </a:pPr>
            <a:r>
              <a:rPr lang="en-US" sz="1400" smtClean="0"/>
              <a:t>* i192.168.26.0     172.20.50.2      200    100       0 65001 i</a:t>
            </a:r>
          </a:p>
          <a:p>
            <a:pPr marL="236538" indent="-236538">
              <a:defRPr/>
            </a:pPr>
            <a:r>
              <a:rPr lang="en-US" sz="1400" smtClean="0"/>
              <a:t>*&gt;i                 192.168.28.2     100    100       0 65001 i</a:t>
            </a:r>
          </a:p>
          <a:p>
            <a:endParaRPr lang="en-US" sz="1400"/>
          </a:p>
        </p:txBody>
      </p:sp>
      <p:sp>
        <p:nvSpPr>
          <p:cNvPr id="5" name="Content Placeholder 6"/>
          <p:cNvSpPr txBox="1">
            <a:spLocks/>
          </p:cNvSpPr>
          <p:nvPr/>
        </p:nvSpPr>
        <p:spPr>
          <a:xfrm>
            <a:off x="279400" y="4076265"/>
            <a:ext cx="8520354" cy="2526255"/>
          </a:xfrm>
          <a:prstGeom prst="rect">
            <a:avLst/>
          </a:prstGeom>
        </p:spPr>
        <p:txBody>
          <a:bodyPr>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sz="2000" kern="0" dirty="0" smtClean="0">
              <a:solidFill>
                <a:srgbClr val="000000"/>
              </a:solidFill>
              <a:latin typeface="Arial"/>
            </a:endParaRPr>
          </a:p>
        </p:txBody>
      </p:sp>
      <p:grpSp>
        <p:nvGrpSpPr>
          <p:cNvPr id="35" name="Group 34"/>
          <p:cNvGrpSpPr/>
          <p:nvPr/>
        </p:nvGrpSpPr>
        <p:grpSpPr>
          <a:xfrm>
            <a:off x="1340670" y="1065248"/>
            <a:ext cx="6456660" cy="2492601"/>
            <a:chOff x="1008169" y="1115123"/>
            <a:chExt cx="6819087" cy="2921619"/>
          </a:xfrm>
        </p:grpSpPr>
        <p:pic>
          <p:nvPicPr>
            <p:cNvPr id="36" name="Picture 3"/>
            <p:cNvPicPr>
              <a:picLocks noChangeAspect="1" noChangeArrowheads="1"/>
            </p:cNvPicPr>
            <p:nvPr/>
          </p:nvPicPr>
          <p:blipFill>
            <a:blip r:embed="rId3"/>
            <a:srcRect/>
            <a:stretch>
              <a:fillRect/>
            </a:stretch>
          </p:blipFill>
          <p:spPr bwMode="auto">
            <a:xfrm>
              <a:off x="1008169" y="1115123"/>
              <a:ext cx="6819087" cy="2921619"/>
            </a:xfrm>
            <a:prstGeom prst="rect">
              <a:avLst/>
            </a:prstGeom>
            <a:noFill/>
            <a:ln w="9525">
              <a:noFill/>
              <a:miter lim="800000"/>
              <a:headEnd/>
              <a:tailEnd/>
            </a:ln>
          </p:spPr>
        </p:pic>
        <p:sp>
          <p:nvSpPr>
            <p:cNvPr id="37" name="Rectangle 36"/>
            <p:cNvSpPr/>
            <p:nvPr/>
          </p:nvSpPr>
          <p:spPr bwMode="auto">
            <a:xfrm rot="20086710">
              <a:off x="6454959" y="2708667"/>
              <a:ext cx="460395" cy="358998"/>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38" name="Rectangle 37"/>
            <p:cNvSpPr/>
            <p:nvPr/>
          </p:nvSpPr>
          <p:spPr bwMode="auto">
            <a:xfrm>
              <a:off x="3819554" y="2961425"/>
              <a:ext cx="2045987" cy="358998"/>
            </a:xfrm>
            <a:prstGeom prst="rect">
              <a:avLst/>
            </a:prstGeom>
            <a:solidFill>
              <a:srgbClr val="FFFF00">
                <a:alpha val="4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39" name="Rectangle 38"/>
            <p:cNvSpPr/>
            <p:nvPr/>
          </p:nvSpPr>
          <p:spPr bwMode="auto">
            <a:xfrm rot="10800000">
              <a:off x="3751974" y="1891859"/>
              <a:ext cx="2147024" cy="335837"/>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sp>
          <p:nvSpPr>
            <p:cNvPr id="40" name="Rectangle 39"/>
            <p:cNvSpPr/>
            <p:nvPr/>
          </p:nvSpPr>
          <p:spPr bwMode="auto">
            <a:xfrm rot="12232832">
              <a:off x="6465656" y="2222677"/>
              <a:ext cx="414428" cy="335837"/>
            </a:xfrm>
            <a:prstGeom prst="rect">
              <a:avLst/>
            </a:prstGeom>
            <a:solidFill>
              <a:schemeClr val="accent1">
                <a:alpha val="45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dirty="0" smtClean="0">
                <a:solidFill>
                  <a:srgbClr val="000000"/>
                </a:solidFill>
              </a:endParaRPr>
            </a:p>
          </p:txBody>
        </p:sp>
      </p:grpSp>
    </p:spTree>
    <p:extLst>
      <p:ext uri="{BB962C8B-B14F-4D97-AF65-F5344CB8AC3E}">
        <p14:creationId xmlns:p14="http://schemas.microsoft.com/office/powerpoint/2010/main" val="3154326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p:cNvSpPr/>
          <p:nvPr/>
        </p:nvSpPr>
        <p:spPr bwMode="auto">
          <a:xfrm>
            <a:off x="2650957" y="2566718"/>
            <a:ext cx="68182" cy="264694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2582781" y="2558702"/>
            <a:ext cx="64168" cy="2646947"/>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9" name="Rectangle 48"/>
          <p:cNvSpPr/>
          <p:nvPr/>
        </p:nvSpPr>
        <p:spPr>
          <a:xfrm>
            <a:off x="7575943" y="2387752"/>
            <a:ext cx="1219141" cy="2827421"/>
          </a:xfrm>
          <a:prstGeom prst="rect">
            <a:avLst/>
          </a:prstGeom>
          <a:solidFill>
            <a:srgbClr val="FDB5F4"/>
          </a:solidFill>
        </p:spPr>
        <p:txBody>
          <a:bodyPr wrap="square">
            <a:spAutoFit/>
          </a:bodyPr>
          <a:lstStyle/>
          <a:p>
            <a:pPr algn="l"/>
            <a:endParaRPr lang="en-US" dirty="0">
              <a:solidFill>
                <a:srgbClr val="000000"/>
              </a:solidFill>
            </a:endParaRPr>
          </a:p>
        </p:txBody>
      </p:sp>
      <p:sp>
        <p:nvSpPr>
          <p:cNvPr id="37" name="Rectangle 36"/>
          <p:cNvSpPr/>
          <p:nvPr/>
        </p:nvSpPr>
        <p:spPr bwMode="auto">
          <a:xfrm>
            <a:off x="7628020" y="2562708"/>
            <a:ext cx="84221" cy="830197"/>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8" name="Rectangle 37"/>
          <p:cNvSpPr/>
          <p:nvPr/>
        </p:nvSpPr>
        <p:spPr bwMode="auto">
          <a:xfrm>
            <a:off x="8622631" y="3292625"/>
            <a:ext cx="121319" cy="55748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9" name="Rectangle 38"/>
          <p:cNvSpPr/>
          <p:nvPr/>
        </p:nvSpPr>
        <p:spPr bwMode="auto">
          <a:xfrm>
            <a:off x="8125325" y="4263172"/>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0" name="Rectangle 39"/>
          <p:cNvSpPr/>
          <p:nvPr/>
        </p:nvSpPr>
        <p:spPr bwMode="auto">
          <a:xfrm>
            <a:off x="8109283" y="4824646"/>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1" name="Rectangle 40"/>
          <p:cNvSpPr/>
          <p:nvPr/>
        </p:nvSpPr>
        <p:spPr bwMode="auto">
          <a:xfrm>
            <a:off x="8610599" y="4616099"/>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2" name="Rectangle 41"/>
          <p:cNvSpPr/>
          <p:nvPr/>
        </p:nvSpPr>
        <p:spPr bwMode="auto">
          <a:xfrm>
            <a:off x="8618615" y="4058611"/>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3" name="Rectangle 42"/>
          <p:cNvSpPr/>
          <p:nvPr/>
        </p:nvSpPr>
        <p:spPr bwMode="auto">
          <a:xfrm>
            <a:off x="8109255" y="3874115"/>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a:xfrm>
            <a:off x="5775159" y="2394275"/>
            <a:ext cx="1792706" cy="2827421"/>
          </a:xfrm>
          <a:prstGeom prst="rect">
            <a:avLst/>
          </a:prstGeom>
          <a:solidFill>
            <a:schemeClr val="bg1">
              <a:lumMod val="85000"/>
            </a:schemeClr>
          </a:solidFill>
        </p:spPr>
        <p:txBody>
          <a:bodyPr wrap="square">
            <a:spAutoFit/>
          </a:bodyPr>
          <a:lstStyle/>
          <a:p>
            <a:pPr algn="l"/>
            <a:endParaRPr lang="en-US" dirty="0">
              <a:solidFill>
                <a:srgbClr val="000000"/>
              </a:solidFill>
            </a:endParaRPr>
          </a:p>
        </p:txBody>
      </p:sp>
      <p:sp>
        <p:nvSpPr>
          <p:cNvPr id="9" name="Rectangle 8"/>
          <p:cNvSpPr/>
          <p:nvPr/>
        </p:nvSpPr>
        <p:spPr bwMode="auto">
          <a:xfrm>
            <a:off x="2454444" y="2562718"/>
            <a:ext cx="132347" cy="264694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lstStyle/>
          <a:p>
            <a:r>
              <a:rPr lang="en-US" dirty="0" smtClean="0"/>
              <a:t>Verifying BGP: </a:t>
            </a:r>
            <a:r>
              <a:rPr lang="en-US" dirty="0" smtClean="0">
                <a:latin typeface="Courier New" pitchFamily="49" charset="0"/>
                <a:cs typeface="Courier New" pitchFamily="49" charset="0"/>
              </a:rPr>
              <a:t>show ip bgp</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a:xfrm>
            <a:off x="2408992" y="1455813"/>
            <a:ext cx="6494380" cy="3946357"/>
          </a:xfrm>
        </p:spPr>
        <p:txBody>
          <a:bodyPr>
            <a:noAutofit/>
          </a:bodyPr>
          <a:lstStyle/>
          <a:p>
            <a:pPr>
              <a:lnSpc>
                <a:spcPct val="110000"/>
              </a:lnSpc>
            </a:pPr>
            <a:r>
              <a:rPr lang="en-US" sz="1100" dirty="0" smtClean="0"/>
              <a:t>R1# </a:t>
            </a:r>
            <a:r>
              <a:rPr lang="en-US" sz="1100" b="1" dirty="0" smtClean="0"/>
              <a:t>show ip bgp</a:t>
            </a:r>
          </a:p>
          <a:p>
            <a:pPr>
              <a:lnSpc>
                <a:spcPct val="110000"/>
              </a:lnSpc>
            </a:pPr>
            <a:r>
              <a:rPr lang="en-US" sz="1100" dirty="0" smtClean="0"/>
              <a:t>BGP table version is 14, local router ID is 172.31.11.1</a:t>
            </a:r>
          </a:p>
          <a:p>
            <a:pPr>
              <a:lnSpc>
                <a:spcPct val="110000"/>
              </a:lnSpc>
            </a:pPr>
            <a:r>
              <a:rPr lang="en-US" sz="1100" dirty="0" smtClean="0"/>
              <a:t>Status codes: s suppressed, d damped, h history, * valid, &gt; best, i - internal, r RIB-failure, S Stale </a:t>
            </a:r>
          </a:p>
          <a:p>
            <a:pPr>
              <a:lnSpc>
                <a:spcPct val="110000"/>
              </a:lnSpc>
            </a:pPr>
            <a:r>
              <a:rPr lang="en-US" sz="1100" dirty="0" smtClean="0"/>
              <a:t>Origin codes: i - IGP, e - EGP, ? - incomplete</a:t>
            </a:r>
          </a:p>
          <a:p>
            <a:pPr>
              <a:lnSpc>
                <a:spcPct val="110000"/>
              </a:lnSpc>
            </a:pPr>
            <a:r>
              <a:rPr lang="en-US" sz="1100" dirty="0" smtClean="0"/>
              <a:t>   Network          Next Hop            Metric LocPrf Weight Path</a:t>
            </a:r>
          </a:p>
          <a:p>
            <a:pPr>
              <a:lnSpc>
                <a:spcPct val="110000"/>
              </a:lnSpc>
            </a:pPr>
            <a:r>
              <a:rPr lang="en-US" sz="1100" dirty="0" smtClean="0"/>
              <a:t>*&gt; 10.1.0.0/24      0.0.0.0                  0         32768 i</a:t>
            </a:r>
          </a:p>
          <a:p>
            <a:pPr>
              <a:lnSpc>
                <a:spcPct val="110000"/>
              </a:lnSpc>
            </a:pPr>
            <a:r>
              <a:rPr lang="en-US" sz="1100" dirty="0" smtClean="0"/>
              <a:t>* i                 10.1.0.2                 0    100      0 i</a:t>
            </a:r>
          </a:p>
          <a:p>
            <a:pPr>
              <a:lnSpc>
                <a:spcPct val="110000"/>
              </a:lnSpc>
            </a:pPr>
            <a:r>
              <a:rPr lang="en-US" sz="1100" dirty="0" smtClean="0"/>
              <a:t>*&gt; 10.1.1.0/24      0.0.0.0                  0         32768 i</a:t>
            </a:r>
          </a:p>
          <a:p>
            <a:pPr>
              <a:lnSpc>
                <a:spcPct val="110000"/>
              </a:lnSpc>
            </a:pPr>
            <a:r>
              <a:rPr lang="en-US" sz="1100" dirty="0" smtClean="0"/>
              <a:t>*&gt;i10.1.2.0/24      10.1.0.2                 0    100      0 i</a:t>
            </a:r>
          </a:p>
          <a:p>
            <a:pPr>
              <a:lnSpc>
                <a:spcPct val="110000"/>
              </a:lnSpc>
            </a:pPr>
            <a:r>
              <a:rPr lang="en-US" sz="1100" dirty="0" smtClean="0"/>
              <a:t>*&gt; 10.97.97.0/24    172.31.1.3                             0 64998 64997 i</a:t>
            </a:r>
          </a:p>
          <a:p>
            <a:pPr>
              <a:lnSpc>
                <a:spcPct val="110000"/>
              </a:lnSpc>
            </a:pPr>
            <a:r>
              <a:rPr lang="en-US" sz="1100" dirty="0" smtClean="0"/>
              <a:t>*                   172.31.11.4                            0 64999 64997 i</a:t>
            </a:r>
          </a:p>
          <a:p>
            <a:pPr>
              <a:lnSpc>
                <a:spcPct val="110000"/>
              </a:lnSpc>
            </a:pPr>
            <a:r>
              <a:rPr lang="en-US" sz="1100" dirty="0" smtClean="0"/>
              <a:t>* i                 172.31.11.4              0    100      0 64999 64997 i</a:t>
            </a:r>
          </a:p>
          <a:p>
            <a:pPr>
              <a:lnSpc>
                <a:spcPct val="110000"/>
              </a:lnSpc>
            </a:pPr>
            <a:r>
              <a:rPr lang="en-US" sz="1100" dirty="0" smtClean="0"/>
              <a:t>*&gt; 10.254.0.0/24    172.31.1.3               0             0 64998 i</a:t>
            </a:r>
          </a:p>
          <a:p>
            <a:pPr>
              <a:lnSpc>
                <a:spcPct val="110000"/>
              </a:lnSpc>
            </a:pPr>
            <a:r>
              <a:rPr lang="en-US" sz="1100" dirty="0" smtClean="0"/>
              <a:t>*                   172.31.11.4                            0 64999 64998 i</a:t>
            </a:r>
          </a:p>
          <a:p>
            <a:pPr>
              <a:lnSpc>
                <a:spcPct val="110000"/>
              </a:lnSpc>
            </a:pPr>
            <a:r>
              <a:rPr lang="en-US" sz="1100" dirty="0" smtClean="0"/>
              <a:t>* i                 172.31.1.3               0    100      0 64998 i</a:t>
            </a:r>
          </a:p>
          <a:p>
            <a:pPr>
              <a:lnSpc>
                <a:spcPct val="110000"/>
              </a:lnSpc>
            </a:pPr>
            <a:r>
              <a:rPr lang="en-US" sz="1100" dirty="0" smtClean="0"/>
              <a:t>r&gt; 172.31.1.0/24    172.31.1.3               0             0 64998 i</a:t>
            </a:r>
          </a:p>
          <a:p>
            <a:pPr>
              <a:lnSpc>
                <a:spcPct val="110000"/>
              </a:lnSpc>
            </a:pPr>
            <a:r>
              <a:rPr lang="en-US" sz="1100" dirty="0" smtClean="0"/>
              <a:t>r                   172.31.11.4                            0 64999 64998 i</a:t>
            </a:r>
          </a:p>
          <a:p>
            <a:pPr>
              <a:lnSpc>
                <a:spcPct val="110000"/>
              </a:lnSpc>
            </a:pPr>
            <a:r>
              <a:rPr lang="en-US" sz="1100" dirty="0" smtClean="0"/>
              <a:t>r i                 172.31.1.3               0    100      0 64998 i</a:t>
            </a:r>
          </a:p>
          <a:p>
            <a:pPr>
              <a:lnSpc>
                <a:spcPct val="110000"/>
              </a:lnSpc>
            </a:pPr>
            <a:r>
              <a:rPr lang="en-US" sz="1100" dirty="0" smtClean="0"/>
              <a:t>*&gt; 172.31.2.0/24    172.31.1.3               0             0 64998 i</a:t>
            </a:r>
          </a:p>
        </p:txBody>
      </p:sp>
      <p:sp>
        <p:nvSpPr>
          <p:cNvPr id="13" name="Content Placeholder 12"/>
          <p:cNvSpPr>
            <a:spLocks noGrp="1"/>
          </p:cNvSpPr>
          <p:nvPr>
            <p:ph sz="quarter" idx="11"/>
          </p:nvPr>
        </p:nvSpPr>
        <p:spPr>
          <a:xfrm>
            <a:off x="315496" y="987007"/>
            <a:ext cx="8520113" cy="687798"/>
          </a:xfrm>
        </p:spPr>
        <p:txBody>
          <a:bodyPr/>
          <a:lstStyle/>
          <a:p>
            <a:r>
              <a:rPr lang="en-US" dirty="0" smtClean="0"/>
              <a:t>Display the BGP topology database (the BGP table).</a:t>
            </a:r>
            <a:endParaRPr lang="en-US" dirty="0"/>
          </a:p>
        </p:txBody>
      </p:sp>
      <p:sp>
        <p:nvSpPr>
          <p:cNvPr id="8" name="Text Box 29"/>
          <p:cNvSpPr txBox="1">
            <a:spLocks noChangeArrowheads="1"/>
          </p:cNvSpPr>
          <p:nvPr/>
        </p:nvSpPr>
        <p:spPr bwMode="auto">
          <a:xfrm>
            <a:off x="269752" y="1464918"/>
            <a:ext cx="2071950" cy="1553327"/>
          </a:xfrm>
          <a:prstGeom prst="rect">
            <a:avLst/>
          </a:prstGeom>
          <a:solidFill>
            <a:srgbClr val="FFFF9B"/>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dirty="0" smtClean="0">
                <a:solidFill>
                  <a:srgbClr val="000000"/>
                </a:solidFill>
              </a:rPr>
              <a:t>The status codes are </a:t>
            </a:r>
            <a:r>
              <a:rPr lang="en-US" sz="1050" smtClean="0">
                <a:solidFill>
                  <a:srgbClr val="000000"/>
                </a:solidFill>
              </a:rPr>
              <a:t>shown in the first column of </a:t>
            </a:r>
            <a:r>
              <a:rPr lang="en-US" sz="1050" dirty="0" smtClean="0">
                <a:solidFill>
                  <a:srgbClr val="000000"/>
                </a:solidFill>
              </a:rPr>
              <a:t>each line of output.</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a:t>
            </a:r>
            <a:r>
              <a:rPr lang="en-US" sz="1050" dirty="0" smtClean="0">
                <a:solidFill>
                  <a:srgbClr val="000000"/>
                </a:solidFill>
              </a:rPr>
              <a:t> means that the next-hop address (in the fifth column) is valid.</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r</a:t>
            </a:r>
            <a:r>
              <a:rPr lang="en-US" sz="1050" dirty="0" smtClean="0">
                <a:solidFill>
                  <a:srgbClr val="000000"/>
                </a:solidFill>
              </a:rPr>
              <a:t> means a RIB failure and the route was not installed in the RIB. </a:t>
            </a:r>
            <a:endParaRPr lang="en-US" sz="1050" dirty="0">
              <a:solidFill>
                <a:srgbClr val="000000"/>
              </a:solidFill>
            </a:endParaRPr>
          </a:p>
        </p:txBody>
      </p:sp>
      <p:sp>
        <p:nvSpPr>
          <p:cNvPr id="36" name="Text Box 29"/>
          <p:cNvSpPr txBox="1">
            <a:spLocks noChangeArrowheads="1"/>
          </p:cNvSpPr>
          <p:nvPr/>
        </p:nvSpPr>
        <p:spPr bwMode="auto">
          <a:xfrm>
            <a:off x="5943601" y="5486400"/>
            <a:ext cx="2986088" cy="1078330"/>
          </a:xfrm>
          <a:prstGeom prst="rect">
            <a:avLst/>
          </a:prstGeom>
          <a:solidFill>
            <a:srgbClr val="7EC3E6"/>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last column displays the ORIGIN attribute). </a:t>
            </a:r>
          </a:p>
          <a:p>
            <a:pPr algn="l" defTabSz="814388">
              <a:spcBef>
                <a:spcPct val="50000"/>
              </a:spcBef>
              <a:defRPr/>
            </a:pPr>
            <a:r>
              <a:rPr lang="en-US" sz="1050" dirty="0" smtClean="0">
                <a:solidFill>
                  <a:srgbClr val="000000"/>
                </a:solidFill>
              </a:rPr>
              <a:t>- </a:t>
            </a:r>
            <a:r>
              <a:rPr lang="en-US" sz="1050" b="1" dirty="0" smtClean="0">
                <a:solidFill>
                  <a:srgbClr val="000000"/>
                </a:solidFill>
              </a:rPr>
              <a:t>i</a:t>
            </a:r>
            <a:r>
              <a:rPr lang="en-US" sz="1050" dirty="0" smtClean="0">
                <a:solidFill>
                  <a:srgbClr val="000000"/>
                </a:solidFill>
              </a:rPr>
              <a:t> means the original router probably used a </a:t>
            </a:r>
            <a:r>
              <a:rPr lang="en-US" sz="1050" b="1" dirty="0" smtClean="0">
                <a:solidFill>
                  <a:srgbClr val="000000"/>
                </a:solidFill>
                <a:latin typeface="Courier New" pitchFamily="49" charset="0"/>
                <a:cs typeface="Courier New" pitchFamily="49" charset="0"/>
              </a:rPr>
              <a:t>network</a:t>
            </a:r>
            <a:r>
              <a:rPr lang="en-US" sz="1050" b="1" dirty="0" smtClean="0">
                <a:solidFill>
                  <a:srgbClr val="000000"/>
                </a:solidFill>
              </a:rPr>
              <a:t> </a:t>
            </a:r>
            <a:r>
              <a:rPr lang="en-US" sz="1050" dirty="0" smtClean="0">
                <a:solidFill>
                  <a:srgbClr val="000000"/>
                </a:solidFill>
              </a:rPr>
              <a:t>command to introduce this network into BGP. </a:t>
            </a:r>
          </a:p>
          <a:p>
            <a:pPr algn="l" defTabSz="814388">
              <a:spcBef>
                <a:spcPct val="50000"/>
              </a:spcBef>
              <a:defRPr/>
            </a:pPr>
            <a:r>
              <a:rPr lang="en-US" sz="1050" dirty="0" smtClean="0">
                <a:solidFill>
                  <a:srgbClr val="000000"/>
                </a:solidFill>
              </a:rPr>
              <a:t>- </a:t>
            </a:r>
            <a:r>
              <a:rPr lang="en-US" sz="1050" b="1" dirty="0" smtClean="0">
                <a:solidFill>
                  <a:srgbClr val="000000"/>
                </a:solidFill>
              </a:rPr>
              <a:t>? </a:t>
            </a:r>
            <a:r>
              <a:rPr lang="en-US" sz="1050" dirty="0" smtClean="0">
                <a:solidFill>
                  <a:srgbClr val="000000"/>
                </a:solidFill>
              </a:rPr>
              <a:t>means the route was probably redistributed from an IGP into the BGP process.</a:t>
            </a:r>
          </a:p>
        </p:txBody>
      </p:sp>
      <p:sp>
        <p:nvSpPr>
          <p:cNvPr id="20" name="Text Box 29"/>
          <p:cNvSpPr txBox="1">
            <a:spLocks noChangeArrowheads="1"/>
          </p:cNvSpPr>
          <p:nvPr/>
        </p:nvSpPr>
        <p:spPr bwMode="auto">
          <a:xfrm>
            <a:off x="266130" y="4100501"/>
            <a:ext cx="2048445" cy="1328738"/>
          </a:xfrm>
          <a:prstGeom prst="rect">
            <a:avLst/>
          </a:prstGeom>
          <a:solidFill>
            <a:schemeClr val="tx2">
              <a:lumMod val="20000"/>
              <a:lumOff val="80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third column is either blank or has </a:t>
            </a:r>
            <a:r>
              <a:rPr lang="en-US" sz="1050" smtClean="0">
                <a:solidFill>
                  <a:srgbClr val="000000"/>
                </a:solidFill>
              </a:rPr>
              <a:t>an “</a:t>
            </a:r>
            <a:r>
              <a:rPr lang="en-US" sz="1050" b="1" dirty="0" smtClean="0">
                <a:solidFill>
                  <a:srgbClr val="000000"/>
                </a:solidFill>
              </a:rPr>
              <a:t>i</a:t>
            </a:r>
            <a:r>
              <a:rPr lang="en-US" sz="1050" smtClean="0">
                <a:solidFill>
                  <a:srgbClr val="000000"/>
                </a:solidFill>
              </a:rPr>
              <a:t>” </a:t>
            </a:r>
            <a:r>
              <a:rPr lang="en-US" sz="1050" dirty="0" smtClean="0">
                <a:solidFill>
                  <a:srgbClr val="000000"/>
                </a:solidFill>
              </a:rPr>
              <a:t>in it. </a:t>
            </a:r>
          </a:p>
          <a:p>
            <a:pPr algn="l" defTabSz="814388">
              <a:spcBef>
                <a:spcPct val="50000"/>
              </a:spcBef>
              <a:defRPr/>
            </a:pPr>
            <a:r>
              <a:rPr lang="en-US" sz="1050" dirty="0" smtClean="0">
                <a:solidFill>
                  <a:srgbClr val="000000"/>
                </a:solidFill>
              </a:rPr>
              <a:t>- If it has an </a:t>
            </a:r>
            <a:r>
              <a:rPr lang="en-US" sz="1050" b="1" dirty="0" smtClean="0">
                <a:solidFill>
                  <a:srgbClr val="000000"/>
                </a:solidFill>
              </a:rPr>
              <a:t>i</a:t>
            </a:r>
            <a:r>
              <a:rPr lang="en-US" sz="1050" dirty="0" smtClean="0">
                <a:solidFill>
                  <a:srgbClr val="000000"/>
                </a:solidFill>
              </a:rPr>
              <a:t>, an IBGP neighbor advertised this route to this router.</a:t>
            </a:r>
          </a:p>
          <a:p>
            <a:pPr algn="l" defTabSz="814388">
              <a:spcBef>
                <a:spcPct val="50000"/>
              </a:spcBef>
              <a:defRPr/>
            </a:pPr>
            <a:r>
              <a:rPr lang="en-US" sz="1050" dirty="0" smtClean="0">
                <a:solidFill>
                  <a:srgbClr val="000000"/>
                </a:solidFill>
              </a:rPr>
              <a:t>- If it is blank, BGP learned that route from an external peer. </a:t>
            </a:r>
          </a:p>
        </p:txBody>
      </p:sp>
      <p:sp>
        <p:nvSpPr>
          <p:cNvPr id="16" name="Text Box 29"/>
          <p:cNvSpPr txBox="1">
            <a:spLocks noChangeArrowheads="1"/>
          </p:cNvSpPr>
          <p:nvPr/>
        </p:nvSpPr>
        <p:spPr bwMode="auto">
          <a:xfrm>
            <a:off x="284302" y="3112407"/>
            <a:ext cx="2021304" cy="890837"/>
          </a:xfrm>
          <a:prstGeom prst="rect">
            <a:avLst/>
          </a:prstGeom>
          <a:solidFill>
            <a:schemeClr val="accent2">
              <a:lumMod val="20000"/>
              <a:lumOff val="80000"/>
            </a:schemeClr>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smtClean="0">
                <a:solidFill>
                  <a:srgbClr val="000000"/>
                </a:solidFill>
              </a:rPr>
              <a:t>A </a:t>
            </a:r>
            <a:r>
              <a:rPr lang="en-US" sz="1050" b="1" smtClean="0">
                <a:solidFill>
                  <a:srgbClr val="000000"/>
                </a:solidFill>
              </a:rPr>
              <a:t>&gt; </a:t>
            </a:r>
            <a:r>
              <a:rPr lang="en-US" sz="1050" dirty="0" smtClean="0">
                <a:solidFill>
                  <a:srgbClr val="000000"/>
                </a:solidFill>
              </a:rPr>
              <a:t>in the second column indicates the best path for a route selected by BGP. </a:t>
            </a:r>
          </a:p>
          <a:p>
            <a:pPr algn="l" defTabSz="814388">
              <a:spcBef>
                <a:spcPct val="50000"/>
              </a:spcBef>
              <a:defRPr/>
            </a:pPr>
            <a:r>
              <a:rPr lang="en-US" sz="1050" dirty="0" smtClean="0">
                <a:solidFill>
                  <a:srgbClr val="000000"/>
                </a:solidFill>
              </a:rPr>
              <a:t>This route is offered to the IP routing table.</a:t>
            </a:r>
          </a:p>
        </p:txBody>
      </p:sp>
      <p:sp>
        <p:nvSpPr>
          <p:cNvPr id="47" name="Text Box 29"/>
          <p:cNvSpPr txBox="1">
            <a:spLocks noChangeArrowheads="1"/>
          </p:cNvSpPr>
          <p:nvPr/>
        </p:nvSpPr>
        <p:spPr bwMode="auto">
          <a:xfrm>
            <a:off x="3808794" y="5488711"/>
            <a:ext cx="2005285" cy="905319"/>
          </a:xfrm>
          <a:prstGeom prst="rect">
            <a:avLst/>
          </a:prstGeom>
          <a:solidFill>
            <a:srgbClr val="FDB5F4"/>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smtClean="0">
                <a:solidFill>
                  <a:srgbClr val="000000"/>
                </a:solidFill>
              </a:rPr>
              <a:t>The Path section lists </a:t>
            </a:r>
            <a:r>
              <a:rPr lang="en-US" sz="1050" dirty="0" smtClean="0">
                <a:solidFill>
                  <a:srgbClr val="000000"/>
                </a:solidFill>
              </a:rPr>
              <a:t>the AS path. The last AS # is the originating AS.</a:t>
            </a:r>
          </a:p>
          <a:p>
            <a:pPr algn="l" defTabSz="814388">
              <a:spcBef>
                <a:spcPct val="50000"/>
              </a:spcBef>
              <a:defRPr/>
            </a:pPr>
            <a:r>
              <a:rPr lang="en-US" sz="1050" dirty="0" smtClean="0">
                <a:solidFill>
                  <a:srgbClr val="000000"/>
                </a:solidFill>
              </a:rPr>
              <a:t>If blank the route is from the current autonomous </a:t>
            </a:r>
            <a:r>
              <a:rPr lang="en-US" sz="1050" smtClean="0">
                <a:solidFill>
                  <a:srgbClr val="000000"/>
                </a:solidFill>
              </a:rPr>
              <a:t>system.</a:t>
            </a:r>
            <a:endParaRPr lang="en-US" sz="1050" dirty="0" smtClean="0">
              <a:solidFill>
                <a:srgbClr val="000000"/>
              </a:solidFill>
            </a:endParaRPr>
          </a:p>
        </p:txBody>
      </p:sp>
      <p:sp>
        <p:nvSpPr>
          <p:cNvPr id="30" name="Text Box 29"/>
          <p:cNvSpPr txBox="1">
            <a:spLocks noChangeArrowheads="1"/>
          </p:cNvSpPr>
          <p:nvPr/>
        </p:nvSpPr>
        <p:spPr bwMode="auto">
          <a:xfrm>
            <a:off x="1665336" y="5517208"/>
            <a:ext cx="2035175" cy="597841"/>
          </a:xfrm>
          <a:prstGeom prst="rect">
            <a:avLst/>
          </a:prstGeom>
          <a:solidFill>
            <a:schemeClr val="accent3">
              <a:lumMod val="85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This section lists three BGP </a:t>
            </a:r>
            <a:r>
              <a:rPr lang="en-US" sz="1050" smtClean="0">
                <a:solidFill>
                  <a:srgbClr val="000000"/>
                </a:solidFill>
              </a:rPr>
              <a:t>path attributes: metric </a:t>
            </a:r>
            <a:r>
              <a:rPr lang="en-US" sz="1050" dirty="0" smtClean="0">
                <a:solidFill>
                  <a:srgbClr val="000000"/>
                </a:solidFill>
              </a:rPr>
              <a:t>(MED), local preference, and </a:t>
            </a:r>
            <a:r>
              <a:rPr lang="en-US" sz="1050" smtClean="0">
                <a:solidFill>
                  <a:srgbClr val="000000"/>
                </a:solidFill>
              </a:rPr>
              <a:t>weight.</a:t>
            </a:r>
            <a:endParaRPr lang="en-US" sz="1050" dirty="0" smtClean="0">
              <a:solidFill>
                <a:srgbClr val="000000"/>
              </a:solidFill>
            </a:endParaRPr>
          </a:p>
        </p:txBody>
      </p:sp>
    </p:spTree>
    <p:extLst>
      <p:ext uri="{BB962C8B-B14F-4D97-AF65-F5344CB8AC3E}">
        <p14:creationId xmlns:p14="http://schemas.microsoft.com/office/powerpoint/2010/main" val="3642180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04813"/>
            <a:ext cx="56499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5"/>
          <p:cNvSpPr>
            <a:spLocks noChangeArrowheads="1"/>
          </p:cNvSpPr>
          <p:nvPr/>
        </p:nvSpPr>
        <p:spPr bwMode="auto">
          <a:xfrm>
            <a:off x="900113" y="620713"/>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l" eaLnBrk="1" hangingPunct="1">
              <a:lnSpc>
                <a:spcPct val="100000"/>
              </a:lnSpc>
              <a:spcBef>
                <a:spcPct val="0"/>
              </a:spcBef>
              <a:buClrTx/>
              <a:buSzTx/>
              <a:buFontTx/>
              <a:buNone/>
            </a:pPr>
            <a:r>
              <a:rPr lang="en-NZ" altLang="en-US" sz="1800" b="1" u="sng" smtClean="0">
                <a:solidFill>
                  <a:prstClr val="black"/>
                </a:solidFill>
                <a:latin typeface="Arial" charset="0"/>
              </a:rPr>
              <a:t>EXERCISE</a:t>
            </a:r>
          </a:p>
        </p:txBody>
      </p:sp>
    </p:spTree>
    <p:extLst>
      <p:ext uri="{BB962C8B-B14F-4D97-AF65-F5344CB8AC3E}">
        <p14:creationId xmlns:p14="http://schemas.microsoft.com/office/powerpoint/2010/main" val="1261478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276475"/>
            <a:ext cx="28575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Grp="1" noChangeArrowheads="1"/>
          </p:cNvSpPr>
          <p:nvPr>
            <p:ph type="title"/>
          </p:nvPr>
        </p:nvSpPr>
        <p:spPr/>
        <p:txBody>
          <a:bodyPr/>
          <a:lstStyle/>
          <a:p>
            <a:pPr eaLnBrk="1" hangingPunct="1"/>
            <a:r>
              <a:rPr lang="en-NZ" altLang="en-US" sz="3200" b="1" u="sng" smtClean="0"/>
              <a:t>Scenario 1</a:t>
            </a:r>
            <a:endParaRPr lang="en-AU" altLang="en-US" sz="3200" b="1" u="sng" smtClean="0"/>
          </a:p>
        </p:txBody>
      </p:sp>
      <p:sp>
        <p:nvSpPr>
          <p:cNvPr id="55299" name="Rectangle 3"/>
          <p:cNvSpPr>
            <a:spLocks noGrp="1" noChangeArrowheads="1"/>
          </p:cNvSpPr>
          <p:nvPr>
            <p:ph sz="quarter" idx="1"/>
          </p:nvPr>
        </p:nvSpPr>
        <p:spPr/>
        <p:txBody>
          <a:bodyPr/>
          <a:lstStyle/>
          <a:p>
            <a:pPr eaLnBrk="1" hangingPunct="1"/>
            <a:r>
              <a:rPr lang="en-NZ" altLang="en-US" sz="2000" smtClean="0"/>
              <a:t>For a prefix originated in AS500 which link would R2 prefer outbound ?</a:t>
            </a:r>
          </a:p>
          <a:p>
            <a:pPr eaLnBrk="1" hangingPunct="1"/>
            <a:endParaRPr lang="en-NZ" altLang="en-US" sz="2000" smtClean="0"/>
          </a:p>
          <a:p>
            <a:pPr eaLnBrk="1" hangingPunct="1"/>
            <a:r>
              <a:rPr lang="en-NZ" altLang="en-US" sz="2000" smtClean="0"/>
              <a:t>Why would it not prefer the link to R1</a:t>
            </a:r>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endParaRPr lang="en-NZ" altLang="en-US" sz="2000" smtClean="0"/>
          </a:p>
          <a:p>
            <a:pPr eaLnBrk="1" hangingPunct="1"/>
            <a:r>
              <a:rPr lang="en-NZ" altLang="en-US" sz="2000" smtClean="0"/>
              <a:t>A: Link 2 – shortest AS path, eBGP preferred over iBGP</a:t>
            </a:r>
            <a:endParaRPr lang="en-AU" altLang="en-US" sz="2000" smtClean="0"/>
          </a:p>
        </p:txBody>
      </p:sp>
    </p:spTree>
    <p:extLst>
      <p:ext uri="{BB962C8B-B14F-4D97-AF65-F5344CB8AC3E}">
        <p14:creationId xmlns:p14="http://schemas.microsoft.com/office/powerpoint/2010/main" val="4917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checkerboard(across)">
                                      <p:cBhvr>
                                        <p:cTn id="7" dur="5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NZ" altLang="en-US" sz="3200" b="1" u="sng" smtClean="0"/>
              <a:t>Scenario 2</a:t>
            </a:r>
            <a:endParaRPr lang="en-AU" altLang="en-US" sz="3200" b="1" u="sng" smtClean="0"/>
          </a:p>
        </p:txBody>
      </p:sp>
      <p:sp>
        <p:nvSpPr>
          <p:cNvPr id="56323" name="Rectangle 3"/>
          <p:cNvSpPr>
            <a:spLocks noGrp="1" noChangeArrowheads="1"/>
          </p:cNvSpPr>
          <p:nvPr>
            <p:ph sz="quarter" idx="1"/>
          </p:nvPr>
        </p:nvSpPr>
        <p:spPr/>
        <p:txBody>
          <a:bodyPr/>
          <a:lstStyle/>
          <a:p>
            <a:pPr eaLnBrk="1" hangingPunct="1"/>
            <a:r>
              <a:rPr lang="en-NZ" altLang="en-US" sz="2000" smtClean="0"/>
              <a:t>Apply a policy in AS100 so that link 1 is favoured outbound via R1.</a:t>
            </a:r>
          </a:p>
          <a:p>
            <a:pPr eaLnBrk="1" hangingPunct="1"/>
            <a:endParaRPr lang="en-NZ" altLang="en-US" sz="2000" smtClean="0"/>
          </a:p>
          <a:p>
            <a:pPr eaLnBrk="1" hangingPunct="1"/>
            <a:r>
              <a:rPr lang="en-NZ" altLang="en-US" sz="2000" smtClean="0"/>
              <a:t>A: set a high local preference for routes learned from neighbour R4</a:t>
            </a:r>
            <a:endParaRPr lang="en-AU" altLang="en-US" sz="2000" smtClean="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52738"/>
            <a:ext cx="3455987"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23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diamond(in)">
                                      <p:cBhvr>
                                        <p:cTn id="7" dur="20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NZ" altLang="en-US" sz="3200" b="1" u="sng" smtClean="0"/>
              <a:t>Scenario 3</a:t>
            </a:r>
            <a:endParaRPr lang="en-AU" altLang="en-US" sz="3200" b="1" u="sng" smtClean="0"/>
          </a:p>
        </p:txBody>
      </p:sp>
      <p:sp>
        <p:nvSpPr>
          <p:cNvPr id="57347" name="Rectangle 3"/>
          <p:cNvSpPr>
            <a:spLocks noGrp="1" noChangeArrowheads="1"/>
          </p:cNvSpPr>
          <p:nvPr>
            <p:ph sz="quarter" idx="1"/>
          </p:nvPr>
        </p:nvSpPr>
        <p:spPr/>
        <p:txBody>
          <a:bodyPr/>
          <a:lstStyle/>
          <a:p>
            <a:pPr eaLnBrk="1" hangingPunct="1"/>
            <a:r>
              <a:rPr lang="en-NZ" altLang="en-US" sz="2000" smtClean="0"/>
              <a:t>Apply a policy in AS100 so that AS500 uses the path via AS400 to AS100</a:t>
            </a:r>
          </a:p>
          <a:p>
            <a:pPr eaLnBrk="1" hangingPunct="1"/>
            <a:endParaRPr lang="en-NZ" altLang="en-US" sz="2000" smtClean="0"/>
          </a:p>
          <a:p>
            <a:pPr eaLnBrk="1" hangingPunct="1"/>
            <a:r>
              <a:rPr lang="en-NZ" altLang="en-US" sz="2000" smtClean="0"/>
              <a:t>A: use AS path prepending for prefixes advertised to peers over link1 &amp; link2.</a:t>
            </a:r>
          </a:p>
          <a:p>
            <a:pPr eaLnBrk="1" hangingPunct="1"/>
            <a:r>
              <a:rPr lang="en-NZ" altLang="en-US" sz="2000" smtClean="0"/>
              <a:t>Prepend twice or more.</a:t>
            </a:r>
            <a:endParaRPr lang="en-AU" altLang="en-US" sz="2000" smtClean="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81300"/>
            <a:ext cx="34559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8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7" dur="500"/>
                                        <p:tgtEl>
                                          <p:spTgt spid="573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0"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NZ" altLang="en-US" sz="3200" b="1" u="sng" smtClean="0"/>
              <a:t>How to influence inbound vs outbound</a:t>
            </a:r>
            <a:endParaRPr lang="en-AU" altLang="en-US" sz="3200" b="1" u="sng" smtClean="0"/>
          </a:p>
        </p:txBody>
      </p:sp>
      <p:graphicFrame>
        <p:nvGraphicFramePr>
          <p:cNvPr id="52254" name="Group 30"/>
          <p:cNvGraphicFramePr>
            <a:graphicFrameLocks noGrp="1"/>
          </p:cNvGraphicFramePr>
          <p:nvPr>
            <p:ph type="tbl" idx="1"/>
          </p:nvPr>
        </p:nvGraphicFramePr>
        <p:xfrm>
          <a:off x="468313" y="1628775"/>
          <a:ext cx="8229600" cy="3240088"/>
        </p:xfrm>
        <a:graphic>
          <a:graphicData uri="http://schemas.openxmlformats.org/drawingml/2006/table">
            <a:tbl>
              <a:tblPr/>
              <a:tblGrid>
                <a:gridCol w="2743200"/>
                <a:gridCol w="2743200"/>
                <a:gridCol w="27432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dirty="0" smtClean="0">
                          <a:ln>
                            <a:noFill/>
                          </a:ln>
                          <a:solidFill>
                            <a:schemeClr val="tx1"/>
                          </a:solidFill>
                          <a:effectLst/>
                          <a:latin typeface="Arial" charset="0"/>
                        </a:rPr>
                        <a:t>Attribute</a:t>
                      </a:r>
                      <a:endParaRPr kumimoji="0" lang="en-AU" sz="20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smtClean="0">
                          <a:ln>
                            <a:noFill/>
                          </a:ln>
                          <a:solidFill>
                            <a:schemeClr val="tx1"/>
                          </a:solidFill>
                          <a:effectLst/>
                          <a:latin typeface="Arial" charset="0"/>
                        </a:rPr>
                        <a:t>Applied</a:t>
                      </a:r>
                      <a:endParaRPr kumimoji="0" lang="en-AU" sz="2000" b="1" i="0" u="sng"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1" i="0" u="sng" strike="noStrike" cap="none" normalizeH="0" baseline="0" smtClean="0">
                          <a:ln>
                            <a:noFill/>
                          </a:ln>
                          <a:solidFill>
                            <a:schemeClr val="tx1"/>
                          </a:solidFill>
                          <a:effectLst/>
                          <a:latin typeface="Arial" charset="0"/>
                        </a:rPr>
                        <a:t>Traffic Affected</a:t>
                      </a:r>
                      <a:endParaRPr kumimoji="0" lang="en-AU" sz="2000" b="1" i="0" u="sng"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dirty="0" smtClean="0">
                          <a:ln>
                            <a:noFill/>
                          </a:ln>
                          <a:solidFill>
                            <a:schemeClr val="tx1"/>
                          </a:solidFill>
                          <a:effectLst/>
                          <a:latin typeface="Arial" charset="0"/>
                        </a:rPr>
                        <a:t>Weight</a:t>
                      </a:r>
                      <a:endParaRPr kumimoji="0" lang="en-AU"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Local-Pref</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AS-Path</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MED</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Outbound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000" b="0" i="0" u="none" strike="noStrike" cap="none" normalizeH="0" baseline="0" smtClean="0">
                          <a:ln>
                            <a:noFill/>
                          </a:ln>
                          <a:solidFill>
                            <a:schemeClr val="tx1"/>
                          </a:solidFill>
                          <a:effectLst/>
                          <a:latin typeface="Arial" charset="0"/>
                        </a:rPr>
                        <a:t>Inbound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1" name="Rectangle 33"/>
          <p:cNvSpPr>
            <a:spLocks noChangeArrowheads="1"/>
          </p:cNvSpPr>
          <p:nvPr/>
        </p:nvSpPr>
        <p:spPr bwMode="auto">
          <a:xfrm>
            <a:off x="539750" y="5445125"/>
            <a:ext cx="521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l" eaLnBrk="1" hangingPunct="1">
              <a:lnSpc>
                <a:spcPct val="100000"/>
              </a:lnSpc>
              <a:spcBef>
                <a:spcPct val="0"/>
              </a:spcBef>
              <a:buClrTx/>
              <a:buSzTx/>
              <a:buFontTx/>
              <a:buNone/>
            </a:pPr>
            <a:r>
              <a:rPr lang="en-NZ" altLang="en-US" sz="1800" smtClean="0">
                <a:solidFill>
                  <a:prstClr val="black"/>
                </a:solidFill>
                <a:latin typeface="Arial" charset="0"/>
              </a:rPr>
              <a:t>Note - policies to influence inbound path selection</a:t>
            </a:r>
          </a:p>
          <a:p>
            <a:pPr algn="l" eaLnBrk="1" hangingPunct="1">
              <a:lnSpc>
                <a:spcPct val="100000"/>
              </a:lnSpc>
              <a:spcBef>
                <a:spcPct val="0"/>
              </a:spcBef>
              <a:buClrTx/>
              <a:buSzTx/>
              <a:buFontTx/>
              <a:buNone/>
            </a:pPr>
            <a:r>
              <a:rPr lang="en-NZ" altLang="en-US" sz="1800" smtClean="0">
                <a:solidFill>
                  <a:prstClr val="black"/>
                </a:solidFill>
                <a:latin typeface="Arial" charset="0"/>
              </a:rPr>
              <a:t> can be overridden by upstream peers</a:t>
            </a:r>
          </a:p>
        </p:txBody>
      </p:sp>
    </p:spTree>
    <p:extLst>
      <p:ext uri="{BB962C8B-B14F-4D97-AF65-F5344CB8AC3E}">
        <p14:creationId xmlns:p14="http://schemas.microsoft.com/office/powerpoint/2010/main" val="1793999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NZ" altLang="en-US" sz="3200" b="1" u="sng" smtClean="0"/>
              <a:t>Scenario 4</a:t>
            </a:r>
            <a:endParaRPr lang="en-AU" altLang="en-US" sz="3200" b="1" u="sng" smtClean="0"/>
          </a:p>
        </p:txBody>
      </p:sp>
      <p:sp>
        <p:nvSpPr>
          <p:cNvPr id="58371" name="Rectangle 3"/>
          <p:cNvSpPr>
            <a:spLocks noGrp="1" noChangeArrowheads="1"/>
          </p:cNvSpPr>
          <p:nvPr>
            <p:ph sz="quarter" idx="1"/>
          </p:nvPr>
        </p:nvSpPr>
        <p:spPr/>
        <p:txBody>
          <a:bodyPr/>
          <a:lstStyle/>
          <a:p>
            <a:pPr eaLnBrk="1" hangingPunct="1"/>
            <a:r>
              <a:rPr lang="en-NZ" altLang="en-US" sz="2000" smtClean="0"/>
              <a:t>Apply a policy in AS100 so that AS300 uses link2 to reach AS100 but does not influence AS500.</a:t>
            </a:r>
          </a:p>
          <a:p>
            <a:pPr eaLnBrk="1" hangingPunct="1"/>
            <a:endParaRPr lang="en-NZ" altLang="en-US" smtClean="0"/>
          </a:p>
          <a:p>
            <a:pPr eaLnBrk="1" hangingPunct="1"/>
            <a:r>
              <a:rPr lang="en-NZ" altLang="en-US" sz="2000" smtClean="0"/>
              <a:t>A: set lower MED on prefixes to R5 &amp; higher MED on prefixes to R4.</a:t>
            </a:r>
            <a:r>
              <a:rPr lang="en-AU" altLang="en-US" sz="2000" smtClean="0"/>
              <a:t> </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086100"/>
            <a:ext cx="3241675"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3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7"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NZ" altLang="en-US" sz="3200" b="1" u="sng" smtClean="0"/>
              <a:t>AS Path List &amp; Regular Expression</a:t>
            </a:r>
            <a:endParaRPr lang="en-AU" altLang="en-US" sz="3200" b="1" u="sng" smtClean="0"/>
          </a:p>
        </p:txBody>
      </p:sp>
      <p:sp>
        <p:nvSpPr>
          <p:cNvPr id="86019"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200" smtClean="0"/>
              <a:t>Can be complex (regular expressions)</a:t>
            </a:r>
          </a:p>
          <a:p>
            <a:pPr eaLnBrk="1" hangingPunct="1">
              <a:lnSpc>
                <a:spcPct val="90000"/>
              </a:lnSpc>
            </a:pPr>
            <a:endParaRPr lang="en-NZ" altLang="en-US" sz="2200" smtClean="0"/>
          </a:p>
          <a:p>
            <a:pPr eaLnBrk="1" hangingPunct="1">
              <a:lnSpc>
                <a:spcPct val="90000"/>
              </a:lnSpc>
            </a:pPr>
            <a:r>
              <a:rPr lang="en-NZ" altLang="en-US" sz="2200" smtClean="0"/>
              <a:t>Allows route filtering / selection based on the AS Path of a prefix</a:t>
            </a:r>
          </a:p>
          <a:p>
            <a:pPr eaLnBrk="1" hangingPunct="1">
              <a:lnSpc>
                <a:spcPct val="90000"/>
              </a:lnSpc>
            </a:pPr>
            <a:endParaRPr lang="en-NZ" altLang="en-US" sz="2200" smtClean="0"/>
          </a:p>
          <a:p>
            <a:pPr eaLnBrk="1" hangingPunct="1">
              <a:lnSpc>
                <a:spcPct val="90000"/>
              </a:lnSpc>
            </a:pPr>
            <a:r>
              <a:rPr lang="en-NZ" altLang="en-US" sz="2200" smtClean="0"/>
              <a:t>An AS path list is defined which comprises a regular expression that is compared with a prefix’s AS_PATH </a:t>
            </a:r>
          </a:p>
          <a:p>
            <a:pPr eaLnBrk="1" hangingPunct="1">
              <a:lnSpc>
                <a:spcPct val="90000"/>
              </a:lnSpc>
            </a:pPr>
            <a:endParaRPr lang="en-NZ" altLang="en-US" sz="2200" smtClean="0"/>
          </a:p>
          <a:p>
            <a:pPr eaLnBrk="1" hangingPunct="1">
              <a:lnSpc>
                <a:spcPct val="90000"/>
              </a:lnSpc>
            </a:pPr>
            <a:r>
              <a:rPr lang="en-NZ" altLang="en-US" sz="2200" smtClean="0"/>
              <a:t>Can apply AS_PATH list regular expression using a filter list via BGP neighbor statement</a:t>
            </a:r>
          </a:p>
          <a:p>
            <a:pPr eaLnBrk="1" hangingPunct="1">
              <a:lnSpc>
                <a:spcPct val="90000"/>
              </a:lnSpc>
            </a:pPr>
            <a:endParaRPr lang="en-NZ" altLang="en-US" sz="2200" smtClean="0"/>
          </a:p>
          <a:p>
            <a:pPr eaLnBrk="1" hangingPunct="1">
              <a:lnSpc>
                <a:spcPct val="90000"/>
              </a:lnSpc>
            </a:pPr>
            <a:r>
              <a:rPr lang="en-NZ" altLang="en-US" sz="2200" smtClean="0"/>
              <a:t>Or via route-map</a:t>
            </a:r>
            <a:endParaRPr lang="en-AU" altLang="en-US" sz="2200" smtClean="0"/>
          </a:p>
        </p:txBody>
      </p:sp>
    </p:spTree>
    <p:extLst>
      <p:ext uri="{BB962C8B-B14F-4D97-AF65-F5344CB8AC3E}">
        <p14:creationId xmlns:p14="http://schemas.microsoft.com/office/powerpoint/2010/main" val="2050160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NZ" altLang="en-US" sz="3200" b="1" u="sng" smtClean="0"/>
              <a:t>AS Path List</a:t>
            </a:r>
            <a:r>
              <a:rPr lang="en-NZ" altLang="en-US" smtClean="0"/>
              <a:t> </a:t>
            </a:r>
            <a:endParaRPr lang="en-AU" altLang="en-US" smtClean="0"/>
          </a:p>
        </p:txBody>
      </p:sp>
      <p:sp>
        <p:nvSpPr>
          <p:cNvPr id="87043"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200" smtClean="0"/>
              <a:t>Example - To accept only routes that originated in AS 300</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router bgp 100</a:t>
            </a:r>
          </a:p>
          <a:p>
            <a:pPr eaLnBrk="1" hangingPunct="1">
              <a:buFontTx/>
              <a:buNone/>
            </a:pPr>
            <a:r>
              <a:rPr lang="fr-FR" altLang="en-US" sz="1600" b="1" smtClean="0">
                <a:latin typeface="Courier New" pitchFamily="49" charset="0"/>
              </a:rPr>
              <a:t>neighbor &lt;ip&gt; filter-list 1 in</a:t>
            </a:r>
            <a:endParaRPr lang="en-NZ" altLang="en-US" sz="1600" smtClean="0">
              <a:latin typeface="Courier New" pitchFamily="49" charset="0"/>
            </a:endParaRPr>
          </a:p>
          <a:p>
            <a:pPr eaLnBrk="1" hangingPunct="1">
              <a:buFontTx/>
              <a:buNone/>
            </a:pPr>
            <a:endParaRPr lang="en-NZ" altLang="en-US" sz="1600" smtClean="0">
              <a:latin typeface="Courier New" pitchFamily="49" charset="0"/>
            </a:endParaRPr>
          </a:p>
          <a:p>
            <a:pPr eaLnBrk="1" hangingPunct="1">
              <a:buFontTx/>
              <a:buNone/>
            </a:pPr>
            <a:r>
              <a:rPr lang="fr-FR" altLang="en-US" sz="1600" b="1" smtClean="0">
                <a:latin typeface="Courier New" pitchFamily="49" charset="0"/>
              </a:rPr>
              <a:t>ip as-path access-list 1 permit _300$</a:t>
            </a:r>
          </a:p>
          <a:p>
            <a:pPr eaLnBrk="1" hangingPunct="1"/>
            <a:endParaRPr lang="en-AU" altLang="en-US" sz="1600" smtClean="0"/>
          </a:p>
        </p:txBody>
      </p:sp>
    </p:spTree>
    <p:extLst>
      <p:ext uri="{BB962C8B-B14F-4D97-AF65-F5344CB8AC3E}">
        <p14:creationId xmlns:p14="http://schemas.microsoft.com/office/powerpoint/2010/main" val="1475901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88067" name="Rectangle 3"/>
          <p:cNvSpPr>
            <a:spLocks noGrp="1" noChangeArrowheads="1"/>
          </p:cNvSpPr>
          <p:nvPr>
            <p:ph sz="quarter" idx="1"/>
          </p:nvPr>
        </p:nvSpPr>
        <p:spPr/>
        <p:txBody>
          <a:bodyPr/>
          <a:lstStyle/>
          <a:p>
            <a:pPr eaLnBrk="1" hangingPunct="1">
              <a:lnSpc>
                <a:spcPct val="80000"/>
              </a:lnSpc>
            </a:pPr>
            <a:endParaRPr lang="en-NZ" altLang="en-US" sz="2000" smtClean="0"/>
          </a:p>
          <a:p>
            <a:pPr eaLnBrk="1" hangingPunct="1">
              <a:lnSpc>
                <a:spcPct val="80000"/>
              </a:lnSpc>
            </a:pPr>
            <a:r>
              <a:rPr lang="en-NZ" altLang="en-US" sz="2200" smtClean="0"/>
              <a:t>Some regular expression values</a:t>
            </a:r>
          </a:p>
          <a:p>
            <a:pPr eaLnBrk="1" hangingPunct="1">
              <a:lnSpc>
                <a:spcPct val="80000"/>
              </a:lnSpc>
            </a:pPr>
            <a:endParaRPr lang="en-NZ" altLang="en-US" sz="2200" smtClean="0"/>
          </a:p>
          <a:p>
            <a:pPr eaLnBrk="1" hangingPunct="1">
              <a:lnSpc>
                <a:spcPct val="80000"/>
              </a:lnSpc>
              <a:buFontTx/>
              <a:buNone/>
            </a:pPr>
            <a:r>
              <a:rPr lang="en-NZ" altLang="en-US" sz="2200" smtClean="0"/>
              <a:t>^ = start of the list</a:t>
            </a:r>
          </a:p>
          <a:p>
            <a:pPr eaLnBrk="1" hangingPunct="1">
              <a:lnSpc>
                <a:spcPct val="80000"/>
              </a:lnSpc>
              <a:buFontTx/>
              <a:buNone/>
            </a:pPr>
            <a:r>
              <a:rPr lang="en-NZ" altLang="en-US" sz="2200" smtClean="0"/>
              <a:t>$ = end of the list</a:t>
            </a:r>
          </a:p>
          <a:p>
            <a:pPr eaLnBrk="1" hangingPunct="1">
              <a:lnSpc>
                <a:spcPct val="80000"/>
              </a:lnSpc>
              <a:buFontTx/>
              <a:buNone/>
            </a:pPr>
            <a:r>
              <a:rPr lang="en-NZ" altLang="en-US" sz="2200" smtClean="0"/>
              <a:t>_ = space, comma, brace, parenthesis, beginning of string, end of string</a:t>
            </a:r>
          </a:p>
          <a:p>
            <a:pPr eaLnBrk="1" hangingPunct="1">
              <a:lnSpc>
                <a:spcPct val="80000"/>
              </a:lnSpc>
              <a:buFontTx/>
              <a:buNone/>
            </a:pPr>
            <a:r>
              <a:rPr lang="en-NZ" altLang="en-US" sz="2200" smtClean="0"/>
              <a:t>. = any single character</a:t>
            </a:r>
          </a:p>
          <a:p>
            <a:pPr eaLnBrk="1" hangingPunct="1">
              <a:lnSpc>
                <a:spcPct val="80000"/>
              </a:lnSpc>
              <a:buFontTx/>
              <a:buNone/>
            </a:pPr>
            <a:r>
              <a:rPr lang="en-NZ" altLang="en-US" sz="2200" smtClean="0"/>
              <a:t>* = 0 or more sequences of the pattern</a:t>
            </a:r>
          </a:p>
          <a:p>
            <a:pPr eaLnBrk="1" hangingPunct="1">
              <a:lnSpc>
                <a:spcPct val="80000"/>
              </a:lnSpc>
              <a:buFontTx/>
              <a:buNone/>
            </a:pPr>
            <a:r>
              <a:rPr lang="en-NZ" altLang="en-US" sz="2200" smtClean="0"/>
              <a:t>+ = 1 or more sequences of the pattern</a:t>
            </a:r>
          </a:p>
          <a:p>
            <a:pPr eaLnBrk="1" hangingPunct="1">
              <a:lnSpc>
                <a:spcPct val="80000"/>
              </a:lnSpc>
              <a:buFontTx/>
              <a:buNone/>
            </a:pPr>
            <a:r>
              <a:rPr lang="en-NZ" altLang="en-US" sz="2200" smtClean="0"/>
              <a:t>[] = range of single characters e.g [0-9]</a:t>
            </a:r>
          </a:p>
          <a:p>
            <a:pPr eaLnBrk="1" hangingPunct="1">
              <a:lnSpc>
                <a:spcPct val="80000"/>
              </a:lnSpc>
              <a:buFontTx/>
              <a:buNone/>
            </a:pPr>
            <a:r>
              <a:rPr lang="en-NZ" altLang="en-US" sz="2200" smtClean="0"/>
              <a:t>? =  0 or 1 of proceeding characters</a:t>
            </a:r>
          </a:p>
          <a:p>
            <a:pPr eaLnBrk="1" hangingPunct="1">
              <a:lnSpc>
                <a:spcPct val="80000"/>
              </a:lnSpc>
              <a:buFontTx/>
              <a:buNone/>
            </a:pPr>
            <a:r>
              <a:rPr lang="en-NZ" altLang="en-US" sz="2200" smtClean="0"/>
              <a:t>/ = escape = remove special meaning of a character</a:t>
            </a:r>
          </a:p>
          <a:p>
            <a:pPr eaLnBrk="1" hangingPunct="1">
              <a:lnSpc>
                <a:spcPct val="80000"/>
              </a:lnSpc>
              <a:buFontTx/>
              <a:buNone/>
            </a:pPr>
            <a:r>
              <a:rPr lang="en-NZ" altLang="en-US" sz="2200" smtClean="0"/>
              <a:t>() = grouping</a:t>
            </a:r>
            <a:endParaRPr lang="en-AU" altLang="en-US" sz="2200" smtClean="0"/>
          </a:p>
        </p:txBody>
      </p:sp>
    </p:spTree>
    <p:extLst>
      <p:ext uri="{BB962C8B-B14F-4D97-AF65-F5344CB8AC3E}">
        <p14:creationId xmlns:p14="http://schemas.microsoft.com/office/powerpoint/2010/main" val="31689548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Examples</a:t>
            </a:r>
            <a:endParaRPr lang="en-US" dirty="0"/>
          </a:p>
        </p:txBody>
      </p:sp>
      <p:graphicFrame>
        <p:nvGraphicFramePr>
          <p:cNvPr id="4" name="Table Placeholder 5"/>
          <p:cNvGraphicFramePr>
            <a:graphicFrameLocks/>
          </p:cNvGraphicFramePr>
          <p:nvPr/>
        </p:nvGraphicFramePr>
        <p:xfrm>
          <a:off x="482600" y="1160631"/>
          <a:ext cx="8316914" cy="4593400"/>
        </p:xfrm>
        <a:graphic>
          <a:graphicData uri="http://schemas.openxmlformats.org/drawingml/2006/table">
            <a:tbl>
              <a:tblPr firstRow="1" bandRow="1">
                <a:tableStyleId>{5C22544A-7EE6-4342-B048-85BDC9FD1C3A}</a:tableStyleId>
              </a:tblPr>
              <a:tblGrid>
                <a:gridCol w="2475753"/>
                <a:gridCol w="5841161"/>
              </a:tblGrid>
              <a:tr h="57417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Regular Expression</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Resulting Expression </a:t>
                      </a: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any occurrence of the letter "a", which includes none</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indicates that at least one occurrence of the letter "a" must be present</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ab?a</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matches "aa" or "aba".</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_100_</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means via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_100$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an origin of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^100 .* </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transmission from AS100</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574175">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b="1" dirty="0" smtClean="0">
                          <a:latin typeface="Courier New" pitchFamily="49" charset="0"/>
                          <a:cs typeface="Courier New" pitchFamily="49" charset="0"/>
                        </a:rPr>
                        <a:t>^$</a:t>
                      </a:r>
                      <a:endPar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Expression indicates origination from this AS</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bl>
          </a:graphicData>
        </a:graphic>
      </p:graphicFrame>
    </p:spTree>
    <p:extLst>
      <p:ext uri="{BB962C8B-B14F-4D97-AF65-F5344CB8AC3E}">
        <p14:creationId xmlns:p14="http://schemas.microsoft.com/office/powerpoint/2010/main" val="2438652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80899" name="Rectangle 3"/>
          <p:cNvSpPr>
            <a:spLocks noGrp="1" noChangeArrowheads="1"/>
          </p:cNvSpPr>
          <p:nvPr>
            <p:ph sz="quarter" idx="1"/>
          </p:nvPr>
        </p:nvSpPr>
        <p:spPr/>
        <p:txBody>
          <a:bodyPr>
            <a:normAutofit fontScale="92500" lnSpcReduction="20000"/>
          </a:bodyPr>
          <a:lstStyle/>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 typeface="Wingdings 2"/>
              <a:buChar char=""/>
              <a:defRPr/>
            </a:pPr>
            <a:r>
              <a:rPr lang="en-NZ" sz="2400" dirty="0" smtClean="0"/>
              <a:t>To advertise routes originated in local AS using route-map</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&lt;</a:t>
            </a:r>
            <a:r>
              <a:rPr lang="fr-FR" sz="1600" b="1" dirty="0" err="1" smtClean="0">
                <a:latin typeface="Courier New" pitchFamily="49" charset="0"/>
              </a:rPr>
              <a:t>ip</a:t>
            </a:r>
            <a:r>
              <a:rPr lang="fr-FR" sz="1600" b="1" dirty="0" smtClean="0">
                <a:latin typeface="Courier New" pitchFamily="49" charset="0"/>
              </a:rPr>
              <a:t>&gt; route-</a:t>
            </a:r>
            <a:r>
              <a:rPr lang="fr-FR" sz="1600" b="1" dirty="0" err="1" smtClean="0">
                <a:latin typeface="Courier New" pitchFamily="49" charset="0"/>
              </a:rPr>
              <a:t>map</a:t>
            </a:r>
            <a:r>
              <a:rPr lang="fr-FR" sz="1600" b="1" dirty="0" smtClean="0">
                <a:latin typeface="Courier New" pitchFamily="49" charset="0"/>
              </a:rPr>
              <a:t> LOCAL-AS out</a:t>
            </a:r>
            <a:endParaRPr lang="en-NZ" sz="1600" dirty="0" smtClean="0">
              <a:latin typeface="Courier New" pitchFamily="49" charset="0"/>
            </a:endParaRPr>
          </a:p>
          <a:p>
            <a:pPr marL="274320" indent="-274320" eaLnBrk="1" fontAlgn="auto" hangingPunct="1">
              <a:lnSpc>
                <a:spcPct val="90000"/>
              </a:lnSpc>
              <a:spcBef>
                <a:spcPts val="580"/>
              </a:spcBef>
              <a:spcAft>
                <a:spcPts val="0"/>
              </a:spcAft>
              <a:buFontTx/>
              <a:buNone/>
              <a:defRPr/>
            </a:pPr>
            <a:endParaRPr lang="en-NZ" sz="1600"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LOCAL-AS permit 10</a:t>
            </a: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match as-</a:t>
            </a:r>
            <a:r>
              <a:rPr lang="fr-FR" sz="1600" b="1" dirty="0" err="1" smtClean="0">
                <a:latin typeface="Courier New" pitchFamily="49" charset="0"/>
              </a:rPr>
              <a:t>path</a:t>
            </a:r>
            <a:r>
              <a:rPr lang="fr-FR" sz="1600" b="1" dirty="0" smtClean="0">
                <a:latin typeface="Courier New" pitchFamily="49" charset="0"/>
              </a:rPr>
              <a:t> 1</a:t>
            </a:r>
          </a:p>
          <a:p>
            <a:pPr marL="274320" indent="-274320" eaLnBrk="1" fontAlgn="auto" hangingPunct="1">
              <a:lnSpc>
                <a:spcPct val="9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as-</a:t>
            </a:r>
            <a:r>
              <a:rPr lang="fr-FR" sz="1600" b="1" dirty="0" err="1" smtClean="0">
                <a:latin typeface="Courier New" pitchFamily="49" charset="0"/>
              </a:rPr>
              <a:t>path</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1 permit ^$</a:t>
            </a:r>
          </a:p>
          <a:p>
            <a:pPr marL="274320" indent="-274320" eaLnBrk="1" fontAlgn="auto" hangingPunct="1">
              <a:lnSpc>
                <a:spcPct val="90000"/>
              </a:lnSpc>
              <a:spcBef>
                <a:spcPts val="580"/>
              </a:spcBef>
              <a:spcAft>
                <a:spcPts val="0"/>
              </a:spcAft>
              <a:buFont typeface="Wingdings 2"/>
              <a:buChar char=""/>
              <a:defRPr/>
            </a:pPr>
            <a:endParaRPr lang="en-NZ" sz="1600" dirty="0" smtClean="0">
              <a:latin typeface="Times New Roman" pitchFamily="18" charset="0"/>
            </a:endParaRPr>
          </a:p>
          <a:p>
            <a:pPr marL="274320" indent="-274320" eaLnBrk="1" fontAlgn="auto" hangingPunct="1">
              <a:lnSpc>
                <a:spcPct val="90000"/>
              </a:lnSpc>
              <a:spcBef>
                <a:spcPts val="580"/>
              </a:spcBef>
              <a:spcAft>
                <a:spcPts val="0"/>
              </a:spcAft>
              <a:buFont typeface="Wingdings 2"/>
              <a:buChar char=""/>
              <a:defRPr/>
            </a:pPr>
            <a:endParaRPr lang="en-NZ" sz="2400" dirty="0" smtClean="0">
              <a:latin typeface="Times New Roman" pitchFamily="18" charset="0"/>
            </a:endParaRPr>
          </a:p>
          <a:p>
            <a:pPr marL="274320" indent="-274320" eaLnBrk="1" fontAlgn="auto" hangingPunct="1">
              <a:lnSpc>
                <a:spcPct val="90000"/>
              </a:lnSpc>
              <a:spcBef>
                <a:spcPts val="580"/>
              </a:spcBef>
              <a:spcAft>
                <a:spcPts val="0"/>
              </a:spcAft>
              <a:buFont typeface="Wingdings 2"/>
              <a:buChar char=""/>
              <a:defRPr/>
            </a:pPr>
            <a:r>
              <a:rPr lang="en-NZ" sz="2400" dirty="0" smtClean="0"/>
              <a:t>Note local AS is </a:t>
            </a:r>
            <a:r>
              <a:rPr lang="en-NZ" sz="2400" dirty="0" err="1" smtClean="0"/>
              <a:t>prepended</a:t>
            </a:r>
            <a:r>
              <a:rPr lang="en-NZ" sz="2400" dirty="0" smtClean="0"/>
              <a:t> after the filtering</a:t>
            </a:r>
          </a:p>
          <a:p>
            <a:pPr marL="274320" indent="-274320" eaLnBrk="1" fontAlgn="auto" hangingPunct="1">
              <a:lnSpc>
                <a:spcPct val="90000"/>
              </a:lnSpc>
              <a:spcBef>
                <a:spcPts val="580"/>
              </a:spcBef>
              <a:spcAft>
                <a:spcPts val="0"/>
              </a:spcAft>
              <a:buFont typeface="Wingdings 2"/>
              <a:buChar char=""/>
              <a:defRPr/>
            </a:pPr>
            <a:r>
              <a:rPr lang="en-NZ" sz="2400" dirty="0" smtClean="0"/>
              <a:t>AS-Path lists - Originating AS is rightmost</a:t>
            </a:r>
          </a:p>
          <a:p>
            <a:pPr marL="274320" indent="-274320" eaLnBrk="1" fontAlgn="auto" hangingPunct="1">
              <a:lnSpc>
                <a:spcPct val="90000"/>
              </a:lnSpc>
              <a:spcBef>
                <a:spcPts val="580"/>
              </a:spcBef>
              <a:spcAft>
                <a:spcPts val="0"/>
              </a:spcAft>
              <a:buFont typeface="Wingdings 2"/>
              <a:buChar char=""/>
              <a:defRPr/>
            </a:pPr>
            <a:r>
              <a:rPr lang="en-NZ" sz="2400" dirty="0" smtClean="0"/>
              <a:t>AS-PATH attribute – Originating AS is rightmost</a:t>
            </a:r>
          </a:p>
          <a:p>
            <a:pPr marL="274320" indent="-274320" eaLnBrk="1" fontAlgn="auto" hangingPunct="1">
              <a:lnSpc>
                <a:spcPct val="90000"/>
              </a:lnSpc>
              <a:spcBef>
                <a:spcPts val="580"/>
              </a:spcBef>
              <a:spcAft>
                <a:spcPts val="0"/>
              </a:spcAft>
              <a:buFont typeface="Wingdings 2"/>
              <a:buChar char=""/>
              <a:defRPr/>
            </a:pPr>
            <a:r>
              <a:rPr lang="en-NZ" sz="2400" dirty="0" smtClean="0"/>
              <a:t>Implicit deny all</a:t>
            </a:r>
            <a:endParaRPr lang="en-AU" sz="2400" dirty="0" smtClean="0"/>
          </a:p>
          <a:p>
            <a:pPr marL="274320" indent="-274320" eaLnBrk="1" fontAlgn="auto" hangingPunct="1">
              <a:lnSpc>
                <a:spcPct val="90000"/>
              </a:lnSpc>
              <a:spcBef>
                <a:spcPts val="580"/>
              </a:spcBef>
              <a:spcAft>
                <a:spcPts val="0"/>
              </a:spcAft>
              <a:buFont typeface="Wingdings 2"/>
              <a:buChar char=""/>
              <a:defRPr/>
            </a:pPr>
            <a:endParaRPr lang="en-AU" dirty="0" smtClean="0"/>
          </a:p>
        </p:txBody>
      </p:sp>
    </p:spTree>
    <p:extLst>
      <p:ext uri="{BB962C8B-B14F-4D97-AF65-F5344CB8AC3E}">
        <p14:creationId xmlns:p14="http://schemas.microsoft.com/office/powerpoint/2010/main" val="2439084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0115"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What does this do ?</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router bgp 100</a:t>
            </a:r>
          </a:p>
          <a:p>
            <a:pPr eaLnBrk="1" hangingPunct="1">
              <a:buFontTx/>
              <a:buNone/>
            </a:pPr>
            <a:r>
              <a:rPr lang="fr-FR" altLang="en-US" sz="1600" b="1" smtClean="0">
                <a:latin typeface="Courier New" pitchFamily="49" charset="0"/>
              </a:rPr>
              <a:t>neighbor &lt;ip&gt; filter-list 1 in</a:t>
            </a:r>
            <a:endParaRPr lang="en-NZ" altLang="en-US" sz="1600" smtClean="0">
              <a:latin typeface="Courier New" pitchFamily="49" charset="0"/>
            </a:endParaRPr>
          </a:p>
          <a:p>
            <a:pPr eaLnBrk="1" hangingPunct="1">
              <a:buFontTx/>
              <a:buNone/>
            </a:pPr>
            <a:endParaRPr lang="en-NZ" altLang="en-US" sz="1600" smtClean="0">
              <a:latin typeface="Courier New" pitchFamily="49" charset="0"/>
            </a:endParaRPr>
          </a:p>
          <a:p>
            <a:pPr eaLnBrk="1" hangingPunct="1">
              <a:buFontTx/>
              <a:buNone/>
            </a:pPr>
            <a:r>
              <a:rPr lang="fr-FR" altLang="en-US" sz="1600" b="1" smtClean="0">
                <a:latin typeface="Courier New" pitchFamily="49" charset="0"/>
              </a:rPr>
              <a:t>ip as-path access-list 1 deny _200_</a:t>
            </a:r>
          </a:p>
          <a:p>
            <a:pPr eaLnBrk="1" hangingPunct="1">
              <a:buFontTx/>
              <a:buNone/>
            </a:pPr>
            <a:r>
              <a:rPr lang="fr-FR" altLang="en-US" sz="1600" b="1" smtClean="0">
                <a:latin typeface="Courier New" pitchFamily="49" charset="0"/>
              </a:rPr>
              <a:t>ip as-path access-list 1 deny ^30[0-5]_</a:t>
            </a:r>
          </a:p>
          <a:p>
            <a:pPr eaLnBrk="1" hangingPunct="1">
              <a:buFontTx/>
              <a:buNone/>
            </a:pPr>
            <a:r>
              <a:rPr lang="fr-FR" altLang="en-US" sz="1600" b="1" smtClean="0">
                <a:latin typeface="Courier New" pitchFamily="49" charset="0"/>
              </a:rPr>
              <a:t>ip as-path access-list 1 permit .*</a:t>
            </a:r>
          </a:p>
          <a:p>
            <a:pPr eaLnBrk="1" hangingPunct="1"/>
            <a:endParaRPr lang="en-AU" altLang="en-US" sz="1600" smtClean="0"/>
          </a:p>
        </p:txBody>
      </p:sp>
    </p:spTree>
    <p:extLst>
      <p:ext uri="{BB962C8B-B14F-4D97-AF65-F5344CB8AC3E}">
        <p14:creationId xmlns:p14="http://schemas.microsoft.com/office/powerpoint/2010/main" val="18031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1139"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A more complex example</a:t>
            </a:r>
          </a:p>
          <a:p>
            <a:pPr eaLnBrk="1" hangingPunct="1"/>
            <a:endParaRPr lang="en-NZ" altLang="en-US" sz="2400" smtClean="0"/>
          </a:p>
          <a:p>
            <a:pPr eaLnBrk="1" hangingPunct="1"/>
            <a:r>
              <a:rPr lang="en-NZ" altLang="en-US" sz="2400" smtClean="0"/>
              <a:t>This as-path list allows routes from directly connected AS 501 &amp; its directly connected customers</a:t>
            </a:r>
          </a:p>
          <a:p>
            <a:pPr eaLnBrk="1" hangingPunct="1"/>
            <a:endParaRPr lang="en-NZ" altLang="en-US" sz="2000" smtClean="0"/>
          </a:p>
          <a:p>
            <a:pPr eaLnBrk="1" hangingPunct="1"/>
            <a:endParaRPr lang="en-NZ" altLang="en-US" sz="2000" smtClean="0"/>
          </a:p>
          <a:p>
            <a:pPr eaLnBrk="1" hangingPunct="1">
              <a:buFontTx/>
              <a:buNone/>
            </a:pPr>
            <a:r>
              <a:rPr lang="fr-FR" altLang="en-US" sz="1600" b="1" smtClean="0">
                <a:latin typeface="Courier New" pitchFamily="49" charset="0"/>
              </a:rPr>
              <a:t>	ip as-path access-list 1 permit ^501(_[0-9]+)?$</a:t>
            </a:r>
            <a:endParaRPr lang="en-AU" altLang="en-US" sz="1600" b="1" smtClean="0">
              <a:latin typeface="Courier New" pitchFamily="49" charset="0"/>
            </a:endParaRPr>
          </a:p>
        </p:txBody>
      </p:sp>
    </p:spTree>
    <p:extLst>
      <p:ext uri="{BB962C8B-B14F-4D97-AF65-F5344CB8AC3E}">
        <p14:creationId xmlns:p14="http://schemas.microsoft.com/office/powerpoint/2010/main" val="3770469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NZ" altLang="en-US" sz="3200" b="1" u="sng" smtClean="0"/>
              <a:t>AS Path List cont …</a:t>
            </a:r>
            <a:endParaRPr lang="en-AU" altLang="en-US" sz="3200" b="1" u="sng" smtClean="0"/>
          </a:p>
        </p:txBody>
      </p:sp>
      <p:sp>
        <p:nvSpPr>
          <p:cNvPr id="92163"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400" smtClean="0"/>
              <a:t>Other Examples</a:t>
            </a:r>
          </a:p>
          <a:p>
            <a:pPr eaLnBrk="1" hangingPunct="1">
              <a:lnSpc>
                <a:spcPct val="90000"/>
              </a:lnSpc>
            </a:pPr>
            <a:endParaRPr lang="en-NZ" altLang="en-US" sz="2000" smtClean="0"/>
          </a:p>
          <a:p>
            <a:pPr eaLnBrk="1" hangingPunct="1">
              <a:lnSpc>
                <a:spcPct val="90000"/>
              </a:lnSpc>
            </a:pPr>
            <a:endParaRPr lang="en-NZ" altLang="en-US" sz="2000" smtClean="0"/>
          </a:p>
          <a:p>
            <a:pPr eaLnBrk="1" hangingPunct="1">
              <a:lnSpc>
                <a:spcPct val="90000"/>
              </a:lnSpc>
              <a:buFontTx/>
              <a:buNone/>
            </a:pPr>
            <a:r>
              <a:rPr lang="en-NZ" altLang="en-US" sz="2000" smtClean="0"/>
              <a:t>^[0-9]+$			= any directly connected AS</a:t>
            </a:r>
          </a:p>
          <a:p>
            <a:pPr eaLnBrk="1" hangingPunct="1">
              <a:lnSpc>
                <a:spcPct val="90000"/>
              </a:lnSpc>
              <a:buFontTx/>
              <a:buNone/>
            </a:pPr>
            <a:r>
              <a:rPr lang="en-NZ" altLang="en-US" sz="2000" smtClean="0"/>
              <a:t>^[0-9]+(_[0-9])+)?$	= any directly connected AS and their customers</a:t>
            </a:r>
          </a:p>
          <a:p>
            <a:pPr eaLnBrk="1" hangingPunct="1">
              <a:lnSpc>
                <a:spcPct val="90000"/>
              </a:lnSpc>
              <a:buFontTx/>
              <a:buNone/>
            </a:pPr>
            <a:r>
              <a:rPr lang="en-NZ" altLang="en-US" sz="2000" smtClean="0"/>
              <a:t>^100(_[0-9]+)?$		= AS100 and its customers</a:t>
            </a:r>
          </a:p>
          <a:p>
            <a:pPr eaLnBrk="1" hangingPunct="1">
              <a:lnSpc>
                <a:spcPct val="90000"/>
              </a:lnSpc>
              <a:buFontTx/>
              <a:buNone/>
            </a:pPr>
            <a:r>
              <a:rPr lang="en-NZ" altLang="en-US" sz="2000" smtClean="0"/>
              <a:t>^\(.*\)$			= originated in confederation, \ = escape char</a:t>
            </a:r>
          </a:p>
          <a:p>
            <a:pPr eaLnBrk="1" hangingPunct="1">
              <a:lnSpc>
                <a:spcPct val="90000"/>
              </a:lnSpc>
              <a:buFontTx/>
              <a:buNone/>
            </a:pPr>
            <a:r>
              <a:rPr lang="en-NZ" altLang="en-US" sz="2000" smtClean="0"/>
              <a:t>^100_			= learned from – directly connected</a:t>
            </a:r>
          </a:p>
          <a:p>
            <a:pPr eaLnBrk="1" hangingPunct="1">
              <a:lnSpc>
                <a:spcPct val="90000"/>
              </a:lnSpc>
              <a:buFontTx/>
              <a:buNone/>
            </a:pPr>
            <a:r>
              <a:rPr lang="en-NZ" altLang="en-US" sz="2000" smtClean="0"/>
              <a:t>_100$			= originated in</a:t>
            </a:r>
            <a:endParaRPr lang="en-AU" altLang="en-US" sz="2000" smtClean="0"/>
          </a:p>
        </p:txBody>
      </p:sp>
    </p:spTree>
    <p:extLst>
      <p:ext uri="{BB962C8B-B14F-4D97-AF65-F5344CB8AC3E}">
        <p14:creationId xmlns:p14="http://schemas.microsoft.com/office/powerpoint/2010/main" val="2066188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NZ" altLang="en-US" sz="3200" b="1" u="sng" smtClean="0"/>
              <a:t>How to know it works ?</a:t>
            </a:r>
            <a:endParaRPr lang="en-AU" altLang="en-US" sz="3200" b="1" u="sng" smtClean="0"/>
          </a:p>
        </p:txBody>
      </p:sp>
      <p:sp>
        <p:nvSpPr>
          <p:cNvPr id="93187"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Test with</a:t>
            </a:r>
          </a:p>
          <a:p>
            <a:pPr eaLnBrk="1" hangingPunct="1"/>
            <a:endParaRPr lang="en-NZ" altLang="en-US" sz="2000" dirty="0" smtClean="0"/>
          </a:p>
          <a:p>
            <a:pPr eaLnBrk="1" hangingPunct="1"/>
            <a:endParaRPr lang="en-NZ" altLang="en-US" sz="2000" dirty="0" smtClean="0"/>
          </a:p>
          <a:p>
            <a:pPr eaLnBrk="1" hangingPunct="1">
              <a:buFontTx/>
              <a:buNone/>
            </a:pPr>
            <a:r>
              <a:rPr lang="fr-FR" altLang="en-US" sz="1600" b="1" dirty="0" smtClean="0">
                <a:latin typeface="Courier New" pitchFamily="49" charset="0"/>
              </a:rPr>
              <a:t>show </a:t>
            </a: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bgp</a:t>
            </a:r>
            <a:r>
              <a:rPr lang="fr-FR" altLang="en-US" sz="1600" b="1" dirty="0" smtClean="0">
                <a:latin typeface="Courier New" pitchFamily="49" charset="0"/>
              </a:rPr>
              <a:t> </a:t>
            </a:r>
            <a:r>
              <a:rPr lang="fr-FR" altLang="en-US" sz="1600" b="1" dirty="0" err="1" smtClean="0">
                <a:latin typeface="Courier New" pitchFamily="49" charset="0"/>
              </a:rPr>
              <a:t>regexp</a:t>
            </a:r>
            <a:r>
              <a:rPr lang="fr-FR" altLang="en-US" sz="1600" b="1" dirty="0" smtClean="0">
                <a:latin typeface="Courier New" pitchFamily="49" charset="0"/>
              </a:rPr>
              <a:t> &lt;expression&gt;</a:t>
            </a:r>
          </a:p>
          <a:p>
            <a:pPr eaLnBrk="1" hangingPunct="1"/>
            <a:endParaRPr lang="en-NZ" altLang="en-US" dirty="0" smtClean="0"/>
          </a:p>
          <a:p>
            <a:pPr eaLnBrk="1" hangingPunct="1"/>
            <a:r>
              <a:rPr lang="en-NZ" altLang="en-US" sz="2400" dirty="0" smtClean="0"/>
              <a:t>will compare the expression vs the current BGP table and return the matches</a:t>
            </a:r>
            <a:endParaRPr lang="en-AU" altLang="en-US" sz="2400" dirty="0" smtClean="0"/>
          </a:p>
        </p:txBody>
      </p:sp>
    </p:spTree>
    <p:extLst>
      <p:ext uri="{BB962C8B-B14F-4D97-AF65-F5344CB8AC3E}">
        <p14:creationId xmlns:p14="http://schemas.microsoft.com/office/powerpoint/2010/main" val="2453057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Without Routing Policy Example #1</a:t>
            </a:r>
            <a:endParaRPr lang="en-US" dirty="0"/>
          </a:p>
        </p:txBody>
      </p:sp>
      <p:sp>
        <p:nvSpPr>
          <p:cNvPr id="7" name="Content Placeholder 6"/>
          <p:cNvSpPr>
            <a:spLocks noGrp="1"/>
          </p:cNvSpPr>
          <p:nvPr>
            <p:ph idx="11"/>
          </p:nvPr>
        </p:nvSpPr>
        <p:spPr/>
        <p:txBody>
          <a:bodyPr>
            <a:noAutofit/>
          </a:bodyPr>
          <a:lstStyle/>
          <a:p>
            <a:r>
              <a:rPr lang="en-US" sz="2000" dirty="0" smtClean="0"/>
              <a:t>In this example consider that:</a:t>
            </a:r>
          </a:p>
          <a:p>
            <a:pPr lvl="1"/>
            <a:r>
              <a:rPr lang="en-US" sz="1800" dirty="0" smtClean="0"/>
              <a:t>R1 is using 60% of its outbound bandwidth to AS 65004.</a:t>
            </a:r>
          </a:p>
          <a:p>
            <a:pPr lvl="1"/>
            <a:r>
              <a:rPr lang="en-US" sz="1800" dirty="0" smtClean="0"/>
              <a:t>R3 is using 20% of its outbound bandwidth to AS 65004.</a:t>
            </a:r>
          </a:p>
          <a:p>
            <a:pPr lvl="1"/>
            <a:r>
              <a:rPr lang="en-US" sz="1800" dirty="0" smtClean="0"/>
              <a:t>R2 is using 10% of its outbound bandwidth to AS 65001.</a:t>
            </a:r>
          </a:p>
          <a:p>
            <a:pPr lvl="1"/>
            <a:r>
              <a:rPr lang="en-US" sz="1800" dirty="0" smtClean="0"/>
              <a:t>R4 is using 75% of its outbound bandwidth to AS 65001.</a:t>
            </a:r>
          </a:p>
          <a:p>
            <a:r>
              <a:rPr lang="en-US" sz="2000" dirty="0" smtClean="0"/>
              <a:t>Traffic should be diverted using the local preference attribute.</a:t>
            </a:r>
          </a:p>
          <a:p>
            <a:pPr lvl="1"/>
            <a:r>
              <a:rPr lang="en-US" sz="1600" dirty="0" smtClean="0"/>
              <a:t>The weight attribute could not be used in this scenario since there are two edge routers.</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Tree>
    <p:extLst>
      <p:ext uri="{BB962C8B-B14F-4D97-AF65-F5344CB8AC3E}">
        <p14:creationId xmlns:p14="http://schemas.microsoft.com/office/powerpoint/2010/main" val="2299516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NZ" altLang="en-US" sz="3200" b="1" u="sng" dirty="0" smtClean="0"/>
              <a:t>Communities</a:t>
            </a:r>
            <a:endParaRPr lang="en-AU" altLang="en-US" sz="3200" b="1" u="sng" dirty="0" smtClean="0"/>
          </a:p>
        </p:txBody>
      </p:sp>
      <p:sp>
        <p:nvSpPr>
          <p:cNvPr id="48131"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A community is a group of prefixes that share some common property and can be configured with the BGP community attribute</a:t>
            </a:r>
          </a:p>
          <a:p>
            <a:pPr eaLnBrk="1" hangingPunct="1">
              <a:lnSpc>
                <a:spcPct val="80000"/>
              </a:lnSpc>
            </a:pPr>
            <a:endParaRPr lang="en-NZ" altLang="en-US" sz="2000" dirty="0" smtClean="0"/>
          </a:p>
          <a:p>
            <a:pPr eaLnBrk="1" hangingPunct="1">
              <a:lnSpc>
                <a:spcPct val="80000"/>
              </a:lnSpc>
            </a:pPr>
            <a:r>
              <a:rPr lang="en-NZ" altLang="en-US" sz="2000" dirty="0" smtClean="0"/>
              <a:t>The community value itself does not alter the BGP best path selection process</a:t>
            </a:r>
          </a:p>
          <a:p>
            <a:pPr eaLnBrk="1" hangingPunct="1">
              <a:lnSpc>
                <a:spcPct val="80000"/>
              </a:lnSpc>
            </a:pPr>
            <a:endParaRPr lang="en-NZ" altLang="en-US" sz="2000" dirty="0" smtClean="0"/>
          </a:p>
          <a:p>
            <a:pPr eaLnBrk="1" hangingPunct="1">
              <a:lnSpc>
                <a:spcPct val="80000"/>
              </a:lnSpc>
            </a:pPr>
            <a:r>
              <a:rPr lang="en-NZ" altLang="en-US" sz="2000" dirty="0" smtClean="0"/>
              <a:t>Like tagging they allow a router to take an action based on the community value. </a:t>
            </a:r>
            <a:r>
              <a:rPr lang="en-NZ" altLang="en-US" sz="2000" dirty="0" err="1" smtClean="0"/>
              <a:t>e.g</a:t>
            </a:r>
            <a:r>
              <a:rPr lang="en-NZ" altLang="en-US" sz="2000" dirty="0" smtClean="0"/>
              <a:t> filter, preference, redistribute</a:t>
            </a:r>
          </a:p>
          <a:p>
            <a:pPr eaLnBrk="1" hangingPunct="1">
              <a:lnSpc>
                <a:spcPct val="80000"/>
              </a:lnSpc>
            </a:pPr>
            <a:endParaRPr lang="en-NZ" altLang="en-US" sz="2000" dirty="0" smtClean="0"/>
          </a:p>
          <a:p>
            <a:pPr eaLnBrk="1" hangingPunct="1">
              <a:lnSpc>
                <a:spcPct val="80000"/>
              </a:lnSpc>
            </a:pPr>
            <a:r>
              <a:rPr lang="en-NZ" altLang="en-US" sz="2000" dirty="0" smtClean="0"/>
              <a:t>Community attributes can be applied to inbound or outbound prefixes</a:t>
            </a:r>
          </a:p>
          <a:p>
            <a:pPr eaLnBrk="1" hangingPunct="1">
              <a:lnSpc>
                <a:spcPct val="80000"/>
              </a:lnSpc>
            </a:pPr>
            <a:endParaRPr lang="en-NZ" altLang="en-US" sz="2000" dirty="0" smtClean="0"/>
          </a:p>
          <a:p>
            <a:pPr eaLnBrk="1" hangingPunct="1">
              <a:lnSpc>
                <a:spcPct val="80000"/>
              </a:lnSpc>
            </a:pPr>
            <a:r>
              <a:rPr lang="en-NZ" altLang="en-US" sz="2000" dirty="0" smtClean="0"/>
              <a:t>Is “optional transitive” which means it can be passed between BGP speakers but must be explicitly configured to do so</a:t>
            </a:r>
          </a:p>
          <a:p>
            <a:pPr eaLnBrk="1" hangingPunct="1">
              <a:lnSpc>
                <a:spcPct val="80000"/>
              </a:lnSpc>
            </a:pPr>
            <a:endParaRPr lang="en-NZ" altLang="en-US" sz="2000" dirty="0" smtClean="0"/>
          </a:p>
          <a:p>
            <a:pPr eaLnBrk="1" hangingPunct="1">
              <a:lnSpc>
                <a:spcPct val="80000"/>
              </a:lnSpc>
            </a:pPr>
            <a:r>
              <a:rPr lang="en-NZ" altLang="en-US" sz="2000" dirty="0" smtClean="0"/>
              <a:t>Route maps are used to set the community attribute</a:t>
            </a:r>
            <a:endParaRPr lang="en-AU" altLang="en-US" sz="2000" dirty="0" smtClean="0"/>
          </a:p>
        </p:txBody>
      </p:sp>
    </p:spTree>
    <p:extLst>
      <p:ext uri="{BB962C8B-B14F-4D97-AF65-F5344CB8AC3E}">
        <p14:creationId xmlns:p14="http://schemas.microsoft.com/office/powerpoint/2010/main" val="41598250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NZ" altLang="en-US" sz="3200" b="1" u="sng" dirty="0" smtClean="0"/>
              <a:t>Communities </a:t>
            </a:r>
            <a:r>
              <a:rPr lang="en-NZ" altLang="en-US" sz="3200" b="1" u="sng" dirty="0" err="1" smtClean="0"/>
              <a:t>cont</a:t>
            </a:r>
            <a:r>
              <a:rPr lang="en-NZ" altLang="en-US" sz="3200" b="1" u="sng" smtClean="0"/>
              <a:t> …</a:t>
            </a:r>
            <a:endParaRPr lang="en-AU" altLang="en-US" sz="3200" b="1" u="sng" smtClean="0"/>
          </a:p>
        </p:txBody>
      </p:sp>
      <p:sp>
        <p:nvSpPr>
          <p:cNvPr id="49155"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Predefined communities</a:t>
            </a:r>
          </a:p>
          <a:p>
            <a:pPr eaLnBrk="1" hangingPunct="1">
              <a:lnSpc>
                <a:spcPct val="80000"/>
              </a:lnSpc>
            </a:pPr>
            <a:endParaRPr lang="en-AU" altLang="en-US" sz="2000" dirty="0" smtClean="0"/>
          </a:p>
          <a:p>
            <a:pPr eaLnBrk="1" hangingPunct="1">
              <a:lnSpc>
                <a:spcPct val="80000"/>
              </a:lnSpc>
              <a:buFontTx/>
              <a:buNone/>
            </a:pPr>
            <a:r>
              <a:rPr lang="en-NZ" altLang="en-US" sz="2000" dirty="0" smtClean="0"/>
              <a:t>no-export—Do not advertise this route to EBGP peers</a:t>
            </a:r>
          </a:p>
          <a:p>
            <a:pPr eaLnBrk="1" hangingPunct="1">
              <a:lnSpc>
                <a:spcPct val="80000"/>
              </a:lnSpc>
              <a:buFontTx/>
              <a:buNone/>
            </a:pPr>
            <a:endParaRPr lang="en-AU" altLang="en-US" sz="2000" dirty="0" smtClean="0"/>
          </a:p>
          <a:p>
            <a:pPr eaLnBrk="1" hangingPunct="1">
              <a:lnSpc>
                <a:spcPct val="80000"/>
              </a:lnSpc>
              <a:buFontTx/>
              <a:buNone/>
            </a:pPr>
            <a:r>
              <a:rPr lang="en-NZ" altLang="en-US" sz="2000" dirty="0" smtClean="0"/>
              <a:t>no-advertise—Do not advertise this route to any peer </a:t>
            </a:r>
          </a:p>
          <a:p>
            <a:pPr eaLnBrk="1" hangingPunct="1">
              <a:lnSpc>
                <a:spcPct val="80000"/>
              </a:lnSpc>
              <a:buFontTx/>
              <a:buNone/>
            </a:pPr>
            <a:endParaRPr lang="en-AU" altLang="en-US" sz="2000" dirty="0" smtClean="0"/>
          </a:p>
          <a:p>
            <a:pPr eaLnBrk="1" hangingPunct="1">
              <a:lnSpc>
                <a:spcPct val="80000"/>
              </a:lnSpc>
              <a:buFontTx/>
              <a:buNone/>
            </a:pPr>
            <a:r>
              <a:rPr lang="en-NZ" altLang="en-US" sz="2000" dirty="0" smtClean="0"/>
              <a:t>internet—Advertise this route to the Internet community; all routers in the network belong to it. Can be used to match any community</a:t>
            </a:r>
          </a:p>
          <a:p>
            <a:pPr eaLnBrk="1" hangingPunct="1">
              <a:lnSpc>
                <a:spcPct val="80000"/>
              </a:lnSpc>
              <a:buFontTx/>
              <a:buNone/>
            </a:pPr>
            <a:endParaRPr lang="en-AU" altLang="en-US" sz="2000" dirty="0" smtClean="0"/>
          </a:p>
          <a:p>
            <a:pPr eaLnBrk="1" hangingPunct="1">
              <a:lnSpc>
                <a:spcPct val="80000"/>
              </a:lnSpc>
            </a:pPr>
            <a:endParaRPr lang="en-AU" altLang="en-US" sz="2000" dirty="0" smtClean="0"/>
          </a:p>
        </p:txBody>
      </p:sp>
    </p:spTree>
    <p:extLst>
      <p:ext uri="{BB962C8B-B14F-4D97-AF65-F5344CB8AC3E}">
        <p14:creationId xmlns:p14="http://schemas.microsoft.com/office/powerpoint/2010/main" val="1062866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0179"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200" dirty="0" smtClean="0"/>
              <a:t>User defined in 2 ways</a:t>
            </a:r>
          </a:p>
          <a:p>
            <a:pPr eaLnBrk="1" hangingPunct="1"/>
            <a:endParaRPr lang="en-NZ" altLang="en-US" sz="2200" dirty="0" smtClean="0"/>
          </a:p>
          <a:p>
            <a:pPr eaLnBrk="1" hangingPunct="1"/>
            <a:r>
              <a:rPr lang="en-NZ" altLang="en-US" sz="2200" dirty="0" smtClean="0"/>
              <a:t>Decimal format (old way) – number between 1 – 4294967200</a:t>
            </a:r>
          </a:p>
          <a:p>
            <a:pPr eaLnBrk="1" hangingPunct="1"/>
            <a:endParaRPr lang="en-NZ" altLang="en-US" sz="2200" dirty="0" smtClean="0"/>
          </a:p>
          <a:p>
            <a:pPr eaLnBrk="1" hangingPunct="1"/>
            <a:r>
              <a:rPr lang="en-NZ" altLang="en-US" sz="2200" dirty="0" smtClean="0"/>
              <a:t>AA:NN format (new way) – AA is 16 bit AS number &amp; NN is arbitrary 16 bit number</a:t>
            </a:r>
          </a:p>
          <a:p>
            <a:pPr eaLnBrk="1" hangingPunct="1"/>
            <a:endParaRPr lang="en-NZ" altLang="en-US" sz="2200" dirty="0" smtClean="0"/>
          </a:p>
          <a:p>
            <a:pPr eaLnBrk="1" hangingPunct="1"/>
            <a:r>
              <a:rPr lang="en-NZ" altLang="en-US" sz="2200" dirty="0" smtClean="0"/>
              <a:t>To configure new format requires global command</a:t>
            </a:r>
          </a:p>
          <a:p>
            <a:pPr eaLnBrk="1" hangingPunct="1"/>
            <a:endParaRPr lang="fr-FR" altLang="en-US" sz="2000" b="1" dirty="0" smtClean="0"/>
          </a:p>
          <a:p>
            <a:pPr eaLnBrk="1" hangingPunct="1">
              <a:buFontTx/>
              <a:buNone/>
            </a:pPr>
            <a:r>
              <a:rPr lang="fr-FR" altLang="en-US" sz="2000" b="1" dirty="0" err="1" smtClean="0">
                <a:latin typeface="Courier New" pitchFamily="49" charset="0"/>
              </a:rPr>
              <a:t>ip</a:t>
            </a:r>
            <a:r>
              <a:rPr lang="fr-FR" altLang="en-US" sz="2000" b="1" dirty="0" smtClean="0">
                <a:latin typeface="Courier New" pitchFamily="49" charset="0"/>
              </a:rPr>
              <a:t> </a:t>
            </a:r>
            <a:r>
              <a:rPr lang="fr-FR" altLang="en-US" sz="2000" b="1" dirty="0" err="1" smtClean="0">
                <a:latin typeface="Courier New" pitchFamily="49" charset="0"/>
              </a:rPr>
              <a:t>bgp-community</a:t>
            </a:r>
            <a:r>
              <a:rPr lang="fr-FR" altLang="en-US" sz="2000" b="1" dirty="0" smtClean="0">
                <a:latin typeface="Courier New" pitchFamily="49" charset="0"/>
              </a:rPr>
              <a:t> new-format</a:t>
            </a:r>
            <a:r>
              <a:rPr lang="en-AU" altLang="en-US" dirty="0" smtClean="0"/>
              <a:t> </a:t>
            </a:r>
          </a:p>
        </p:txBody>
      </p:sp>
    </p:spTree>
    <p:extLst>
      <p:ext uri="{BB962C8B-B14F-4D97-AF65-F5344CB8AC3E}">
        <p14:creationId xmlns:p14="http://schemas.microsoft.com/office/powerpoint/2010/main" val="2850689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43011" name="Rectangle 3"/>
          <p:cNvSpPr>
            <a:spLocks noGrp="1" noChangeArrowheads="1"/>
          </p:cNvSpPr>
          <p:nvPr>
            <p:ph sz="quarter" idx="1"/>
          </p:nvPr>
        </p:nvSpPr>
        <p:spPr>
          <a:xfrm>
            <a:off x="457200" y="1600200"/>
            <a:ext cx="8229600" cy="5141913"/>
          </a:xfrm>
        </p:spPr>
        <p:txBody>
          <a:bodyPr>
            <a:normAutofit lnSpcReduction="10000"/>
          </a:bodyPr>
          <a:lstStyle/>
          <a:p>
            <a:pPr marL="274320" indent="-274320" eaLnBrk="1" fontAlgn="auto" hangingPunct="1">
              <a:lnSpc>
                <a:spcPct val="80000"/>
              </a:lnSpc>
              <a:spcBef>
                <a:spcPts val="580"/>
              </a:spcBef>
              <a:spcAft>
                <a:spcPts val="0"/>
              </a:spcAft>
              <a:buFont typeface="Wingdings 2"/>
              <a:buChar char=""/>
              <a:defRPr/>
            </a:pPr>
            <a:r>
              <a:rPr lang="en-NZ" sz="2000" dirty="0" smtClean="0"/>
              <a:t>Example setting community</a:t>
            </a:r>
          </a:p>
          <a:p>
            <a:pPr marL="274320" indent="-274320" eaLnBrk="1" fontAlgn="auto" hangingPunct="1">
              <a:lnSpc>
                <a:spcPct val="80000"/>
              </a:lnSpc>
              <a:spcBef>
                <a:spcPts val="580"/>
              </a:spcBef>
              <a:spcAft>
                <a:spcPts val="0"/>
              </a:spcAft>
              <a:buFont typeface="Wingdings 2"/>
              <a:buChar char=""/>
              <a:defRPr/>
            </a:pPr>
            <a:endParaRPr lang="fr-FR" sz="18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bgp</a:t>
            </a:r>
            <a:r>
              <a:rPr lang="fr-FR" sz="1600" b="1" dirty="0" smtClean="0">
                <a:latin typeface="Courier New" pitchFamily="49" charset="0"/>
              </a:rPr>
              <a:t>-</a:t>
            </a:r>
            <a:r>
              <a:rPr lang="fr-FR" sz="1600" b="1" dirty="0" err="1" smtClean="0">
                <a:latin typeface="Courier New" pitchFamily="49" charset="0"/>
              </a:rPr>
              <a:t>community</a:t>
            </a:r>
            <a:r>
              <a:rPr lang="fr-FR" sz="1600" b="1" dirty="0" smtClean="0">
                <a:latin typeface="Courier New" pitchFamily="49" charset="0"/>
              </a:rPr>
              <a:t> new-format</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a:t>
            </a:r>
            <a:r>
              <a:rPr lang="fr-FR" sz="1600" b="1" dirty="0" err="1" smtClean="0">
                <a:latin typeface="Courier New" pitchFamily="49" charset="0"/>
              </a:rPr>
              <a:t>remote</a:t>
            </a:r>
            <a:r>
              <a:rPr lang="fr-FR" sz="1600" b="1" dirty="0" smtClean="0">
                <a:latin typeface="Courier New" pitchFamily="49" charset="0"/>
              </a:rPr>
              <a:t>-as 200</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a:t>
            </a:r>
            <a:r>
              <a:rPr lang="fr-FR" sz="1600" b="1" dirty="0" err="1" smtClean="0">
                <a:latin typeface="Courier New" pitchFamily="49" charset="0"/>
              </a:rPr>
              <a:t>send</a:t>
            </a:r>
            <a:r>
              <a:rPr lang="fr-FR" sz="1600" b="1" dirty="0" smtClean="0">
                <a:latin typeface="Courier New" pitchFamily="49" charset="0"/>
              </a:rPr>
              <a:t>-</a:t>
            </a:r>
            <a:r>
              <a:rPr lang="fr-FR" sz="1600" b="1" dirty="0" err="1" smtClean="0">
                <a:latin typeface="Courier New" pitchFamily="49" charset="0"/>
              </a:rPr>
              <a:t>community</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route-</a:t>
            </a:r>
            <a:r>
              <a:rPr lang="fr-FR" sz="1600" b="1" dirty="0" err="1" smtClean="0">
                <a:latin typeface="Courier New" pitchFamily="49" charset="0"/>
              </a:rPr>
              <a:t>map</a:t>
            </a:r>
            <a:r>
              <a:rPr lang="fr-FR" sz="1600" b="1" dirty="0" smtClean="0">
                <a:latin typeface="Courier New" pitchFamily="49" charset="0"/>
              </a:rPr>
              <a:t> SET-COMMUNITY out</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standard LOCAL-SUBNETS</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permit 100.1.0.0 0.0.255.255</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permit 110.1.0.0 0.0.255.255</a:t>
            </a: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SET-COMMUNITY permit 10</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match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address</a:t>
            </a:r>
            <a:r>
              <a:rPr lang="fr-FR" sz="1600" b="1" dirty="0" smtClean="0">
                <a:latin typeface="Courier New" pitchFamily="49" charset="0"/>
              </a:rPr>
              <a:t> LOCAL-SUBNETS</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set </a:t>
            </a:r>
            <a:r>
              <a:rPr lang="fr-FR" sz="1600" b="1" dirty="0" err="1" smtClean="0">
                <a:latin typeface="Courier New" pitchFamily="49" charset="0"/>
              </a:rPr>
              <a:t>community</a:t>
            </a:r>
            <a:r>
              <a:rPr lang="fr-FR" sz="1600" b="1" dirty="0" smtClean="0">
                <a:latin typeface="Courier New" pitchFamily="49" charset="0"/>
              </a:rPr>
              <a:t> 100:250</a:t>
            </a:r>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r>
              <a:rPr lang="en-NZ" sz="2000" dirty="0" smtClean="0"/>
              <a:t>Note require “send community” command for community attribute to be propagated</a:t>
            </a:r>
            <a:r>
              <a:rPr lang="en-AU" sz="2000" dirty="0" smtClean="0"/>
              <a:t> </a:t>
            </a:r>
          </a:p>
        </p:txBody>
      </p:sp>
    </p:spTree>
    <p:extLst>
      <p:ext uri="{BB962C8B-B14F-4D97-AF65-F5344CB8AC3E}">
        <p14:creationId xmlns:p14="http://schemas.microsoft.com/office/powerpoint/2010/main" val="13384868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2227" name="Rectangle 3"/>
          <p:cNvSpPr>
            <a:spLocks noGrp="1" noChangeArrowheads="1"/>
          </p:cNvSpPr>
          <p:nvPr>
            <p:ph sz="quarter" idx="1"/>
          </p:nvPr>
        </p:nvSpPr>
        <p:spPr/>
        <p:txBody>
          <a:bodyPr/>
          <a:lstStyle/>
          <a:p>
            <a:pPr eaLnBrk="1" hangingPunct="1"/>
            <a:endParaRPr lang="en-NZ" altLang="en-US" sz="2000" smtClean="0"/>
          </a:p>
          <a:p>
            <a:pPr eaLnBrk="1" hangingPunct="1"/>
            <a:r>
              <a:rPr lang="en-NZ" altLang="en-US" sz="2400" smtClean="0"/>
              <a:t>standard &amp; extended (default = standard)</a:t>
            </a:r>
          </a:p>
          <a:p>
            <a:pPr eaLnBrk="1" hangingPunct="1"/>
            <a:endParaRPr lang="fr-FR" altLang="en-US" sz="2000" b="1" smtClean="0"/>
          </a:p>
          <a:p>
            <a:pPr eaLnBrk="1" hangingPunct="1">
              <a:buFontTx/>
              <a:buNone/>
            </a:pPr>
            <a:r>
              <a:rPr lang="fr-FR" altLang="en-US" sz="1600" b="1" smtClean="0">
                <a:latin typeface="Courier New" pitchFamily="49" charset="0"/>
              </a:rPr>
              <a:t>neighbor 131.23.1.3 send-community [standard | extended | both]</a:t>
            </a:r>
            <a:r>
              <a:rPr lang="en-AU" altLang="en-US" sz="1600" b="1" smtClean="0">
                <a:latin typeface="Courier New" pitchFamily="49" charset="0"/>
              </a:rPr>
              <a:t> </a:t>
            </a:r>
          </a:p>
          <a:p>
            <a:pPr eaLnBrk="1" hangingPunct="1"/>
            <a:endParaRPr lang="en-AU" altLang="en-US" sz="1600" b="1" smtClean="0">
              <a:latin typeface="Courier New" pitchFamily="49" charset="0"/>
            </a:endParaRPr>
          </a:p>
          <a:p>
            <a:pPr eaLnBrk="1" hangingPunct="1"/>
            <a:r>
              <a:rPr lang="en-NZ" altLang="en-US" sz="2400" smtClean="0"/>
              <a:t>extended communities used to support MPLS VPNs</a:t>
            </a:r>
            <a:endParaRPr lang="en-AU" altLang="en-US" sz="2400" smtClean="0"/>
          </a:p>
        </p:txBody>
      </p:sp>
    </p:spTree>
    <p:extLst>
      <p:ext uri="{BB962C8B-B14F-4D97-AF65-F5344CB8AC3E}">
        <p14:creationId xmlns:p14="http://schemas.microsoft.com/office/powerpoint/2010/main" val="2862843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NZ" altLang="en-US" sz="3200" b="1" u="sng" smtClean="0"/>
              <a:t>Communities cont …</a:t>
            </a:r>
            <a:endParaRPr lang="en-AU" altLang="en-US" sz="3200" b="1" u="sng" smtClean="0"/>
          </a:p>
        </p:txBody>
      </p:sp>
      <p:sp>
        <p:nvSpPr>
          <p:cNvPr id="53251" name="Rectangle 3"/>
          <p:cNvSpPr>
            <a:spLocks noGrp="1" noChangeArrowheads="1"/>
          </p:cNvSpPr>
          <p:nvPr>
            <p:ph sz="quarter" idx="1"/>
          </p:nvPr>
        </p:nvSpPr>
        <p:spPr/>
        <p:txBody>
          <a:bodyPr/>
          <a:lstStyle/>
          <a:p>
            <a:pPr eaLnBrk="1" hangingPunct="1"/>
            <a:r>
              <a:rPr lang="en-NZ" altLang="en-US" sz="2400" smtClean="0"/>
              <a:t>Verify</a:t>
            </a:r>
          </a:p>
          <a:p>
            <a:pPr eaLnBrk="1" hangingPunct="1"/>
            <a:endParaRPr lang="en-NZ" altLang="en-US" sz="2000" smtClean="0"/>
          </a:p>
          <a:p>
            <a:pPr eaLnBrk="1" hangingPunct="1">
              <a:buFontTx/>
              <a:buNone/>
            </a:pPr>
            <a:r>
              <a:rPr lang="fr-FR" altLang="en-US" sz="1800" b="1" smtClean="0">
                <a:latin typeface="Courier New" pitchFamily="49" charset="0"/>
              </a:rPr>
              <a:t>Rack1R6#show ip bgp 28.119.16.0</a:t>
            </a:r>
          </a:p>
          <a:p>
            <a:pPr eaLnBrk="1" hangingPunct="1">
              <a:buFontTx/>
              <a:buNone/>
            </a:pPr>
            <a:r>
              <a:rPr lang="fr-FR" altLang="en-US" sz="1800" b="1" smtClean="0">
                <a:latin typeface="Courier New" pitchFamily="49" charset="0"/>
              </a:rPr>
              <a:t>BGP routing table entry for 28.119.16.0/24, version 8</a:t>
            </a:r>
          </a:p>
          <a:p>
            <a:pPr eaLnBrk="1" hangingPunct="1">
              <a:buFontTx/>
              <a:buNone/>
            </a:pPr>
            <a:r>
              <a:rPr lang="fr-FR" altLang="en-US" sz="1800" b="1" smtClean="0">
                <a:latin typeface="Courier New" pitchFamily="49" charset="0"/>
              </a:rPr>
              <a:t>Paths: (1 available, best #1, table Default-IP-Routing-Table)</a:t>
            </a:r>
          </a:p>
          <a:p>
            <a:pPr eaLnBrk="1" hangingPunct="1">
              <a:buFontTx/>
              <a:buNone/>
            </a:pPr>
            <a:r>
              <a:rPr lang="fr-FR" altLang="en-US" sz="1800" b="1" smtClean="0">
                <a:latin typeface="Courier New" pitchFamily="49" charset="0"/>
              </a:rPr>
              <a:t>  Advertised to update-groups:</a:t>
            </a:r>
          </a:p>
          <a:p>
            <a:pPr eaLnBrk="1" hangingPunct="1">
              <a:buFontTx/>
              <a:buNone/>
            </a:pPr>
            <a:r>
              <a:rPr lang="fr-FR" altLang="en-US" sz="1800" b="1" smtClean="0">
                <a:latin typeface="Courier New" pitchFamily="49" charset="0"/>
              </a:rPr>
              <a:t>     1</a:t>
            </a:r>
          </a:p>
          <a:p>
            <a:pPr eaLnBrk="1" hangingPunct="1">
              <a:buFontTx/>
              <a:buNone/>
            </a:pPr>
            <a:r>
              <a:rPr lang="fr-FR" altLang="en-US" sz="1800" b="1" smtClean="0">
                <a:latin typeface="Courier New" pitchFamily="49" charset="0"/>
              </a:rPr>
              <a:t>  54</a:t>
            </a:r>
          </a:p>
          <a:p>
            <a:pPr eaLnBrk="1" hangingPunct="1">
              <a:buFontTx/>
              <a:buNone/>
            </a:pPr>
            <a:r>
              <a:rPr lang="fr-FR" altLang="en-US" sz="1800" b="1" smtClean="0">
                <a:latin typeface="Courier New" pitchFamily="49" charset="0"/>
              </a:rPr>
              <a:t>    54.1.2.254 from 54.1.2.254 (212.18.3.1)</a:t>
            </a:r>
          </a:p>
          <a:p>
            <a:pPr eaLnBrk="1" hangingPunct="1">
              <a:buFontTx/>
              <a:buNone/>
            </a:pPr>
            <a:r>
              <a:rPr lang="fr-FR" altLang="en-US" sz="1800" b="1" smtClean="0">
                <a:latin typeface="Courier New" pitchFamily="49" charset="0"/>
              </a:rPr>
              <a:t>      Origin IGP, localpref 200, valid, external, best</a:t>
            </a:r>
          </a:p>
          <a:p>
            <a:pPr eaLnBrk="1" hangingPunct="1">
              <a:buFontTx/>
              <a:buNone/>
            </a:pPr>
            <a:r>
              <a:rPr lang="fr-FR" altLang="en-US" sz="1800" b="1" smtClean="0">
                <a:latin typeface="Courier New" pitchFamily="49" charset="0"/>
              </a:rPr>
              <a:t>      </a:t>
            </a:r>
            <a:r>
              <a:rPr lang="fr-FR" altLang="en-US" sz="1800" b="1" smtClean="0">
                <a:solidFill>
                  <a:srgbClr val="FF3300"/>
                </a:solidFill>
                <a:latin typeface="Courier New" pitchFamily="49" charset="0"/>
              </a:rPr>
              <a:t>Community:</a:t>
            </a:r>
            <a:r>
              <a:rPr lang="fr-FR" altLang="en-US" sz="1800" b="1" smtClean="0">
                <a:latin typeface="Courier New" pitchFamily="49" charset="0"/>
              </a:rPr>
              <a:t> </a:t>
            </a:r>
            <a:r>
              <a:rPr lang="fr-FR" altLang="en-US" sz="1800" b="1" smtClean="0">
                <a:solidFill>
                  <a:srgbClr val="FF3300"/>
                </a:solidFill>
                <a:latin typeface="Courier New" pitchFamily="49" charset="0"/>
              </a:rPr>
              <a:t>100:250</a:t>
            </a:r>
          </a:p>
          <a:p>
            <a:pPr eaLnBrk="1" hangingPunct="1"/>
            <a:endParaRPr lang="en-NZ" altLang="en-US" sz="1800" smtClean="0">
              <a:solidFill>
                <a:srgbClr val="FF3300"/>
              </a:solidFill>
            </a:endParaRPr>
          </a:p>
          <a:p>
            <a:pPr eaLnBrk="1" hangingPunct="1"/>
            <a:endParaRPr lang="en-AU" altLang="en-US" smtClean="0"/>
          </a:p>
        </p:txBody>
      </p:sp>
    </p:spTree>
    <p:extLst>
      <p:ext uri="{BB962C8B-B14F-4D97-AF65-F5344CB8AC3E}">
        <p14:creationId xmlns:p14="http://schemas.microsoft.com/office/powerpoint/2010/main" val="34025431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smtClean="0"/>
              <a:t>Scenario 5</a:t>
            </a:r>
            <a:endParaRPr lang="en-AU" altLang="en-US" sz="3200" b="1" u="sng" smtClean="0"/>
          </a:p>
        </p:txBody>
      </p:sp>
      <p:sp>
        <p:nvSpPr>
          <p:cNvPr id="59395" name="Rectangle 3"/>
          <p:cNvSpPr>
            <a:spLocks noGrp="1" noChangeArrowheads="1"/>
          </p:cNvSpPr>
          <p:nvPr>
            <p:ph sz="quarter" idx="1"/>
          </p:nvPr>
        </p:nvSpPr>
        <p:spPr/>
        <p:txBody>
          <a:bodyPr/>
          <a:lstStyle/>
          <a:p>
            <a:pPr eaLnBrk="1" hangingPunct="1"/>
            <a:r>
              <a:rPr lang="en-NZ" altLang="en-US" sz="2000" smtClean="0"/>
              <a:t>Apply a policy in AS100 so that AS300 does not advertise any AS100 originated routes external to AS300</a:t>
            </a:r>
          </a:p>
          <a:p>
            <a:pPr eaLnBrk="1" hangingPunct="1"/>
            <a:endParaRPr lang="en-NZ" altLang="en-US" sz="2000" smtClean="0"/>
          </a:p>
          <a:p>
            <a:pPr eaLnBrk="1" hangingPunct="1"/>
            <a:r>
              <a:rPr lang="en-NZ" altLang="en-US" sz="2000" smtClean="0"/>
              <a:t>A: R1 &amp; R2 to AS300 set community no-export for local prefixes. </a:t>
            </a:r>
          </a:p>
          <a:p>
            <a:pPr eaLnBrk="1" hangingPunct="1"/>
            <a:endParaRPr lang="en-NZ" altLang="en-US" sz="2000" smtClean="0"/>
          </a:p>
          <a:p>
            <a:pPr eaLnBrk="1" hangingPunct="1"/>
            <a:endParaRPr lang="en-AU" altLang="en-US" sz="2000" smtClean="0"/>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13100"/>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5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7"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dirty="0" smtClean="0"/>
              <a:t>Scenario 6</a:t>
            </a:r>
            <a:endParaRPr lang="en-AU" altLang="en-US" sz="3200" b="1" u="sng" dirty="0" smtClean="0"/>
          </a:p>
        </p:txBody>
      </p:sp>
      <p:sp>
        <p:nvSpPr>
          <p:cNvPr id="59395" name="Rectangle 3"/>
          <p:cNvSpPr>
            <a:spLocks noGrp="1" noChangeArrowheads="1"/>
          </p:cNvSpPr>
          <p:nvPr>
            <p:ph sz="quarter" idx="1"/>
          </p:nvPr>
        </p:nvSpPr>
        <p:spPr/>
        <p:txBody>
          <a:bodyPr/>
          <a:lstStyle/>
          <a:p>
            <a:pPr eaLnBrk="1" hangingPunct="1"/>
            <a:r>
              <a:rPr lang="en-NZ" altLang="en-US" sz="2000" dirty="0" smtClean="0"/>
              <a:t>What AS_PATH regex could R3 use to match prefixes originating in AS500?</a:t>
            </a:r>
          </a:p>
          <a:p>
            <a:pPr eaLnBrk="1" hangingPunct="1"/>
            <a:r>
              <a:rPr lang="en-NZ" altLang="en-US" sz="2000" dirty="0" smtClean="0"/>
              <a:t>What AS_PATH regex could R2 use to match prefixes from directly connected AS200?</a:t>
            </a:r>
          </a:p>
          <a:p>
            <a:pPr eaLnBrk="1" hangingPunct="1"/>
            <a:r>
              <a:rPr lang="en-NZ" altLang="en-US" sz="2000" dirty="0"/>
              <a:t>What AS_PATH regex could </a:t>
            </a:r>
            <a:r>
              <a:rPr lang="en-NZ" altLang="en-US" sz="2000" dirty="0" smtClean="0"/>
              <a:t>R8 </a:t>
            </a:r>
            <a:r>
              <a:rPr lang="en-NZ" altLang="en-US" sz="2000" dirty="0"/>
              <a:t>use to match prefixes </a:t>
            </a:r>
            <a:r>
              <a:rPr lang="en-NZ" altLang="en-US" sz="2000" dirty="0" smtClean="0"/>
              <a:t>learned via AS100 or AS200?</a:t>
            </a:r>
            <a:endParaRPr lang="en-NZ" altLang="en-US" sz="2000" dirty="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AU" altLang="en-US" sz="2000" dirty="0"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213100"/>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125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NZ" altLang="en-US" sz="3200" b="1" u="sng" dirty="0" smtClean="0"/>
              <a:t>Scenario 7</a:t>
            </a:r>
            <a:endParaRPr lang="en-AU" altLang="en-US" sz="3200" b="1" u="sng" dirty="0" smtClean="0"/>
          </a:p>
        </p:txBody>
      </p:sp>
      <p:sp>
        <p:nvSpPr>
          <p:cNvPr id="59395" name="Rectangle 3"/>
          <p:cNvSpPr>
            <a:spLocks noGrp="1" noChangeArrowheads="1"/>
          </p:cNvSpPr>
          <p:nvPr>
            <p:ph sz="quarter" idx="1"/>
          </p:nvPr>
        </p:nvSpPr>
        <p:spPr/>
        <p:txBody>
          <a:bodyPr/>
          <a:lstStyle/>
          <a:p>
            <a:pPr eaLnBrk="1" hangingPunct="1"/>
            <a:r>
              <a:rPr lang="en-NZ" altLang="en-US" sz="2000" dirty="0" smtClean="0"/>
              <a:t>Define a policy for AS100 so that AS300 will use the R5 to R2 link for specific prefixes advertised by AS100 to AS300. Do not use AS-PATH prepending or MED.</a:t>
            </a:r>
            <a:endParaRPr lang="en-NZ" altLang="en-US" sz="2000" dirty="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NZ" altLang="en-US" sz="2000" dirty="0" smtClean="0"/>
          </a:p>
          <a:p>
            <a:pPr eaLnBrk="1" hangingPunct="1"/>
            <a:endParaRPr lang="en-AU" altLang="en-US" sz="2000" dirty="0" smtClean="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899" y="2488705"/>
            <a:ext cx="3095625"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374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NZ" altLang="en-US" sz="3200" b="1" u="sng" smtClean="0"/>
              <a:t>Configuration For Setting Attributes</a:t>
            </a:r>
            <a:endParaRPr lang="en-AU" altLang="en-US" sz="3200" b="1" u="sng" smtClean="0"/>
          </a:p>
        </p:txBody>
      </p:sp>
      <p:sp>
        <p:nvSpPr>
          <p:cNvPr id="53251"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Tx/>
              <a:buNone/>
              <a:defRPr/>
            </a:pPr>
            <a:endParaRPr lang="fr-FR" sz="18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router </a:t>
            </a:r>
            <a:r>
              <a:rPr lang="fr-FR" sz="1800" b="1" dirty="0" err="1" smtClean="0">
                <a:latin typeface="Courier New" pitchFamily="49" charset="0"/>
              </a:rPr>
              <a:t>bgp</a:t>
            </a:r>
            <a:r>
              <a:rPr lang="fr-FR" sz="1800" b="1"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route-</a:t>
            </a:r>
            <a:r>
              <a:rPr lang="fr-FR" sz="1800" b="1" dirty="0" err="1" smtClean="0">
                <a:latin typeface="Courier New" pitchFamily="49" charset="0"/>
              </a:rPr>
              <a:t>map</a:t>
            </a:r>
            <a:r>
              <a:rPr lang="fr-FR" sz="1800" b="1" dirty="0" smtClean="0">
                <a:latin typeface="Courier New" pitchFamily="49" charset="0"/>
              </a:rPr>
              <a:t> SET-BGP-ATTRIBUTES in</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route-</a:t>
            </a:r>
            <a:r>
              <a:rPr lang="fr-FR" sz="1800" b="1" dirty="0" err="1" smtClean="0">
                <a:latin typeface="Courier New" pitchFamily="49" charset="0"/>
              </a:rPr>
              <a:t>map</a:t>
            </a:r>
            <a:r>
              <a:rPr lang="fr-FR" sz="1800" b="1" dirty="0" smtClean="0">
                <a:latin typeface="Courier New" pitchFamily="49" charset="0"/>
              </a:rPr>
              <a:t> SET-BGP-ATTRIBUTES out</a:t>
            </a:r>
          </a:p>
          <a:p>
            <a:pPr marL="274320" indent="-274320" eaLnBrk="1" fontAlgn="auto" hangingPunct="1">
              <a:lnSpc>
                <a:spcPct val="80000"/>
              </a:lnSpc>
              <a:spcBef>
                <a:spcPts val="580"/>
              </a:spcBef>
              <a:spcAft>
                <a:spcPts val="0"/>
              </a:spcAft>
              <a:buFontTx/>
              <a:buNone/>
              <a:defRPr/>
            </a:pPr>
            <a:r>
              <a:rPr lang="fr-FR" sz="1800" b="1" dirty="0" err="1" smtClean="0">
                <a:latin typeface="Courier New" pitchFamily="49" charset="0"/>
              </a:rPr>
              <a:t>neighbor</a:t>
            </a:r>
            <a:r>
              <a:rPr lang="fr-FR" sz="1800" b="1" dirty="0" smtClean="0">
                <a:latin typeface="Courier New" pitchFamily="49" charset="0"/>
              </a:rPr>
              <a:t> &lt;</a:t>
            </a:r>
            <a:r>
              <a:rPr lang="fr-FR" sz="1800" b="1" dirty="0" err="1" smtClean="0">
                <a:latin typeface="Courier New" pitchFamily="49" charset="0"/>
              </a:rPr>
              <a:t>ip</a:t>
            </a:r>
            <a:r>
              <a:rPr lang="fr-FR" sz="1800" b="1" dirty="0" smtClean="0">
                <a:latin typeface="Courier New" pitchFamily="49" charset="0"/>
              </a:rPr>
              <a:t>&gt; </a:t>
            </a:r>
            <a:r>
              <a:rPr lang="fr-FR" sz="1800" b="1" dirty="0" err="1" smtClean="0">
                <a:latin typeface="Courier New" pitchFamily="49" charset="0"/>
              </a:rPr>
              <a:t>weight</a:t>
            </a:r>
            <a:r>
              <a:rPr lang="fr-FR" sz="1800" b="1" dirty="0" smtClean="0">
                <a:latin typeface="Courier New" pitchFamily="49" charset="0"/>
              </a:rPr>
              <a:t> &lt;</a:t>
            </a:r>
            <a:r>
              <a:rPr lang="fr-FR" sz="1800" b="1" dirty="0" err="1" smtClean="0">
                <a:latin typeface="Courier New" pitchFamily="49" charset="0"/>
              </a:rPr>
              <a:t>Weight</a:t>
            </a:r>
            <a:r>
              <a:rPr lang="fr-FR" sz="1800" b="1" dirty="0" smtClean="0">
                <a:latin typeface="Courier New" pitchFamily="49" charset="0"/>
              </a:rPr>
              <a:t> </a:t>
            </a:r>
            <a:r>
              <a:rPr lang="fr-FR" sz="1800" b="1" dirty="0" err="1" smtClean="0">
                <a:latin typeface="Courier New" pitchFamily="49" charset="0"/>
              </a:rPr>
              <a:t>vlaue</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route-</a:t>
            </a:r>
            <a:r>
              <a:rPr lang="fr-FR" sz="1800" b="1" dirty="0" err="1" smtClean="0">
                <a:latin typeface="Courier New" pitchFamily="49" charset="0"/>
              </a:rPr>
              <a:t>map</a:t>
            </a:r>
            <a:r>
              <a:rPr lang="fr-FR" sz="1800" b="1" dirty="0" smtClean="0">
                <a:latin typeface="Courier New" pitchFamily="49" charset="0"/>
              </a:rPr>
              <a:t> SET-BGP-ATTRIBUTES permit 10</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ip</a:t>
            </a:r>
            <a:r>
              <a:rPr lang="fr-FR" sz="1800" b="1" dirty="0" smtClean="0">
                <a:latin typeface="Courier New" pitchFamily="49" charset="0"/>
              </a:rPr>
              <a:t> </a:t>
            </a:r>
            <a:r>
              <a:rPr lang="fr-FR" sz="1800" b="1" dirty="0" err="1" smtClean="0">
                <a:latin typeface="Courier New" pitchFamily="49" charset="0"/>
              </a:rPr>
              <a:t>address</a:t>
            </a:r>
            <a:r>
              <a:rPr lang="fr-FR" sz="1800" b="1" dirty="0" smtClean="0">
                <a:latin typeface="Courier New" pitchFamily="49" charset="0"/>
              </a:rPr>
              <a:t> &lt;ACL&gt;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ip</a:t>
            </a:r>
            <a:r>
              <a:rPr lang="fr-FR" sz="1800" b="1" dirty="0" smtClean="0">
                <a:latin typeface="Courier New" pitchFamily="49" charset="0"/>
              </a:rPr>
              <a:t> </a:t>
            </a:r>
            <a:r>
              <a:rPr lang="fr-FR" sz="1800" b="1" dirty="0" err="1" smtClean="0">
                <a:latin typeface="Courier New" pitchFamily="49" charset="0"/>
              </a:rPr>
              <a:t>address</a:t>
            </a:r>
            <a:r>
              <a:rPr lang="fr-FR" sz="1800" b="1" dirty="0" smtClean="0">
                <a:latin typeface="Courier New" pitchFamily="49" charset="0"/>
              </a:rPr>
              <a:t> </a:t>
            </a:r>
            <a:r>
              <a:rPr lang="fr-FR" sz="1800" b="1" dirty="0" err="1" smtClean="0">
                <a:latin typeface="Courier New" pitchFamily="49" charset="0"/>
              </a:rPr>
              <a:t>prefix</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 &lt;</a:t>
            </a:r>
            <a:r>
              <a:rPr lang="fr-FR" sz="1800" b="1" dirty="0" err="1" smtClean="0">
                <a:latin typeface="Courier New" pitchFamily="49" charset="0"/>
              </a:rPr>
              <a:t>prefix</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t>
            </a:r>
            <a:r>
              <a:rPr lang="fr-FR" sz="1800" b="1" dirty="0" err="1" smtClean="0">
                <a:latin typeface="Courier New" pitchFamily="49" charset="0"/>
              </a:rPr>
              <a:t>community</a:t>
            </a:r>
            <a:r>
              <a:rPr lang="fr-FR" sz="1800" b="1" dirty="0" smtClean="0">
                <a:latin typeface="Courier New" pitchFamily="49" charset="0"/>
              </a:rPr>
              <a:t> &lt;</a:t>
            </a:r>
            <a:r>
              <a:rPr lang="fr-FR" sz="1800" b="1" dirty="0" err="1" smtClean="0">
                <a:latin typeface="Courier New" pitchFamily="49" charset="0"/>
              </a:rPr>
              <a:t>community</a:t>
            </a:r>
            <a:r>
              <a:rPr lang="fr-FR" sz="1800" b="1" dirty="0" smtClean="0">
                <a:latin typeface="Courier New" pitchFamily="49" charset="0"/>
              </a:rPr>
              <a:t>-</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match as-</a:t>
            </a:r>
            <a:r>
              <a:rPr lang="fr-FR" sz="1800" b="1" dirty="0" err="1" smtClean="0">
                <a:latin typeface="Courier New" pitchFamily="49" charset="0"/>
              </a:rPr>
              <a:t>path</a:t>
            </a:r>
            <a:r>
              <a:rPr lang="fr-FR" sz="1800" b="1" dirty="0" smtClean="0">
                <a:latin typeface="Courier New" pitchFamily="49" charset="0"/>
              </a:rPr>
              <a:t> &lt;as-</a:t>
            </a:r>
            <a:r>
              <a:rPr lang="fr-FR" sz="1800" b="1" dirty="0" err="1" smtClean="0">
                <a:latin typeface="Courier New" pitchFamily="49" charset="0"/>
              </a:rPr>
              <a:t>path</a:t>
            </a:r>
            <a:r>
              <a:rPr lang="fr-FR" sz="1800" b="1" dirty="0" smtClean="0">
                <a:latin typeface="Courier New" pitchFamily="49" charset="0"/>
              </a:rPr>
              <a:t> </a:t>
            </a:r>
            <a:r>
              <a:rPr lang="fr-FR" sz="1800" b="1" dirty="0" err="1" smtClean="0">
                <a:latin typeface="Courier New" pitchFamily="49" charset="0"/>
              </a:rPr>
              <a:t>list</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local-</a:t>
            </a:r>
            <a:r>
              <a:rPr lang="fr-FR" sz="1800" b="1" dirty="0" err="1" smtClean="0">
                <a:latin typeface="Courier New" pitchFamily="49" charset="0"/>
              </a:rPr>
              <a:t>preference</a:t>
            </a:r>
            <a:r>
              <a:rPr lang="fr-FR" sz="1800" b="1" dirty="0" smtClean="0">
                <a:latin typeface="Courier New" pitchFamily="49" charset="0"/>
              </a:rPr>
              <a:t> &lt;</a:t>
            </a:r>
            <a:r>
              <a:rPr lang="fr-FR" sz="1800" b="1" dirty="0" err="1" smtClean="0">
                <a:latin typeface="Courier New" pitchFamily="49" charset="0"/>
              </a:rPr>
              <a:t>preference</a:t>
            </a:r>
            <a:r>
              <a:rPr lang="fr-FR" sz="1800" b="1" dirty="0" smtClean="0">
                <a:latin typeface="Courier New" pitchFamily="49" charset="0"/>
              </a:rPr>
              <a:t>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metric</a:t>
            </a:r>
            <a:r>
              <a:rPr lang="fr-FR" sz="1800" b="1" dirty="0" smtClean="0">
                <a:latin typeface="Courier New" pitchFamily="49" charset="0"/>
              </a:rPr>
              <a:t> &lt;MED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weight</a:t>
            </a:r>
            <a:r>
              <a:rPr lang="fr-FR" sz="1800" b="1" dirty="0" smtClean="0">
                <a:latin typeface="Courier New" pitchFamily="49" charset="0"/>
              </a:rPr>
              <a:t> &lt;</a:t>
            </a:r>
            <a:r>
              <a:rPr lang="fr-FR" sz="1800" b="1" dirty="0" err="1" smtClean="0">
                <a:latin typeface="Courier New" pitchFamily="49" charset="0"/>
              </a:rPr>
              <a:t>Weight</a:t>
            </a:r>
            <a:r>
              <a:rPr lang="fr-FR" sz="1800" b="1" dirty="0" smtClean="0">
                <a:latin typeface="Courier New" pitchFamily="49" charset="0"/>
              </a:rPr>
              <a:t> value&gt;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t>
            </a:r>
            <a:r>
              <a:rPr lang="fr-FR" sz="1800" b="1" dirty="0" err="1" smtClean="0">
                <a:latin typeface="Courier New" pitchFamily="49" charset="0"/>
              </a:rPr>
              <a:t>origin</a:t>
            </a:r>
            <a:r>
              <a:rPr lang="fr-FR" sz="1800" b="1" dirty="0" smtClean="0">
                <a:latin typeface="Courier New" pitchFamily="49" charset="0"/>
              </a:rPr>
              <a:t> &lt;</a:t>
            </a:r>
            <a:r>
              <a:rPr lang="fr-FR" sz="1800" b="1" dirty="0" err="1" smtClean="0">
                <a:latin typeface="Courier New" pitchFamily="49" charset="0"/>
              </a:rPr>
              <a:t>egp</a:t>
            </a:r>
            <a:r>
              <a:rPr lang="fr-FR" sz="1800" b="1" dirty="0" smtClean="0">
                <a:latin typeface="Courier New" pitchFamily="49" charset="0"/>
              </a:rPr>
              <a:t> | </a:t>
            </a:r>
            <a:r>
              <a:rPr lang="fr-FR" sz="1800" b="1" dirty="0" err="1" smtClean="0">
                <a:latin typeface="Courier New" pitchFamily="49" charset="0"/>
              </a:rPr>
              <a:t>igp</a:t>
            </a:r>
            <a:r>
              <a:rPr lang="fr-FR" sz="1800" b="1" dirty="0" smtClean="0">
                <a:latin typeface="Courier New" pitchFamily="49" charset="0"/>
              </a:rPr>
              <a:t> | </a:t>
            </a:r>
            <a:r>
              <a:rPr lang="fr-FR" sz="1800" b="1" dirty="0" err="1" smtClean="0">
                <a:latin typeface="Courier New" pitchFamily="49" charset="0"/>
              </a:rPr>
              <a:t>incomplete</a:t>
            </a:r>
            <a:r>
              <a:rPr lang="fr-FR" sz="1800" b="1" dirty="0" smtClean="0">
                <a:latin typeface="Courier New" pitchFamily="49" charset="0"/>
              </a:rPr>
              <a:t>&gt;</a:t>
            </a:r>
          </a:p>
          <a:p>
            <a:pPr marL="274320" indent="-274320" eaLnBrk="1" fontAlgn="auto" hangingPunct="1">
              <a:lnSpc>
                <a:spcPct val="80000"/>
              </a:lnSpc>
              <a:spcBef>
                <a:spcPts val="580"/>
              </a:spcBef>
              <a:spcAft>
                <a:spcPts val="0"/>
              </a:spcAft>
              <a:buFontTx/>
              <a:buNone/>
              <a:defRPr/>
            </a:pPr>
            <a:r>
              <a:rPr lang="fr-FR" sz="1800" b="1" dirty="0" smtClean="0">
                <a:latin typeface="Courier New" pitchFamily="49" charset="0"/>
              </a:rPr>
              <a:t>set as-</a:t>
            </a:r>
            <a:r>
              <a:rPr lang="fr-FR" sz="1800" b="1" dirty="0" err="1" smtClean="0">
                <a:latin typeface="Courier New" pitchFamily="49" charset="0"/>
              </a:rPr>
              <a:t>path</a:t>
            </a:r>
            <a:r>
              <a:rPr lang="fr-FR" sz="1800" b="1" dirty="0" smtClean="0">
                <a:latin typeface="Courier New" pitchFamily="49" charset="0"/>
              </a:rPr>
              <a:t> </a:t>
            </a:r>
            <a:r>
              <a:rPr lang="fr-FR" sz="1800" b="1" dirty="0" err="1" smtClean="0">
                <a:latin typeface="Courier New" pitchFamily="49" charset="0"/>
              </a:rPr>
              <a:t>prepend</a:t>
            </a:r>
            <a:r>
              <a:rPr lang="fr-FR" sz="1800" b="1" dirty="0" smtClean="0">
                <a:latin typeface="Courier New" pitchFamily="49" charset="0"/>
              </a:rPr>
              <a:t>  &lt;AS&gt; &lt;AS&gt; …</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 typeface="Wingdings 2"/>
              <a:buChar char=""/>
              <a:defRPr/>
            </a:pPr>
            <a:endParaRPr lang="en-AU" sz="1800" dirty="0" smtClean="0"/>
          </a:p>
        </p:txBody>
      </p:sp>
    </p:spTree>
    <p:extLst>
      <p:ext uri="{BB962C8B-B14F-4D97-AF65-F5344CB8AC3E}">
        <p14:creationId xmlns:p14="http://schemas.microsoft.com/office/powerpoint/2010/main" val="4218422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Which traffic should be re-routed?</a:t>
            </a:r>
            <a:endParaRPr lang="en-US" dirty="0"/>
          </a:p>
        </p:txBody>
      </p:sp>
      <p:sp>
        <p:nvSpPr>
          <p:cNvPr id="7" name="Content Placeholder 6"/>
          <p:cNvSpPr>
            <a:spLocks noGrp="1"/>
          </p:cNvSpPr>
          <p:nvPr>
            <p:ph idx="11"/>
          </p:nvPr>
        </p:nvSpPr>
        <p:spPr/>
        <p:txBody>
          <a:bodyPr>
            <a:normAutofit/>
          </a:bodyPr>
          <a:lstStyle/>
          <a:p>
            <a:r>
              <a:rPr lang="en-US" sz="2000" dirty="0" smtClean="0"/>
              <a:t>To determine which path to manipulate, perform a traffic analysis on Internet-bound traffic by examining the most heavily visited addresses, web pages, or domain names. </a:t>
            </a:r>
          </a:p>
          <a:p>
            <a:pPr lvl="1"/>
            <a:r>
              <a:rPr lang="en-US" sz="1800" dirty="0" smtClean="0"/>
              <a:t>Examine network management records or accounting information.</a:t>
            </a:r>
          </a:p>
          <a:p>
            <a:r>
              <a:rPr lang="en-US" sz="2000" dirty="0" smtClean="0"/>
              <a:t>If a heavily accessed traffic pattern is identified, a route map could be used to divert that traffic over the lesser used links</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Tree>
    <p:extLst>
      <p:ext uri="{BB962C8B-B14F-4D97-AF65-F5344CB8AC3E}">
        <p14:creationId xmlns:p14="http://schemas.microsoft.com/office/powerpoint/2010/main" val="24946284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NZ" altLang="en-US" sz="3200" b="1" u="sng" smtClean="0"/>
              <a:t>Route Filtering</a:t>
            </a:r>
            <a:endParaRPr lang="en-AU" altLang="en-US" sz="3200" b="1" u="sng" smtClean="0"/>
          </a:p>
        </p:txBody>
      </p:sp>
      <p:sp>
        <p:nvSpPr>
          <p:cNvPr id="63491" name="Rectangle 3"/>
          <p:cNvSpPr>
            <a:spLocks noGrp="1" noChangeArrowheads="1"/>
          </p:cNvSpPr>
          <p:nvPr>
            <p:ph sz="quarter" idx="1"/>
          </p:nvPr>
        </p:nvSpPr>
        <p:spPr/>
        <p:txBody>
          <a:bodyPr/>
          <a:lstStyle/>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route-map &lt;route-map name&gt; in</a:t>
            </a:r>
          </a:p>
          <a:p>
            <a:pPr eaLnBrk="1" hangingPunct="1">
              <a:lnSpc>
                <a:spcPct val="80000"/>
              </a:lnSpc>
              <a:buFontTx/>
              <a:buNone/>
            </a:pPr>
            <a:r>
              <a:rPr lang="fr-FR" altLang="en-US" sz="1600" b="1" smtClean="0">
                <a:latin typeface="Courier New" pitchFamily="49" charset="0"/>
              </a:rPr>
              <a:t>neighbor &lt;ip&gt; route-map &lt;route-map name&gt; out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prefix-list &lt;prefix-list&gt; in</a:t>
            </a:r>
          </a:p>
          <a:p>
            <a:pPr eaLnBrk="1" hangingPunct="1">
              <a:lnSpc>
                <a:spcPct val="80000"/>
              </a:lnSpc>
              <a:buFontTx/>
              <a:buNone/>
            </a:pPr>
            <a:r>
              <a:rPr lang="fr-FR" altLang="en-US" sz="1600" b="1" smtClean="0">
                <a:latin typeface="Courier New" pitchFamily="49" charset="0"/>
              </a:rPr>
              <a:t>neighbor &lt;ip&gt; prefix-list &lt;prefix-list&gt; out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neighbor &lt;ip&gt; distribute-list &lt;ACL&gt; in</a:t>
            </a:r>
          </a:p>
          <a:p>
            <a:pPr eaLnBrk="1" hangingPunct="1">
              <a:lnSpc>
                <a:spcPct val="80000"/>
              </a:lnSpc>
              <a:buFontTx/>
              <a:buNone/>
            </a:pPr>
            <a:r>
              <a:rPr lang="fr-FR" altLang="en-US" sz="1600" b="1" smtClean="0">
                <a:latin typeface="Courier New" pitchFamily="49" charset="0"/>
              </a:rPr>
              <a:t>neighbor &lt;ip&gt; distribute-list &lt;ACL&gt; out</a:t>
            </a:r>
          </a:p>
          <a:p>
            <a:pPr eaLnBrk="1" hangingPunct="1">
              <a:lnSpc>
                <a:spcPct val="80000"/>
              </a:lnSpc>
            </a:pPr>
            <a:endParaRPr lang="fr-FR" altLang="en-US" sz="1600" b="1" smtClean="0">
              <a:latin typeface="Courier New" pitchFamily="49" charset="0"/>
            </a:endParaRPr>
          </a:p>
          <a:p>
            <a:pPr eaLnBrk="1" hangingPunct="1">
              <a:lnSpc>
                <a:spcPct val="80000"/>
              </a:lnSpc>
            </a:pPr>
            <a:endParaRPr lang="en-NZ" altLang="en-US" sz="2000" smtClean="0"/>
          </a:p>
          <a:p>
            <a:pPr eaLnBrk="1" hangingPunct="1">
              <a:lnSpc>
                <a:spcPct val="80000"/>
              </a:lnSpc>
            </a:pPr>
            <a:r>
              <a:rPr lang="en-NZ" altLang="en-US" sz="2200" smtClean="0"/>
              <a:t>A Route-map can be used to match </a:t>
            </a:r>
          </a:p>
          <a:p>
            <a:pPr lvl="2" eaLnBrk="1" hangingPunct="1">
              <a:lnSpc>
                <a:spcPct val="80000"/>
              </a:lnSpc>
              <a:buFontTx/>
              <a:buNone/>
            </a:pPr>
            <a:r>
              <a:rPr lang="en-NZ" altLang="en-US" sz="2200" smtClean="0"/>
              <a:t>Access list</a:t>
            </a:r>
          </a:p>
          <a:p>
            <a:pPr lvl="2" eaLnBrk="1" hangingPunct="1">
              <a:lnSpc>
                <a:spcPct val="80000"/>
              </a:lnSpc>
              <a:buFontTx/>
              <a:buNone/>
            </a:pPr>
            <a:r>
              <a:rPr lang="en-NZ" altLang="en-US" sz="2200" smtClean="0"/>
              <a:t>Prefix list</a:t>
            </a:r>
          </a:p>
          <a:p>
            <a:pPr lvl="2" eaLnBrk="1" hangingPunct="1">
              <a:lnSpc>
                <a:spcPct val="80000"/>
              </a:lnSpc>
              <a:buFontTx/>
              <a:buNone/>
            </a:pPr>
            <a:r>
              <a:rPr lang="en-NZ" altLang="en-US" sz="2200" smtClean="0"/>
              <a:t>Community list</a:t>
            </a:r>
          </a:p>
          <a:p>
            <a:pPr lvl="2" eaLnBrk="1" hangingPunct="1">
              <a:lnSpc>
                <a:spcPct val="80000"/>
              </a:lnSpc>
              <a:buFontTx/>
              <a:buNone/>
            </a:pPr>
            <a:r>
              <a:rPr lang="en-NZ" altLang="en-US" sz="2200" smtClean="0"/>
              <a:t>As-path list</a:t>
            </a:r>
            <a:endParaRPr lang="en-AU" altLang="en-US" sz="2200" smtClean="0"/>
          </a:p>
        </p:txBody>
      </p:sp>
    </p:spTree>
    <p:extLst>
      <p:ext uri="{BB962C8B-B14F-4D97-AF65-F5344CB8AC3E}">
        <p14:creationId xmlns:p14="http://schemas.microsoft.com/office/powerpoint/2010/main" val="14852494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Configure a Prefix List</a:t>
            </a:r>
            <a:endParaRPr lang="en-US" dirty="0"/>
          </a:p>
        </p:txBody>
      </p:sp>
      <p:sp>
        <p:nvSpPr>
          <p:cNvPr id="13" name="Content Placeholder 12"/>
          <p:cNvSpPr>
            <a:spLocks noGrp="1"/>
          </p:cNvSpPr>
          <p:nvPr>
            <p:ph idx="1"/>
          </p:nvPr>
        </p:nvSpPr>
        <p:spPr>
          <a:xfrm>
            <a:off x="279400" y="935906"/>
            <a:ext cx="8316913" cy="491994"/>
          </a:xfrm>
        </p:spPr>
        <p:txBody>
          <a:bodyPr>
            <a:normAutofit/>
          </a:bodyPr>
          <a:lstStyle/>
          <a:p>
            <a:r>
              <a:rPr lang="en-US" dirty="0" smtClean="0"/>
              <a:t>Define a prefix list.</a:t>
            </a:r>
            <a:endParaRPr lang="en-US" dirty="0"/>
          </a:p>
        </p:txBody>
      </p:sp>
      <p:sp>
        <p:nvSpPr>
          <p:cNvPr id="14" name="Text Placeholder 13"/>
          <p:cNvSpPr>
            <a:spLocks noGrp="1"/>
          </p:cNvSpPr>
          <p:nvPr>
            <p:ph type="body" sz="quarter" idx="10"/>
          </p:nvPr>
        </p:nvSpPr>
        <p:spPr>
          <a:xfrm>
            <a:off x="613533" y="1388045"/>
            <a:ext cx="7745412" cy="377078"/>
          </a:xfrm>
        </p:spPr>
        <p:txBody>
          <a:bodyPr/>
          <a:lstStyle/>
          <a:p>
            <a:r>
              <a:rPr lang="en-US" dirty="0" smtClean="0"/>
              <a:t>Router(config)#</a:t>
            </a:r>
            <a:endParaRPr lang="en-US" dirty="0"/>
          </a:p>
        </p:txBody>
      </p:sp>
      <p:sp>
        <p:nvSpPr>
          <p:cNvPr id="15" name="Text Placeholder 14"/>
          <p:cNvSpPr>
            <a:spLocks noGrp="1"/>
          </p:cNvSpPr>
          <p:nvPr>
            <p:ph type="body" sz="quarter" idx="11"/>
          </p:nvPr>
        </p:nvSpPr>
        <p:spPr>
          <a:xfrm>
            <a:off x="615326" y="1741252"/>
            <a:ext cx="7745412" cy="595660"/>
          </a:xfrm>
        </p:spPr>
        <p:txBody>
          <a:bodyPr>
            <a:normAutofit/>
          </a:bodyPr>
          <a:lstStyle/>
          <a:p>
            <a:r>
              <a:rPr lang="en-US" sz="1400" dirty="0" smtClean="0"/>
              <a:t>ip prefix-list {</a:t>
            </a:r>
            <a:r>
              <a:rPr lang="en-US" sz="1400" b="0" i="1" dirty="0" smtClean="0"/>
              <a:t>list-name </a:t>
            </a:r>
            <a:r>
              <a:rPr lang="en-US" sz="1400" dirty="0" smtClean="0"/>
              <a:t>| </a:t>
            </a:r>
            <a:r>
              <a:rPr lang="en-US" sz="1400" b="0" i="1" dirty="0" smtClean="0"/>
              <a:t>list-number</a:t>
            </a:r>
            <a:r>
              <a:rPr lang="en-US" sz="1400" dirty="0" smtClean="0"/>
              <a:t>} [seq </a:t>
            </a:r>
            <a:r>
              <a:rPr lang="en-US" sz="1400" b="0" i="1" dirty="0" smtClean="0"/>
              <a:t>seq-value</a:t>
            </a:r>
            <a:r>
              <a:rPr lang="en-US" sz="1400" dirty="0" smtClean="0"/>
              <a:t>] {deny | permit}</a:t>
            </a:r>
            <a:r>
              <a:rPr lang="en-US" sz="1400" b="0" i="1" dirty="0" smtClean="0"/>
              <a:t> network</a:t>
            </a:r>
            <a:r>
              <a:rPr lang="en-US" sz="1400" dirty="0" smtClean="0"/>
              <a:t>/</a:t>
            </a:r>
            <a:r>
              <a:rPr lang="en-US" sz="1400" b="0" i="1" dirty="0" smtClean="0"/>
              <a:t>length </a:t>
            </a:r>
            <a:r>
              <a:rPr lang="en-US" sz="1400" dirty="0" smtClean="0"/>
              <a:t>[ge </a:t>
            </a:r>
            <a:r>
              <a:rPr lang="en-US" sz="1400" b="0" i="1" dirty="0" smtClean="0"/>
              <a:t>ge-value</a:t>
            </a:r>
            <a:r>
              <a:rPr lang="en-US" sz="1400" dirty="0" smtClean="0"/>
              <a:t>] [le </a:t>
            </a:r>
            <a:r>
              <a:rPr lang="en-US" sz="1400" b="0" i="1" dirty="0" smtClean="0"/>
              <a:t>le-value</a:t>
            </a:r>
            <a:r>
              <a:rPr lang="en-US" sz="1400" dirty="0" smtClean="0"/>
              <a:t>]</a:t>
            </a:r>
            <a:endParaRPr lang="en-US" sz="1400" b="0" i="1" dirty="0"/>
          </a:p>
        </p:txBody>
      </p:sp>
      <p:graphicFrame>
        <p:nvGraphicFramePr>
          <p:cNvPr id="7" name="Table 6"/>
          <p:cNvGraphicFramePr>
            <a:graphicFrameLocks noGrp="1"/>
          </p:cNvGraphicFramePr>
          <p:nvPr/>
        </p:nvGraphicFramePr>
        <p:xfrm>
          <a:off x="533400" y="2484121"/>
          <a:ext cx="8061960" cy="4064419"/>
        </p:xfrm>
        <a:graphic>
          <a:graphicData uri="http://schemas.openxmlformats.org/drawingml/2006/table">
            <a:tbl>
              <a:tblPr firstRow="1" bandRow="1">
                <a:tableStyleId>{5C22544A-7EE6-4342-B048-85BDC9FD1C3A}</a:tableStyleId>
              </a:tblPr>
              <a:tblGrid>
                <a:gridCol w="1726462"/>
                <a:gridCol w="6335498"/>
              </a:tblGrid>
              <a:tr h="380999">
                <a:tc>
                  <a:txBody>
                    <a:bodyPr/>
                    <a:lstStyle/>
                    <a:p>
                      <a:pPr marL="0" marR="0" algn="l">
                        <a:lnSpc>
                          <a:spcPct val="100000"/>
                        </a:lnSpc>
                        <a:spcBef>
                          <a:spcPts val="0"/>
                        </a:spcBef>
                        <a:spcAft>
                          <a:spcPts val="0"/>
                        </a:spcAft>
                      </a:pPr>
                      <a:r>
                        <a:rPr lang="en-US" sz="1600" b="1" dirty="0"/>
                        <a:t>Parameter</a:t>
                      </a:r>
                      <a:endParaRPr lang="en-US" sz="16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0"/>
                        </a:spcAft>
                      </a:pPr>
                      <a:r>
                        <a:rPr lang="en-US" sz="1600" b="1" dirty="0"/>
                        <a:t>Description</a:t>
                      </a:r>
                      <a:endParaRPr lang="en-US" sz="1600" b="1" dirty="0">
                        <a:solidFill>
                          <a:srgbClr val="000000"/>
                        </a:solidFill>
                        <a:latin typeface="Arial"/>
                        <a:ea typeface="SimSun"/>
                      </a:endParaRPr>
                    </a:p>
                  </a:txBody>
                  <a:tcPr marL="68580" marR="68580" marT="0" marB="0" anchor="ctr"/>
                </a:tc>
              </a:tr>
              <a:tr h="304791">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list-name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name of the prefix list that will be created (it is case sensitive).</a:t>
                      </a:r>
                    </a:p>
                  </a:txBody>
                  <a:tcPr marL="76200" marR="76200" marT="76200" marB="50800" anchor="ctr"/>
                </a:tc>
              </a:tr>
              <a:tr h="304791">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list-number</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number of the prefix list that will be created.</a:t>
                      </a:r>
                    </a:p>
                  </a:txBody>
                  <a:tcPr marL="76200" marR="76200" marT="76200" marB="50800" anchor="ctr"/>
                </a:tc>
              </a:tr>
              <a:tr h="564090">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seq </a:t>
                      </a:r>
                      <a:r>
                        <a:rPr lang="en-US" sz="1400" i="1" kern="1200" dirty="0" smtClean="0">
                          <a:solidFill>
                            <a:srgbClr val="000000"/>
                          </a:solidFill>
                          <a:latin typeface="Courier New" pitchFamily="49" charset="0"/>
                          <a:ea typeface="Times New Roman"/>
                          <a:cs typeface="Courier New" pitchFamily="49" charset="0"/>
                        </a:rPr>
                        <a:t>seq-value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A 32-bit sequence number of the</a:t>
                      </a:r>
                      <a:r>
                        <a:rPr lang="en-US" sz="1400" b="1" kern="1200" dirty="0" smtClean="0">
                          <a:solidFill>
                            <a:srgbClr val="000000"/>
                          </a:solidFill>
                          <a:latin typeface="Courier New" pitchFamily="49" charset="0"/>
                          <a:ea typeface="SimSun"/>
                          <a:cs typeface="Courier New" pitchFamily="49" charset="0"/>
                        </a:rPr>
                        <a:t> prefix-list </a:t>
                      </a:r>
                      <a:r>
                        <a:rPr lang="en-US" sz="1400" kern="1200" dirty="0" smtClean="0">
                          <a:solidFill>
                            <a:srgbClr val="000000"/>
                          </a:solidFill>
                          <a:latin typeface="+mn-lt"/>
                          <a:ea typeface="SimSun"/>
                          <a:cs typeface="Arial"/>
                        </a:rPr>
                        <a:t>statement.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Default sequence numbers are in increments of 5 (5, 10, 15, and so on).</a:t>
                      </a:r>
                    </a:p>
                  </a:txBody>
                  <a:tcPr marL="76200" marR="76200" marT="76200" marB="50800" anchor="ctr"/>
                </a:tc>
              </a:tr>
              <a:tr h="304791">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deny </a:t>
                      </a:r>
                      <a:r>
                        <a:rPr lang="en-US" sz="1400" i="1" kern="1200" dirty="0" smtClean="0">
                          <a:solidFill>
                            <a:srgbClr val="000000"/>
                          </a:solidFill>
                          <a:latin typeface="Courier New" pitchFamily="49" charset="0"/>
                          <a:ea typeface="Times New Roman"/>
                          <a:cs typeface="Courier New" pitchFamily="49" charset="0"/>
                        </a:rPr>
                        <a:t>| </a:t>
                      </a:r>
                      <a:r>
                        <a:rPr lang="en-US" sz="1400" b="1" i="0" kern="1200" dirty="0" smtClean="0">
                          <a:solidFill>
                            <a:srgbClr val="000000"/>
                          </a:solidFill>
                          <a:latin typeface="Courier New" pitchFamily="49" charset="0"/>
                          <a:ea typeface="Times New Roman"/>
                          <a:cs typeface="Courier New" pitchFamily="49" charset="0"/>
                        </a:rPr>
                        <a:t>permit</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action taken when a match is found.</a:t>
                      </a:r>
                    </a:p>
                  </a:txBody>
                  <a:tcPr marL="76200" marR="76200" marT="76200" marB="50800" anchor="ctr"/>
                </a:tc>
              </a:tr>
              <a:tr h="564090">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network </a:t>
                      </a:r>
                      <a:r>
                        <a:rPr lang="en-US" sz="1400" b="1" i="1" kern="1200" dirty="0" smtClean="0">
                          <a:solidFill>
                            <a:srgbClr val="000000"/>
                          </a:solidFill>
                          <a:latin typeface="Courier New" pitchFamily="49" charset="0"/>
                          <a:ea typeface="Times New Roman"/>
                          <a:cs typeface="Courier New" pitchFamily="49" charset="0"/>
                        </a:rPr>
                        <a:t>/ </a:t>
                      </a:r>
                      <a:r>
                        <a:rPr lang="en-US" sz="1400" i="1" kern="1200" dirty="0" smtClean="0">
                          <a:solidFill>
                            <a:srgbClr val="000000"/>
                          </a:solidFill>
                          <a:latin typeface="Courier New" pitchFamily="49" charset="0"/>
                          <a:ea typeface="Times New Roman"/>
                          <a:cs typeface="Courier New" pitchFamily="49" charset="0"/>
                        </a:rPr>
                        <a:t>length</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prefix to be matched and the length of the prefix.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network is a 32-bit address; the length is a decimal number.</a:t>
                      </a:r>
                    </a:p>
                  </a:txBody>
                  <a:tcPr marL="76200" marR="76200" marT="76200" marB="50800" anchor="ctr"/>
                </a:tc>
              </a:tr>
              <a:tr h="755153">
                <a:tc>
                  <a:txBody>
                    <a:bodyPr/>
                    <a:lstStyle/>
                    <a:p>
                      <a:pPr marL="0" marR="0" algn="ctr" defTabSz="914400" rtl="0" eaLnBrk="1" latinLnBrk="0" hangingPunct="1">
                        <a:lnSpc>
                          <a:spcPct val="100000"/>
                        </a:lnSpc>
                        <a:spcBef>
                          <a:spcPts val="0"/>
                        </a:spcBef>
                        <a:spcAft>
                          <a:spcPts val="0"/>
                        </a:spcAft>
                      </a:pPr>
                      <a:r>
                        <a:rPr lang="en-US" sz="1400" i="1" kern="1200" dirty="0" smtClean="0">
                          <a:solidFill>
                            <a:srgbClr val="000000"/>
                          </a:solidFill>
                          <a:latin typeface="Courier New" pitchFamily="49" charset="0"/>
                          <a:ea typeface="Times New Roman"/>
                          <a:cs typeface="Courier New" pitchFamily="49" charset="0"/>
                        </a:rPr>
                        <a:t> </a:t>
                      </a:r>
                      <a:r>
                        <a:rPr lang="en-US" sz="1400" b="1" i="0" kern="1200" dirty="0" smtClean="0">
                          <a:solidFill>
                            <a:srgbClr val="000000"/>
                          </a:solidFill>
                          <a:latin typeface="Courier New" pitchFamily="49" charset="0"/>
                          <a:ea typeface="Times New Roman"/>
                          <a:cs typeface="Courier New" pitchFamily="49" charset="0"/>
                        </a:rPr>
                        <a:t>ge </a:t>
                      </a:r>
                      <a:r>
                        <a:rPr lang="en-US" sz="1400" i="1" kern="1200" dirty="0" smtClean="0">
                          <a:solidFill>
                            <a:srgbClr val="000000"/>
                          </a:solidFill>
                          <a:latin typeface="Courier New" pitchFamily="49" charset="0"/>
                          <a:ea typeface="Times New Roman"/>
                          <a:cs typeface="Courier New" pitchFamily="49" charset="0"/>
                        </a:rPr>
                        <a:t>ge-value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(Optional) The range of the prefix length to be matched.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range is assumed to be from</a:t>
                      </a:r>
                      <a:r>
                        <a:rPr lang="en-US" sz="1400" i="1" kern="1200" dirty="0" smtClean="0">
                          <a:solidFill>
                            <a:srgbClr val="000000"/>
                          </a:solidFill>
                          <a:latin typeface="Courier New" pitchFamily="49" charset="0"/>
                          <a:ea typeface="SimSun"/>
                          <a:cs typeface="Courier New" pitchFamily="49" charset="0"/>
                        </a:rPr>
                        <a:t> ge-value </a:t>
                      </a:r>
                      <a:r>
                        <a:rPr lang="en-US" sz="1400" kern="1200" dirty="0" smtClean="0">
                          <a:solidFill>
                            <a:srgbClr val="000000"/>
                          </a:solidFill>
                          <a:latin typeface="+mn-lt"/>
                          <a:ea typeface="SimSun"/>
                          <a:cs typeface="Arial"/>
                        </a:rPr>
                        <a:t>to 32 if only the</a:t>
                      </a:r>
                      <a:r>
                        <a:rPr lang="en-US" sz="1400" b="1" kern="1200" dirty="0" smtClean="0">
                          <a:solidFill>
                            <a:srgbClr val="000000"/>
                          </a:solidFill>
                          <a:latin typeface="Courier New" pitchFamily="49" charset="0"/>
                          <a:ea typeface="SimSun"/>
                          <a:cs typeface="Courier New" pitchFamily="49" charset="0"/>
                        </a:rPr>
                        <a:t> ge </a:t>
                      </a:r>
                      <a:r>
                        <a:rPr lang="en-US" sz="1400" kern="1200" dirty="0" smtClean="0">
                          <a:solidFill>
                            <a:srgbClr val="000000"/>
                          </a:solidFill>
                          <a:latin typeface="+mn-lt"/>
                          <a:ea typeface="SimSun"/>
                          <a:cs typeface="Arial"/>
                        </a:rPr>
                        <a:t>attribute is specified.</a:t>
                      </a:r>
                    </a:p>
                  </a:txBody>
                  <a:tcPr marL="76200" marR="76200" marT="76200" marB="50800" anchor="ctr"/>
                </a:tc>
              </a:tr>
              <a:tr h="755153">
                <a:tc>
                  <a:txBody>
                    <a:bodyPr/>
                    <a:lstStyle/>
                    <a:p>
                      <a:pPr marL="0" marR="0" algn="ctr" defTabSz="914400" rtl="0" eaLnBrk="1" latinLnBrk="0" hangingPunct="1">
                        <a:lnSpc>
                          <a:spcPct val="100000"/>
                        </a:lnSpc>
                        <a:spcBef>
                          <a:spcPts val="0"/>
                        </a:spcBef>
                        <a:spcAft>
                          <a:spcPts val="0"/>
                        </a:spcAft>
                      </a:pPr>
                      <a:r>
                        <a:rPr lang="en-US" sz="1400" b="1" i="0" kern="1200" dirty="0" smtClean="0">
                          <a:solidFill>
                            <a:srgbClr val="000000"/>
                          </a:solidFill>
                          <a:latin typeface="Courier New" pitchFamily="49" charset="0"/>
                          <a:ea typeface="Times New Roman"/>
                          <a:cs typeface="Courier New" pitchFamily="49" charset="0"/>
                        </a:rPr>
                        <a:t>le</a:t>
                      </a:r>
                      <a:r>
                        <a:rPr lang="en-US" sz="1400" i="1" kern="1200" dirty="0" smtClean="0">
                          <a:solidFill>
                            <a:srgbClr val="000000"/>
                          </a:solidFill>
                          <a:latin typeface="Courier New" pitchFamily="49" charset="0"/>
                          <a:ea typeface="Times New Roman"/>
                          <a:cs typeface="Courier New" pitchFamily="49" charset="0"/>
                        </a:rPr>
                        <a:t> le-value</a:t>
                      </a:r>
                    </a:p>
                  </a:txBody>
                  <a:tcPr marL="76200" marR="76200" marT="76200" marB="50800" anchor="ctr"/>
                </a:tc>
                <a:tc>
                  <a:txBody>
                    <a:bodyPr/>
                    <a:lstStyle/>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(Optional) The range of the prefix length to be matched. </a:t>
                      </a:r>
                    </a:p>
                    <a:p>
                      <a:pPr marL="0" marR="0" algn="l" defTabSz="914400" rtl="0" eaLnBrk="1" latinLnBrk="0" hangingPunct="1">
                        <a:lnSpc>
                          <a:spcPct val="100000"/>
                        </a:lnSpc>
                        <a:spcBef>
                          <a:spcPts val="0"/>
                        </a:spcBef>
                        <a:spcAft>
                          <a:spcPts val="0"/>
                        </a:spcAft>
                      </a:pPr>
                      <a:r>
                        <a:rPr lang="en-US" sz="1400" kern="1200" dirty="0" smtClean="0">
                          <a:solidFill>
                            <a:srgbClr val="000000"/>
                          </a:solidFill>
                          <a:latin typeface="+mn-lt"/>
                          <a:ea typeface="SimSun"/>
                          <a:cs typeface="Arial"/>
                        </a:rPr>
                        <a:t>The range is assumed to be from length to</a:t>
                      </a:r>
                      <a:r>
                        <a:rPr lang="en-US" sz="1400" i="1" kern="1200" dirty="0" smtClean="0">
                          <a:solidFill>
                            <a:srgbClr val="000000"/>
                          </a:solidFill>
                          <a:latin typeface="Courier New" pitchFamily="49" charset="0"/>
                          <a:ea typeface="SimSun"/>
                          <a:cs typeface="Courier New" pitchFamily="49" charset="0"/>
                        </a:rPr>
                        <a:t> le-value </a:t>
                      </a:r>
                      <a:r>
                        <a:rPr lang="en-US" sz="1400" kern="1200" dirty="0" smtClean="0">
                          <a:solidFill>
                            <a:srgbClr val="000000"/>
                          </a:solidFill>
                          <a:latin typeface="+mn-lt"/>
                          <a:ea typeface="SimSun"/>
                          <a:cs typeface="Arial"/>
                        </a:rPr>
                        <a:t>if only the</a:t>
                      </a:r>
                      <a:r>
                        <a:rPr lang="en-US" sz="1400" i="1" kern="1200" dirty="0" smtClean="0">
                          <a:solidFill>
                            <a:srgbClr val="000000"/>
                          </a:solidFill>
                          <a:latin typeface="Courier New" pitchFamily="49" charset="0"/>
                          <a:ea typeface="SimSun"/>
                          <a:cs typeface="Courier New" pitchFamily="49" charset="0"/>
                        </a:rPr>
                        <a:t> </a:t>
                      </a:r>
                      <a:r>
                        <a:rPr lang="en-US" sz="1400" b="1" i="0" kern="1200" dirty="0" smtClean="0">
                          <a:solidFill>
                            <a:srgbClr val="000000"/>
                          </a:solidFill>
                          <a:latin typeface="Courier New" pitchFamily="49" charset="0"/>
                          <a:ea typeface="SimSun"/>
                          <a:cs typeface="Courier New" pitchFamily="49" charset="0"/>
                        </a:rPr>
                        <a:t>le</a:t>
                      </a:r>
                      <a:r>
                        <a:rPr lang="en-US" sz="1400" i="1" kern="1200" dirty="0" smtClean="0">
                          <a:solidFill>
                            <a:srgbClr val="000000"/>
                          </a:solidFill>
                          <a:latin typeface="Courier New" pitchFamily="49" charset="0"/>
                          <a:ea typeface="SimSun"/>
                          <a:cs typeface="Courier New" pitchFamily="49" charset="0"/>
                        </a:rPr>
                        <a:t> </a:t>
                      </a:r>
                      <a:r>
                        <a:rPr lang="en-US" sz="1400" kern="1200" dirty="0" smtClean="0">
                          <a:solidFill>
                            <a:srgbClr val="000000"/>
                          </a:solidFill>
                          <a:latin typeface="+mn-lt"/>
                          <a:ea typeface="SimSun"/>
                          <a:cs typeface="Arial"/>
                        </a:rPr>
                        <a:t>attribute is specified.</a:t>
                      </a:r>
                    </a:p>
                  </a:txBody>
                  <a:tcPr marL="76200" marR="76200" marT="76200" marB="50800" anchor="ctr"/>
                </a:tc>
              </a:tr>
            </a:tbl>
          </a:graphicData>
        </a:graphic>
      </p:graphicFrame>
    </p:spTree>
    <p:extLst>
      <p:ext uri="{BB962C8B-B14F-4D97-AF65-F5344CB8AC3E}">
        <p14:creationId xmlns:p14="http://schemas.microsoft.com/office/powerpoint/2010/main" val="558255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Apply a Prefix List</a:t>
            </a:r>
            <a:endParaRPr lang="en-US" dirty="0"/>
          </a:p>
        </p:txBody>
      </p:sp>
      <p:sp>
        <p:nvSpPr>
          <p:cNvPr id="13" name="Content Placeholder 12"/>
          <p:cNvSpPr>
            <a:spLocks noGrp="1"/>
          </p:cNvSpPr>
          <p:nvPr>
            <p:ph idx="1"/>
          </p:nvPr>
        </p:nvSpPr>
        <p:spPr>
          <a:xfrm>
            <a:off x="279400" y="1002406"/>
            <a:ext cx="8316913" cy="491994"/>
          </a:xfrm>
        </p:spPr>
        <p:txBody>
          <a:bodyPr>
            <a:normAutofit/>
          </a:bodyPr>
          <a:lstStyle/>
          <a:p>
            <a:r>
              <a:rPr lang="en-US" dirty="0" smtClean="0"/>
              <a:t>Apply a prefix list to routes from or to a neighbor.</a:t>
            </a:r>
            <a:endParaRPr lang="en-US" dirty="0"/>
          </a:p>
        </p:txBody>
      </p:sp>
      <p:sp>
        <p:nvSpPr>
          <p:cNvPr id="14" name="Text Placeholder 13"/>
          <p:cNvSpPr>
            <a:spLocks noGrp="1"/>
          </p:cNvSpPr>
          <p:nvPr>
            <p:ph type="body" sz="quarter" idx="10"/>
          </p:nvPr>
        </p:nvSpPr>
        <p:spPr>
          <a:xfrm>
            <a:off x="613533" y="1388045"/>
            <a:ext cx="7745412" cy="377078"/>
          </a:xfrm>
        </p:spPr>
        <p:txBody>
          <a:bodyPr/>
          <a:lstStyle/>
          <a:p>
            <a:r>
              <a:rPr lang="en-US" dirty="0" smtClean="0"/>
              <a:t>Router(config-router)#</a:t>
            </a:r>
            <a:endParaRPr lang="en-US" dirty="0"/>
          </a:p>
        </p:txBody>
      </p:sp>
      <p:sp>
        <p:nvSpPr>
          <p:cNvPr id="15" name="Text Placeholder 14"/>
          <p:cNvSpPr>
            <a:spLocks noGrp="1"/>
          </p:cNvSpPr>
          <p:nvPr>
            <p:ph type="body" sz="quarter" idx="11"/>
          </p:nvPr>
        </p:nvSpPr>
        <p:spPr>
          <a:xfrm>
            <a:off x="615326" y="1741252"/>
            <a:ext cx="7745412" cy="595660"/>
          </a:xfrm>
        </p:spPr>
        <p:txBody>
          <a:bodyPr>
            <a:normAutofit/>
          </a:bodyPr>
          <a:lstStyle/>
          <a:p>
            <a:r>
              <a:rPr lang="en-US" sz="1400" dirty="0" smtClean="0"/>
              <a:t>neighbor {</a:t>
            </a:r>
            <a:r>
              <a:rPr lang="en-US" sz="1400" b="0" i="1" dirty="0" smtClean="0"/>
              <a:t>ip-address</a:t>
            </a:r>
            <a:r>
              <a:rPr lang="en-US" sz="1400" i="1" dirty="0" smtClean="0"/>
              <a:t> | </a:t>
            </a:r>
            <a:r>
              <a:rPr lang="en-US" sz="1400" b="0" i="1" dirty="0" smtClean="0"/>
              <a:t>peer-group-name</a:t>
            </a:r>
            <a:r>
              <a:rPr lang="en-US" sz="1400" dirty="0" smtClean="0"/>
              <a:t>} prefix-list </a:t>
            </a:r>
            <a:r>
              <a:rPr lang="en-US" sz="1400" b="0" i="1" dirty="0" smtClean="0"/>
              <a:t>prefix-list-name </a:t>
            </a:r>
            <a:r>
              <a:rPr lang="en-US" sz="1400" dirty="0" smtClean="0"/>
              <a:t>{in | out}</a:t>
            </a:r>
            <a:endParaRPr lang="en-US" sz="1400" b="0" dirty="0"/>
          </a:p>
        </p:txBody>
      </p:sp>
      <p:graphicFrame>
        <p:nvGraphicFramePr>
          <p:cNvPr id="7" name="Table 6"/>
          <p:cNvGraphicFramePr>
            <a:graphicFrameLocks noGrp="1"/>
          </p:cNvGraphicFramePr>
          <p:nvPr/>
        </p:nvGraphicFramePr>
        <p:xfrm>
          <a:off x="533400" y="2484121"/>
          <a:ext cx="8061960" cy="2960760"/>
        </p:xfrm>
        <a:graphic>
          <a:graphicData uri="http://schemas.openxmlformats.org/drawingml/2006/table">
            <a:tbl>
              <a:tblPr firstRow="1" bandRow="1">
                <a:tableStyleId>{5C22544A-7EE6-4342-B048-85BDC9FD1C3A}</a:tableStyleId>
              </a:tblPr>
              <a:tblGrid>
                <a:gridCol w="2310161"/>
                <a:gridCol w="5751799"/>
              </a:tblGrid>
              <a:tr h="411385">
                <a:tc>
                  <a:txBody>
                    <a:bodyPr/>
                    <a:lstStyle/>
                    <a:p>
                      <a:pPr marL="0" marR="0" algn="l">
                        <a:lnSpc>
                          <a:spcPct val="100000"/>
                        </a:lnSpc>
                        <a:spcBef>
                          <a:spcPts val="0"/>
                        </a:spcBef>
                        <a:spcAft>
                          <a:spcPts val="0"/>
                        </a:spcAft>
                      </a:pPr>
                      <a:r>
                        <a:rPr lang="en-US" sz="1800" b="1" dirty="0"/>
                        <a:t>Parameter</a:t>
                      </a:r>
                      <a:endParaRPr lang="en-US" sz="18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0"/>
                        </a:spcAft>
                      </a:pPr>
                      <a:r>
                        <a:rPr lang="en-US" sz="1800" b="1" dirty="0"/>
                        <a:t>Description</a:t>
                      </a:r>
                      <a:endParaRPr lang="en-US" sz="1800" b="1" dirty="0">
                        <a:solidFill>
                          <a:srgbClr val="000000"/>
                        </a:solidFill>
                        <a:latin typeface="Arial"/>
                        <a:ea typeface="SimSun"/>
                      </a:endParaRP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ip-address</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IP address of the BGP neighbor.</a:t>
                      </a: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peer-group-name</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Name of a BGP peer group.</a:t>
                      </a:r>
                    </a:p>
                  </a:txBody>
                  <a:tcPr marL="68580" marR="68580" marT="0" marB="0" anchor="ctr"/>
                </a:tc>
              </a:tr>
              <a:tr h="509875">
                <a:tc>
                  <a:txBody>
                    <a:bodyPr/>
                    <a:lstStyle/>
                    <a:p>
                      <a:pPr marL="4763" marR="0" indent="0" algn="ctr">
                        <a:lnSpc>
                          <a:spcPts val="1200"/>
                        </a:lnSpc>
                        <a:spcBef>
                          <a:spcPts val="0"/>
                        </a:spcBef>
                        <a:spcAft>
                          <a:spcPts val="600"/>
                        </a:spcAft>
                      </a:pPr>
                      <a:r>
                        <a:rPr lang="en-US" sz="1600" i="1" kern="1200" dirty="0" smtClean="0">
                          <a:solidFill>
                            <a:srgbClr val="000000"/>
                          </a:solidFill>
                          <a:latin typeface="Courier New" pitchFamily="49" charset="0"/>
                          <a:ea typeface="Times New Roman"/>
                          <a:cs typeface="Courier New" pitchFamily="49" charset="0"/>
                        </a:rPr>
                        <a:t>prefix-list-name</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Name of a prefix list. </a:t>
                      </a:r>
                    </a:p>
                  </a:txBody>
                  <a:tcPr marL="68580" marR="68580" marT="0" marB="0" anchor="ctr"/>
                </a:tc>
              </a:tr>
              <a:tr h="509875">
                <a:tc>
                  <a:txBody>
                    <a:bodyPr/>
                    <a:lstStyle/>
                    <a:p>
                      <a:pPr marL="4763" marR="0" indent="0" algn="ctr">
                        <a:lnSpc>
                          <a:spcPts val="1200"/>
                        </a:lnSpc>
                        <a:spcBef>
                          <a:spcPts val="0"/>
                        </a:spcBef>
                        <a:spcAft>
                          <a:spcPts val="600"/>
                        </a:spcAft>
                      </a:pPr>
                      <a:r>
                        <a:rPr lang="en-US" sz="1600" b="1" i="0" kern="1200" dirty="0" smtClean="0">
                          <a:solidFill>
                            <a:srgbClr val="000000"/>
                          </a:solidFill>
                          <a:latin typeface="Courier New" pitchFamily="49" charset="0"/>
                          <a:ea typeface="Times New Roman"/>
                          <a:cs typeface="Courier New" pitchFamily="49" charset="0"/>
                        </a:rPr>
                        <a:t>in</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Prefix list is applied to incoming advertisements. </a:t>
                      </a:r>
                    </a:p>
                  </a:txBody>
                  <a:tcPr marL="68580" marR="68580" marT="0" marB="0" anchor="ctr"/>
                </a:tc>
              </a:tr>
              <a:tr h="509875">
                <a:tc>
                  <a:txBody>
                    <a:bodyPr/>
                    <a:lstStyle/>
                    <a:p>
                      <a:pPr marL="4763" marR="0" indent="0" algn="ctr">
                        <a:lnSpc>
                          <a:spcPts val="1200"/>
                        </a:lnSpc>
                        <a:spcBef>
                          <a:spcPts val="0"/>
                        </a:spcBef>
                        <a:spcAft>
                          <a:spcPts val="600"/>
                        </a:spcAft>
                      </a:pPr>
                      <a:r>
                        <a:rPr lang="en-US" sz="1600" b="1" i="0" kern="1200" dirty="0" smtClean="0">
                          <a:solidFill>
                            <a:srgbClr val="000000"/>
                          </a:solidFill>
                          <a:latin typeface="Courier New" pitchFamily="49" charset="0"/>
                          <a:ea typeface="Times New Roman"/>
                          <a:cs typeface="Courier New" pitchFamily="49" charset="0"/>
                        </a:rPr>
                        <a:t>out</a:t>
                      </a:r>
                    </a:p>
                  </a:txBody>
                  <a:tcPr marL="68580" marR="68580" marT="0" marB="0" anchor="ctr"/>
                </a:tc>
                <a:tc>
                  <a:txBody>
                    <a:bodyPr/>
                    <a:lstStyle/>
                    <a:p>
                      <a:pPr marL="0" marR="0" algn="l" defTabSz="914400" rtl="0" eaLnBrk="1" latinLnBrk="0" hangingPunct="1">
                        <a:lnSpc>
                          <a:spcPct val="100000"/>
                        </a:lnSpc>
                        <a:spcBef>
                          <a:spcPts val="0"/>
                        </a:spcBef>
                        <a:spcAft>
                          <a:spcPts val="0"/>
                        </a:spcAft>
                      </a:pPr>
                      <a:r>
                        <a:rPr lang="en-US" sz="1600" kern="1200" dirty="0" smtClean="0">
                          <a:solidFill>
                            <a:srgbClr val="000000"/>
                          </a:solidFill>
                          <a:latin typeface="+mn-lt"/>
                          <a:ea typeface="SimSun"/>
                          <a:cs typeface="Arial"/>
                        </a:rPr>
                        <a:t>Prefix list is applied to outgoing advertisements. </a:t>
                      </a:r>
                    </a:p>
                  </a:txBody>
                  <a:tcPr marL="68580" marR="68580" marT="0" marB="0" anchor="ctr"/>
                </a:tc>
              </a:tr>
            </a:tbl>
          </a:graphicData>
        </a:graphic>
      </p:graphicFrame>
    </p:spTree>
    <p:extLst>
      <p:ext uri="{BB962C8B-B14F-4D97-AF65-F5344CB8AC3E}">
        <p14:creationId xmlns:p14="http://schemas.microsoft.com/office/powerpoint/2010/main" val="1194844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bwMode="auto">
          <a:xfrm>
            <a:off x="1847308" y="3828709"/>
            <a:ext cx="6881056" cy="26115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4" name="Rectangle 43"/>
          <p:cNvSpPr/>
          <p:nvPr/>
        </p:nvSpPr>
        <p:spPr bwMode="auto">
          <a:xfrm>
            <a:off x="2617892" y="4552325"/>
            <a:ext cx="5977468" cy="23580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normAutofit/>
          </a:bodyPr>
          <a:lstStyle/>
          <a:p>
            <a:r>
              <a:rPr lang="en-US" dirty="0" smtClean="0"/>
              <a:t>BGP Filtering Using Prefix Lists Example</a:t>
            </a:r>
            <a:endParaRPr lang="en-US" dirty="0"/>
          </a:p>
        </p:txBody>
      </p:sp>
      <p:sp>
        <p:nvSpPr>
          <p:cNvPr id="23" name="Content Placeholder 22"/>
          <p:cNvSpPr>
            <a:spLocks noGrp="1"/>
          </p:cNvSpPr>
          <p:nvPr>
            <p:ph sz="quarter" idx="11"/>
          </p:nvPr>
        </p:nvSpPr>
        <p:spPr/>
        <p:txBody>
          <a:bodyPr/>
          <a:lstStyle/>
          <a:p>
            <a:pPr marL="236538" indent="-236538">
              <a:defRPr/>
            </a:pPr>
            <a:r>
              <a:rPr lang="en-US" smtClean="0"/>
              <a:t>R1(config)# </a:t>
            </a:r>
            <a:r>
              <a:rPr lang="en-US" b="1" smtClean="0"/>
              <a:t>ip prefix-list ANY-8to24-NET permit 0.0.0.0/0 ge 8 le 24</a:t>
            </a:r>
          </a:p>
          <a:p>
            <a:pPr marL="236538" indent="-236538">
              <a:defRPr/>
            </a:pPr>
            <a:r>
              <a:rPr lang="en-US" smtClean="0"/>
              <a:t>R1(config)# </a:t>
            </a:r>
            <a:r>
              <a:rPr lang="en-US" b="1" smtClean="0"/>
              <a:t>router bgp 65001</a:t>
            </a:r>
          </a:p>
          <a:p>
            <a:pPr marL="236538" indent="-236538">
              <a:defRPr/>
            </a:pPr>
            <a:r>
              <a:rPr lang="en-US" smtClean="0"/>
              <a:t>R1(config-router)# </a:t>
            </a:r>
            <a:r>
              <a:rPr lang="en-US" b="1" smtClean="0"/>
              <a:t>neighbor 172.16.1.2 remote-as 65002</a:t>
            </a:r>
          </a:p>
          <a:p>
            <a:pPr marL="236538" indent="-236538">
              <a:defRPr/>
            </a:pPr>
            <a:r>
              <a:rPr lang="en-US" smtClean="0"/>
              <a:t>R1(config-router)# </a:t>
            </a:r>
            <a:r>
              <a:rPr lang="en-US" b="1" smtClean="0"/>
              <a:t>neighbor 172.16.1.2 prefix-list ANY-8to24-NET in</a:t>
            </a:r>
          </a:p>
          <a:p>
            <a:pPr marL="236538" indent="-236538">
              <a:defRPr/>
            </a:pPr>
            <a:r>
              <a:rPr lang="en-US" smtClean="0"/>
              <a:t>R1(config-router)# </a:t>
            </a:r>
            <a:r>
              <a:rPr lang="en-US" b="1" smtClean="0"/>
              <a:t>end</a:t>
            </a:r>
          </a:p>
          <a:p>
            <a:pPr marL="236538" indent="-236538">
              <a:defRPr/>
            </a:pPr>
            <a:r>
              <a:rPr lang="en-US" smtClean="0"/>
              <a:t>R1# </a:t>
            </a:r>
          </a:p>
          <a:p>
            <a:pPr marL="236538" indent="-236538">
              <a:defRPr/>
            </a:pPr>
            <a:r>
              <a:rPr lang="en-US" smtClean="0"/>
              <a:t>R1# </a:t>
            </a:r>
            <a:r>
              <a:rPr lang="en-US" b="1" smtClean="0"/>
              <a:t>show ip prefix-list detail ANY-8to24-NET</a:t>
            </a:r>
          </a:p>
          <a:p>
            <a:pPr marL="236538" indent="-236538">
              <a:defRPr/>
            </a:pPr>
            <a:r>
              <a:rPr lang="en-US" smtClean="0"/>
              <a:t>ip prefix-list ANY-8to24-NET:</a:t>
            </a:r>
          </a:p>
          <a:p>
            <a:pPr marL="236538" indent="-236538">
              <a:defRPr/>
            </a:pPr>
            <a:r>
              <a:rPr lang="en-US" smtClean="0"/>
              <a:t>Description: test-list</a:t>
            </a:r>
          </a:p>
          <a:p>
            <a:pPr marL="236538" indent="-236538">
              <a:defRPr/>
            </a:pPr>
            <a:r>
              <a:rPr lang="en-US" smtClean="0"/>
              <a:t>count: 1, range entries: 1, sequences: 10 - 10, refcount: 3</a:t>
            </a:r>
          </a:p>
          <a:p>
            <a:pPr marL="236538" indent="-236538">
              <a:defRPr/>
            </a:pPr>
            <a:r>
              <a:rPr lang="en-US" smtClean="0"/>
              <a:t>seq 10 permit 0.0.0.0/0 ge 8 le 24 (hit count: 0, refcount: 1)</a:t>
            </a:r>
          </a:p>
        </p:txBody>
      </p:sp>
      <p:grpSp>
        <p:nvGrpSpPr>
          <p:cNvPr id="47" name="Group 46"/>
          <p:cNvGrpSpPr/>
          <p:nvPr/>
        </p:nvGrpSpPr>
        <p:grpSpPr>
          <a:xfrm>
            <a:off x="1632151" y="1138792"/>
            <a:ext cx="5877279" cy="1759643"/>
            <a:chOff x="1482526" y="1138792"/>
            <a:chExt cx="5877279" cy="1759643"/>
          </a:xfrm>
        </p:grpSpPr>
        <p:pic>
          <p:nvPicPr>
            <p:cNvPr id="48" name="Picture 88"/>
            <p:cNvPicPr>
              <a:picLocks noChangeAspect="1" noChangeArrowheads="1"/>
            </p:cNvPicPr>
            <p:nvPr/>
          </p:nvPicPr>
          <p:blipFill>
            <a:blip r:embed="rId3"/>
            <a:srcRect/>
            <a:stretch>
              <a:fillRect/>
            </a:stretch>
          </p:blipFill>
          <p:spPr bwMode="auto">
            <a:xfrm flipH="1">
              <a:off x="5399399" y="1138792"/>
              <a:ext cx="1960406" cy="1755925"/>
            </a:xfrm>
            <a:prstGeom prst="rect">
              <a:avLst/>
            </a:prstGeom>
            <a:noFill/>
            <a:ln w="9525" algn="ctr">
              <a:noFill/>
              <a:miter lim="800000"/>
              <a:headEnd/>
              <a:tailEnd/>
            </a:ln>
          </p:spPr>
        </p:pic>
        <p:sp>
          <p:nvSpPr>
            <p:cNvPr id="49" name="TextBox 48"/>
            <p:cNvSpPr txBox="1"/>
            <p:nvPr/>
          </p:nvSpPr>
          <p:spPr>
            <a:xfrm>
              <a:off x="5622187" y="1298457"/>
              <a:ext cx="1292145" cy="258532"/>
            </a:xfrm>
            <a:prstGeom prst="rect">
              <a:avLst/>
            </a:prstGeom>
            <a:noFill/>
          </p:spPr>
          <p:txBody>
            <a:bodyPr wrap="square" rtlCol="0">
              <a:spAutoFit/>
            </a:bodyPr>
            <a:lstStyle/>
            <a:p>
              <a:r>
                <a:rPr lang="en-US" sz="1200" b="1" dirty="0" smtClean="0">
                  <a:solidFill>
                    <a:srgbClr val="000000"/>
                  </a:solidFill>
                </a:rPr>
                <a:t>AS 65002</a:t>
              </a:r>
              <a:endParaRPr lang="en-US" sz="1100" dirty="0">
                <a:solidFill>
                  <a:srgbClr val="000000"/>
                </a:solidFill>
              </a:endParaRPr>
            </a:p>
          </p:txBody>
        </p:sp>
        <p:pic>
          <p:nvPicPr>
            <p:cNvPr id="50" name="Picture 88"/>
            <p:cNvPicPr>
              <a:picLocks noChangeAspect="1" noChangeArrowheads="1"/>
            </p:cNvPicPr>
            <p:nvPr/>
          </p:nvPicPr>
          <p:blipFill>
            <a:blip r:embed="rId3"/>
            <a:srcRect/>
            <a:stretch>
              <a:fillRect/>
            </a:stretch>
          </p:blipFill>
          <p:spPr bwMode="auto">
            <a:xfrm>
              <a:off x="1482526" y="1142510"/>
              <a:ext cx="2660523" cy="1755925"/>
            </a:xfrm>
            <a:prstGeom prst="rect">
              <a:avLst/>
            </a:prstGeom>
            <a:noFill/>
            <a:ln w="9525" algn="ctr">
              <a:noFill/>
              <a:miter lim="800000"/>
              <a:headEnd/>
              <a:tailEnd/>
            </a:ln>
          </p:spPr>
        </p:pic>
        <p:cxnSp>
          <p:nvCxnSpPr>
            <p:cNvPr id="51" name="Straight Connector 50"/>
            <p:cNvCxnSpPr/>
            <p:nvPr/>
          </p:nvCxnSpPr>
          <p:spPr bwMode="auto">
            <a:xfrm rot="16200000" flipH="1">
              <a:off x="2020055" y="1910218"/>
              <a:ext cx="381000" cy="476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2" name="Straight Connector 51"/>
            <p:cNvCxnSpPr/>
            <p:nvPr/>
          </p:nvCxnSpPr>
          <p:spPr bwMode="auto">
            <a:xfrm>
              <a:off x="2193659" y="1926886"/>
              <a:ext cx="681038"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3" name="Freeform 9"/>
            <p:cNvSpPr>
              <a:spLocks/>
            </p:cNvSpPr>
            <p:nvPr/>
          </p:nvSpPr>
          <p:spPr bwMode="auto">
            <a:xfrm>
              <a:off x="3651346" y="1896250"/>
              <a:ext cx="2161017" cy="13931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solidFill>
                  <a:srgbClr val="000000"/>
                </a:solidFill>
              </a:endParaRPr>
            </a:p>
          </p:txBody>
        </p:sp>
        <p:pic>
          <p:nvPicPr>
            <p:cNvPr id="54" name="Picture 37"/>
            <p:cNvPicPr>
              <a:picLocks noChangeArrowheads="1"/>
            </p:cNvPicPr>
            <p:nvPr/>
          </p:nvPicPr>
          <p:blipFill>
            <a:blip r:embed="rId4"/>
            <a:srcRect/>
            <a:stretch>
              <a:fillRect/>
            </a:stretch>
          </p:blipFill>
          <p:spPr bwMode="auto">
            <a:xfrm>
              <a:off x="5761768" y="1738651"/>
              <a:ext cx="870351" cy="451691"/>
            </a:xfrm>
            <a:prstGeom prst="rect">
              <a:avLst/>
            </a:prstGeom>
            <a:noFill/>
            <a:ln w="9525">
              <a:noFill/>
              <a:miter lim="800000"/>
              <a:headEnd/>
              <a:tailEnd/>
            </a:ln>
          </p:spPr>
        </p:pic>
        <p:sp>
          <p:nvSpPr>
            <p:cNvPr id="55" name="TextBox 54"/>
            <p:cNvSpPr txBox="1"/>
            <p:nvPr/>
          </p:nvSpPr>
          <p:spPr>
            <a:xfrm>
              <a:off x="6032969" y="1956879"/>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67" name="TextBox 66"/>
            <p:cNvSpPr txBox="1"/>
            <p:nvPr/>
          </p:nvSpPr>
          <p:spPr>
            <a:xfrm>
              <a:off x="3829266" y="1511723"/>
              <a:ext cx="945988" cy="160898"/>
            </a:xfrm>
            <a:prstGeom prst="rect">
              <a:avLst/>
            </a:prstGeom>
            <a:noFill/>
          </p:spPr>
          <p:txBody>
            <a:bodyPr wrap="square" lIns="0" tIns="0" rIns="0" bIns="0" rtlCol="0" anchor="ctr" anchorCtr="0">
              <a:noAutofit/>
            </a:bodyPr>
            <a:lstStyle/>
            <a:p>
              <a:endParaRPr lang="en-US" sz="1000" dirty="0">
                <a:solidFill>
                  <a:srgbClr val="000000"/>
                </a:solidFill>
              </a:endParaRPr>
            </a:p>
          </p:txBody>
        </p:sp>
        <p:sp>
          <p:nvSpPr>
            <p:cNvPr id="68" name="TextBox 67"/>
            <p:cNvSpPr txBox="1"/>
            <p:nvPr/>
          </p:nvSpPr>
          <p:spPr>
            <a:xfrm>
              <a:off x="4192165" y="1707508"/>
              <a:ext cx="1013551" cy="165253"/>
            </a:xfrm>
            <a:prstGeom prst="rect">
              <a:avLst/>
            </a:prstGeom>
            <a:noFill/>
          </p:spPr>
          <p:txBody>
            <a:bodyPr wrap="square" lIns="0" tIns="0" rIns="0" bIns="0" rtlCol="0" anchor="ctr" anchorCtr="0">
              <a:noAutofit/>
            </a:bodyPr>
            <a:lstStyle/>
            <a:p>
              <a:r>
                <a:rPr lang="en-US" sz="1100" dirty="0" smtClean="0">
                  <a:solidFill>
                    <a:srgbClr val="000000"/>
                  </a:solidFill>
                </a:rPr>
                <a:t>172.16.1.0/24</a:t>
              </a:r>
              <a:endParaRPr lang="en-US" sz="1100" dirty="0">
                <a:solidFill>
                  <a:srgbClr val="000000"/>
                </a:solidFill>
              </a:endParaRPr>
            </a:p>
          </p:txBody>
        </p:sp>
        <p:sp>
          <p:nvSpPr>
            <p:cNvPr id="69" name="TextBox 68"/>
            <p:cNvSpPr txBox="1"/>
            <p:nvPr/>
          </p:nvSpPr>
          <p:spPr>
            <a:xfrm>
              <a:off x="3709481" y="1714908"/>
              <a:ext cx="367861" cy="168853"/>
            </a:xfrm>
            <a:prstGeom prst="rect">
              <a:avLst/>
            </a:prstGeom>
            <a:noFill/>
          </p:spPr>
          <p:txBody>
            <a:bodyPr wrap="square" lIns="0" tIns="0" rIns="0" bIns="0" rtlCol="0" anchor="ctr" anchorCtr="0">
              <a:noAutofit/>
            </a:bodyPr>
            <a:lstStyle/>
            <a:p>
              <a:pPr algn="l"/>
              <a:r>
                <a:rPr lang="en-US" sz="1100" dirty="0" smtClean="0">
                  <a:solidFill>
                    <a:srgbClr val="000000"/>
                  </a:solidFill>
                </a:rPr>
                <a:t>.1</a:t>
              </a:r>
              <a:endParaRPr lang="en-US" sz="1100" dirty="0">
                <a:solidFill>
                  <a:srgbClr val="000000"/>
                </a:solidFill>
              </a:endParaRPr>
            </a:p>
          </p:txBody>
        </p:sp>
        <p:pic>
          <p:nvPicPr>
            <p:cNvPr id="70" name="Picture 37"/>
            <p:cNvPicPr>
              <a:picLocks noChangeArrowheads="1"/>
            </p:cNvPicPr>
            <p:nvPr/>
          </p:nvPicPr>
          <p:blipFill>
            <a:blip r:embed="rId4"/>
            <a:srcRect/>
            <a:stretch>
              <a:fillRect/>
            </a:stretch>
          </p:blipFill>
          <p:spPr bwMode="auto">
            <a:xfrm>
              <a:off x="2814031" y="1702556"/>
              <a:ext cx="870351" cy="451691"/>
            </a:xfrm>
            <a:prstGeom prst="rect">
              <a:avLst/>
            </a:prstGeom>
            <a:noFill/>
            <a:ln w="9525">
              <a:noFill/>
              <a:miter lim="800000"/>
              <a:headEnd/>
              <a:tailEnd/>
            </a:ln>
          </p:spPr>
        </p:pic>
        <p:sp>
          <p:nvSpPr>
            <p:cNvPr id="71" name="TextBox 70"/>
            <p:cNvSpPr txBox="1"/>
            <p:nvPr/>
          </p:nvSpPr>
          <p:spPr>
            <a:xfrm>
              <a:off x="3085232" y="1920784"/>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sp>
          <p:nvSpPr>
            <p:cNvPr id="72" name="TextBox 71"/>
            <p:cNvSpPr txBox="1"/>
            <p:nvPr/>
          </p:nvSpPr>
          <p:spPr>
            <a:xfrm>
              <a:off x="2235950" y="1268721"/>
              <a:ext cx="1292145" cy="258532"/>
            </a:xfrm>
            <a:prstGeom prst="rect">
              <a:avLst/>
            </a:prstGeom>
            <a:noFill/>
          </p:spPr>
          <p:txBody>
            <a:bodyPr wrap="square" rtlCol="0">
              <a:spAutoFit/>
            </a:bodyPr>
            <a:lstStyle/>
            <a:p>
              <a:r>
                <a:rPr lang="en-US" sz="1200" b="1" dirty="0" smtClean="0">
                  <a:solidFill>
                    <a:srgbClr val="000000"/>
                  </a:solidFill>
                </a:rPr>
                <a:t>AS 65001</a:t>
              </a:r>
              <a:endParaRPr lang="en-US" sz="1100" dirty="0">
                <a:solidFill>
                  <a:srgbClr val="000000"/>
                </a:solidFill>
              </a:endParaRPr>
            </a:p>
          </p:txBody>
        </p:sp>
        <p:sp>
          <p:nvSpPr>
            <p:cNvPr id="73" name="TextBox 72"/>
            <p:cNvSpPr txBox="1"/>
            <p:nvPr/>
          </p:nvSpPr>
          <p:spPr>
            <a:xfrm>
              <a:off x="5534274" y="1819182"/>
              <a:ext cx="367861" cy="168853"/>
            </a:xfrm>
            <a:prstGeom prst="rect">
              <a:avLst/>
            </a:prstGeom>
            <a:noFill/>
          </p:spPr>
          <p:txBody>
            <a:bodyPr wrap="square" lIns="0" tIns="0" rIns="0" bIns="0" rtlCol="0" anchor="ctr" anchorCtr="0">
              <a:noAutofit/>
            </a:bodyPr>
            <a:lstStyle/>
            <a:p>
              <a:pPr algn="l"/>
              <a:r>
                <a:rPr lang="en-US" sz="1100" dirty="0" smtClean="0">
                  <a:solidFill>
                    <a:srgbClr val="000000"/>
                  </a:solidFill>
                </a:rPr>
                <a:t>.2</a:t>
              </a:r>
              <a:endParaRPr lang="en-US" sz="1100" dirty="0">
                <a:solidFill>
                  <a:srgbClr val="000000"/>
                </a:solidFill>
              </a:endParaRPr>
            </a:p>
          </p:txBody>
        </p:sp>
        <p:sp>
          <p:nvSpPr>
            <p:cNvPr id="74" name="TextBox 73"/>
            <p:cNvSpPr txBox="1"/>
            <p:nvPr/>
          </p:nvSpPr>
          <p:spPr>
            <a:xfrm>
              <a:off x="1713655" y="2164708"/>
              <a:ext cx="1013551" cy="165253"/>
            </a:xfrm>
            <a:prstGeom prst="rect">
              <a:avLst/>
            </a:prstGeom>
            <a:noFill/>
          </p:spPr>
          <p:txBody>
            <a:bodyPr wrap="square" lIns="0" tIns="0" rIns="0" bIns="0" rtlCol="0" anchor="ctr" anchorCtr="0">
              <a:noAutofit/>
            </a:bodyPr>
            <a:lstStyle/>
            <a:p>
              <a:r>
                <a:rPr lang="en-US" sz="1100" dirty="0" smtClean="0">
                  <a:solidFill>
                    <a:srgbClr val="000000"/>
                  </a:solidFill>
                </a:rPr>
                <a:t>172.16.10.0</a:t>
              </a:r>
              <a:endParaRPr lang="en-US" sz="1100" dirty="0">
                <a:solidFill>
                  <a:srgbClr val="000000"/>
                </a:solidFill>
              </a:endParaRPr>
            </a:p>
          </p:txBody>
        </p:sp>
      </p:grpSp>
    </p:spTree>
    <p:extLst>
      <p:ext uri="{BB962C8B-B14F-4D97-AF65-F5344CB8AC3E}">
        <p14:creationId xmlns:p14="http://schemas.microsoft.com/office/powerpoint/2010/main" val="462895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NZ" altLang="en-US" sz="3200" b="1" u="sng" smtClean="0"/>
              <a:t>Route Filtering Example</a:t>
            </a:r>
            <a:endParaRPr lang="en-AU" altLang="en-US" sz="3200" b="1" u="sng" smtClean="0"/>
          </a:p>
        </p:txBody>
      </p:sp>
      <p:sp>
        <p:nvSpPr>
          <p:cNvPr id="65539" name="Rectangle 3"/>
          <p:cNvSpPr>
            <a:spLocks noGrp="1" noChangeArrowheads="1"/>
          </p:cNvSpPr>
          <p:nvPr>
            <p:ph sz="quarter" idx="1"/>
          </p:nvPr>
        </p:nvSpPr>
        <p:spPr>
          <a:xfrm>
            <a:off x="323850" y="1600200"/>
            <a:ext cx="8362950" cy="4525963"/>
          </a:xfrm>
        </p:spPr>
        <p:txBody>
          <a:bodyPr/>
          <a:lstStyle/>
          <a:p>
            <a:pPr eaLnBrk="1" hangingPunct="1"/>
            <a:r>
              <a:rPr lang="en-NZ" altLang="en-US" sz="2400" dirty="0" smtClean="0"/>
              <a:t>deny default route inbound and allow everything else</a:t>
            </a:r>
          </a:p>
          <a:p>
            <a:pPr eaLnBrk="1" hangingPunct="1"/>
            <a:endParaRPr lang="en-NZ" altLang="en-US" sz="2000" dirty="0" smtClean="0"/>
          </a:p>
          <a:p>
            <a:pPr eaLnBrk="1" hangingPunct="1"/>
            <a:endParaRPr lang="en-NZ" altLang="en-US" sz="2000" dirty="0" smtClean="0"/>
          </a:p>
          <a:p>
            <a:pPr eaLnBrk="1" hangingPunct="1">
              <a:buFontTx/>
              <a:buNone/>
            </a:pP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prefix</a:t>
            </a:r>
            <a:r>
              <a:rPr lang="fr-FR" altLang="en-US" sz="1600" b="1" dirty="0" smtClean="0">
                <a:latin typeface="Courier New" pitchFamily="49" charset="0"/>
              </a:rPr>
              <a:t>-list DENY-DEFAULT </a:t>
            </a:r>
            <a:r>
              <a:rPr lang="fr-FR" altLang="en-US" sz="1600" b="1" dirty="0" err="1" smtClean="0">
                <a:latin typeface="Courier New" pitchFamily="49" charset="0"/>
              </a:rPr>
              <a:t>seq</a:t>
            </a:r>
            <a:r>
              <a:rPr lang="fr-FR" altLang="en-US" sz="1600" b="1" dirty="0" smtClean="0">
                <a:latin typeface="Courier New" pitchFamily="49" charset="0"/>
              </a:rPr>
              <a:t> 5 </a:t>
            </a:r>
            <a:r>
              <a:rPr lang="fr-FR" altLang="en-US" sz="1600" b="1" dirty="0" err="1" smtClean="0">
                <a:latin typeface="Courier New" pitchFamily="49" charset="0"/>
              </a:rPr>
              <a:t>deny</a:t>
            </a:r>
            <a:r>
              <a:rPr lang="fr-FR" altLang="en-US" sz="1600" b="1" dirty="0" smtClean="0">
                <a:latin typeface="Courier New" pitchFamily="49" charset="0"/>
              </a:rPr>
              <a:t> 0.0.0.0/0</a:t>
            </a:r>
          </a:p>
          <a:p>
            <a:pPr eaLnBrk="1" hangingPunct="1">
              <a:buFontTx/>
              <a:buNone/>
            </a:pPr>
            <a:r>
              <a:rPr lang="fr-FR" altLang="en-US" sz="1600" b="1" dirty="0" err="1" smtClean="0">
                <a:latin typeface="Courier New" pitchFamily="49" charset="0"/>
              </a:rPr>
              <a:t>ip</a:t>
            </a:r>
            <a:r>
              <a:rPr lang="fr-FR" altLang="en-US" sz="1600" b="1" dirty="0" smtClean="0">
                <a:latin typeface="Courier New" pitchFamily="49" charset="0"/>
              </a:rPr>
              <a:t> </a:t>
            </a:r>
            <a:r>
              <a:rPr lang="fr-FR" altLang="en-US" sz="1600" b="1" dirty="0" err="1" smtClean="0">
                <a:latin typeface="Courier New" pitchFamily="49" charset="0"/>
              </a:rPr>
              <a:t>prefix</a:t>
            </a:r>
            <a:r>
              <a:rPr lang="fr-FR" altLang="en-US" sz="1600" b="1" dirty="0" smtClean="0">
                <a:latin typeface="Courier New" pitchFamily="49" charset="0"/>
              </a:rPr>
              <a:t>-list DENY-DEFAULT </a:t>
            </a:r>
            <a:r>
              <a:rPr lang="fr-FR" altLang="en-US" sz="1600" b="1" dirty="0" err="1" smtClean="0">
                <a:latin typeface="Courier New" pitchFamily="49" charset="0"/>
              </a:rPr>
              <a:t>seq</a:t>
            </a:r>
            <a:r>
              <a:rPr lang="fr-FR" altLang="en-US" sz="1600" b="1" dirty="0" smtClean="0">
                <a:latin typeface="Courier New" pitchFamily="49" charset="0"/>
              </a:rPr>
              <a:t> 10 permit 0.0.0.0/0 le 32 </a:t>
            </a:r>
          </a:p>
          <a:p>
            <a:pPr eaLnBrk="1" hangingPunct="1">
              <a:buFontTx/>
              <a:buNone/>
            </a:pPr>
            <a:endParaRPr lang="en-NZ" altLang="en-US" sz="1600" dirty="0" smtClean="0">
              <a:latin typeface="Times New Roman" pitchFamily="18" charset="0"/>
            </a:endParaRPr>
          </a:p>
          <a:p>
            <a:pPr eaLnBrk="1" hangingPunct="1">
              <a:buFontTx/>
              <a:buNone/>
            </a:pPr>
            <a:endParaRPr lang="en-NZ" altLang="en-US" sz="1600" dirty="0" smtClean="0">
              <a:latin typeface="Times New Roman" pitchFamily="18" charset="0"/>
            </a:endParaRPr>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err="1" smtClean="0">
                <a:latin typeface="Courier New" pitchFamily="49" charset="0"/>
              </a:rPr>
              <a:t>neighbor</a:t>
            </a:r>
            <a:r>
              <a:rPr lang="fr-FR" altLang="en-US" sz="1600" b="1" dirty="0" smtClean="0">
                <a:latin typeface="Courier New" pitchFamily="49" charset="0"/>
              </a:rPr>
              <a:t> 131.23.1.3 </a:t>
            </a:r>
            <a:r>
              <a:rPr lang="fr-FR" altLang="en-US" sz="1600" b="1" dirty="0" err="1" smtClean="0">
                <a:latin typeface="Courier New" pitchFamily="49" charset="0"/>
              </a:rPr>
              <a:t>prefix</a:t>
            </a:r>
            <a:r>
              <a:rPr lang="fr-FR" altLang="en-US" sz="1600" b="1" dirty="0" smtClean="0">
                <a:latin typeface="Courier New" pitchFamily="49" charset="0"/>
              </a:rPr>
              <a:t>-list DENY-DEFAULT in</a:t>
            </a:r>
          </a:p>
          <a:p>
            <a:pPr eaLnBrk="1" hangingPunct="1">
              <a:buFontTx/>
              <a:buNone/>
            </a:pPr>
            <a:endParaRPr lang="en-AU" altLang="en-US" sz="1600" dirty="0" smtClean="0"/>
          </a:p>
        </p:txBody>
      </p:sp>
    </p:spTree>
    <p:extLst>
      <p:ext uri="{BB962C8B-B14F-4D97-AF65-F5344CB8AC3E}">
        <p14:creationId xmlns:p14="http://schemas.microsoft.com/office/powerpoint/2010/main" val="3385401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NZ" altLang="en-US" sz="3200" b="1" u="sng" smtClean="0"/>
              <a:t>Route Filtering Example Cont …</a:t>
            </a:r>
            <a:endParaRPr lang="en-AU" altLang="en-US" sz="3200" b="1" u="sng" smtClean="0"/>
          </a:p>
        </p:txBody>
      </p:sp>
      <p:sp>
        <p:nvSpPr>
          <p:cNvPr id="66563" name="Rectangle 3"/>
          <p:cNvSpPr>
            <a:spLocks noGrp="1" noChangeArrowheads="1"/>
          </p:cNvSpPr>
          <p:nvPr>
            <p:ph sz="quarter" idx="1"/>
          </p:nvPr>
        </p:nvSpPr>
        <p:spPr/>
        <p:txBody>
          <a:bodyPr/>
          <a:lstStyle/>
          <a:p>
            <a:pPr eaLnBrk="1" hangingPunct="1">
              <a:lnSpc>
                <a:spcPct val="80000"/>
              </a:lnSpc>
              <a:buFontTx/>
              <a:buNone/>
            </a:pPr>
            <a:endParaRPr lang="fr-FR" altLang="en-US" sz="1600" b="1" smtClean="0">
              <a:latin typeface="Courier New" pitchFamily="49" charset="0"/>
            </a:endParaRPr>
          </a:p>
          <a:p>
            <a:pPr eaLnBrk="1" hangingPunct="1">
              <a:lnSpc>
                <a:spcPct val="80000"/>
              </a:lnSpc>
            </a:pPr>
            <a:r>
              <a:rPr lang="en-NZ" altLang="en-US" sz="2400" smtClean="0"/>
              <a:t>Another way – Route-map &amp; prefix-list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prefix-list MATCH-DEFAULT seq 5 permit 0.0.0.0/0</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route-map DENY-DEFAULT deny 10</a:t>
            </a:r>
          </a:p>
          <a:p>
            <a:pPr eaLnBrk="1" hangingPunct="1">
              <a:lnSpc>
                <a:spcPct val="80000"/>
              </a:lnSpc>
              <a:buFontTx/>
              <a:buNone/>
            </a:pPr>
            <a:r>
              <a:rPr lang="fr-FR" altLang="en-US" sz="1600" b="1" smtClean="0">
                <a:latin typeface="Courier New" pitchFamily="49" charset="0"/>
              </a:rPr>
              <a:t>match ip address prefix-list MATCH-DEFAULT</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ip route-map DENY-DEFAULT permit 20</a:t>
            </a: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endParaRPr lang="fr-FR" altLang="en-US" sz="1600" b="1" smtClean="0">
              <a:latin typeface="Courier New" pitchFamily="49" charset="0"/>
            </a:endParaRPr>
          </a:p>
          <a:p>
            <a:pPr eaLnBrk="1" hangingPunct="1">
              <a:lnSpc>
                <a:spcPct val="80000"/>
              </a:lnSpc>
              <a:buFontTx/>
              <a:buNone/>
            </a:pPr>
            <a:r>
              <a:rPr lang="fr-FR" altLang="en-US" sz="1600" b="1" smtClean="0">
                <a:latin typeface="Courier New" pitchFamily="49" charset="0"/>
              </a:rPr>
              <a:t>router bgp 100</a:t>
            </a:r>
          </a:p>
          <a:p>
            <a:pPr eaLnBrk="1" hangingPunct="1">
              <a:lnSpc>
                <a:spcPct val="80000"/>
              </a:lnSpc>
              <a:buFontTx/>
              <a:buNone/>
            </a:pPr>
            <a:r>
              <a:rPr lang="fr-FR" altLang="en-US" sz="1600" b="1" smtClean="0">
                <a:latin typeface="Courier New" pitchFamily="49" charset="0"/>
              </a:rPr>
              <a:t>neighbor 131.23.1.3 route-map DENY-DEFAULT in</a:t>
            </a:r>
          </a:p>
          <a:p>
            <a:pPr eaLnBrk="1" hangingPunct="1">
              <a:lnSpc>
                <a:spcPct val="80000"/>
              </a:lnSpc>
            </a:pPr>
            <a:endParaRPr lang="en-AU" altLang="en-US" sz="1600" smtClean="0"/>
          </a:p>
        </p:txBody>
      </p:sp>
    </p:spTree>
    <p:extLst>
      <p:ext uri="{BB962C8B-B14F-4D97-AF65-F5344CB8AC3E}">
        <p14:creationId xmlns:p14="http://schemas.microsoft.com/office/powerpoint/2010/main" val="1809007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NZ" altLang="en-US" sz="3200" b="1" u="sng" smtClean="0"/>
              <a:t>Route Filtering Example Cont …</a:t>
            </a:r>
            <a:endParaRPr lang="en-AU" altLang="en-US" sz="3200" b="1" u="sng" smtClean="0"/>
          </a:p>
        </p:txBody>
      </p:sp>
      <p:sp>
        <p:nvSpPr>
          <p:cNvPr id="59395" name="Rectangle 3"/>
          <p:cNvSpPr>
            <a:spLocks noGrp="1" noChangeArrowheads="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Char char=""/>
              <a:defRPr/>
            </a:pPr>
            <a:endParaRPr lang="en-NZ" sz="2000" dirty="0" smtClean="0"/>
          </a:p>
          <a:p>
            <a:pPr marL="274320" indent="-274320" eaLnBrk="1" fontAlgn="auto" hangingPunct="1">
              <a:spcBef>
                <a:spcPts val="580"/>
              </a:spcBef>
              <a:spcAft>
                <a:spcPts val="0"/>
              </a:spcAft>
              <a:buFont typeface="Wingdings 2"/>
              <a:buChar char=""/>
              <a:defRPr/>
            </a:pPr>
            <a:r>
              <a:rPr lang="en-NZ" sz="2400" dirty="0" smtClean="0"/>
              <a:t>A third way - Route-map &amp; ACL</a:t>
            </a:r>
          </a:p>
          <a:p>
            <a:pPr marL="274320" indent="-274320" eaLnBrk="1" fontAlgn="auto" hangingPunct="1">
              <a:spcBef>
                <a:spcPts val="580"/>
              </a:spcBef>
              <a:spcAft>
                <a:spcPts val="0"/>
              </a:spcAft>
              <a:buFont typeface="Wingdings 2"/>
              <a:buChar char=""/>
              <a:defRPr/>
            </a:pPr>
            <a:endParaRPr lang="en-NZ" sz="2000" dirty="0" smtClean="0"/>
          </a:p>
          <a:p>
            <a:pPr marL="274320" indent="-274320" eaLnBrk="1" fontAlgn="auto" hangingPunct="1">
              <a:spcBef>
                <a:spcPts val="580"/>
              </a:spcBef>
              <a:spcAft>
                <a:spcPts val="0"/>
              </a:spcAft>
              <a:buFontTx/>
              <a:buNone/>
              <a:defRPr/>
            </a:pP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access</a:t>
            </a:r>
            <a:r>
              <a:rPr lang="fr-FR" sz="1600" b="1" dirty="0" smtClean="0">
                <a:latin typeface="Courier New" pitchFamily="49" charset="0"/>
              </a:rPr>
              <a:t>-</a:t>
            </a:r>
            <a:r>
              <a:rPr lang="fr-FR" sz="1600" b="1" dirty="0" err="1" smtClean="0">
                <a:latin typeface="Courier New" pitchFamily="49" charset="0"/>
              </a:rPr>
              <a:t>list</a:t>
            </a:r>
            <a:r>
              <a:rPr lang="fr-FR" sz="1600" b="1" dirty="0" smtClean="0">
                <a:latin typeface="Courier New" pitchFamily="49" charset="0"/>
              </a:rPr>
              <a:t> standard MATCH-DEFAULT</a:t>
            </a:r>
          </a:p>
          <a:p>
            <a:pPr marL="274320" indent="-274320" eaLnBrk="1" fontAlgn="auto" hangingPunct="1">
              <a:spcBef>
                <a:spcPts val="580"/>
              </a:spcBef>
              <a:spcAft>
                <a:spcPts val="0"/>
              </a:spcAft>
              <a:buFontTx/>
              <a:buNone/>
              <a:defRPr/>
            </a:pPr>
            <a:r>
              <a:rPr lang="fr-FR" sz="1600" b="1" dirty="0" err="1" smtClean="0">
                <a:latin typeface="Courier New" pitchFamily="49" charset="0"/>
              </a:rPr>
              <a:t>deny</a:t>
            </a:r>
            <a:r>
              <a:rPr lang="fr-FR" sz="1600" b="1" dirty="0" smtClean="0">
                <a:latin typeface="Courier New" pitchFamily="49" charset="0"/>
              </a:rPr>
              <a:t> 0.0.0.0 0.0.0.0</a:t>
            </a:r>
          </a:p>
          <a:p>
            <a:pPr marL="274320" indent="-274320" eaLnBrk="1" fontAlgn="auto" hangingPunct="1">
              <a:spcBef>
                <a:spcPts val="580"/>
              </a:spcBef>
              <a:spcAft>
                <a:spcPts val="0"/>
              </a:spcAft>
              <a:buFontTx/>
              <a:buNone/>
              <a:defRPr/>
            </a:pPr>
            <a:r>
              <a:rPr lang="fr-FR" sz="1600" b="1" dirty="0" smtClean="0">
                <a:latin typeface="Courier New" pitchFamily="49" charset="0"/>
              </a:rPr>
              <a:t>permit </a:t>
            </a:r>
            <a:r>
              <a:rPr lang="fr-FR" sz="1600" b="1" dirty="0" err="1" smtClean="0">
                <a:latin typeface="Courier New" pitchFamily="49" charset="0"/>
              </a:rPr>
              <a:t>any</a:t>
            </a:r>
            <a:r>
              <a:rPr lang="fr-FR" sz="1600" b="1" dirty="0" smtClean="0">
                <a:latin typeface="Courier New" pitchFamily="49" charset="0"/>
              </a:rPr>
              <a:t> </a:t>
            </a: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r>
              <a:rPr lang="fr-FR" sz="1600" b="1" dirty="0" smtClean="0">
                <a:latin typeface="Courier New" pitchFamily="49" charset="0"/>
              </a:rPr>
              <a:t>route-</a:t>
            </a:r>
            <a:r>
              <a:rPr lang="fr-FR" sz="1600" b="1" dirty="0" err="1" smtClean="0">
                <a:latin typeface="Courier New" pitchFamily="49" charset="0"/>
              </a:rPr>
              <a:t>map</a:t>
            </a:r>
            <a:r>
              <a:rPr lang="fr-FR" sz="1600" b="1" dirty="0" smtClean="0">
                <a:latin typeface="Courier New" pitchFamily="49" charset="0"/>
              </a:rPr>
              <a:t> DENY-DEFAULT permit 10</a:t>
            </a:r>
          </a:p>
          <a:p>
            <a:pPr marL="274320" indent="-274320" eaLnBrk="1" fontAlgn="auto" hangingPunct="1">
              <a:spcBef>
                <a:spcPts val="580"/>
              </a:spcBef>
              <a:spcAft>
                <a:spcPts val="0"/>
              </a:spcAft>
              <a:buFontTx/>
              <a:buNone/>
              <a:defRPr/>
            </a:pPr>
            <a:r>
              <a:rPr lang="fr-FR" sz="1600" b="1" dirty="0" smtClean="0">
                <a:latin typeface="Courier New" pitchFamily="49" charset="0"/>
              </a:rPr>
              <a:t>match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address</a:t>
            </a:r>
            <a:r>
              <a:rPr lang="fr-FR" sz="1600" b="1" dirty="0" smtClean="0">
                <a:latin typeface="Courier New" pitchFamily="49" charset="0"/>
              </a:rPr>
              <a:t> MATCH-DEFAULT</a:t>
            </a: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endParaRPr lang="fr-FR" sz="1600" b="1" dirty="0" smtClean="0">
              <a:latin typeface="Courier New" pitchFamily="49" charset="0"/>
            </a:endParaRPr>
          </a:p>
          <a:p>
            <a:pPr marL="274320" indent="-274320" eaLnBrk="1" fontAlgn="auto" hangingPunct="1">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100</a:t>
            </a:r>
          </a:p>
          <a:p>
            <a:pPr marL="274320" indent="-274320" eaLnBrk="1" fontAlgn="auto" hangingPunct="1">
              <a:spcBef>
                <a:spcPts val="580"/>
              </a:spcBef>
              <a:spcAft>
                <a:spcPts val="0"/>
              </a:spcAft>
              <a:buFontTx/>
              <a:buNone/>
              <a:defRPr/>
            </a:pPr>
            <a:r>
              <a:rPr lang="fr-FR" sz="1600" b="1" dirty="0" err="1" smtClean="0">
                <a:latin typeface="Courier New" pitchFamily="49" charset="0"/>
              </a:rPr>
              <a:t>neighbor</a:t>
            </a:r>
            <a:r>
              <a:rPr lang="fr-FR" sz="1600" b="1" dirty="0" smtClean="0">
                <a:latin typeface="Courier New" pitchFamily="49" charset="0"/>
              </a:rPr>
              <a:t> 131.23.1.3 route-</a:t>
            </a:r>
            <a:r>
              <a:rPr lang="fr-FR" sz="1600" b="1" dirty="0" err="1" smtClean="0">
                <a:latin typeface="Courier New" pitchFamily="49" charset="0"/>
              </a:rPr>
              <a:t>map</a:t>
            </a:r>
            <a:r>
              <a:rPr lang="fr-FR" sz="1600" b="1" dirty="0" smtClean="0">
                <a:latin typeface="Courier New" pitchFamily="49" charset="0"/>
              </a:rPr>
              <a:t> DENY-DEFAULT in</a:t>
            </a:r>
          </a:p>
          <a:p>
            <a:pPr marL="274320" indent="-274320" eaLnBrk="1" fontAlgn="auto" hangingPunct="1">
              <a:spcBef>
                <a:spcPts val="580"/>
              </a:spcBef>
              <a:spcAft>
                <a:spcPts val="0"/>
              </a:spcAft>
              <a:buFont typeface="Wingdings 2"/>
              <a:buChar char=""/>
              <a:defRPr/>
            </a:pPr>
            <a:endParaRPr lang="en-AU" sz="1600" dirty="0" smtClean="0"/>
          </a:p>
        </p:txBody>
      </p:sp>
    </p:spTree>
    <p:extLst>
      <p:ext uri="{BB962C8B-B14F-4D97-AF65-F5344CB8AC3E}">
        <p14:creationId xmlns:p14="http://schemas.microsoft.com/office/powerpoint/2010/main" val="2720633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NZ" altLang="en-US" sz="3200" b="1" u="sng" dirty="0" smtClean="0"/>
              <a:t>Order of Preference of BGP Attributes</a:t>
            </a:r>
            <a:endParaRPr lang="en-AU" altLang="en-US" sz="3200" b="1" u="sng" dirty="0" smtClean="0"/>
          </a:p>
        </p:txBody>
      </p:sp>
      <p:sp>
        <p:nvSpPr>
          <p:cNvPr id="68611" name="Rectangle 3"/>
          <p:cNvSpPr>
            <a:spLocks noGrp="1" noChangeArrowheads="1"/>
          </p:cNvSpPr>
          <p:nvPr>
            <p:ph sz="quarter" idx="1"/>
          </p:nvPr>
        </p:nvSpPr>
        <p:spPr/>
        <p:txBody>
          <a:bodyPr/>
          <a:lstStyle/>
          <a:p>
            <a:pPr eaLnBrk="1" hangingPunct="1">
              <a:lnSpc>
                <a:spcPct val="80000"/>
              </a:lnSpc>
            </a:pPr>
            <a:endParaRPr lang="en-NZ" altLang="en-US" sz="2000" dirty="0" smtClean="0"/>
          </a:p>
          <a:p>
            <a:pPr eaLnBrk="1" hangingPunct="1">
              <a:lnSpc>
                <a:spcPct val="80000"/>
              </a:lnSpc>
            </a:pPr>
            <a:r>
              <a:rPr lang="en-NZ" altLang="en-US" sz="2000" dirty="0" smtClean="0"/>
              <a:t>For inbound updates the order of preference is: </a:t>
            </a:r>
          </a:p>
          <a:p>
            <a:pPr lvl="2" eaLnBrk="1" hangingPunct="1">
              <a:lnSpc>
                <a:spcPct val="80000"/>
              </a:lnSpc>
              <a:buFontTx/>
              <a:buNone/>
            </a:pPr>
            <a:r>
              <a:rPr lang="en-NZ" altLang="en-US" dirty="0" smtClean="0"/>
              <a:t>route-map</a:t>
            </a:r>
          </a:p>
          <a:p>
            <a:pPr lvl="2" eaLnBrk="1" hangingPunct="1">
              <a:lnSpc>
                <a:spcPct val="80000"/>
              </a:lnSpc>
              <a:buFontTx/>
              <a:buNone/>
            </a:pPr>
            <a:r>
              <a:rPr lang="en-NZ" altLang="en-US" dirty="0" smtClean="0"/>
              <a:t>filter-list (AS-PATH filtering)</a:t>
            </a:r>
          </a:p>
          <a:p>
            <a:pPr lvl="2" eaLnBrk="1" hangingPunct="1">
              <a:lnSpc>
                <a:spcPct val="80000"/>
              </a:lnSpc>
              <a:buFontTx/>
              <a:buNone/>
            </a:pPr>
            <a:r>
              <a:rPr lang="en-NZ" altLang="en-US" dirty="0" smtClean="0"/>
              <a:t>prefix-list, distribute-list </a:t>
            </a:r>
          </a:p>
          <a:p>
            <a:pPr eaLnBrk="1" hangingPunct="1">
              <a:lnSpc>
                <a:spcPct val="80000"/>
              </a:lnSpc>
            </a:pPr>
            <a:endParaRPr lang="en-NZ" altLang="en-US" sz="2000" dirty="0" smtClean="0"/>
          </a:p>
          <a:p>
            <a:pPr eaLnBrk="1" hangingPunct="1">
              <a:lnSpc>
                <a:spcPct val="80000"/>
              </a:lnSpc>
            </a:pPr>
            <a:r>
              <a:rPr lang="en-NZ" altLang="en-US" sz="2000" dirty="0" smtClean="0"/>
              <a:t>For outbound updates the order of preference is:</a:t>
            </a:r>
          </a:p>
          <a:p>
            <a:pPr lvl="2" eaLnBrk="1" hangingPunct="1">
              <a:lnSpc>
                <a:spcPct val="80000"/>
              </a:lnSpc>
              <a:buFontTx/>
              <a:buNone/>
            </a:pPr>
            <a:r>
              <a:rPr lang="en-NZ" altLang="en-US" dirty="0" smtClean="0"/>
              <a:t>prefix-list, distribute-list </a:t>
            </a:r>
          </a:p>
          <a:p>
            <a:pPr lvl="2" eaLnBrk="1" hangingPunct="1">
              <a:lnSpc>
                <a:spcPct val="80000"/>
              </a:lnSpc>
              <a:buFontTx/>
              <a:buNone/>
            </a:pPr>
            <a:r>
              <a:rPr lang="en-NZ" altLang="en-US" dirty="0" smtClean="0"/>
              <a:t>filter-list</a:t>
            </a:r>
          </a:p>
          <a:p>
            <a:pPr lvl="2" eaLnBrk="1" hangingPunct="1">
              <a:lnSpc>
                <a:spcPct val="80000"/>
              </a:lnSpc>
              <a:buFontTx/>
              <a:buNone/>
            </a:pPr>
            <a:r>
              <a:rPr lang="en-NZ" altLang="en-US" dirty="0" smtClean="0"/>
              <a:t>route-map</a:t>
            </a:r>
          </a:p>
          <a:p>
            <a:pPr eaLnBrk="1" hangingPunct="1">
              <a:lnSpc>
                <a:spcPct val="80000"/>
              </a:lnSpc>
            </a:pPr>
            <a:endParaRPr lang="en-NZ" altLang="en-US" sz="2000" dirty="0" smtClean="0"/>
          </a:p>
          <a:p>
            <a:pPr eaLnBrk="1" hangingPunct="1">
              <a:lnSpc>
                <a:spcPct val="80000"/>
              </a:lnSpc>
            </a:pPr>
            <a:r>
              <a:rPr lang="en-NZ" altLang="en-US" sz="2000" dirty="0" smtClean="0"/>
              <a:t>Prefix-list and distribute-list are mutually exclusive, and only one command (</a:t>
            </a:r>
            <a:r>
              <a:rPr lang="en-NZ" altLang="en-US" sz="2000" dirty="0" err="1" smtClean="0"/>
              <a:t>neighbor</a:t>
            </a:r>
            <a:r>
              <a:rPr lang="en-NZ" altLang="en-US" sz="2000" dirty="0" smtClean="0"/>
              <a:t> prefix-list or </a:t>
            </a:r>
            <a:r>
              <a:rPr lang="en-NZ" altLang="en-US" sz="2000" dirty="0" err="1" smtClean="0"/>
              <a:t>neighbor</a:t>
            </a:r>
            <a:r>
              <a:rPr lang="en-NZ" altLang="en-US" sz="2000" dirty="0" smtClean="0"/>
              <a:t> distribute-list) can be applied to each inbound or outbound direction for a particular neighbour</a:t>
            </a:r>
          </a:p>
          <a:p>
            <a:pPr eaLnBrk="1" hangingPunct="1">
              <a:lnSpc>
                <a:spcPct val="80000"/>
              </a:lnSpc>
            </a:pPr>
            <a:endParaRPr lang="en-NZ" altLang="en-US" sz="2000" dirty="0"/>
          </a:p>
          <a:p>
            <a:pPr eaLnBrk="1" hangingPunct="1">
              <a:lnSpc>
                <a:spcPct val="80000"/>
              </a:lnSpc>
            </a:pPr>
            <a:r>
              <a:rPr lang="en-NZ" altLang="en-US" sz="2000" b="1" dirty="0" smtClean="0"/>
              <a:t>Recommend using a single method </a:t>
            </a:r>
            <a:r>
              <a:rPr lang="en-NZ" altLang="en-US" sz="2000" b="1" dirty="0" err="1" smtClean="0"/>
              <a:t>e.g</a:t>
            </a:r>
            <a:r>
              <a:rPr lang="en-NZ" altLang="en-US" sz="2000" b="1" dirty="0" smtClean="0"/>
              <a:t> route-map</a:t>
            </a:r>
          </a:p>
          <a:p>
            <a:pPr eaLnBrk="1" hangingPunct="1">
              <a:lnSpc>
                <a:spcPct val="80000"/>
              </a:lnSpc>
            </a:pPr>
            <a:endParaRPr lang="en-AU" altLang="en-US" sz="2000" dirty="0" smtClean="0"/>
          </a:p>
        </p:txBody>
      </p:sp>
    </p:spTree>
    <p:extLst>
      <p:ext uri="{BB962C8B-B14F-4D97-AF65-F5344CB8AC3E}">
        <p14:creationId xmlns:p14="http://schemas.microsoft.com/office/powerpoint/2010/main" val="317715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With Routing Policy Example #1</a:t>
            </a:r>
            <a:endParaRPr lang="en-US" dirty="0"/>
          </a:p>
        </p:txBody>
      </p:sp>
      <p:sp>
        <p:nvSpPr>
          <p:cNvPr id="7" name="Content Placeholder 6"/>
          <p:cNvSpPr>
            <a:spLocks noGrp="1"/>
          </p:cNvSpPr>
          <p:nvPr>
            <p:ph idx="11"/>
          </p:nvPr>
        </p:nvSpPr>
        <p:spPr/>
        <p:txBody>
          <a:bodyPr>
            <a:normAutofit/>
          </a:bodyPr>
          <a:lstStyle/>
          <a:p>
            <a:r>
              <a:rPr lang="en-US" sz="2000" dirty="0" smtClean="0"/>
              <a:t>For example, assume that 35% of all traffic from AS 65001 has been going to http://www.cisco.com. </a:t>
            </a:r>
          </a:p>
          <a:p>
            <a:pPr lvl="1"/>
            <a:r>
              <a:rPr lang="en-US" sz="1800" dirty="0" smtClean="0"/>
              <a:t>The administrator does a reverse DNS lookup and obtains the Cisco IP address  and AS number. </a:t>
            </a:r>
          </a:p>
          <a:p>
            <a:r>
              <a:rPr lang="en-US" sz="2000" dirty="0" smtClean="0"/>
              <a:t>A route map can be used to change the local preference to manipulate packets destined to Cisco’s network over the less used links.</a:t>
            </a:r>
          </a:p>
          <a:p>
            <a:endParaRPr lang="en-US" sz="2000" dirty="0"/>
          </a:p>
        </p:txBody>
      </p:sp>
      <p:pic>
        <p:nvPicPr>
          <p:cNvPr id="7170" name="Picture 2"/>
          <p:cNvPicPr>
            <a:picLocks noGrp="1" noChangeAspect="1" noChangeArrowheads="1"/>
          </p:cNvPicPr>
          <p:nvPr>
            <p:ph sz="quarter" idx="12"/>
          </p:nvPr>
        </p:nvPicPr>
        <p:blipFill>
          <a:blip r:embed="rId3"/>
          <a:stretch>
            <a:fillRect/>
          </a:stretch>
        </p:blipFill>
        <p:spPr>
          <a:xfrm>
            <a:off x="835388" y="990600"/>
            <a:ext cx="7419248" cy="2654300"/>
          </a:xfrm>
        </p:spPr>
      </p:pic>
    </p:spTree>
    <p:extLst>
      <p:ext uri="{BB962C8B-B14F-4D97-AF65-F5344CB8AC3E}">
        <p14:creationId xmlns:p14="http://schemas.microsoft.com/office/powerpoint/2010/main" val="333335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BGP Routing Policy Example #2</a:t>
            </a:r>
            <a:endParaRPr lang="en-US" dirty="0"/>
          </a:p>
        </p:txBody>
      </p:sp>
      <p:sp>
        <p:nvSpPr>
          <p:cNvPr id="7" name="Content Placeholder 6"/>
          <p:cNvSpPr>
            <a:spLocks noGrp="1"/>
          </p:cNvSpPr>
          <p:nvPr>
            <p:ph idx="11"/>
          </p:nvPr>
        </p:nvSpPr>
        <p:spPr/>
        <p:txBody>
          <a:bodyPr>
            <a:normAutofit/>
          </a:bodyPr>
          <a:lstStyle/>
          <a:p>
            <a:r>
              <a:rPr lang="en-US" sz="2000" dirty="0" smtClean="0"/>
              <a:t>Notice that the inbound load to R3 (75%) is much higher in bandwidth utilization than the inbound load to R1 (10%).</a:t>
            </a:r>
          </a:p>
          <a:p>
            <a:r>
              <a:rPr lang="en-US" sz="2000" dirty="0" smtClean="0"/>
              <a:t>The BGP MED attribute can be used to manipulate how traffic enters autonomous system 65001. </a:t>
            </a:r>
          </a:p>
          <a:p>
            <a:r>
              <a:rPr lang="en-US" sz="2000" dirty="0" smtClean="0"/>
              <a:t>For example, R1 in AS 65001 can announce a lower MED for routes to network 192.168.25.0/24 to AS 65004 than R3 announces. </a:t>
            </a:r>
          </a:p>
        </p:txBody>
      </p:sp>
      <p:pic>
        <p:nvPicPr>
          <p:cNvPr id="7170" name="Picture 2"/>
          <p:cNvPicPr>
            <a:picLocks noGrp="1" noChangeAspect="1" noChangeArrowheads="1"/>
          </p:cNvPicPr>
          <p:nvPr>
            <p:ph sz="quarter" idx="12"/>
          </p:nvPr>
        </p:nvPicPr>
        <p:blipFill>
          <a:blip r:embed="rId3"/>
          <a:stretch>
            <a:fillRect/>
          </a:stretch>
        </p:blipFill>
        <p:spPr>
          <a:xfrm>
            <a:off x="835388" y="990600"/>
            <a:ext cx="7419248" cy="2654300"/>
          </a:xfrm>
        </p:spPr>
      </p:pic>
    </p:spTree>
    <p:extLst>
      <p:ext uri="{BB962C8B-B14F-4D97-AF65-F5344CB8AC3E}">
        <p14:creationId xmlns:p14="http://schemas.microsoft.com/office/powerpoint/2010/main" val="336017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bwMode="auto">
          <a:xfrm>
            <a:off x="5786902" y="4091555"/>
            <a:ext cx="2033240" cy="18213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3158351" y="5427616"/>
            <a:ext cx="1743308" cy="260196"/>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 name="Rectangle 8"/>
          <p:cNvSpPr/>
          <p:nvPr/>
        </p:nvSpPr>
        <p:spPr bwMode="auto">
          <a:xfrm>
            <a:off x="3786537" y="5710114"/>
            <a:ext cx="624468" cy="23417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Rectangle 7"/>
          <p:cNvSpPr/>
          <p:nvPr/>
        </p:nvSpPr>
        <p:spPr bwMode="auto">
          <a:xfrm>
            <a:off x="5765180" y="5214238"/>
            <a:ext cx="1460809" cy="17842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6" name="Title 5"/>
          <p:cNvSpPr>
            <a:spLocks noGrp="1"/>
          </p:cNvSpPr>
          <p:nvPr>
            <p:ph type="title"/>
          </p:nvPr>
        </p:nvSpPr>
        <p:spPr/>
        <p:txBody>
          <a:bodyPr/>
          <a:lstStyle/>
          <a:p>
            <a:r>
              <a:rPr lang="en-US" dirty="0" smtClean="0"/>
              <a:t>BGP Routing Policy Example #2</a:t>
            </a:r>
            <a:endParaRPr lang="en-US" dirty="0"/>
          </a:p>
        </p:txBody>
      </p:sp>
      <p:sp>
        <p:nvSpPr>
          <p:cNvPr id="7" name="Content Placeholder 6"/>
          <p:cNvSpPr>
            <a:spLocks noGrp="1"/>
          </p:cNvSpPr>
          <p:nvPr>
            <p:ph idx="11"/>
          </p:nvPr>
        </p:nvSpPr>
        <p:spPr>
          <a:xfrm>
            <a:off x="279400" y="3643313"/>
            <a:ext cx="5251605" cy="2780792"/>
          </a:xfrm>
        </p:spPr>
        <p:txBody>
          <a:bodyPr>
            <a:noAutofit/>
          </a:bodyPr>
          <a:lstStyle/>
          <a:p>
            <a:r>
              <a:rPr lang="en-US" sz="1800" dirty="0" smtClean="0"/>
              <a:t>Keep in mind that the MED is considered a </a:t>
            </a:r>
            <a:r>
              <a:rPr lang="en-US" sz="1800" i="1" dirty="0" smtClean="0"/>
              <a:t>recommendation </a:t>
            </a:r>
            <a:r>
              <a:rPr lang="en-US" sz="1800" dirty="0" smtClean="0"/>
              <a:t>because the receiving autonomous system can override it by manipulating another variable that is considered before the MED is evaluated.</a:t>
            </a:r>
            <a:endParaRPr lang="en-US" sz="1400" dirty="0" smtClean="0"/>
          </a:p>
          <a:p>
            <a:r>
              <a:rPr lang="en-US" sz="1800" dirty="0" smtClean="0"/>
              <a:t>For example, R2 and R4 in AS 65004 could be configured with their own local preference policy which would override the MED recommendation from AS 65001.</a:t>
            </a:r>
          </a:p>
        </p:txBody>
      </p:sp>
      <p:pic>
        <p:nvPicPr>
          <p:cNvPr id="7170" name="Picture 2"/>
          <p:cNvPicPr>
            <a:picLocks noGrp="1" noChangeAspect="1" noChangeArrowheads="1"/>
          </p:cNvPicPr>
          <p:nvPr>
            <p:ph sz="quarter" idx="12"/>
          </p:nvPr>
        </p:nvPicPr>
        <p:blipFill>
          <a:blip r:embed="rId3"/>
          <a:stretch>
            <a:fillRect/>
          </a:stretch>
        </p:blipFill>
        <p:spPr bwMode="auto">
          <a:xfrm>
            <a:off x="835388" y="990600"/>
            <a:ext cx="7419248" cy="2654300"/>
          </a:xfrm>
          <a:prstGeom prst="rect">
            <a:avLst/>
          </a:prstGeom>
          <a:noFill/>
          <a:ln w="9525">
            <a:noFill/>
            <a:miter lim="800000"/>
            <a:headEnd/>
            <a:tailEnd/>
          </a:ln>
        </p:spPr>
      </p:pic>
      <p:sp>
        <p:nvSpPr>
          <p:cNvPr id="5" name="TextBox 4"/>
          <p:cNvSpPr txBox="1"/>
          <p:nvPr/>
        </p:nvSpPr>
        <p:spPr>
          <a:xfrm>
            <a:off x="5486400" y="3586158"/>
            <a:ext cx="3343275" cy="3005951"/>
          </a:xfrm>
          <a:prstGeom prst="rect">
            <a:avLst/>
          </a:prstGeom>
          <a:noFill/>
          <a:ln>
            <a:solidFill>
              <a:schemeClr val="bg2"/>
            </a:solidFill>
          </a:ln>
        </p:spPr>
        <p:txBody>
          <a:bodyPr wrap="square" rtlCol="0">
            <a:spAutoFit/>
          </a:bodyPr>
          <a:lstStyle/>
          <a:p>
            <a:pPr marL="342900" indent="-342900" algn="l">
              <a:lnSpc>
                <a:spcPct val="100000"/>
              </a:lnSpc>
              <a:spcBef>
                <a:spcPts val="200"/>
              </a:spcBef>
              <a:spcAft>
                <a:spcPts val="200"/>
              </a:spcAft>
            </a:pPr>
            <a:r>
              <a:rPr lang="en-US" sz="1200" b="1" dirty="0" smtClean="0">
                <a:solidFill>
                  <a:srgbClr val="000000"/>
                </a:solidFill>
              </a:rPr>
              <a:t>BGP Route Selection Process</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highest Weight</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highest LOCAL_PREF</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locally generated routes</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shortest AS_PATH</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lowest ORIGIN (IGP &lt; EGP &lt; incomplete)</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lowest MED</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EBGP over IBGP</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through closest IGP neighbor</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with lowest BGP router ID</a:t>
            </a:r>
          </a:p>
          <a:p>
            <a:pPr marL="234950" lvl="1" indent="-177800" algn="l">
              <a:lnSpc>
                <a:spcPct val="100000"/>
              </a:lnSpc>
              <a:spcBef>
                <a:spcPts val="200"/>
              </a:spcBef>
              <a:spcAft>
                <a:spcPts val="200"/>
              </a:spcAft>
              <a:buFontTx/>
              <a:buAutoNum type="arabicPeriod"/>
              <a:tabLst>
                <a:tab pos="623888" algn="l"/>
              </a:tabLst>
            </a:pPr>
            <a:r>
              <a:rPr lang="en-US" sz="1200" dirty="0" smtClean="0">
                <a:solidFill>
                  <a:srgbClr val="000000"/>
                </a:solidFill>
              </a:rPr>
              <a:t>Prefer routes with lowest neighbor IP address</a:t>
            </a:r>
            <a:endParaRPr lang="en-US" sz="1200" dirty="0">
              <a:solidFill>
                <a:srgbClr val="000000"/>
              </a:solidFill>
            </a:endParaRPr>
          </a:p>
        </p:txBody>
      </p:sp>
    </p:spTree>
    <p:extLst>
      <p:ext uri="{BB962C8B-B14F-4D97-AF65-F5344CB8AC3E}">
        <p14:creationId xmlns:p14="http://schemas.microsoft.com/office/powerpoint/2010/main" val="1072817334"/>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20948</TotalTime>
  <Pages>28</Pages>
  <Words>5767</Words>
  <Application>Microsoft Office PowerPoint</Application>
  <PresentationFormat>On-screen Show (4:3)</PresentationFormat>
  <Paragraphs>849</Paragraphs>
  <Slides>67</Slides>
  <Notes>41</Notes>
  <HiddenSlides>0</HiddenSlides>
  <MMClips>0</MMClips>
  <ScaleCrop>false</ScaleCrop>
  <HeadingPairs>
    <vt:vector size="4" baseType="variant">
      <vt:variant>
        <vt:lpstr>Theme</vt:lpstr>
      </vt:variant>
      <vt:variant>
        <vt:i4>7</vt:i4>
      </vt:variant>
      <vt:variant>
        <vt:lpstr>Slide Titles</vt:lpstr>
      </vt:variant>
      <vt:variant>
        <vt:i4>67</vt:i4>
      </vt:variant>
    </vt:vector>
  </HeadingPairs>
  <TitlesOfParts>
    <vt:vector size="74" baseType="lpstr">
      <vt:lpstr>PPT-TMPLT-WHT_C</vt:lpstr>
      <vt:lpstr>Office Theme</vt:lpstr>
      <vt:lpstr>1_Equity</vt:lpstr>
      <vt:lpstr>CCNP Instructor PPT2</vt:lpstr>
      <vt:lpstr>1_CCNP Instructor PPT2</vt:lpstr>
      <vt:lpstr>2_Equity</vt:lpstr>
      <vt:lpstr>2_CCNP Instructor PPT2</vt:lpstr>
      <vt:lpstr>IN723 BGP Lesson 6</vt:lpstr>
      <vt:lpstr> Resources</vt:lpstr>
      <vt:lpstr>BGP Path Manipulation</vt:lpstr>
      <vt:lpstr>How to influence inbound vs outbound</vt:lpstr>
      <vt:lpstr>BGP Without Routing Policy Example #1</vt:lpstr>
      <vt:lpstr>Which traffic should be re-routed?</vt:lpstr>
      <vt:lpstr>BGP With Routing Policy Example #1</vt:lpstr>
      <vt:lpstr>BGP Routing Policy Example #2</vt:lpstr>
      <vt:lpstr>BGP Routing Policy Example #2</vt:lpstr>
      <vt:lpstr>Change the Weight</vt:lpstr>
      <vt:lpstr>Changing the Default Weight Example </vt:lpstr>
      <vt:lpstr>Changing Weight with Route Map Example </vt:lpstr>
      <vt:lpstr>Changing Weight with Route Map Example </vt:lpstr>
      <vt:lpstr>Change the Local Preference</vt:lpstr>
      <vt:lpstr>Setting Default Local Preference Example</vt:lpstr>
      <vt:lpstr>Setting Default Local Preference Example</vt:lpstr>
      <vt:lpstr>Setting Default Local Preference Example</vt:lpstr>
      <vt:lpstr>Local Preference and Route Map Example</vt:lpstr>
      <vt:lpstr>Local Preference and Route Map Example</vt:lpstr>
      <vt:lpstr>Local Preference and Route Map Example</vt:lpstr>
      <vt:lpstr>Local Preference and Route Map Example</vt:lpstr>
      <vt:lpstr>Local Preference and Route Map Example</vt:lpstr>
      <vt:lpstr>Local Preference and Route Map Example</vt:lpstr>
      <vt:lpstr>Modifying the AS Path</vt:lpstr>
      <vt:lpstr>Modifying the AS Path Example</vt:lpstr>
      <vt:lpstr>Modifying the AS Path Example</vt:lpstr>
      <vt:lpstr>Setting the MED</vt:lpstr>
      <vt:lpstr>Setting the Default MED Example</vt:lpstr>
      <vt:lpstr>Setting the Default MED Example</vt:lpstr>
      <vt:lpstr>Setting the MED with Route Maps Example</vt:lpstr>
      <vt:lpstr>Setting the MED with Route Maps Example</vt:lpstr>
      <vt:lpstr>Setting the MED with Route Maps Example</vt:lpstr>
      <vt:lpstr>Setting the MED with Route Maps Example</vt:lpstr>
      <vt:lpstr>Setting the MED with Route Maps Example</vt:lpstr>
      <vt:lpstr>Verifying BGP: show ip bgp</vt:lpstr>
      <vt:lpstr>PowerPoint Presentation</vt:lpstr>
      <vt:lpstr>Scenario 1</vt:lpstr>
      <vt:lpstr>Scenario 2</vt:lpstr>
      <vt:lpstr>Scenario 3</vt:lpstr>
      <vt:lpstr>Scenario 4</vt:lpstr>
      <vt:lpstr>AS Path List &amp; Regular Expression</vt:lpstr>
      <vt:lpstr>AS Path List </vt:lpstr>
      <vt:lpstr>AS Path List cont …</vt:lpstr>
      <vt:lpstr>Regular Expression Examples</vt:lpstr>
      <vt:lpstr>AS Path List cont …</vt:lpstr>
      <vt:lpstr>AS Path List cont …</vt:lpstr>
      <vt:lpstr>AS Path List cont …</vt:lpstr>
      <vt:lpstr>AS Path List cont …</vt:lpstr>
      <vt:lpstr>How to know it works ?</vt:lpstr>
      <vt:lpstr>Communities</vt:lpstr>
      <vt:lpstr>Communities cont …</vt:lpstr>
      <vt:lpstr>Communities cont …</vt:lpstr>
      <vt:lpstr>Communities cont …</vt:lpstr>
      <vt:lpstr>Communities cont …</vt:lpstr>
      <vt:lpstr>Communities cont …</vt:lpstr>
      <vt:lpstr>Scenario 5</vt:lpstr>
      <vt:lpstr>Scenario 6</vt:lpstr>
      <vt:lpstr>Scenario 7</vt:lpstr>
      <vt:lpstr>Configuration For Setting Attributes</vt:lpstr>
      <vt:lpstr>Route Filtering</vt:lpstr>
      <vt:lpstr>Configure a Prefix List</vt:lpstr>
      <vt:lpstr>Apply a Prefix List</vt:lpstr>
      <vt:lpstr>BGP Filtering Using Prefix Lists Example</vt:lpstr>
      <vt:lpstr>Route Filtering Example</vt:lpstr>
      <vt:lpstr>Route Filtering Example Cont …</vt:lpstr>
      <vt:lpstr>Route Filtering Example Cont …</vt:lpstr>
      <vt:lpstr>Order of Preference of BGP Attributes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962</cp:revision>
  <cp:lastPrinted>2014-07-29T02:35:53Z</cp:lastPrinted>
  <dcterms:created xsi:type="dcterms:W3CDTF">2006-10-23T15:07:30Z</dcterms:created>
  <dcterms:modified xsi:type="dcterms:W3CDTF">2020-05-05T02:26:23Z</dcterms:modified>
</cp:coreProperties>
</file>