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  <p:sldMasterId id="2147484326" r:id="rId4"/>
  </p:sldMasterIdLst>
  <p:notesMasterIdLst>
    <p:notesMasterId r:id="rId24"/>
  </p:notesMasterIdLst>
  <p:handoutMasterIdLst>
    <p:handoutMasterId r:id="rId25"/>
  </p:handoutMasterIdLst>
  <p:sldIdLst>
    <p:sldId id="797" r:id="rId5"/>
    <p:sldId id="840" r:id="rId6"/>
    <p:sldId id="841" r:id="rId7"/>
    <p:sldId id="842" r:id="rId8"/>
    <p:sldId id="870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61" r:id="rId18"/>
    <p:sldId id="862" r:id="rId19"/>
    <p:sldId id="863" r:id="rId20"/>
    <p:sldId id="864" r:id="rId21"/>
    <p:sldId id="865" r:id="rId22"/>
    <p:sldId id="866" r:id="rId2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0" autoAdjust="0"/>
    <p:restoredTop sz="83394" autoAdjust="0"/>
  </p:normalViewPr>
  <p:slideViewPr>
    <p:cSldViewPr snapToGrid="0">
      <p:cViewPr varScale="1">
        <p:scale>
          <a:sx n="89" d="100"/>
          <a:sy n="89" d="100"/>
        </p:scale>
        <p:origin x="8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Confirm with show </a:t>
            </a:r>
            <a:r>
              <a:rPr lang="en-NZ" altLang="en-US" dirty="0" err="1" smtClean="0"/>
              <a:t>ip</a:t>
            </a:r>
            <a:r>
              <a:rPr lang="en-NZ" altLang="en-US" dirty="0" smtClean="0"/>
              <a:t> </a:t>
            </a:r>
            <a:r>
              <a:rPr lang="en-NZ" altLang="en-US" dirty="0" err="1" smtClean="0"/>
              <a:t>bgp</a:t>
            </a:r>
            <a:r>
              <a:rPr lang="en-NZ" altLang="en-US" dirty="0" smtClean="0"/>
              <a:t> summary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EE8F81-0FA0-41AB-8CC3-29170C3C0581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2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Peers negotiate to both use same holdtime (the lowest)</a:t>
            </a:r>
          </a:p>
          <a:p>
            <a:r>
              <a:rPr lang="en-NZ" altLang="en-US" smtClean="0"/>
              <a:t>A minimum acceptable holdtime can be configured.</a:t>
            </a: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3730D8-A616-4AB4-B938-3A39450D85AB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MRAI = minimum route advertisement interval</a:t>
            </a:r>
          </a:p>
          <a:p>
            <a:r>
              <a:rPr lang="en-NZ" altLang="en-US" dirty="0" smtClean="0"/>
              <a:t>Recommendations as low as 5sec (</a:t>
            </a:r>
            <a:r>
              <a:rPr lang="en-NZ" altLang="en-US" dirty="0" err="1" smtClean="0"/>
              <a:t>ebgp</a:t>
            </a:r>
            <a:r>
              <a:rPr lang="en-NZ" altLang="en-US" dirty="0" smtClean="0"/>
              <a:t>) &amp; 1 sec (</a:t>
            </a:r>
            <a:r>
              <a:rPr lang="en-NZ" altLang="en-US" dirty="0" err="1" smtClean="0"/>
              <a:t>ibgp</a:t>
            </a:r>
            <a:r>
              <a:rPr lang="en-NZ" altLang="en-US" dirty="0" smtClean="0"/>
              <a:t>)</a:t>
            </a:r>
          </a:p>
          <a:p>
            <a:r>
              <a:rPr lang="en-NZ" altLang="en-US" dirty="0" smtClean="0"/>
              <a:t>OO/GWS = 8 24</a:t>
            </a:r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750A3D-5977-44F8-9D1A-39FA4F595A71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Not available for iBGP. iBGP relies on underlying IGP triggered withdrawls (next-hop address tracking)</a:t>
            </a: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012C9B-0DE4-438C-8043-1B1078A462F0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20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Works with </a:t>
            </a:r>
            <a:r>
              <a:rPr lang="en-NZ" dirty="0" err="1" smtClean="0"/>
              <a:t>iBGP</a:t>
            </a:r>
            <a:r>
              <a:rPr lang="en-NZ" dirty="0" smtClean="0"/>
              <a:t> &amp; </a:t>
            </a:r>
            <a:r>
              <a:rPr lang="en-NZ" dirty="0" err="1" smtClean="0"/>
              <a:t>eBGP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4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 more specific route must exist in the BGP table. In this case it is sourced using the network statement.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5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1144F3-3201-4A04-A7E4-5A28AA2FEEE0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8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62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Main limiting factors for BGP convergence:</a:t>
            </a:r>
          </a:p>
          <a:p>
            <a:r>
              <a:rPr lang="en-NZ" altLang="en-US" smtClean="0"/>
              <a:t>BGP table size</a:t>
            </a:r>
          </a:p>
          <a:p>
            <a:r>
              <a:rPr lang="en-NZ" altLang="en-US" smtClean="0"/>
              <a:t>Transport level settings</a:t>
            </a:r>
          </a:p>
          <a:p>
            <a:r>
              <a:rPr lang="en-NZ" altLang="en-US" smtClean="0"/>
              <a:t>Advertisement delay</a:t>
            </a:r>
          </a:p>
          <a:p>
            <a:endParaRPr lang="en-NZ" alt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812267-C44B-421C-AC96-0A59A1700F18}" type="slidenum">
              <a:rPr lang="en-AU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ROUTE v6 Chapter 6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59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5486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8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016000"/>
            <a:ext cx="8520354" cy="54483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9502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016000"/>
            <a:ext cx="8509000" cy="5524500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055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028700"/>
            <a:ext cx="4066688" cy="54991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028700"/>
            <a:ext cx="4066688" cy="5499100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17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5490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476500"/>
            <a:ext cx="8488082" cy="4013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4144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9652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8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5490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028700"/>
            <a:ext cx="8521700" cy="5435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890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977456"/>
            <a:ext cx="8496300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528195"/>
            <a:ext cx="7745412" cy="377078"/>
          </a:xfrm>
        </p:spPr>
        <p:txBody>
          <a:bodyPr>
            <a:normAutofit/>
          </a:bodyPr>
          <a:lstStyle>
            <a:lvl1pPr>
              <a:buNone/>
              <a:defRPr sz="18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1981200"/>
            <a:ext cx="7745412" cy="81280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buNone/>
              <a:defRPr sz="18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483600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49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0"/>
            <a:ext cx="8520354" cy="272960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71764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8473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08401"/>
            <a:ext cx="8520354" cy="2715704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990601"/>
            <a:ext cx="8531225" cy="26543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5033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990600"/>
            <a:ext cx="8520354" cy="2452688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619500"/>
            <a:ext cx="8520113" cy="2921000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60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1"/>
            <a:ext cx="8520354" cy="266736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  <p:extLst>
      <p:ext uri="{BB962C8B-B14F-4D97-AF65-F5344CB8AC3E}">
        <p14:creationId xmlns:p14="http://schemas.microsoft.com/office/powerpoint/2010/main" val="2162154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03300"/>
            <a:ext cx="4152751" cy="4140651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03300"/>
            <a:ext cx="4152751" cy="4140651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21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003300"/>
            <a:ext cx="8531114" cy="5486400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1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990600"/>
            <a:ext cx="8520113" cy="912813"/>
          </a:xfrm>
        </p:spPr>
        <p:txBody>
          <a:bodyPr>
            <a:normAutofit/>
          </a:bodyPr>
          <a:lstStyle>
            <a:lvl1pPr marL="11113" indent="-11113">
              <a:buNone/>
              <a:defRPr sz="20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  <p:extLst>
      <p:ext uri="{BB962C8B-B14F-4D97-AF65-F5344CB8AC3E}">
        <p14:creationId xmlns:p14="http://schemas.microsoft.com/office/powerpoint/2010/main" val="14491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81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7896375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487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667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614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714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595A3F-0E94-4BB4-A8E7-CC5CA8FB36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4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8CE7E-F01D-492C-BE41-EB858CDFBC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7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66F5-DE85-4492-BF3D-E9A934950F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67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4118-9A17-41C3-AF63-62FFCF9163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23071-D3DC-4F85-963C-36829E0498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3096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36AC8-C782-463B-9892-65DC801D76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1916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7C18-8FC7-40FF-85AF-3EE1EBC4F7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1709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56A3D-F594-40CC-96B7-CDFA0A29B1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410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30679-644C-457D-B034-5BA8486FA2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53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60E96-C133-4DF2-B097-683AFB210D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7949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553A-2C3C-40BF-8B22-16B229037B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7909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NZ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10957-B348-476D-9DB9-9E3D16AFE2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2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2/05/2018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Chapter 6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914400"/>
            <a:ext cx="8316914" cy="54006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7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16" r:id="rId12"/>
    <p:sldLayoutId id="2147484317" r:id="rId13"/>
    <p:sldLayoutId id="2147484318" r:id="rId14"/>
    <p:sldLayoutId id="2147484319" r:id="rId15"/>
    <p:sldLayoutId id="2147484320" r:id="rId16"/>
    <p:sldLayoutId id="2147484321" r:id="rId17"/>
    <p:sldLayoutId id="2147484322" r:id="rId18"/>
    <p:sldLayoutId id="2147484323" r:id="rId19"/>
    <p:sldLayoutId id="2147484324" r:id="rId20"/>
    <p:sldLayoutId id="2147484325" r:id="rId2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00000"/>
              </a:lnSpc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00000"/>
              </a:lnSpc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fld id="{6CB6AF47-34BE-4AB3-A9B1-3D9A2F8484B9}" type="slidenum">
              <a:rPr lang="en-AU"/>
              <a:pPr>
                <a:lnSpc>
                  <a:spcPct val="100000"/>
                </a:lnSpc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3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upport/docs/ip/border-gateway-protocol-bgp/26634-bgp-toc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cisco.com/c/en/us/support/docs/ip/border-gateway-protocol-bgp/5441-aggregation.html" TargetMode="External"/><Relationship Id="rId5" Type="http://schemas.openxmlformats.org/officeDocument/2006/relationships/hyperlink" Target="http://www.cisco.com/c/en/us/td/docs/ios-xml/ios/iproute_bgp/command/irg-cr-book.html" TargetMode="External"/><Relationship Id="rId4" Type="http://schemas.openxmlformats.org/officeDocument/2006/relationships/hyperlink" Target="http://www.cisco.com/c/en/us/td/docs/ios-xml/ios/iproute_bgp/configuration/15-mt/irg-15-mt-book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IN723 BGP Lesson 7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38151" y="1757548"/>
            <a:ext cx="719644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 smtClean="0"/>
              <a:t>Aggregation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 smtClean="0"/>
              <a:t>Convergence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Note the AS_PATH now includes the set {200,100} indicating the aggregate summarises routes that have passed through AS 100 &amp; 200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The AS_SET is not used to determine a shortest path only loop prevention</a:t>
            </a:r>
          </a:p>
          <a:p>
            <a:pPr eaLnBrk="1" hangingPunct="1">
              <a:lnSpc>
                <a:spcPct val="90000"/>
              </a:lnSpc>
            </a:pPr>
            <a:endParaRPr lang="en-NZ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000" smtClean="0"/>
              <a:t>The AS_SET command also causes the aggregate to inherit all attributes (MED, Communities etc) from the specifics</a:t>
            </a:r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42736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Atomic-aggregate attribute indicates that aggregation has occurred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Aggregator attribute indicates where it occurred – IP &amp; AS</a:t>
            </a:r>
          </a:p>
          <a:p>
            <a:pPr eaLnBrk="1" hangingPunct="1"/>
            <a:endParaRPr lang="en-NZ" altLang="en-US" sz="2000" smtClean="0">
              <a:latin typeface="Times New Roman" pitchFamily="18" charset="0"/>
            </a:endParaRPr>
          </a:p>
          <a:p>
            <a:pPr eaLnBrk="1" hangingPunct="1"/>
            <a:endParaRPr lang="en-NZ" altLang="en-US" sz="20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RouterC# show ip bgp 160.0.0.0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BGP routing table entry for 160.0.0.0/8, version 9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Paths: (1 available, best #1)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Not advertised to any peer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{200,100}, (</a:t>
            </a:r>
            <a:r>
              <a:rPr lang="fr-FR" altLang="en-US" sz="1600" b="1" smtClean="0">
                <a:solidFill>
                  <a:srgbClr val="FF0000"/>
                </a:solidFill>
                <a:latin typeface="Courier New" pitchFamily="49" charset="0"/>
              </a:rPr>
              <a:t>aggregated by 300 4.4.4.1</a:t>
            </a:r>
            <a:r>
              <a:rPr lang="fr-FR" altLang="en-US" sz="1600" b="1" smtClean="0"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  0.0.0.0 from 0.0.0.0 (4.4.4.1)</a:t>
            </a:r>
          </a:p>
          <a:p>
            <a:pPr eaLnBrk="1" hangingPunct="1">
              <a:buFontTx/>
              <a:buNone/>
            </a:pPr>
            <a:r>
              <a:rPr lang="fr-FR" altLang="en-US" sz="1600" b="1" smtClean="0">
                <a:latin typeface="Courier New" pitchFamily="49" charset="0"/>
              </a:rPr>
              <a:t>      Origin IGP, localpref 100, weight 32768, valid, aggregated, local, </a:t>
            </a:r>
            <a:r>
              <a:rPr lang="fr-FR" altLang="en-US" sz="1600" b="1" smtClean="0">
                <a:solidFill>
                  <a:srgbClr val="FF0000"/>
                </a:solidFill>
                <a:latin typeface="Courier New" pitchFamily="49" charset="0"/>
              </a:rPr>
              <a:t>atomic-aggregate</a:t>
            </a:r>
            <a:r>
              <a:rPr lang="fr-FR" altLang="en-US" sz="1600" b="1" smtClean="0">
                <a:latin typeface="Courier New" pitchFamily="49" charset="0"/>
              </a:rPr>
              <a:t>, best, ref 2</a:t>
            </a:r>
          </a:p>
          <a:p>
            <a:pPr eaLnBrk="1" hangingPunct="1">
              <a:buFontTx/>
              <a:buNone/>
            </a:pPr>
            <a:endParaRPr lang="en-NZ" altLang="en-US" sz="1600" smtClean="0">
              <a:latin typeface="Courier New" pitchFamily="49" charset="0"/>
            </a:endParaRPr>
          </a:p>
          <a:p>
            <a:pPr eaLnBrk="1" hangingPunct="1"/>
            <a:endParaRPr lang="en-AU" altLang="en-US" sz="16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1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Aggregation </a:t>
            </a:r>
            <a:r>
              <a:rPr lang="en-NZ" altLang="en-US" sz="3200" b="1" u="sng" dirty="0" err="1" smtClean="0"/>
              <a:t>cont</a:t>
            </a:r>
            <a:r>
              <a:rPr lang="en-NZ" altLang="en-US" sz="3200" b="1" u="sng" dirty="0" smtClean="0"/>
              <a:t> …</a:t>
            </a:r>
            <a:endParaRPr lang="en-AU" altLang="en-US" sz="3200" b="1" u="sng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600200"/>
            <a:ext cx="8964612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To choose which routes to inherit attributes from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&lt;AS&gt;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aggregate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address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&lt;</a:t>
            </a:r>
            <a:r>
              <a:rPr lang="fr-FR" sz="1600" b="1" dirty="0" err="1" smtClean="0">
                <a:latin typeface="Courier New" pitchFamily="49" charset="0"/>
              </a:rPr>
              <a:t>mask</a:t>
            </a:r>
            <a:r>
              <a:rPr lang="fr-FR" sz="1600" b="1" dirty="0" smtClean="0">
                <a:latin typeface="Courier New" pitchFamily="49" charset="0"/>
              </a:rPr>
              <a:t>&gt; as-set </a:t>
            </a:r>
            <a:r>
              <a:rPr lang="fr-FR" sz="1600" b="1" dirty="0" err="1" smtClean="0">
                <a:latin typeface="Courier New" pitchFamily="49" charset="0"/>
              </a:rPr>
              <a:t>advertise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 &lt;route-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&gt;</a:t>
            </a:r>
            <a:endParaRPr lang="en-NZ" sz="1600" dirty="0" smtClean="0">
              <a:latin typeface="Courier New" pitchFamily="49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200" dirty="0" smtClean="0"/>
              <a:t>To change attributes (using set command within the route-map)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smtClean="0">
                <a:latin typeface="Courier New" pitchFamily="49" charset="0"/>
              </a:rPr>
              <a:t>router </a:t>
            </a:r>
            <a:r>
              <a:rPr lang="fr-FR" sz="1600" b="1" dirty="0" err="1" smtClean="0">
                <a:latin typeface="Courier New" pitchFamily="49" charset="0"/>
              </a:rPr>
              <a:t>bgp</a:t>
            </a:r>
            <a:r>
              <a:rPr lang="fr-FR" sz="1600" b="1" dirty="0" smtClean="0">
                <a:latin typeface="Courier New" pitchFamily="49" charset="0"/>
              </a:rPr>
              <a:t> &lt;AS&gt;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fr-FR" sz="1600" b="1" dirty="0" err="1" smtClean="0">
                <a:latin typeface="Courier New" pitchFamily="49" charset="0"/>
              </a:rPr>
              <a:t>aggregate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address</a:t>
            </a:r>
            <a:r>
              <a:rPr lang="fr-FR" sz="1600" b="1" dirty="0" smtClean="0">
                <a:latin typeface="Courier New" pitchFamily="49" charset="0"/>
              </a:rPr>
              <a:t> &lt;</a:t>
            </a:r>
            <a:r>
              <a:rPr lang="fr-FR" sz="1600" b="1" dirty="0" err="1" smtClean="0">
                <a:latin typeface="Courier New" pitchFamily="49" charset="0"/>
              </a:rPr>
              <a:t>ip</a:t>
            </a:r>
            <a:r>
              <a:rPr lang="fr-FR" sz="1600" b="1" dirty="0" smtClean="0">
                <a:latin typeface="Courier New" pitchFamily="49" charset="0"/>
              </a:rPr>
              <a:t>&gt; &lt;</a:t>
            </a:r>
            <a:r>
              <a:rPr lang="fr-FR" sz="1600" b="1" dirty="0" err="1" smtClean="0">
                <a:latin typeface="Courier New" pitchFamily="49" charset="0"/>
              </a:rPr>
              <a:t>mask</a:t>
            </a:r>
            <a:r>
              <a:rPr lang="fr-FR" sz="1600" b="1" dirty="0" smtClean="0">
                <a:latin typeface="Courier New" pitchFamily="49" charset="0"/>
              </a:rPr>
              <a:t>&gt; </a:t>
            </a:r>
            <a:r>
              <a:rPr lang="fr-FR" sz="1600" b="1" dirty="0" err="1" smtClean="0">
                <a:latin typeface="Courier New" pitchFamily="49" charset="0"/>
              </a:rPr>
              <a:t>attribute</a:t>
            </a:r>
            <a:r>
              <a:rPr lang="fr-FR" sz="1600" b="1" dirty="0" smtClean="0">
                <a:latin typeface="Courier New" pitchFamily="49" charset="0"/>
              </a:rPr>
              <a:t>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 &lt;route-</a:t>
            </a:r>
            <a:r>
              <a:rPr lang="fr-FR" sz="1600" b="1" dirty="0" err="1" smtClean="0">
                <a:latin typeface="Courier New" pitchFamily="49" charset="0"/>
              </a:rPr>
              <a:t>map</a:t>
            </a:r>
            <a:r>
              <a:rPr lang="fr-FR" sz="1600" b="1" dirty="0" smtClean="0">
                <a:latin typeface="Courier New" pitchFamily="49" charset="0"/>
              </a:rPr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NZ" sz="1600" dirty="0" smtClean="0">
                <a:latin typeface="Courier New" pitchFamily="49" charset="0"/>
              </a:rPr>
              <a:t>	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1600" dirty="0" smtClean="0">
              <a:latin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360315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Can be combined</a:t>
            </a:r>
          </a:p>
          <a:p>
            <a:pPr eaLnBrk="1" hangingPunct="1"/>
            <a:endParaRPr lang="en-NZ" altLang="en-US" sz="2200" smtClean="0"/>
          </a:p>
          <a:p>
            <a:pPr eaLnBrk="1" hangingPunct="1"/>
            <a:r>
              <a:rPr lang="en-NZ" altLang="en-US" sz="2200" smtClean="0"/>
              <a:t>Example – to advertise summary route only, inherit attributes from select routes and change the attributes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fr-FR" altLang="en-US" sz="2000" b="1" smtClean="0">
                <a:latin typeface="Courier New" pitchFamily="49" charset="0"/>
              </a:rPr>
              <a:t>router bgp &lt;AS&gt;</a:t>
            </a:r>
          </a:p>
          <a:p>
            <a:pPr eaLnBrk="1" hangingPunct="1">
              <a:buFontTx/>
              <a:buNone/>
            </a:pPr>
            <a:r>
              <a:rPr lang="fr-FR" altLang="en-US" sz="2000" b="1" smtClean="0">
                <a:latin typeface="Courier New" pitchFamily="49" charset="0"/>
              </a:rPr>
              <a:t>aggregate-address &lt;ip&gt; &lt;mask&gt; as-set summary-only advertise-map &lt;route-map&gt; attribute-map &lt;route-map&gt;</a:t>
            </a:r>
            <a:endParaRPr lang="en-NZ" altLang="en-US" sz="2000" smtClean="0">
              <a:latin typeface="Courier New" pitchFamily="49" charset="0"/>
            </a:endParaRPr>
          </a:p>
          <a:p>
            <a:pPr eaLnBrk="1" hangingPunct="1"/>
            <a:endParaRPr lang="en-AU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21068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BGP Convergence</a:t>
            </a:r>
            <a:endParaRPr lang="en-NZ" altLang="en-US" sz="3200" smtClean="0"/>
          </a:p>
        </p:txBody>
      </p:sp>
      <p:sp>
        <p:nvSpPr>
          <p:cNvPr id="1310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BGP does not utilise periodic updates. No expiring prefix related timers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Uses explicit withdrawal in triggered UPDATE messages to signal loss of path to neighbours</a:t>
            </a:r>
          </a:p>
          <a:p>
            <a:pPr eaLnBrk="1" hangingPunct="1"/>
            <a:endParaRPr lang="en-NZ" altLang="en-US" sz="2400" smtClean="0"/>
          </a:p>
          <a:p>
            <a:pPr eaLnBrk="1" hangingPunct="1"/>
            <a:r>
              <a:rPr lang="en-NZ" altLang="en-US" sz="2400" smtClean="0"/>
              <a:t>Implicit signalling = newer information for same prefix from the same peer replaces previously learned information</a:t>
            </a:r>
          </a:p>
          <a:p>
            <a:pPr eaLnBrk="1" hangingPunct="1"/>
            <a:endParaRPr lang="en-NZ" altLang="en-US" smtClean="0"/>
          </a:p>
        </p:txBody>
      </p:sp>
    </p:spTree>
    <p:extLst>
      <p:ext uri="{BB962C8B-B14F-4D97-AF65-F5344CB8AC3E}">
        <p14:creationId xmlns:p14="http://schemas.microsoft.com/office/powerpoint/2010/main" val="74683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scan-time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557338"/>
            <a:ext cx="8229600" cy="45259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scan-time &lt;seconds&gt;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The BGP scanner process walks the BGP table and validates BGP next hop values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Additionally responsible for conditional advertisement check and performing route dampening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The Max / Default value = 60 sec.  Range = 5-60 sec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Lowering the scan-time, can greatly improve BGP convergence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380470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Timers</a:t>
            </a:r>
            <a:endParaRPr lang="en-NZ" altLang="en-US" sz="3200" smtClean="0"/>
          </a:p>
        </p:txBody>
      </p:sp>
      <p:sp>
        <p:nvSpPr>
          <p:cNvPr id="1218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timers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keepalive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holdtime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Keepalive</a:t>
            </a:r>
            <a:r>
              <a:rPr lang="en-NZ" dirty="0" smtClean="0"/>
              <a:t>    - Default is 60 seconds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Holdtime</a:t>
            </a:r>
            <a:r>
              <a:rPr lang="en-NZ" dirty="0" smtClean="0"/>
              <a:t> (dead)  -  Default is 180 seconds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Only </a:t>
            </a:r>
            <a:r>
              <a:rPr lang="en-NZ" dirty="0" err="1" smtClean="0"/>
              <a:t>holdtime</a:t>
            </a:r>
            <a:r>
              <a:rPr lang="en-NZ" dirty="0" smtClean="0"/>
              <a:t> value communicated in the BGP Open messages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Smallest configured </a:t>
            </a:r>
            <a:r>
              <a:rPr lang="en-NZ" dirty="0" err="1" smtClean="0"/>
              <a:t>holdtime</a:t>
            </a:r>
            <a:r>
              <a:rPr lang="en-NZ" dirty="0" smtClean="0"/>
              <a:t> value between BGP peers is chosen &amp; used to determine the </a:t>
            </a:r>
            <a:r>
              <a:rPr lang="en-NZ" dirty="0" err="1" smtClean="0"/>
              <a:t>keepalive</a:t>
            </a: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err="1" smtClean="0"/>
              <a:t>Neighbor</a:t>
            </a:r>
            <a:r>
              <a:rPr lang="en-NZ" dirty="0" smtClean="0"/>
              <a:t>-level command overrides process-level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0639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Convergence: Timers</a:t>
            </a:r>
            <a:endParaRPr lang="en-NZ" altLang="en-US" sz="3200" smtClean="0"/>
          </a:p>
        </p:txBody>
      </p:sp>
      <p:sp>
        <p:nvSpPr>
          <p:cNvPr id="134147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NZ" altLang="en-US" sz="2000" dirty="0" smtClean="0">
                <a:latin typeface="Courier New" pitchFamily="49" charset="0"/>
                <a:cs typeface="Courier New" pitchFamily="49" charset="0"/>
              </a:rPr>
              <a:t>neighbour {</a:t>
            </a:r>
            <a:r>
              <a:rPr lang="en-NZ" altLang="en-US" sz="2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  <a:cs typeface="Courier New" pitchFamily="49" charset="0"/>
              </a:rPr>
              <a:t>} advertisement-interval {sec}</a:t>
            </a:r>
          </a:p>
          <a:p>
            <a:pPr eaLnBrk="1" hangingPunct="1"/>
            <a:endParaRPr lang="en-NZ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NZ" altLang="en-US" sz="2400" dirty="0" smtClean="0"/>
              <a:t>Minimum interval between sending of BGP routing updates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Lowering can improve convergence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Not suggested to use low value in flapping networks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/>
            <a:r>
              <a:rPr lang="en-NZ" altLang="en-US" sz="2400" dirty="0" smtClean="0"/>
              <a:t>The default (Considered high) = 5 sec for </a:t>
            </a:r>
            <a:r>
              <a:rPr lang="en-NZ" altLang="en-US" sz="2400" dirty="0" err="1" smtClean="0"/>
              <a:t>iBGP</a:t>
            </a:r>
            <a:r>
              <a:rPr lang="en-NZ" altLang="en-US" sz="2400" dirty="0" smtClean="0"/>
              <a:t> peers, 30 sec for </a:t>
            </a:r>
            <a:r>
              <a:rPr lang="en-NZ" altLang="en-US" sz="2400" dirty="0" err="1" smtClean="0"/>
              <a:t>eBGP</a:t>
            </a:r>
            <a:r>
              <a:rPr lang="en-NZ" altLang="en-US" sz="2400" dirty="0" smtClean="0"/>
              <a:t> peers</a:t>
            </a:r>
          </a:p>
          <a:p>
            <a:pPr eaLnBrk="1" hangingPunct="1"/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10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Fast External Fallover</a:t>
            </a:r>
            <a:endParaRPr lang="en-NZ" altLang="en-US" sz="3200" smtClean="0"/>
          </a:p>
        </p:txBody>
      </p:sp>
      <p:sp>
        <p:nvSpPr>
          <p:cNvPr id="1239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fast-external-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fallover</a:t>
            </a: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000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Immediately reset </a:t>
            </a:r>
            <a:r>
              <a:rPr lang="en-NZ" dirty="0" err="1" smtClean="0"/>
              <a:t>eBGP</a:t>
            </a:r>
            <a:r>
              <a:rPr lang="en-NZ" dirty="0" smtClean="0"/>
              <a:t> peering sessions if link used to reach them goes down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Not always desirable to trigger a </a:t>
            </a:r>
            <a:r>
              <a:rPr lang="en-NZ" dirty="0" err="1" smtClean="0"/>
              <a:t>fallover</a:t>
            </a:r>
            <a:r>
              <a:rPr lang="en-NZ" dirty="0" smtClean="0"/>
              <a:t> every time interface state changes, </a:t>
            </a:r>
            <a:r>
              <a:rPr lang="en-NZ" dirty="0" err="1" smtClean="0"/>
              <a:t>ie</a:t>
            </a:r>
            <a:r>
              <a:rPr lang="en-NZ" dirty="0" smtClean="0"/>
              <a:t> flapping 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If BGP fast external </a:t>
            </a:r>
            <a:r>
              <a:rPr lang="en-NZ" dirty="0" err="1" smtClean="0"/>
              <a:t>fallover</a:t>
            </a:r>
            <a:r>
              <a:rPr lang="en-NZ" dirty="0" smtClean="0"/>
              <a:t> disabled, BGP will wait until hold time expires to reset peering session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Enabled by default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394927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Fast Peer Deactivation</a:t>
            </a:r>
            <a:endParaRPr lang="en-NZ" altLang="en-US" sz="3200" smtClean="0"/>
          </a:p>
        </p:txBody>
      </p:sp>
      <p:sp>
        <p:nvSpPr>
          <p:cNvPr id="12493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Monitors peering session of specified neighbour. Peering session will be deactivated as soon as the IP route to BGP peer’s IP address disappears from routing table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sz="2400" dirty="0" smtClean="0"/>
              <a:t>Improves BGP response time to adjacency changes, no longer relies on BGP scanning intervals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bgp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45000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192.168.1.2 remote-as 40000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000" dirty="0" err="1" smtClean="0">
                <a:latin typeface="Courier New" pitchFamily="49" charset="0"/>
                <a:cs typeface="Courier New" pitchFamily="49" charset="0"/>
              </a:rPr>
              <a:t>neighbor</a:t>
            </a:r>
            <a:r>
              <a:rPr lang="en-NZ" sz="2000" dirty="0" smtClean="0">
                <a:latin typeface="Courier New" pitchFamily="49" charset="0"/>
                <a:cs typeface="Courier New" pitchFamily="49" charset="0"/>
              </a:rPr>
              <a:t> 192.168.1.2 fall-over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NZ" sz="2400" dirty="0" smtClean="0"/>
              <a:t>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en-NZ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57827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Resources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Case Studies</a:t>
            </a:r>
          </a:p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www.cisco.com/c/en/us/support/docs/ip/border-gateway-protocol-bgp/26634-bgp-toc.html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Configuration Guide</a:t>
            </a:r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www.cisco.com/c/en/us/td/docs/ios-xml/ios/iproute_bgp/configuration/15-mt/irg-15-mt-book.html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Command Reference</a:t>
            </a:r>
          </a:p>
          <a:p>
            <a:r>
              <a:rPr lang="en-US" sz="2800" dirty="0">
                <a:hlinkClick r:id="rId5"/>
              </a:rPr>
              <a:t>http://</a:t>
            </a:r>
            <a:r>
              <a:rPr lang="en-US" sz="2800" dirty="0" smtClean="0">
                <a:hlinkClick r:id="rId5"/>
              </a:rPr>
              <a:t>www.cisco.com/c/en/us/td/docs/ios-xml/ios/iproute_bgp/command/irg-cr-book.html</a:t>
            </a:r>
            <a:endParaRPr lang="en-US" sz="28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Aggregation</a:t>
            </a:r>
          </a:p>
          <a:p>
            <a:r>
              <a:rPr lang="en-US" sz="2900" dirty="0">
                <a:hlinkClick r:id="rId6"/>
              </a:rPr>
              <a:t>http://</a:t>
            </a:r>
            <a:r>
              <a:rPr lang="en-US" sz="2900" dirty="0" smtClean="0">
                <a:hlinkClick r:id="rId6"/>
              </a:rPr>
              <a:t>www.cisco.com/c/en/us/support/docs/ip/border-gateway-protocol-bgp/5441-aggregation.html</a:t>
            </a:r>
            <a:endParaRPr lang="en-US" sz="29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Well-Known Discretionary: </a:t>
            </a:r>
            <a:r>
              <a:rPr lang="en-US" dirty="0" smtClean="0"/>
              <a:t>ATOMIC_AGGREGATE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79401" y="1286932"/>
            <a:ext cx="8520354" cy="517736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Atomic Aggregate attribute is used to indicate that routes have been summarized.</a:t>
            </a:r>
          </a:p>
          <a:p>
            <a:pPr lvl="1"/>
            <a:r>
              <a:rPr lang="en-US" dirty="0" smtClean="0"/>
              <a:t>Attribute warns that the received information may not necessarily be the most complete route information available.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Attribute is set to either True or False with “true” alerting other BGP routers that multiple destinations have been grouped into a single update.</a:t>
            </a:r>
          </a:p>
          <a:p>
            <a:pPr lvl="1"/>
            <a:r>
              <a:rPr lang="en-US" dirty="0" smtClean="0"/>
              <a:t>Router update includes its router ID and AS number along with the </a:t>
            </a:r>
            <a:r>
              <a:rPr lang="en-US" dirty="0" err="1" smtClean="0"/>
              <a:t>supernet</a:t>
            </a:r>
            <a:r>
              <a:rPr lang="en-US" dirty="0" smtClean="0"/>
              <a:t> route enabling administrators to determine which BGP router is responsible for a particular instance of aggregation. </a:t>
            </a:r>
          </a:p>
          <a:p>
            <a:pPr lvl="1"/>
            <a:r>
              <a:rPr lang="en-US" dirty="0" smtClean="0"/>
              <a:t>Tracing a </a:t>
            </a:r>
            <a:r>
              <a:rPr lang="en-US" dirty="0" err="1" smtClean="0"/>
              <a:t>supernet</a:t>
            </a:r>
            <a:r>
              <a:rPr lang="en-US" dirty="0" smtClean="0"/>
              <a:t> to its original "aggregator" may be necessary for troubleshooting purposes.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81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Aggregate</a:t>
            </a:r>
            <a:endParaRPr lang="en-AU" altLang="en-US" sz="3200" b="1" u="sng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200" dirty="0" smtClean="0"/>
              <a:t>Aggregation = advertise a single route that can represent many (summarisation)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An aggregate route cannot be created unless a more specific route of that address exists within the BGP table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Aggregates do not inherit attributes (by default)</a:t>
            </a:r>
          </a:p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smtClean="0"/>
              <a:t>By default the aggregate will be advertised along with the specifics</a:t>
            </a:r>
          </a:p>
          <a:p>
            <a:pPr eaLnBrk="1" hangingPunct="1"/>
            <a:endParaRPr lang="fr-FR" altLang="en-US" sz="2000" b="1" dirty="0" smtClean="0"/>
          </a:p>
          <a:p>
            <a:pPr eaLnBrk="1" hangingPunct="1">
              <a:buFontTx/>
              <a:buNone/>
            </a:pPr>
            <a:r>
              <a:rPr lang="fr-FR" altLang="en-US" sz="2400" b="1" dirty="0" smtClean="0">
                <a:latin typeface="Courier New" pitchFamily="49" charset="0"/>
              </a:rPr>
              <a:t>	</a:t>
            </a:r>
            <a:endParaRPr lang="en-AU" altLang="en-US" sz="2400" b="1" dirty="0" smtClean="0">
              <a:latin typeface="Courier New" pitchFamily="49" charset="0"/>
            </a:endParaRPr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1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Aggregate </a:t>
            </a:r>
            <a:r>
              <a:rPr lang="en-NZ" altLang="en-US" sz="3200" b="1" u="sng" dirty="0" err="1" smtClean="0"/>
              <a:t>cont</a:t>
            </a:r>
            <a:endParaRPr lang="en-AU" altLang="en-US" sz="3200" b="1" u="sng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200" dirty="0" smtClean="0"/>
          </a:p>
          <a:p>
            <a:pPr eaLnBrk="1" hangingPunct="1"/>
            <a:r>
              <a:rPr lang="en-NZ" altLang="en-US" sz="2200" dirty="0" err="1" smtClean="0"/>
              <a:t>e.g</a:t>
            </a:r>
            <a:r>
              <a:rPr lang="en-NZ" altLang="en-US" sz="2200" dirty="0" smtClean="0"/>
              <a:t> to advertise a summary and not the specifics</a:t>
            </a:r>
          </a:p>
          <a:p>
            <a:pPr eaLnBrk="1" hangingPunct="1"/>
            <a:endParaRPr lang="fr-FR" altLang="en-US" sz="2000" b="1" dirty="0" smtClean="0"/>
          </a:p>
          <a:p>
            <a:pPr eaLnBrk="1" hangingPunct="1">
              <a:buFontTx/>
              <a:buNone/>
            </a:pPr>
            <a:r>
              <a:rPr lang="fr-FR" altLang="en-US" sz="2400" b="1" dirty="0" smtClean="0">
                <a:latin typeface="Courier New" pitchFamily="49" charset="0"/>
              </a:rPr>
              <a:t>	</a:t>
            </a:r>
            <a:r>
              <a:rPr lang="fr-FR" altLang="en-US" sz="1600" b="1" dirty="0" smtClean="0">
                <a:latin typeface="Courier New" pitchFamily="49" charset="0"/>
              </a:rPr>
              <a:t>router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r>
              <a:rPr lang="fr-FR" altLang="en-US" sz="1600" b="1" dirty="0" smtClean="0">
                <a:latin typeface="Courier New" pitchFamily="49" charset="0"/>
              </a:rPr>
              <a:t> &lt;AS&gt;</a:t>
            </a: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	</a:t>
            </a:r>
            <a:r>
              <a:rPr lang="fr-FR" altLang="en-US" sz="1600" b="1" dirty="0" err="1" smtClean="0">
                <a:latin typeface="Courier New" pitchFamily="49" charset="0"/>
              </a:rPr>
              <a:t>aggregate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address</a:t>
            </a:r>
            <a:r>
              <a:rPr lang="fr-FR" altLang="en-US" sz="1600" b="1" dirty="0" smtClean="0">
                <a:latin typeface="Courier New" pitchFamily="49" charset="0"/>
              </a:rPr>
              <a:t> 100.0.0.0 255.0.0.0 </a:t>
            </a:r>
            <a:r>
              <a:rPr lang="fr-FR" altLang="en-US" sz="1600" b="1" dirty="0" err="1" smtClean="0">
                <a:latin typeface="Courier New" pitchFamily="49" charset="0"/>
              </a:rPr>
              <a:t>summary-only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	network 100.10.0.0 </a:t>
            </a:r>
            <a:r>
              <a:rPr lang="fr-FR" altLang="en-US" sz="1600" b="1" dirty="0" err="1" smtClean="0">
                <a:latin typeface="Courier New" pitchFamily="49" charset="0"/>
              </a:rPr>
              <a:t>mask</a:t>
            </a:r>
            <a:r>
              <a:rPr lang="fr-FR" altLang="en-US" sz="1600" b="1" dirty="0" smtClean="0">
                <a:latin typeface="Courier New" pitchFamily="49" charset="0"/>
              </a:rPr>
              <a:t> 255.255.255.0</a:t>
            </a:r>
            <a:r>
              <a:rPr lang="en-AU" altLang="en-US" sz="2400" b="1" dirty="0" smtClean="0">
                <a:latin typeface="Courier New" pitchFamily="49" charset="0"/>
              </a:rPr>
              <a:t> </a:t>
            </a:r>
          </a:p>
          <a:p>
            <a:pPr eaLnBrk="1" hangingPunct="1"/>
            <a:endParaRPr lang="en-AU" altLang="en-US" sz="2400" b="1" dirty="0" smtClean="0">
              <a:latin typeface="Courier New" pitchFamily="49" charset="0"/>
            </a:endParaRPr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4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Aggregate cont …</a:t>
            </a:r>
            <a:endParaRPr lang="en-AU" altLang="en-US" sz="3200" b="1" u="sng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NZ" altLang="en-US" sz="2000" smtClean="0"/>
          </a:p>
          <a:p>
            <a:pPr eaLnBrk="1" hangingPunct="1"/>
            <a:r>
              <a:rPr lang="en-NZ" altLang="en-US" sz="2200" smtClean="0"/>
              <a:t>To filter only a subset of the specifics use a suppress-map</a:t>
            </a:r>
          </a:p>
          <a:p>
            <a:pPr eaLnBrk="1" hangingPunct="1"/>
            <a:endParaRPr lang="en-NZ" altLang="en-US" sz="2000" smtClean="0"/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router bgp &lt;AS&gt;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aggregate address 100.0.0.0 255.0.0.0 suppress-map BLOCK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network 100.10.0.0 mask 255.255.255.0</a:t>
            </a:r>
          </a:p>
          <a:p>
            <a:pPr eaLnBrk="1" hangingPunct="1"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route-map BLOCK permit 10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match ip address 1</a:t>
            </a:r>
          </a:p>
          <a:p>
            <a:pPr eaLnBrk="1" hangingPunct="1">
              <a:buFontTx/>
              <a:buNone/>
            </a:pPr>
            <a:endParaRPr lang="en-NZ" altLang="en-US" sz="16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access-list 1 permit 100.20.0.0 0.0.255.255</a:t>
            </a:r>
          </a:p>
          <a:p>
            <a:pPr eaLnBrk="1" hangingPunct="1">
              <a:buFontTx/>
              <a:buNone/>
            </a:pPr>
            <a:r>
              <a:rPr lang="en-NZ" altLang="en-US" sz="1600" b="1" smtClean="0">
                <a:latin typeface="Courier New" pitchFamily="49" charset="0"/>
              </a:rPr>
              <a:t>access-list 1 permit 100.30.0.0 0.0.255.255</a:t>
            </a:r>
          </a:p>
          <a:p>
            <a:pPr eaLnBrk="1" hangingPunct="1"/>
            <a:endParaRPr lang="en-AU" altLang="en-US" sz="16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8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Problems caused by aggregation</a:t>
            </a:r>
            <a:endParaRPr lang="en-AU" altLang="en-US" sz="3200" b="1" u="sng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smtClean="0"/>
              <a:t>Loss of specific AS_PATH information from individual prefixes</a:t>
            </a:r>
          </a:p>
          <a:p>
            <a:pPr eaLnBrk="1" hangingPunct="1"/>
            <a:r>
              <a:rPr lang="en-NZ" altLang="en-US" sz="2000" smtClean="0"/>
              <a:t>Could cause routing loops</a:t>
            </a:r>
            <a:endParaRPr lang="en-AU" altLang="en-US" sz="2000" smtClean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576103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900113" y="5732463"/>
            <a:ext cx="7232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NZ" sz="1800" dirty="0">
                <a:solidFill>
                  <a:prstClr val="black"/>
                </a:solidFill>
                <a:latin typeface="Perpetua"/>
              </a:rPr>
              <a:t>Router C is sending the aggregate (summary-only) 160.0.0.0 255.0.0.0 to Router D</a:t>
            </a:r>
          </a:p>
        </p:txBody>
      </p:sp>
    </p:spTree>
    <p:extLst>
      <p:ext uri="{BB962C8B-B14F-4D97-AF65-F5344CB8AC3E}">
        <p14:creationId xmlns:p14="http://schemas.microsoft.com/office/powerpoint/2010/main" val="30991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Aggregation cont …</a:t>
            </a:r>
            <a:endParaRPr lang="en-AU" altLang="en-US" sz="3200" b="1" u="sng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RouterD</a:t>
            </a:r>
            <a:r>
              <a:rPr lang="fr-FR" altLang="en-US" sz="1600" b="1" dirty="0" smtClean="0">
                <a:latin typeface="Courier New" pitchFamily="49" charset="0"/>
              </a:rPr>
              <a:t># show 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bgp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BGP table version </a:t>
            </a:r>
            <a:r>
              <a:rPr lang="fr-FR" altLang="en-US" sz="1600" b="1" dirty="0" err="1" smtClean="0">
                <a:latin typeface="Courier New" pitchFamily="49" charset="0"/>
              </a:rPr>
              <a:t>is</a:t>
            </a:r>
            <a:r>
              <a:rPr lang="fr-FR" altLang="en-US" sz="1600" b="1" dirty="0" smtClean="0">
                <a:latin typeface="Courier New" pitchFamily="49" charset="0"/>
              </a:rPr>
              <a:t> 6, local router ID </a:t>
            </a:r>
            <a:r>
              <a:rPr lang="fr-FR" altLang="en-US" sz="1600" b="1" dirty="0" err="1" smtClean="0">
                <a:latin typeface="Courier New" pitchFamily="49" charset="0"/>
              </a:rPr>
              <a:t>is</a:t>
            </a:r>
            <a:r>
              <a:rPr lang="fr-FR" altLang="en-US" sz="1600" b="1" dirty="0" smtClean="0">
                <a:latin typeface="Courier New" pitchFamily="49" charset="0"/>
              </a:rPr>
              <a:t> 4.4.4.4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Status</a:t>
            </a:r>
            <a:r>
              <a:rPr lang="fr-FR" altLang="en-US" sz="1600" b="1" dirty="0" smtClean="0">
                <a:latin typeface="Courier New" pitchFamily="49" charset="0"/>
              </a:rPr>
              <a:t> codes: s </a:t>
            </a:r>
            <a:r>
              <a:rPr lang="fr-FR" altLang="en-US" sz="1600" b="1" dirty="0" err="1" smtClean="0">
                <a:latin typeface="Courier New" pitchFamily="49" charset="0"/>
              </a:rPr>
              <a:t>suppressed</a:t>
            </a:r>
            <a:r>
              <a:rPr lang="fr-FR" altLang="en-US" sz="1600" b="1" dirty="0" smtClean="0">
                <a:latin typeface="Courier New" pitchFamily="49" charset="0"/>
              </a:rPr>
              <a:t>, d </a:t>
            </a:r>
            <a:r>
              <a:rPr lang="fr-FR" altLang="en-US" sz="1600" b="1" dirty="0" err="1" smtClean="0">
                <a:latin typeface="Courier New" pitchFamily="49" charset="0"/>
              </a:rPr>
              <a:t>damped</a:t>
            </a:r>
            <a:r>
              <a:rPr lang="fr-FR" altLang="en-US" sz="1600" b="1" dirty="0" smtClean="0">
                <a:latin typeface="Courier New" pitchFamily="49" charset="0"/>
              </a:rPr>
              <a:t>, h </a:t>
            </a:r>
            <a:r>
              <a:rPr lang="fr-FR" altLang="en-US" sz="1600" b="1" dirty="0" err="1" smtClean="0">
                <a:latin typeface="Courier New" pitchFamily="49" charset="0"/>
              </a:rPr>
              <a:t>history</a:t>
            </a:r>
            <a:r>
              <a:rPr lang="fr-FR" altLang="en-US" sz="1600" b="1" dirty="0" smtClean="0">
                <a:latin typeface="Courier New" pitchFamily="49" charset="0"/>
              </a:rPr>
              <a:t>, * </a:t>
            </a:r>
            <a:r>
              <a:rPr lang="fr-FR" altLang="en-US" sz="1600" b="1" dirty="0" err="1" smtClean="0">
                <a:latin typeface="Courier New" pitchFamily="49" charset="0"/>
              </a:rPr>
              <a:t>valid</a:t>
            </a:r>
            <a:r>
              <a:rPr lang="fr-FR" altLang="en-US" sz="1600" b="1" dirty="0" smtClean="0">
                <a:latin typeface="Courier New" pitchFamily="49" charset="0"/>
              </a:rPr>
              <a:t>, &gt; best, i - </a:t>
            </a:r>
            <a:r>
              <a:rPr lang="fr-FR" altLang="en-US" sz="1600" b="1" dirty="0" err="1" smtClean="0">
                <a:latin typeface="Courier New" pitchFamily="49" charset="0"/>
              </a:rPr>
              <a:t>internal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Origin</a:t>
            </a:r>
            <a:r>
              <a:rPr lang="fr-FR" altLang="en-US" sz="1600" b="1" dirty="0" smtClean="0">
                <a:latin typeface="Courier New" pitchFamily="49" charset="0"/>
              </a:rPr>
              <a:t> codes: i - IGP, e - EGP, ? - </a:t>
            </a:r>
            <a:r>
              <a:rPr lang="fr-FR" altLang="en-US" sz="1600" b="1" dirty="0" err="1" smtClean="0">
                <a:latin typeface="Courier New" pitchFamily="49" charset="0"/>
              </a:rPr>
              <a:t>incomplete</a:t>
            </a: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alt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   Network          </a:t>
            </a:r>
            <a:r>
              <a:rPr lang="fr-FR" altLang="en-US" sz="1600" b="1" dirty="0" err="1" smtClean="0">
                <a:latin typeface="Courier New" pitchFamily="49" charset="0"/>
              </a:rPr>
              <a:t>Next</a:t>
            </a:r>
            <a:r>
              <a:rPr lang="fr-FR" altLang="en-US" sz="1600" b="1" dirty="0" smtClean="0">
                <a:latin typeface="Courier New" pitchFamily="49" charset="0"/>
              </a:rPr>
              <a:t> Hop            </a:t>
            </a:r>
            <a:r>
              <a:rPr lang="fr-FR" altLang="en-US" sz="1600" b="1" dirty="0" err="1" smtClean="0">
                <a:latin typeface="Courier New" pitchFamily="49" charset="0"/>
              </a:rPr>
              <a:t>Metric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LocPrf</a:t>
            </a:r>
            <a:r>
              <a:rPr lang="fr-FR" altLang="en-US" sz="1600" b="1" dirty="0" smtClean="0">
                <a:latin typeface="Courier New" pitchFamily="49" charset="0"/>
              </a:rPr>
              <a:t> </a:t>
            </a:r>
            <a:r>
              <a:rPr lang="fr-FR" altLang="en-US" sz="1600" b="1" dirty="0" err="1" smtClean="0">
                <a:latin typeface="Courier New" pitchFamily="49" charset="0"/>
              </a:rPr>
              <a:t>Weight</a:t>
            </a:r>
            <a:r>
              <a:rPr lang="fr-FR" altLang="en-US" sz="1600" b="1" dirty="0" smtClean="0">
                <a:latin typeface="Courier New" pitchFamily="49" charset="0"/>
              </a:rPr>
              <a:t> Path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altLang="en-US" sz="1600" b="1" dirty="0" smtClean="0">
                <a:latin typeface="Courier New" pitchFamily="49" charset="0"/>
              </a:rPr>
              <a:t>*&gt; 160.0.0.0/8      4.4.4.1                                0 </a:t>
            </a:r>
            <a:r>
              <a:rPr lang="fr-FR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300</a:t>
            </a:r>
            <a:r>
              <a:rPr lang="fr-FR" altLang="en-US" sz="1600" b="1" dirty="0" smtClean="0">
                <a:latin typeface="Courier New" pitchFamily="49" charset="0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endParaRPr lang="en-NZ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Note AS path shows only AS from point of aggregation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400" dirty="0" smtClean="0"/>
              <a:t>Other attributes have not been inherited</a:t>
            </a:r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35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Aggregation </a:t>
            </a:r>
            <a:r>
              <a:rPr lang="en-NZ" altLang="en-US" sz="3200" b="1" u="sng" dirty="0" err="1" smtClean="0"/>
              <a:t>cont</a:t>
            </a:r>
            <a:r>
              <a:rPr lang="en-NZ" altLang="en-US" sz="3200" b="1" u="sng" dirty="0" smtClean="0"/>
              <a:t> …</a:t>
            </a:r>
            <a:endParaRPr lang="en-AU" altLang="en-US" sz="3200" b="1" u="sng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pPr eaLnBrk="1" hangingPunct="1"/>
            <a:r>
              <a:rPr lang="en-NZ" altLang="en-US" sz="2400" dirty="0" smtClean="0"/>
              <a:t>Use as-set command to configure aggregate to inherit AS_PATH from specific routes</a:t>
            </a:r>
          </a:p>
          <a:p>
            <a:pPr eaLnBrk="1" hangingPunct="1"/>
            <a:endParaRPr lang="en-NZ" altLang="en-US" sz="2400" dirty="0" smtClean="0"/>
          </a:p>
          <a:p>
            <a:pPr eaLnBrk="1" hangingPunct="1">
              <a:buFontTx/>
              <a:buNone/>
            </a:pPr>
            <a:r>
              <a:rPr lang="fr-FR" altLang="en-US" sz="1600" b="1" dirty="0" err="1" smtClean="0">
                <a:latin typeface="Courier New" pitchFamily="49" charset="0"/>
              </a:rPr>
              <a:t>aggregate-address</a:t>
            </a:r>
            <a:r>
              <a:rPr lang="fr-FR" altLang="en-US" sz="1600" b="1" dirty="0" smtClean="0">
                <a:latin typeface="Courier New" pitchFamily="49" charset="0"/>
              </a:rPr>
              <a:t> &lt;</a:t>
            </a:r>
            <a:r>
              <a:rPr lang="fr-FR" altLang="en-US" sz="1600" b="1" dirty="0" err="1" smtClean="0">
                <a:latin typeface="Courier New" pitchFamily="49" charset="0"/>
              </a:rPr>
              <a:t>ip</a:t>
            </a:r>
            <a:r>
              <a:rPr lang="fr-FR" altLang="en-US" sz="1600" b="1" dirty="0" smtClean="0">
                <a:latin typeface="Courier New" pitchFamily="49" charset="0"/>
              </a:rPr>
              <a:t>&gt; &lt;</a:t>
            </a:r>
            <a:r>
              <a:rPr lang="fr-FR" altLang="en-US" sz="1600" b="1" dirty="0" err="1" smtClean="0">
                <a:latin typeface="Courier New" pitchFamily="49" charset="0"/>
              </a:rPr>
              <a:t>mask</a:t>
            </a:r>
            <a:r>
              <a:rPr lang="fr-FR" altLang="en-US" sz="1600" b="1" dirty="0" smtClean="0">
                <a:latin typeface="Courier New" pitchFamily="49" charset="0"/>
              </a:rPr>
              <a:t>&gt; </a:t>
            </a:r>
            <a:r>
              <a:rPr lang="fr-FR" altLang="en-US" sz="1600" b="1" dirty="0" err="1" smtClean="0">
                <a:latin typeface="Courier New" pitchFamily="49" charset="0"/>
              </a:rPr>
              <a:t>summary-only</a:t>
            </a:r>
            <a:r>
              <a:rPr lang="fr-FR" altLang="en-US" sz="1600" b="1" dirty="0" smtClean="0">
                <a:latin typeface="Courier New" pitchFamily="49" charset="0"/>
              </a:rPr>
              <a:t> as-set 	</a:t>
            </a:r>
            <a:r>
              <a:rPr lang="en-NZ" altLang="en-US" sz="1400" dirty="0" smtClean="0">
                <a:latin typeface="Courier New" pitchFamily="49" charset="0"/>
              </a:rPr>
              <a:t>		</a:t>
            </a:r>
          </a:p>
          <a:p>
            <a:pPr eaLnBrk="1" hangingPunct="1">
              <a:buFontTx/>
              <a:buNone/>
            </a:pPr>
            <a:endParaRPr lang="en-NZ" altLang="en-US" sz="1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NZ" altLang="en-US" sz="1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RouterD</a:t>
            </a:r>
            <a:r>
              <a:rPr lang="fr-FR" altLang="en-US" sz="1400" b="1" dirty="0" smtClean="0">
                <a:latin typeface="Courier New" pitchFamily="49" charset="0"/>
              </a:rPr>
              <a:t># show </a:t>
            </a:r>
            <a:r>
              <a:rPr lang="fr-FR" altLang="en-US" sz="1400" b="1" dirty="0" err="1" smtClean="0">
                <a:latin typeface="Courier New" pitchFamily="49" charset="0"/>
              </a:rPr>
              <a:t>ip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bgp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BGP table version </a:t>
            </a:r>
            <a:r>
              <a:rPr lang="fr-FR" altLang="en-US" sz="1400" b="1" dirty="0" err="1" smtClean="0">
                <a:latin typeface="Courier New" pitchFamily="49" charset="0"/>
              </a:rPr>
              <a:t>is</a:t>
            </a:r>
            <a:r>
              <a:rPr lang="fr-FR" altLang="en-US" sz="1400" b="1" dirty="0" smtClean="0">
                <a:latin typeface="Courier New" pitchFamily="49" charset="0"/>
              </a:rPr>
              <a:t> 2, local router ID </a:t>
            </a:r>
            <a:r>
              <a:rPr lang="fr-FR" altLang="en-US" sz="1400" b="1" dirty="0" err="1" smtClean="0">
                <a:latin typeface="Courier New" pitchFamily="49" charset="0"/>
              </a:rPr>
              <a:t>is</a:t>
            </a:r>
            <a:r>
              <a:rPr lang="fr-FR" altLang="en-US" sz="1400" b="1" dirty="0" smtClean="0">
                <a:latin typeface="Courier New" pitchFamily="49" charset="0"/>
              </a:rPr>
              <a:t> 4.4.4.4</a:t>
            </a: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Status</a:t>
            </a:r>
            <a:r>
              <a:rPr lang="fr-FR" altLang="en-US" sz="1400" b="1" dirty="0" smtClean="0">
                <a:latin typeface="Courier New" pitchFamily="49" charset="0"/>
              </a:rPr>
              <a:t> codes: s </a:t>
            </a:r>
            <a:r>
              <a:rPr lang="fr-FR" altLang="en-US" sz="1400" b="1" dirty="0" err="1" smtClean="0">
                <a:latin typeface="Courier New" pitchFamily="49" charset="0"/>
              </a:rPr>
              <a:t>suppressed</a:t>
            </a:r>
            <a:r>
              <a:rPr lang="fr-FR" altLang="en-US" sz="1400" b="1" dirty="0" smtClean="0">
                <a:latin typeface="Courier New" pitchFamily="49" charset="0"/>
              </a:rPr>
              <a:t>, d </a:t>
            </a:r>
            <a:r>
              <a:rPr lang="fr-FR" altLang="en-US" sz="1400" b="1" dirty="0" err="1" smtClean="0">
                <a:latin typeface="Courier New" pitchFamily="49" charset="0"/>
              </a:rPr>
              <a:t>damped</a:t>
            </a:r>
            <a:r>
              <a:rPr lang="fr-FR" altLang="en-US" sz="1400" b="1" dirty="0" smtClean="0">
                <a:latin typeface="Courier New" pitchFamily="49" charset="0"/>
              </a:rPr>
              <a:t>, h </a:t>
            </a:r>
            <a:r>
              <a:rPr lang="fr-FR" altLang="en-US" sz="1400" b="1" dirty="0" err="1" smtClean="0">
                <a:latin typeface="Courier New" pitchFamily="49" charset="0"/>
              </a:rPr>
              <a:t>history</a:t>
            </a:r>
            <a:r>
              <a:rPr lang="fr-FR" altLang="en-US" sz="1400" b="1" dirty="0" smtClean="0">
                <a:latin typeface="Courier New" pitchFamily="49" charset="0"/>
              </a:rPr>
              <a:t>, * </a:t>
            </a:r>
            <a:r>
              <a:rPr lang="fr-FR" altLang="en-US" sz="1400" b="1" dirty="0" err="1" smtClean="0">
                <a:latin typeface="Courier New" pitchFamily="49" charset="0"/>
              </a:rPr>
              <a:t>valid</a:t>
            </a:r>
            <a:r>
              <a:rPr lang="fr-FR" altLang="en-US" sz="1400" b="1" dirty="0" smtClean="0">
                <a:latin typeface="Courier New" pitchFamily="49" charset="0"/>
              </a:rPr>
              <a:t>, &gt; best, i - </a:t>
            </a:r>
            <a:r>
              <a:rPr lang="fr-FR" altLang="en-US" sz="1400" b="1" dirty="0" err="1" smtClean="0">
                <a:latin typeface="Courier New" pitchFamily="49" charset="0"/>
              </a:rPr>
              <a:t>internal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err="1" smtClean="0">
                <a:latin typeface="Courier New" pitchFamily="49" charset="0"/>
              </a:rPr>
              <a:t>Origin</a:t>
            </a:r>
            <a:r>
              <a:rPr lang="fr-FR" altLang="en-US" sz="1400" b="1" dirty="0" smtClean="0">
                <a:latin typeface="Courier New" pitchFamily="49" charset="0"/>
              </a:rPr>
              <a:t> codes: i - IGP, e - EGP, ? - </a:t>
            </a:r>
            <a:r>
              <a:rPr lang="fr-FR" altLang="en-US" sz="1400" b="1" dirty="0" err="1" smtClean="0">
                <a:latin typeface="Courier New" pitchFamily="49" charset="0"/>
              </a:rPr>
              <a:t>incomplete</a:t>
            </a: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fr-FR" altLang="en-US" sz="14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   Network          </a:t>
            </a:r>
            <a:r>
              <a:rPr lang="fr-FR" altLang="en-US" sz="1400" b="1" dirty="0" err="1" smtClean="0">
                <a:latin typeface="Courier New" pitchFamily="49" charset="0"/>
              </a:rPr>
              <a:t>Next</a:t>
            </a:r>
            <a:r>
              <a:rPr lang="fr-FR" altLang="en-US" sz="1400" b="1" dirty="0" smtClean="0">
                <a:latin typeface="Courier New" pitchFamily="49" charset="0"/>
              </a:rPr>
              <a:t> Hop            </a:t>
            </a:r>
            <a:r>
              <a:rPr lang="fr-FR" altLang="en-US" sz="1400" b="1" dirty="0" err="1" smtClean="0">
                <a:latin typeface="Courier New" pitchFamily="49" charset="0"/>
              </a:rPr>
              <a:t>Metric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LocPrf</a:t>
            </a:r>
            <a:r>
              <a:rPr lang="fr-FR" altLang="en-US" sz="1400" b="1" dirty="0" smtClean="0">
                <a:latin typeface="Courier New" pitchFamily="49" charset="0"/>
              </a:rPr>
              <a:t> </a:t>
            </a:r>
            <a:r>
              <a:rPr lang="fr-FR" altLang="en-US" sz="1400" b="1" dirty="0" err="1" smtClean="0">
                <a:latin typeface="Courier New" pitchFamily="49" charset="0"/>
              </a:rPr>
              <a:t>Weight</a:t>
            </a:r>
            <a:r>
              <a:rPr lang="fr-FR" altLang="en-US" sz="1400" b="1" dirty="0" smtClean="0">
                <a:latin typeface="Courier New" pitchFamily="49" charset="0"/>
              </a:rPr>
              <a:t> Path</a:t>
            </a:r>
          </a:p>
          <a:p>
            <a:pPr eaLnBrk="1" hangingPunct="1">
              <a:buFontTx/>
              <a:buNone/>
            </a:pPr>
            <a:r>
              <a:rPr lang="fr-FR" altLang="en-US" sz="1400" b="1" dirty="0" smtClean="0">
                <a:latin typeface="Courier New" pitchFamily="49" charset="0"/>
              </a:rPr>
              <a:t>*&gt; 160.0.0.0/8      4.4.4.1                                0 300 </a:t>
            </a:r>
            <a:r>
              <a:rPr lang="fr-FR" altLang="en-US" sz="1400" b="1" dirty="0" smtClean="0">
                <a:solidFill>
                  <a:srgbClr val="FF0000"/>
                </a:solidFill>
                <a:latin typeface="Courier New" pitchFamily="49" charset="0"/>
              </a:rPr>
              <a:t>{200,100} </a:t>
            </a:r>
            <a:r>
              <a:rPr lang="fr-FR" altLang="en-US" sz="1400" b="1" dirty="0" smtClean="0">
                <a:latin typeface="Courier New" pitchFamily="49" charset="0"/>
              </a:rPr>
              <a:t>i</a:t>
            </a:r>
          </a:p>
          <a:p>
            <a:pPr eaLnBrk="1" hangingPunct="1"/>
            <a:endParaRPr lang="en-NZ" altLang="en-US" sz="1400" dirty="0" smtClean="0">
              <a:latin typeface="Courier New" pitchFamily="49" charset="0"/>
            </a:endParaRPr>
          </a:p>
          <a:p>
            <a:pPr eaLnBrk="1" hangingPunct="1"/>
            <a:endParaRPr lang="en-NZ" altLang="en-US" dirty="0" smtClean="0"/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3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CNP Instructor PPT2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20936</TotalTime>
  <Pages>28</Pages>
  <Words>1067</Words>
  <Application>Microsoft Office PowerPoint</Application>
  <PresentationFormat>On-screen Show (4:3)</PresentationFormat>
  <Paragraphs>217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PPT-TMPLT-WHT_C</vt:lpstr>
      <vt:lpstr>Office Theme</vt:lpstr>
      <vt:lpstr>CCNP Instructor PPT2</vt:lpstr>
      <vt:lpstr>Equity</vt:lpstr>
      <vt:lpstr>IN723 BGP Lesson 7</vt:lpstr>
      <vt:lpstr> Resources</vt:lpstr>
      <vt:lpstr>Well-Known Discretionary: ATOMIC_AGGREGATE  </vt:lpstr>
      <vt:lpstr>Aggregate</vt:lpstr>
      <vt:lpstr>Aggregate cont</vt:lpstr>
      <vt:lpstr>Aggregate cont …</vt:lpstr>
      <vt:lpstr>Problems caused by aggregation</vt:lpstr>
      <vt:lpstr>Aggregation cont …</vt:lpstr>
      <vt:lpstr>Aggregation cont …</vt:lpstr>
      <vt:lpstr>Aggregation cont …</vt:lpstr>
      <vt:lpstr>Aggregation cont …</vt:lpstr>
      <vt:lpstr>Aggregation cont …</vt:lpstr>
      <vt:lpstr>Aggregation cont …</vt:lpstr>
      <vt:lpstr>BGP Convergence</vt:lpstr>
      <vt:lpstr>Convergence: scan-time</vt:lpstr>
      <vt:lpstr>Convergence: Timers</vt:lpstr>
      <vt:lpstr>Convergence: Timers</vt:lpstr>
      <vt:lpstr>Fast External Fallover</vt:lpstr>
      <vt:lpstr>Fast Peer Deactivation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968</cp:revision>
  <cp:lastPrinted>2014-07-29T02:35:53Z</cp:lastPrinted>
  <dcterms:created xsi:type="dcterms:W3CDTF">2006-10-23T15:07:30Z</dcterms:created>
  <dcterms:modified xsi:type="dcterms:W3CDTF">2018-05-01T22:22:40Z</dcterms:modified>
</cp:coreProperties>
</file>