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79" r:id="rId5"/>
    <p:sldId id="280" r:id="rId6"/>
    <p:sldId id="281" r:id="rId7"/>
    <p:sldId id="291" r:id="rId8"/>
    <p:sldId id="292" r:id="rId9"/>
    <p:sldId id="293" r:id="rId10"/>
    <p:sldId id="282" r:id="rId11"/>
    <p:sldId id="283" r:id="rId12"/>
    <p:sldId id="285" r:id="rId13"/>
    <p:sldId id="275" r:id="rId14"/>
    <p:sldId id="261" r:id="rId15"/>
    <p:sldId id="267" r:id="rId16"/>
    <p:sldId id="265" r:id="rId17"/>
    <p:sldId id="288" r:id="rId18"/>
    <p:sldId id="28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6T12:17:33.2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516 515 24557,'-514'-257'0,"1028"0"0,-1028 514 0,6934-257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6T12:17:56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170D-8E7E-45FC-A9A5-F688C4FE0D2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0099A-5CCD-4CF7-A5D0-7A5148F49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0099A-5CCD-4CF7-A5D0-7A5148F49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589E-7A3E-EABA-78AB-8728A6695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E9334-E2E5-2CDC-42F3-84194E10E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82FC-B3D3-2F3A-92E2-87A73B0E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20CD-8E9E-5BFF-6BD4-2060FEF2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F8D5-0095-A69F-3090-08AA951F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45D3-E174-419C-BA09-78CAD62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615D-DC29-AE25-700B-C3A2FBDC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EFA4-608E-9DD2-4857-26AD3639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E34A-8CC7-D628-8E7C-AEF4D657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9E00-C64B-5E08-B5E2-B33868D0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972D0-80D7-5DC8-DB6A-550999CC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78087-4705-6E43-5879-D4157A6F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FF1C-CDE0-C146-2FCF-B71AAEE3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221-21E3-8349-D7D2-E1A97EAA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540F-9459-0653-3DA0-55204F4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E038-F99B-B92B-80DB-D359B032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49D3-A6A7-8949-5135-E617A033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449-74DD-5DE9-A9E4-921FF22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C8C2-5003-63A2-7422-4299BCDF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F633-0571-7672-39C6-610B13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A8EF-847D-9FEF-2520-5683432C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692E-AD0E-4A92-8285-6EB23FFE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8744-23DB-C183-AB0A-622102D3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7BDD-5F30-FC54-E4AE-CF426D3A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48B6-CD18-6BA1-E3DA-695081F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530-345F-E2D7-36CD-7828326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3631-B44E-F9BC-1E41-81981D13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5DDD0-5FF9-F568-0CA0-EF8F861BF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3AFF-5D3F-67FD-C369-9E212F5B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D7C5-FE08-0415-B26E-3AB0C32C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BB3B-14C0-9ECA-BCCE-39D5A50A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3B76-7A56-477B-8354-30128176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A62D-44E0-F810-FA41-69C9ACEB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FD33-6DA9-BC52-529B-25EBB514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51CC6-E899-5C27-9552-E40508DAB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982EC-78B4-3DF4-76CB-BB6F8560C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D25BB-2789-710F-BEF2-2FE3227E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B0F22-E14A-192B-9FC6-285F3971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FD094-3565-BF2F-2C2E-1128846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0AF4-29FA-7A20-B9FE-23D15E5B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BC2B4-2700-D479-D0D3-F407CBC3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A628-11B0-14B6-9117-8EF2B89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5DE5-5922-3784-7491-7BA5D30B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BF8E1-941A-FC09-E3AA-BCF6316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69C2-C0F3-A2B3-87D3-0E2A575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7E8E-C536-6E93-58A4-85F2D08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1E9B-C4FD-A524-037C-214C3CB1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C45D-A2F0-A48D-9215-31B227A8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83F7-0352-A693-C72F-87BC2F04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F3E5F-3B90-FCC9-FC0B-267CBDB5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D8B3-3E98-A47F-C6C1-2BB216C5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A922-BBE0-ED53-E691-6568D85D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53C0-EF61-F426-B6FB-511961AE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DD012-E4CA-B459-65A1-8771E0CA5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121AA-D1F4-BE21-C0E9-DE58A97F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EA2D-5975-B920-32B3-F34E7DF3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0256-3D39-100E-5E0F-C8EDE1F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2919F-A1D3-A2E1-E7CD-BFA159B4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2017-B795-F28F-8193-D5EF9398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0479D-4D2A-2B3B-5F04-F27F6D3A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7390-EE59-E6F6-E4DF-8301CC21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FD293-B141-4325-BA42-1659A85769A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40A8-D021-AAA9-0249-73E2A2E54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72D2-5868-F09B-752A-AAA92C9A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AA4E6-D2F4-42B4-B2F2-4A547EC62B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B55BF-9ADB-3DE6-78F7-166807238F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665538" y="6642100"/>
            <a:ext cx="48895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document is intended for internal use only. Sharing is allowed only using authorized tools.</a:t>
            </a:r>
          </a:p>
        </p:txBody>
      </p:sp>
    </p:spTree>
    <p:extLst>
      <p:ext uri="{BB962C8B-B14F-4D97-AF65-F5344CB8AC3E}">
        <p14:creationId xmlns:p14="http://schemas.microsoft.com/office/powerpoint/2010/main" val="32539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06AF6-DE3C-D3D3-72CC-43D9F028A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Statistical AI Agent for Advanced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485C-16BB-D50E-2021-3BB58800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Team: Nasrin Rahimi Zadeh , Ali </a:t>
            </a:r>
            <a:r>
              <a:rPr lang="en-US" err="1"/>
              <a:t>Bavifard</a:t>
            </a:r>
            <a:endParaRPr lang="en-US"/>
          </a:p>
          <a:p>
            <a:pPr algn="l"/>
            <a:r>
              <a:rPr lang="en-US"/>
              <a:t>Systems and Device Programming (A.Y. 2024-2025) </a:t>
            </a:r>
          </a:p>
        </p:txBody>
      </p:sp>
      <p:pic>
        <p:nvPicPr>
          <p:cNvPr id="6146" name="Picture 2" descr="Politecnico di Torino : CONCORDIA">
            <a:extLst>
              <a:ext uri="{FF2B5EF4-FFF2-40B4-BE49-F238E27FC236}">
                <a16:creationId xmlns:a16="http://schemas.microsoft.com/office/drawing/2014/main" id="{2C97455D-0F89-C379-E211-B24BE38A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408876"/>
            <a:ext cx="4087368" cy="372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79A9A-D6E1-4506-5C27-FFAAF31C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D682F0-6E16-A2C3-F7F7-D71508EDA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E8FAF95D-216D-CAB9-69EF-3FEBEFEB5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06B4AE-3538-3961-FC98-74A38B4F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68FC38-DC21-9177-8CCA-65898058B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555566"/>
            <a:ext cx="668324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4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UnifiedParser</a:t>
            </a:r>
            <a:r>
              <a:rPr kumimoji="0" lang="en-US" altLang="en-US" sz="4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Action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3F0F51-626C-F60D-B15C-A2132C10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1765156"/>
            <a:ext cx="1062137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Task: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parser analyzes sentence structure and keywords to convert unstructured text into a structured command object.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Entity Recognition: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identifies multiple components in a single request: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STATISTIC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Plot/Statistic 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HISTOGRAM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Features &amp; Class Filters: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Vibration_Z_Axis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structured command is then sent directly to the ML backend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273602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B44E3-8AB3-C33F-5CE8-FC0A3809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19456A-E6D5-1F5D-EF66-5FB00ECED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72439FC6-6EB2-0FD5-83A8-04B337F32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C3401F-DB14-FA61-69CF-1E273D62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AEA775-9E87-A016-878A-9F13AC017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89" y="170846"/>
            <a:ext cx="101585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Results: Natural Language Module Performance</a:t>
            </a:r>
            <a:endParaRPr kumimoji="0" lang="en-US" altLang="en-US" sz="4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136B45-6CAD-04CC-DF7A-28D946AD1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21" y="1888710"/>
            <a:ext cx="10852543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4303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UnifiedParser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successfully interpreted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88%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test commands correctly.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4303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parser correctly handled variations in phrasing and identified the correct command type, features, and class filters.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4303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deterministic, regex-based approach provides near-instantaneous command parsing, which is significantly faster and more reliable than a purely LLM-based solution for this task.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47FD1-6F53-7EF6-E2BD-65DD31F6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833"/>
          <a:stretch>
            <a:fillRect/>
          </a:stretch>
        </p:blipFill>
        <p:spPr>
          <a:xfrm>
            <a:off x="572493" y="4155443"/>
            <a:ext cx="10515600" cy="25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3B424-9FDE-784E-6279-6F9CC02A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01031C-C81E-2D0B-BC62-D5FBF7F86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0B38F9A0-C58E-8F0C-1915-AFDF4E318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BD1FD8-69D5-F3F0-88E6-751B870F4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59DE0D-FD07-83E4-1786-BC0D6C2B9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89" y="540177"/>
            <a:ext cx="1015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Live </a:t>
            </a:r>
            <a:r>
              <a:rPr lang="en-US" sz="4800" dirty="0" err="1"/>
              <a:t>Demonestration</a:t>
            </a:r>
            <a:endParaRPr kumimoji="0" lang="en-US" altLang="en-US" sz="4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C9E355-D025-88C9-1BCA-2DC6670B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81" y="1911351"/>
            <a:ext cx="9530805" cy="46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94D26C-91E6-58F0-5496-ECCE4F2E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60"/>
          <a:stretch>
            <a:fillRect/>
          </a:stretch>
        </p:blipFill>
        <p:spPr>
          <a:xfrm>
            <a:off x="1334813" y="1502658"/>
            <a:ext cx="9522373" cy="5355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51F7D-7D58-E1C8-19B6-DB7E87D3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Screen</a:t>
            </a:r>
          </a:p>
        </p:txBody>
      </p:sp>
    </p:spTree>
    <p:extLst>
      <p:ext uri="{BB962C8B-B14F-4D97-AF65-F5344CB8AC3E}">
        <p14:creationId xmlns:p14="http://schemas.microsoft.com/office/powerpoint/2010/main" val="309384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FA08-22CA-FE36-86D9-430B8E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Pipeline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4ACC70-1AED-A1D9-179E-3D210BF9A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Parallelized preprocessing (faster)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matrix auto-built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Basis for discriminative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B9EBC-7161-DB70-FF87-0DE99953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0" y="2420361"/>
            <a:ext cx="6368451" cy="42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85E6F-634C-8441-8982-A161E4E1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General Conversation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B5F22B-3179-9369-D5C9-03C0C7613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8888"/>
            <a:ext cx="10515600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0F0D-3681-0DDD-F2F0-FA027927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 Commands &amp; Examples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D0BCA-8809-7A36-CF26-4AEEDD694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is the mean temperature for KO_HIGH_2mm samples from HTS221?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show available sensors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3475-1A77-A075-EDCF-DE47EC2E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707099"/>
            <a:ext cx="5317067" cy="2627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1373D2-328C-943E-BD12-BAA498366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737684"/>
            <a:ext cx="10582658" cy="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3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5CC7-3D77-5F78-6B9E-A0E54B3C6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B3CA241-A14C-54D7-C6CF-626BD450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7C27AE31-2222-9654-B86F-020089751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EBA58B-4D53-D13A-1CF6-A3231C7D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D4FE27-E061-390C-2B94-3EC6B85E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89" y="540177"/>
            <a:ext cx="1015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Conclusion</a:t>
            </a:r>
            <a:endParaRPr kumimoji="0" lang="en-US" altLang="en-US" sz="4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F4325-F43E-0C5C-E216-0467D396A040}"/>
              </a:ext>
            </a:extLst>
          </p:cNvPr>
          <p:cNvSpPr txBox="1"/>
          <p:nvPr/>
        </p:nvSpPr>
        <p:spPr>
          <a:xfrm>
            <a:off x="572791" y="2010202"/>
            <a:ext cx="1015914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hybrid AI agent that automates statistical feature discovery.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 robust, parser-first natural language interface for reliable data visualization.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a complete, end-to-end solution that runs locally, ensuring data privacy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46124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211B9-1B3B-B63E-009C-46160BB5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083C5C-966D-26DF-D698-747090986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2471B0A-AC4A-6084-4541-ED4AFFCCB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A3CED1-3388-729D-49F9-E7A9CB69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629123-CEF5-FECD-CD39-80E35DC5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3089" y="540177"/>
            <a:ext cx="1015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/>
              <a:t>Future work</a:t>
            </a:r>
            <a:endParaRPr kumimoji="0" lang="en-US" altLang="en-US" sz="4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CB081A-0D00-D97A-6A98-0DF4CEAA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50" y="2010202"/>
            <a:ext cx="11085886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Plotting Capabilities: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 wider variety of plot types (e.g., box plots, heatmaps) to handle more diverse analytical questions.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for Large Datasets: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strategies for handling datasets with too many features to fit into an LLM's context window for conversational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the Statistical Engine: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more advanced discriminative models (e.g., permutation importance, SHAP) for deeper feature analysis.</a:t>
            </a:r>
          </a:p>
        </p:txBody>
      </p:sp>
    </p:spTree>
    <p:extLst>
      <p:ext uri="{BB962C8B-B14F-4D97-AF65-F5344CB8AC3E}">
        <p14:creationId xmlns:p14="http://schemas.microsoft.com/office/powerpoint/2010/main" val="256031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EA3733F-FE1B-0E3E-20A0-C3BB2CFD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81" y="2533476"/>
            <a:ext cx="5370319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Thank you</a:t>
            </a:r>
          </a:p>
          <a:p>
            <a:pPr marL="0" indent="0">
              <a:buNone/>
            </a:pPr>
            <a:r>
              <a:rPr lang="en-US" sz="3600" b="1" dirty="0"/>
              <a:t>Any question?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https://github.com/nasrinrahimizade/AI_agent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3" name="Picture 72" descr="Yellow question mark">
            <a:extLst>
              <a:ext uri="{FF2B5EF4-FFF2-40B4-BE49-F238E27FC236}">
                <a16:creationId xmlns:a16="http://schemas.microsoft.com/office/drawing/2014/main" id="{6038905B-46F8-1722-267C-32A6E4FA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08" r="5859"/>
          <a:stretch>
            <a:fillRect/>
          </a:stretch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D378D4-173E-A0A0-1216-B12557E077A4}"/>
                  </a:ext>
                </a:extLst>
              </p14:cNvPr>
              <p14:cNvContentPartPr/>
              <p14:nvPr/>
            </p14:nvContentPartPr>
            <p14:xfrm>
              <a:off x="3657284" y="6629325"/>
              <a:ext cx="2311560" cy="18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D378D4-173E-A0A0-1216-B12557E07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644" y="6566685"/>
                <a:ext cx="2437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F6AC9A-F969-9A4B-306F-41FD9FA45F3B}"/>
                  </a:ext>
                </a:extLst>
              </p14:cNvPr>
              <p14:cNvContentPartPr/>
              <p14:nvPr/>
            </p14:nvContentPartPr>
            <p14:xfrm>
              <a:off x="5998364" y="674200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F6AC9A-F969-9A4B-306F-41FD9FA45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5724" y="667936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3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A0798-DD4B-DB62-1012-8E46D143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/ Problem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55295D-F116-5753-1893-503E8B5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Time-Consuming: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Finding key features in sensor data takes hours.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Requires Expertise: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Creating relevant plots requires coding knowledge.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Slow Insights: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This process delays important, data-driven decisions.</a:t>
            </a:r>
          </a:p>
          <a:p>
            <a:pPr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Our Goal:</a:t>
            </a:r>
            <a:r>
              <a:rPr lang="en-US" sz="2200" dirty="0"/>
              <a:t> To create an intelligent agent that automates this process, making sophisticated data analysis accessible through a simple, natural language interface.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22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F4C5A-9E19-C56F-C470-2186D96F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D7D312-5E29-6327-F773-8F1E2787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952E7-AB58-0640-CA63-579615D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High-Level System Architecture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DECF26-0B78-1D9F-52A7-5C28BA98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1D68EB-9731-DC6F-9146-1EF7BAC0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E474C8D-2DC4-E66F-4549-1E697787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0" b="14631"/>
          <a:stretch>
            <a:fillRect/>
          </a:stretch>
        </p:blipFill>
        <p:spPr>
          <a:xfrm>
            <a:off x="2146527" y="1762197"/>
            <a:ext cx="7895897" cy="5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D2D7F-15A8-4B17-58A4-5BF162543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CD429-78D6-BEAD-DB17-B4950880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2241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Discriminative Statistical Engine: Methodology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AA3DE5-095F-BA98-AEBF-4B86952D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5" y="2660904"/>
            <a:ext cx="5692927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Goal: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Automatically rank features by their power to distinguish 'OK' from 'KO'.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Approach: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Filter-Based Selection, a fast method that evaluates each feature independently.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Statistical Test: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Student's t-test, compares the average value of a feature between the OK and KO groups.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Key Metric: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The p-value, measures our confidence that the observed difference is real, not just random chance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C5D548-6EE9-C9D8-9A41-A8F504B9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t="12473" r="6992" b="10467"/>
          <a:stretch>
            <a:fillRect/>
          </a:stretch>
        </p:blipFill>
        <p:spPr>
          <a:xfrm>
            <a:off x="6957848" y="2404419"/>
            <a:ext cx="4600167" cy="24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4C0DA-03C6-FAC8-D2BE-BE5688D5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05F14C-7395-8E20-E129-8954D8B8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B4FD-B51B-414B-0C7B-9309CDAB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/>
              <a:t>The Discriminative Statistical Engine: Scoring &amp; Output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FAAFC975-A6DC-89AC-B61F-22579F6F6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C64A53-D15A-746B-C4A9-98AC127A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7CFF36-9C27-B54D-EF34-FB894508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00" y="1881356"/>
            <a:ext cx="108539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low p-value confirms a difference is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not how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A Combined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separation_score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 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(the magnitude of the difference)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(our confidence).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 Score = Effect Size * (1 - p-value)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Ranked Feature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engine outputs a simple table, ranking features by their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separation_score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ML-Based Validation: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confirm the rankings, the engine also trains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feature importance scores provide a "second opinion," adding confidence to the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113BC-1267-800A-0C6A-2C692F90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73A91-69B1-14A3-07A8-661F615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Natural Language Command Processing: A Hybrid Architecture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EE20F-A3FB-99B3-A442-5180A0FC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Our Solution: A Dual-Path Architecture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We use a hybrid system for the best of both worlds: the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precision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of a parser and the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flexibility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of an LLM.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Path 1: The UnifiedParser for Data Commands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Any request for a plot or statistic is first analyzed by our custom-built, regex-powered parser. 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This provides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fast, reliable, and precise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interpretation of technical commands.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Path 2: LLM Fallback for General Conversation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If the parser determines the request is not a data command, it's passed to the local 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LLAMA-3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model for a conversational reply. 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79062-3D2A-F24B-4B28-AE0180B3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9915FB3-1CCE-D7E8-FD5D-D1E55367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725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3A49D-2869-2398-846A-CA9ADF487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6CD14D-F4BA-AFCD-08B8-378F84DF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70B64-7156-F72E-2763-CAAF7FB7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Validation Setup &amp; Performance Metrics</a:t>
            </a:r>
            <a:endParaRPr lang="en-US" sz="46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A95132B6-6BC8-2CA1-9897-5AC3064E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97CFD0-B1E1-3263-46FE-6C2344AA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114401-C9A4-8D59-296C-805F15A0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D6EE34-3DCC-9DEA-F5F4-B8BCFC14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06" y="2071316"/>
            <a:ext cx="1154529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 Dataset: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proprietary industrial sensor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by AROL, containing real-world machine operational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Approach: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public baselines are not applicable, we focused on two areas: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correctness of the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8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D5CD3-FE43-859D-7D99-A10C59CA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D3BE48-33CC-DAD4-F30A-A09C5D900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13D8C-27C3-1F10-5285-4C5D6922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Results: Engine Performance &amp; Efficiency</a:t>
            </a:r>
            <a:endParaRPr lang="en-US" sz="46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3F7696B5-4853-3720-3108-A7194F00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9BE7A-7282-CA88-82FE-83A3D03F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B0A924-EA18-DDC3-FC80-C329E89F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30B377-E1C0-C5E2-5EF7-BDE3AC1F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44438"/>
            <a:ext cx="109728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statistical engine precisely identified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accelerometer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top fault indicators, specifically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of the Y (vertical) and Z (axial) axes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result is highly logical, as mechanical faults directly manifest as significant changes in the machine's vibration profile, which is exactly what these features measure.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734A5-55B3-81C0-C4FE-7083A5F9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4746674"/>
            <a:ext cx="10383519" cy="19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9B6C5-4D67-1E29-4C53-5516B961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FB95A6-98E6-F992-111F-54FD16EE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AFA1-E18D-48FF-E045-76BAC1EC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Results: Engine Performance &amp; Efficiency</a:t>
            </a:r>
            <a:endParaRPr lang="en-US" sz="46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B79D857-61A1-B859-277B-8EFF59498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B466AB-8BA8-8597-8B18-B370A8D4B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ADB66C-0BE9-2E69-E66F-7AAFA83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DD1D93-014C-5D90-1763-1457348D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96"/>
              </p:ext>
            </p:extLst>
          </p:nvPr>
        </p:nvGraphicFramePr>
        <p:xfrm>
          <a:off x="940915" y="3316224"/>
          <a:ext cx="566320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604">
                  <a:extLst>
                    <a:ext uri="{9D8B030D-6E8A-4147-A177-3AD203B41FA5}">
                      <a16:colId xmlns:a16="http://schemas.microsoft.com/office/drawing/2014/main" val="1634724576"/>
                    </a:ext>
                  </a:extLst>
                </a:gridCol>
                <a:gridCol w="2831604">
                  <a:extLst>
                    <a:ext uri="{9D8B030D-6E8A-4147-A177-3AD203B41FA5}">
                      <a16:colId xmlns:a16="http://schemas.microsoft.com/office/drawing/2014/main" val="361952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2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Wall-clock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7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623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98B4F7-01D9-A999-B514-025FFF71C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62545"/>
              </p:ext>
            </p:extLst>
          </p:nvPr>
        </p:nvGraphicFramePr>
        <p:xfrm>
          <a:off x="5617114" y="4941516"/>
          <a:ext cx="5736686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8343">
                  <a:extLst>
                    <a:ext uri="{9D8B030D-6E8A-4147-A177-3AD203B41FA5}">
                      <a16:colId xmlns:a16="http://schemas.microsoft.com/office/drawing/2014/main" val="2759564219"/>
                    </a:ext>
                  </a:extLst>
                </a:gridCol>
                <a:gridCol w="2868343">
                  <a:extLst>
                    <a:ext uri="{9D8B030D-6E8A-4147-A177-3AD203B41FA5}">
                      <a16:colId xmlns:a16="http://schemas.microsoft.com/office/drawing/2014/main" val="283646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0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the dataset (depend on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616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E0BD05-66D1-B36C-8CDA-E477EE441B3F}"/>
              </a:ext>
            </a:extLst>
          </p:cNvPr>
          <p:cNvSpPr txBox="1"/>
          <p:nvPr/>
        </p:nvSpPr>
        <p:spPr>
          <a:xfrm>
            <a:off x="572493" y="1908942"/>
            <a:ext cx="755175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processes the entire dataset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Calculation of top features and data loading memory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910</Words>
  <Application>Microsoft Office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Calibri</vt:lpstr>
      <vt:lpstr>Office Theme</vt:lpstr>
      <vt:lpstr>Statistical AI Agent for Advanced Dataset Analysis</vt:lpstr>
      <vt:lpstr>Motivation / Problem</vt:lpstr>
      <vt:lpstr>High-Level System Architecture</vt:lpstr>
      <vt:lpstr>The Discriminative Statistical Engine: Methodology</vt:lpstr>
      <vt:lpstr>The Discriminative Statistical Engine: Scoring &amp; Output</vt:lpstr>
      <vt:lpstr>Natural Language Command Processing: A Hybrid Architecture</vt:lpstr>
      <vt:lpstr>Validation Setup &amp; Performance Metrics</vt:lpstr>
      <vt:lpstr>Results: Engine Performance &amp; Efficiency</vt:lpstr>
      <vt:lpstr>Results: Engine Performance &amp; Efficiency</vt:lpstr>
      <vt:lpstr>The UnifiedParser in Action </vt:lpstr>
      <vt:lpstr>Results: Natural Language Module Performance</vt:lpstr>
      <vt:lpstr>Live Demonestration</vt:lpstr>
      <vt:lpstr>Help Screen</vt:lpstr>
      <vt:lpstr>Data Pipeline</vt:lpstr>
      <vt:lpstr>General Conversation</vt:lpstr>
      <vt:lpstr>AI Commands &amp; Examples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Nasrin Rahimi Zadeh (I)</dc:creator>
  <cp:lastModifiedBy>Nasrin Rahimi Zadeh (I)</cp:lastModifiedBy>
  <cp:revision>8</cp:revision>
  <dcterms:created xsi:type="dcterms:W3CDTF">2025-08-27T08:00:37Z</dcterms:created>
  <dcterms:modified xsi:type="dcterms:W3CDTF">2025-09-06T12:18:10Z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366ccd-c840-4c97-9654-83e6fad4920f_Enabled">
    <vt:lpwstr>true</vt:lpwstr>
  </property>
  <property fmtid="{D5CDD505-2E9C-101B-9397-08002B2CF9AE}" pid="3" name="MSIP_Label_24366ccd-c840-4c97-9654-83e6fad4920f_SetDate">
    <vt:lpwstr>2025-08-27T12:23:38Z</vt:lpwstr>
  </property>
  <property fmtid="{D5CDD505-2E9C-101B-9397-08002B2CF9AE}" pid="4" name="MSIP_Label_24366ccd-c840-4c97-9654-83e6fad4920f_Method">
    <vt:lpwstr>Standard</vt:lpwstr>
  </property>
  <property fmtid="{D5CDD505-2E9C-101B-9397-08002B2CF9AE}" pid="5" name="MSIP_Label_24366ccd-c840-4c97-9654-83e6fad4920f_Name">
    <vt:lpwstr>Internal</vt:lpwstr>
  </property>
  <property fmtid="{D5CDD505-2E9C-101B-9397-08002B2CF9AE}" pid="6" name="MSIP_Label_24366ccd-c840-4c97-9654-83e6fad4920f_SiteId">
    <vt:lpwstr>9d552595-aaf1-4940-bfb2-e0cd24646a0d</vt:lpwstr>
  </property>
  <property fmtid="{D5CDD505-2E9C-101B-9397-08002B2CF9AE}" pid="7" name="MSIP_Label_24366ccd-c840-4c97-9654-83e6fad4920f_ActionId">
    <vt:lpwstr>ef41a8ad-b9bf-4bc1-82b9-cdefad820485</vt:lpwstr>
  </property>
  <property fmtid="{D5CDD505-2E9C-101B-9397-08002B2CF9AE}" pid="8" name="MSIP_Label_24366ccd-c840-4c97-9654-83e6fad4920f_ContentBits">
    <vt:lpwstr>2</vt:lpwstr>
  </property>
  <property fmtid="{D5CDD505-2E9C-101B-9397-08002B2CF9AE}" pid="9" name="MSIP_Label_24366ccd-c840-4c97-9654-83e6fad4920f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This document is intended for internal use only. Sharing is allowed only using authorized tools.</vt:lpwstr>
  </property>
</Properties>
</file>