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8" r:id="rId1"/>
  </p:sldMasterIdLst>
  <p:notesMasterIdLst>
    <p:notesMasterId r:id="rId24"/>
  </p:notesMasterIdLst>
  <p:sldIdLst>
    <p:sldId id="257" r:id="rId2"/>
    <p:sldId id="259" r:id="rId3"/>
    <p:sldId id="261" r:id="rId4"/>
    <p:sldId id="262" r:id="rId5"/>
    <p:sldId id="263" r:id="rId6"/>
    <p:sldId id="271" r:id="rId7"/>
    <p:sldId id="265" r:id="rId8"/>
    <p:sldId id="266" r:id="rId9"/>
    <p:sldId id="267" r:id="rId10"/>
    <p:sldId id="268" r:id="rId11"/>
    <p:sldId id="269" r:id="rId12"/>
    <p:sldId id="270" r:id="rId13"/>
    <p:sldId id="272" r:id="rId14"/>
    <p:sldId id="273" r:id="rId15"/>
    <p:sldId id="274" r:id="rId16"/>
    <p:sldId id="275" r:id="rId17"/>
    <p:sldId id="276" r:id="rId18"/>
    <p:sldId id="277" r:id="rId19"/>
    <p:sldId id="278" r:id="rId20"/>
    <p:sldId id="279" r:id="rId21"/>
    <p:sldId id="280"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463F1F-05EF-4E6E-85E3-ADB0CA83BA4C}">
          <p14:sldIdLst>
            <p14:sldId id="257"/>
            <p14:sldId id="259"/>
            <p14:sldId id="261"/>
            <p14:sldId id="262"/>
            <p14:sldId id="263"/>
            <p14:sldId id="271"/>
            <p14:sldId id="265"/>
            <p14:sldId id="266"/>
            <p14:sldId id="267"/>
            <p14:sldId id="268"/>
            <p14:sldId id="269"/>
            <p14:sldId id="270"/>
            <p14:sldId id="272"/>
            <p14:sldId id="273"/>
            <p14:sldId id="274"/>
            <p14:sldId id="275"/>
            <p14:sldId id="276"/>
            <p14:sldId id="277"/>
            <p14:sldId id="278"/>
            <p14:sldId id="279"/>
            <p14:sldId id="280"/>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6" y="-9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415B17-291D-493E-A47D-77C6430C4614}"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1BE6D-90BF-4668-B4ED-0D6B3E3B533F}" type="slidenum">
              <a:rPr lang="en-US" smtClean="0"/>
              <a:t>‹#›</a:t>
            </a:fld>
            <a:endParaRPr lang="en-US"/>
          </a:p>
        </p:txBody>
      </p:sp>
    </p:spTree>
    <p:extLst>
      <p:ext uri="{BB962C8B-B14F-4D97-AF65-F5344CB8AC3E}">
        <p14:creationId xmlns:p14="http://schemas.microsoft.com/office/powerpoint/2010/main" val="1165261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8178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11610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52347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06247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52036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84157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3270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602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6217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1051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373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1659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956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2/19/2024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4355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1833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896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2/19/2024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1577469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mailto:nasrmohammad4804@gmail.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smtClean="0"/>
              <a:t>DYNAMIC PROXY</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smtClean="0">
                <a:solidFill>
                  <a:schemeClr val="tx1">
                    <a:lumMod val="85000"/>
                    <a:lumOff val="15000"/>
                  </a:schemeClr>
                </a:solidFill>
              </a:rPr>
              <a:t>Presented by </a:t>
            </a:r>
            <a:r>
              <a:rPr lang="en-US" dirty="0" smtClean="0">
                <a:solidFill>
                  <a:schemeClr val="tx1">
                    <a:lumMod val="85000"/>
                    <a:lumOff val="15000"/>
                  </a:schemeClr>
                </a:solidFill>
              </a:rPr>
              <a:t>Mohammad Nasr</a:t>
            </a:r>
            <a:endParaRPr lang="en-US" sz="2400"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fld id="{3A98EE3D-8CD1-4C3F-BD1C-C98C9596463C}" type="slidenum">
              <a:rPr lang="en-US" smtClean="0"/>
              <a:t>1</a:t>
            </a:fld>
            <a:endParaRPr lang="en-US"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3841" y="939998"/>
            <a:ext cx="5330311" cy="4787033"/>
          </a:xfrm>
          <a:prstGeom prst="rect">
            <a:avLst/>
          </a:prstGeom>
        </p:spPr>
      </p:pic>
      <p:pic>
        <p:nvPicPr>
          <p:cNvPr id="3" name="Picture 2"/>
          <p:cNvPicPr>
            <a:picLocks noChangeAspect="1"/>
          </p:cNvPicPr>
          <p:nvPr/>
        </p:nvPicPr>
        <p:blipFill>
          <a:blip r:embed="rId3"/>
          <a:stretch>
            <a:fillRect/>
          </a:stretch>
        </p:blipFill>
        <p:spPr>
          <a:xfrm>
            <a:off x="5820880" y="939999"/>
            <a:ext cx="5748685" cy="4710029"/>
          </a:xfrm>
          <a:prstGeom prst="rect">
            <a:avLst/>
          </a:prstGeom>
        </p:spPr>
      </p:pic>
    </p:spTree>
    <p:extLst>
      <p:ext uri="{BB962C8B-B14F-4D97-AF65-F5344CB8AC3E}">
        <p14:creationId xmlns:p14="http://schemas.microsoft.com/office/powerpoint/2010/main" val="2982143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3100" y="352425"/>
            <a:ext cx="11518900" cy="5827713"/>
          </a:xfrm>
        </p:spPr>
        <p:txBody>
          <a:bodyPr anchor="t">
            <a:normAutofit/>
          </a:bodyPr>
          <a:lstStyle/>
          <a:p>
            <a:r>
              <a:rPr lang="en-US" sz="1200" dirty="0" smtClean="0"/>
              <a:t>				</a:t>
            </a:r>
            <a:endParaRPr lang="en-US" sz="1200" dirty="0"/>
          </a:p>
        </p:txBody>
      </p:sp>
      <p:sp>
        <p:nvSpPr>
          <p:cNvPr id="3" name="TextBox 2"/>
          <p:cNvSpPr txBox="1"/>
          <p:nvPr/>
        </p:nvSpPr>
        <p:spPr>
          <a:xfrm>
            <a:off x="471638" y="529389"/>
            <a:ext cx="11146055" cy="923330"/>
          </a:xfrm>
          <a:prstGeom prst="rect">
            <a:avLst/>
          </a:prstGeom>
          <a:noFill/>
        </p:spPr>
        <p:txBody>
          <a:bodyPr wrap="square" rtlCol="0">
            <a:spAutoFit/>
          </a:bodyPr>
          <a:lstStyle/>
          <a:p>
            <a:pPr algn="ctr"/>
            <a:r>
              <a:rPr lang="en-US" dirty="0" smtClean="0"/>
              <a:t>JDK Proxy</a:t>
            </a:r>
          </a:p>
          <a:p>
            <a:r>
              <a:rPr lang="en-US" dirty="0" smtClean="0"/>
              <a:t>JDK Proxy is type of dynamic proxy that works only with interface . And proxy generated at runtime base on interface . We called dynamic proxy because work without knowing at compile time the type to be </a:t>
            </a:r>
            <a:r>
              <a:rPr lang="en-US" dirty="0" err="1" smtClean="0"/>
              <a:t>proxied</a:t>
            </a:r>
            <a:endParaRPr lang="en-US" dirty="0"/>
          </a:p>
        </p:txBody>
      </p:sp>
      <p:pic>
        <p:nvPicPr>
          <p:cNvPr id="4" name="Picture 3"/>
          <p:cNvPicPr>
            <a:picLocks noChangeAspect="1"/>
          </p:cNvPicPr>
          <p:nvPr/>
        </p:nvPicPr>
        <p:blipFill>
          <a:blip r:embed="rId2"/>
          <a:stretch>
            <a:fillRect/>
          </a:stretch>
        </p:blipFill>
        <p:spPr>
          <a:xfrm>
            <a:off x="1700464" y="1787440"/>
            <a:ext cx="8839200" cy="4003760"/>
          </a:xfrm>
          <a:prstGeom prst="rect">
            <a:avLst/>
          </a:prstGeom>
        </p:spPr>
      </p:pic>
    </p:spTree>
    <p:extLst>
      <p:ext uri="{BB962C8B-B14F-4D97-AF65-F5344CB8AC3E}">
        <p14:creationId xmlns:p14="http://schemas.microsoft.com/office/powerpoint/2010/main" val="3683909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3100" y="352425"/>
            <a:ext cx="11518900" cy="5827713"/>
          </a:xfrm>
        </p:spPr>
        <p:txBody>
          <a:bodyPr anchor="t">
            <a:normAutofit/>
          </a:bodyPr>
          <a:lstStyle/>
          <a:p>
            <a:r>
              <a:rPr lang="en-US" sz="1200" dirty="0" smtClean="0"/>
              <a:t>				</a:t>
            </a:r>
            <a:endParaRPr lang="en-US" sz="1200" dirty="0"/>
          </a:p>
        </p:txBody>
      </p:sp>
      <p:sp>
        <p:nvSpPr>
          <p:cNvPr id="3" name="TextBox 2"/>
          <p:cNvSpPr txBox="1"/>
          <p:nvPr/>
        </p:nvSpPr>
        <p:spPr>
          <a:xfrm>
            <a:off x="471638" y="529389"/>
            <a:ext cx="11146055" cy="6463308"/>
          </a:xfrm>
          <a:prstGeom prst="rect">
            <a:avLst/>
          </a:prstGeom>
          <a:noFill/>
        </p:spPr>
        <p:txBody>
          <a:bodyPr wrap="square" rtlCol="0">
            <a:spAutoFit/>
          </a:bodyPr>
          <a:lstStyle/>
          <a:p>
            <a:r>
              <a:rPr lang="en-US" dirty="0" smtClean="0"/>
              <a:t>	JDK Proxy comes with JDK and does not need any external library </a:t>
            </a:r>
          </a:p>
          <a:p>
            <a:r>
              <a:rPr lang="en-US" dirty="0"/>
              <a:t>	</a:t>
            </a:r>
            <a:r>
              <a:rPr lang="en-US" dirty="0" smtClean="0"/>
              <a:t>Lets go to step need to use JDK proxy</a:t>
            </a:r>
          </a:p>
          <a:p>
            <a:endParaRPr lang="en-US" dirty="0"/>
          </a:p>
          <a:p>
            <a:pPr marL="342900" indent="-342900">
              <a:buAutoNum type="arabicPeriod"/>
            </a:pPr>
            <a:r>
              <a:rPr lang="en-US" dirty="0" smtClean="0"/>
              <a:t>Interface definition : </a:t>
            </a:r>
            <a:r>
              <a:rPr lang="en-US" dirty="0"/>
              <a:t> You start with an interface that defines the methods to be </a:t>
            </a:r>
            <a:r>
              <a:rPr lang="en-US" dirty="0" err="1"/>
              <a:t>proxied</a:t>
            </a:r>
            <a:r>
              <a:rPr lang="en-US" dirty="0"/>
              <a:t>. In the case of dynamic proxies, this interface must be known at compile </a:t>
            </a:r>
            <a:r>
              <a:rPr lang="en-US" dirty="0" smtClean="0"/>
              <a:t>time</a:t>
            </a:r>
          </a:p>
          <a:p>
            <a:pPr marL="342900" indent="-342900">
              <a:buAutoNum type="arabicPeriod"/>
            </a:pPr>
            <a:endParaRPr lang="en-US" dirty="0"/>
          </a:p>
          <a:p>
            <a:r>
              <a:rPr lang="en-US" dirty="0" smtClean="0"/>
              <a:t>2. Invocation </a:t>
            </a:r>
            <a:r>
              <a:rPr lang="en-US" dirty="0"/>
              <a:t>handler implementation : You create a class that implements the </a:t>
            </a:r>
            <a:r>
              <a:rPr lang="en-US" dirty="0" err="1"/>
              <a:t>InvocationHandler</a:t>
            </a:r>
            <a:r>
              <a:rPr lang="en-US" dirty="0"/>
              <a:t> interface. This class is responsible for handling method invocations on the proxy</a:t>
            </a:r>
            <a:r>
              <a:rPr lang="en-US" dirty="0" smtClean="0"/>
              <a:t>.</a:t>
            </a:r>
          </a:p>
          <a:p>
            <a:endParaRPr lang="en-US" dirty="0"/>
          </a:p>
          <a:p>
            <a:r>
              <a:rPr lang="en-US" dirty="0" smtClean="0"/>
              <a:t>3. Proxy class generation </a:t>
            </a:r>
            <a:r>
              <a:rPr lang="en-US" dirty="0"/>
              <a:t>: When you call </a:t>
            </a:r>
            <a:r>
              <a:rPr lang="en-US" dirty="0" err="1"/>
              <a:t>Proxy.newProxyInstance</a:t>
            </a:r>
            <a:r>
              <a:rPr lang="en-US" dirty="0"/>
              <a:t>(...), the Java Virtual Machine (JVM) generates a proxy class on-the-fly. This class is created in memory and is not saved to the </a:t>
            </a:r>
            <a:r>
              <a:rPr lang="en-US" dirty="0" err="1"/>
              <a:t>filesystem</a:t>
            </a:r>
            <a:r>
              <a:rPr lang="en-US" dirty="0" smtClean="0"/>
              <a:t>.</a:t>
            </a:r>
          </a:p>
          <a:p>
            <a:endParaRPr lang="en-US" dirty="0"/>
          </a:p>
          <a:p>
            <a:r>
              <a:rPr lang="en-US" dirty="0" smtClean="0"/>
              <a:t>4. </a:t>
            </a:r>
            <a:r>
              <a:rPr lang="en-US" dirty="0"/>
              <a:t>Bytecode generation : The proxy class is generated dynamically using bytecode generation libraries like ASM (Abstract Syntax Tree-based bytecode manipulation) or Byte Buddy. These libraries allow you to define the structure of the class, methods, and fields </a:t>
            </a:r>
            <a:r>
              <a:rPr lang="en-US" dirty="0" smtClean="0"/>
              <a:t>programmatically</a:t>
            </a:r>
          </a:p>
          <a:p>
            <a:endParaRPr lang="en-US" dirty="0"/>
          </a:p>
          <a:p>
            <a:r>
              <a:rPr lang="en-US" dirty="0" smtClean="0"/>
              <a:t>5. </a:t>
            </a:r>
            <a:r>
              <a:rPr lang="en-US" dirty="0"/>
              <a:t>Class loader : The generated bytecode is loaded into the JVM using a </a:t>
            </a:r>
            <a:r>
              <a:rPr lang="en-US" dirty="0" smtClean="0"/>
              <a:t>class </a:t>
            </a:r>
            <a:r>
              <a:rPr lang="en-US" dirty="0"/>
              <a:t>loader. The class loader is responsible for defining and loading the classes during runtime</a:t>
            </a:r>
            <a:r>
              <a:rPr lang="en-US" dirty="0" smtClean="0"/>
              <a:t>.</a:t>
            </a:r>
          </a:p>
          <a:p>
            <a:endParaRPr lang="en-US" dirty="0"/>
          </a:p>
          <a:p>
            <a:r>
              <a:rPr lang="en-US" dirty="0" smtClean="0"/>
              <a:t>6. Proxy </a:t>
            </a:r>
            <a:r>
              <a:rPr lang="en-US" dirty="0"/>
              <a:t>class initialization : </a:t>
            </a:r>
            <a:r>
              <a:rPr lang="en-US" dirty="0" smtClean="0"/>
              <a:t>the </a:t>
            </a:r>
            <a:r>
              <a:rPr lang="en-US" dirty="0"/>
              <a:t>proxy class is initialized, and an instance of it is created. This instance implements the interface specified during proxy creation and delegates method invocations to the </a:t>
            </a:r>
            <a:r>
              <a:rPr lang="en-US" dirty="0" err="1"/>
              <a:t>InvocationHandler</a:t>
            </a:r>
            <a:r>
              <a:rPr lang="en-US" dirty="0"/>
              <a:t>.</a:t>
            </a:r>
          </a:p>
          <a:p>
            <a:r>
              <a:rPr lang="en-US" dirty="0" err="1"/>
              <a:t>InvocationHandler</a:t>
            </a:r>
            <a:r>
              <a:rPr lang="en-US" dirty="0"/>
              <a:t> Invocation:</a:t>
            </a:r>
            <a:endParaRPr lang="en-US" dirty="0" smtClean="0"/>
          </a:p>
        </p:txBody>
      </p:sp>
    </p:spTree>
    <p:extLst>
      <p:ext uri="{BB962C8B-B14F-4D97-AF65-F5344CB8AC3E}">
        <p14:creationId xmlns:p14="http://schemas.microsoft.com/office/powerpoint/2010/main" val="1247570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3100" y="352425"/>
            <a:ext cx="11518900" cy="5827713"/>
          </a:xfrm>
        </p:spPr>
        <p:txBody>
          <a:bodyPr anchor="t">
            <a:normAutofit/>
          </a:bodyPr>
          <a:lstStyle/>
          <a:p>
            <a:r>
              <a:rPr lang="en-US" sz="1200" dirty="0" smtClean="0"/>
              <a:t>				</a:t>
            </a:r>
            <a:endParaRPr lang="en-US" sz="1200" dirty="0"/>
          </a:p>
        </p:txBody>
      </p:sp>
      <p:sp>
        <p:nvSpPr>
          <p:cNvPr id="3" name="TextBox 2"/>
          <p:cNvSpPr txBox="1"/>
          <p:nvPr/>
        </p:nvSpPr>
        <p:spPr>
          <a:xfrm>
            <a:off x="530581" y="2804257"/>
            <a:ext cx="11174633" cy="461665"/>
          </a:xfrm>
          <a:prstGeom prst="rect">
            <a:avLst/>
          </a:prstGeom>
          <a:noFill/>
        </p:spPr>
        <p:txBody>
          <a:bodyPr wrap="square" rtlCol="0">
            <a:spAutoFit/>
          </a:bodyPr>
          <a:lstStyle/>
          <a:p>
            <a:pPr algn="ctr"/>
            <a:r>
              <a:rPr lang="en-US" sz="2400" dirty="0">
                <a:solidFill>
                  <a:schemeClr val="accent4">
                    <a:lumMod val="50000"/>
                  </a:schemeClr>
                </a:solidFill>
              </a:rPr>
              <a:t>Lets go to practical example for </a:t>
            </a:r>
            <a:r>
              <a:rPr lang="en-US" sz="2400" dirty="0" smtClean="0">
                <a:solidFill>
                  <a:schemeClr val="accent4">
                    <a:lumMod val="50000"/>
                  </a:schemeClr>
                </a:solidFill>
              </a:rPr>
              <a:t>understand better concept of JDK proxy</a:t>
            </a:r>
            <a:endParaRPr lang="en-US" sz="2400" dirty="0"/>
          </a:p>
        </p:txBody>
      </p:sp>
    </p:spTree>
    <p:extLst>
      <p:ext uri="{BB962C8B-B14F-4D97-AF65-F5344CB8AC3E}">
        <p14:creationId xmlns:p14="http://schemas.microsoft.com/office/powerpoint/2010/main" val="4100868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3100" y="352425"/>
            <a:ext cx="11518900" cy="5827713"/>
          </a:xfrm>
        </p:spPr>
        <p:txBody>
          <a:bodyPr anchor="t">
            <a:normAutofit/>
          </a:bodyPr>
          <a:lstStyle/>
          <a:p>
            <a:r>
              <a:rPr lang="en-US" sz="1200" dirty="0" smtClean="0"/>
              <a:t>				</a:t>
            </a:r>
            <a:endParaRPr lang="en-US" sz="1200" dirty="0"/>
          </a:p>
        </p:txBody>
      </p:sp>
      <p:sp>
        <p:nvSpPr>
          <p:cNvPr id="3" name="TextBox 2"/>
          <p:cNvSpPr txBox="1"/>
          <p:nvPr/>
        </p:nvSpPr>
        <p:spPr>
          <a:xfrm>
            <a:off x="214965" y="481263"/>
            <a:ext cx="11146055" cy="4247317"/>
          </a:xfrm>
          <a:prstGeom prst="rect">
            <a:avLst/>
          </a:prstGeom>
          <a:noFill/>
        </p:spPr>
        <p:txBody>
          <a:bodyPr wrap="square" rtlCol="0">
            <a:spAutoFit/>
          </a:bodyPr>
          <a:lstStyle/>
          <a:p>
            <a:r>
              <a:rPr lang="en-US" dirty="0" smtClean="0"/>
              <a:t>					CGLIB</a:t>
            </a:r>
          </a:p>
          <a:p>
            <a:r>
              <a:rPr lang="en-US" dirty="0" smtClean="0"/>
              <a:t>CGLIB as byte code generation library offer dynamic proxy capability. By understanding this feature you gain into advance programming technique that important for modern software development.</a:t>
            </a:r>
          </a:p>
          <a:p>
            <a:endParaRPr lang="en-US" dirty="0"/>
          </a:p>
          <a:p>
            <a:r>
              <a:rPr lang="en-US" dirty="0" err="1" smtClean="0"/>
              <a:t>Cglib</a:t>
            </a:r>
            <a:r>
              <a:rPr lang="en-US" dirty="0" smtClean="0"/>
              <a:t>  is high performance java library crucial for byte code generation and dynamic proxy creation .unlike </a:t>
            </a:r>
            <a:r>
              <a:rPr lang="en-US" dirty="0" err="1" smtClean="0"/>
              <a:t>jdk</a:t>
            </a:r>
            <a:r>
              <a:rPr lang="en-US" dirty="0" smtClean="0"/>
              <a:t> proxy </a:t>
            </a:r>
            <a:r>
              <a:rPr lang="en-US" dirty="0" err="1" smtClean="0"/>
              <a:t>cglib</a:t>
            </a:r>
            <a:r>
              <a:rPr lang="en-US" dirty="0" smtClean="0"/>
              <a:t> allow to proxy concrete class without need to implement base interface . This capability useful in spring boot while you define bean as server annotation at concrete class without need to implement interface .</a:t>
            </a:r>
          </a:p>
          <a:p>
            <a:endParaRPr lang="en-US" dirty="0"/>
          </a:p>
          <a:p>
            <a:r>
              <a:rPr lang="en-US" dirty="0" smtClean="0"/>
              <a:t>You can intercept method . And put additional logic such as log , security , cache , validation and so on .</a:t>
            </a:r>
          </a:p>
          <a:p>
            <a:r>
              <a:rPr lang="en-US" dirty="0" smtClean="0"/>
              <a:t>Note you add those capability without modifying original code for different reason source code provided as library and you had read only access to code </a:t>
            </a:r>
          </a:p>
          <a:p>
            <a:endParaRPr lang="en-US" dirty="0"/>
          </a:p>
          <a:p>
            <a:endParaRPr lang="en-US" dirty="0" smtClean="0"/>
          </a:p>
          <a:p>
            <a:r>
              <a:rPr lang="en-US" dirty="0" smtClean="0"/>
              <a:t>For work with CGLIB you need to add bellow dependency to your project that correspond to your build tool</a:t>
            </a:r>
          </a:p>
          <a:p>
            <a:r>
              <a:rPr lang="en-US" dirty="0" smtClean="0"/>
              <a:t>If you are maven add following dependency to your pom.xml</a:t>
            </a:r>
          </a:p>
        </p:txBody>
      </p:sp>
      <p:pic>
        <p:nvPicPr>
          <p:cNvPr id="5" name="Picture 4"/>
          <p:cNvPicPr>
            <a:picLocks noChangeAspect="1"/>
          </p:cNvPicPr>
          <p:nvPr/>
        </p:nvPicPr>
        <p:blipFill>
          <a:blip r:embed="rId2"/>
          <a:stretch>
            <a:fillRect/>
          </a:stretch>
        </p:blipFill>
        <p:spPr>
          <a:xfrm>
            <a:off x="6577263" y="4539916"/>
            <a:ext cx="3561347" cy="1661716"/>
          </a:xfrm>
          <a:prstGeom prst="rect">
            <a:avLst/>
          </a:prstGeom>
        </p:spPr>
      </p:pic>
    </p:spTree>
    <p:extLst>
      <p:ext uri="{BB962C8B-B14F-4D97-AF65-F5344CB8AC3E}">
        <p14:creationId xmlns:p14="http://schemas.microsoft.com/office/powerpoint/2010/main" val="261087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3100" y="352425"/>
            <a:ext cx="11518900" cy="5827713"/>
          </a:xfrm>
        </p:spPr>
        <p:txBody>
          <a:bodyPr anchor="t">
            <a:normAutofit/>
          </a:bodyPr>
          <a:lstStyle/>
          <a:p>
            <a:r>
              <a:rPr lang="en-US" sz="1200" dirty="0" smtClean="0"/>
              <a:t>				</a:t>
            </a:r>
            <a:endParaRPr lang="en-US" sz="1200" dirty="0"/>
          </a:p>
        </p:txBody>
      </p:sp>
      <p:sp>
        <p:nvSpPr>
          <p:cNvPr id="3" name="TextBox 2"/>
          <p:cNvSpPr txBox="1"/>
          <p:nvPr/>
        </p:nvSpPr>
        <p:spPr>
          <a:xfrm>
            <a:off x="450635" y="4346253"/>
            <a:ext cx="11146055" cy="369332"/>
          </a:xfrm>
          <a:prstGeom prst="rect">
            <a:avLst/>
          </a:prstGeom>
          <a:noFill/>
        </p:spPr>
        <p:txBody>
          <a:bodyPr wrap="square" rtlCol="0">
            <a:spAutoFit/>
          </a:bodyPr>
          <a:lstStyle/>
          <a:p>
            <a:r>
              <a:rPr lang="en-US" dirty="0" smtClean="0"/>
              <a:t>			Above picture related to CGLIB proxy sequence diagram</a:t>
            </a:r>
          </a:p>
        </p:txBody>
      </p:sp>
      <p:pic>
        <p:nvPicPr>
          <p:cNvPr id="4" name="Picture 3"/>
          <p:cNvPicPr>
            <a:picLocks noChangeAspect="1"/>
          </p:cNvPicPr>
          <p:nvPr/>
        </p:nvPicPr>
        <p:blipFill>
          <a:blip r:embed="rId2"/>
          <a:stretch>
            <a:fillRect/>
          </a:stretch>
        </p:blipFill>
        <p:spPr>
          <a:xfrm>
            <a:off x="2463599" y="352425"/>
            <a:ext cx="6820251" cy="3505380"/>
          </a:xfrm>
          <a:prstGeom prst="rect">
            <a:avLst/>
          </a:prstGeom>
        </p:spPr>
      </p:pic>
    </p:spTree>
    <p:extLst>
      <p:ext uri="{BB962C8B-B14F-4D97-AF65-F5344CB8AC3E}">
        <p14:creationId xmlns:p14="http://schemas.microsoft.com/office/powerpoint/2010/main" val="3370011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3100" y="352425"/>
            <a:ext cx="11518900" cy="5827713"/>
          </a:xfrm>
        </p:spPr>
        <p:txBody>
          <a:bodyPr anchor="t">
            <a:normAutofit/>
          </a:bodyPr>
          <a:lstStyle/>
          <a:p>
            <a:r>
              <a:rPr lang="en-US" sz="1200" dirty="0" smtClean="0"/>
              <a:t>				</a:t>
            </a:r>
            <a:endParaRPr lang="en-US" sz="1200" dirty="0"/>
          </a:p>
        </p:txBody>
      </p:sp>
      <p:sp>
        <p:nvSpPr>
          <p:cNvPr id="3" name="TextBox 2"/>
          <p:cNvSpPr txBox="1"/>
          <p:nvPr/>
        </p:nvSpPr>
        <p:spPr>
          <a:xfrm>
            <a:off x="214965" y="481263"/>
            <a:ext cx="11146055" cy="4247317"/>
          </a:xfrm>
          <a:prstGeom prst="rect">
            <a:avLst/>
          </a:prstGeom>
          <a:noFill/>
        </p:spPr>
        <p:txBody>
          <a:bodyPr wrap="square" rtlCol="0">
            <a:spAutoFit/>
          </a:bodyPr>
          <a:lstStyle/>
          <a:p>
            <a:r>
              <a:rPr lang="en-US" dirty="0" smtClean="0"/>
              <a:t>				how CGLIB work ? </a:t>
            </a:r>
          </a:p>
          <a:p>
            <a:endParaRPr lang="en-US" dirty="0"/>
          </a:p>
          <a:p>
            <a:r>
              <a:rPr lang="en-US" smtClean="0"/>
              <a:t>We </a:t>
            </a:r>
            <a:r>
              <a:rPr lang="en-US" dirty="0" smtClean="0"/>
              <a:t>want to explore some key terminology of CGLIB</a:t>
            </a:r>
          </a:p>
          <a:p>
            <a:r>
              <a:rPr lang="en-US" dirty="0"/>
              <a:t> </a:t>
            </a:r>
          </a:p>
          <a:p>
            <a:pPr marL="342900" indent="-342900">
              <a:buAutoNum type="arabicPeriod"/>
            </a:pPr>
            <a:r>
              <a:rPr lang="en-US" dirty="0" smtClean="0"/>
              <a:t>Enhancer : </a:t>
            </a:r>
            <a:r>
              <a:rPr lang="en-US" dirty="0"/>
              <a:t>CGLIB operates by enhancing classes at the bytecode level. It generates a subclass of a given class </a:t>
            </a:r>
            <a:r>
              <a:rPr lang="en-US" dirty="0" smtClean="0"/>
              <a:t>	       (</a:t>
            </a:r>
            <a:r>
              <a:rPr lang="en-US" dirty="0"/>
              <a:t>or interface) and overrides or adds methods to the </a:t>
            </a:r>
            <a:r>
              <a:rPr lang="en-US" dirty="0" smtClean="0"/>
              <a:t>subclass</a:t>
            </a:r>
          </a:p>
          <a:p>
            <a:pPr marL="342900" indent="-342900">
              <a:buAutoNum type="arabicPeriod"/>
            </a:pPr>
            <a:endParaRPr lang="en-US" dirty="0"/>
          </a:p>
          <a:p>
            <a:pPr marL="342900" indent="-342900">
              <a:buAutoNum type="arabicPeriod"/>
            </a:pPr>
            <a:r>
              <a:rPr lang="en-US" dirty="0" smtClean="0"/>
              <a:t>Dynamic Class Generation : CGLIB dynamically generate a new class during runtime that extend target class or      	                                     implement target interface</a:t>
            </a:r>
          </a:p>
          <a:p>
            <a:pPr marL="342900" indent="-342900">
              <a:buAutoNum type="arabicPeriod"/>
            </a:pPr>
            <a:endParaRPr lang="en-US" dirty="0"/>
          </a:p>
          <a:p>
            <a:pPr marL="342900" indent="-342900">
              <a:buAutoNum type="arabicPeriod"/>
            </a:pPr>
            <a:r>
              <a:rPr lang="en-US" dirty="0" smtClean="0"/>
              <a:t>Method Interception : it allow to add interception get invoked when method of enhanced class ( proxy class) </a:t>
            </a:r>
            <a:endParaRPr lang="en-US" dirty="0"/>
          </a:p>
          <a:p>
            <a:r>
              <a:rPr lang="en-US" dirty="0" smtClean="0"/>
              <a:t>                                           called . It can be used to modify behavior or modify parameter or every logic you want</a:t>
            </a:r>
          </a:p>
          <a:p>
            <a:r>
              <a:rPr lang="en-US" dirty="0"/>
              <a:t>	</a:t>
            </a:r>
            <a:r>
              <a:rPr lang="en-US" dirty="0" smtClean="0"/>
              <a:t>	          to added.</a:t>
            </a:r>
          </a:p>
          <a:p>
            <a:endParaRPr lang="en-US" dirty="0" smtClean="0"/>
          </a:p>
          <a:p>
            <a:r>
              <a:rPr lang="en-US" dirty="0" smtClean="0"/>
              <a:t>4.  No Interface Requirement : unlike JDK proxy can proxy both class and interface .</a:t>
            </a:r>
            <a:endParaRPr lang="en-US" dirty="0"/>
          </a:p>
        </p:txBody>
      </p:sp>
    </p:spTree>
    <p:extLst>
      <p:ext uri="{BB962C8B-B14F-4D97-AF65-F5344CB8AC3E}">
        <p14:creationId xmlns:p14="http://schemas.microsoft.com/office/powerpoint/2010/main" val="394759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3100" y="352425"/>
            <a:ext cx="11518900" cy="5827713"/>
          </a:xfrm>
        </p:spPr>
        <p:txBody>
          <a:bodyPr anchor="t">
            <a:normAutofit/>
          </a:bodyPr>
          <a:lstStyle/>
          <a:p>
            <a:r>
              <a:rPr lang="en-US" sz="1200" dirty="0" smtClean="0"/>
              <a:t>				</a:t>
            </a:r>
            <a:endParaRPr lang="en-US" sz="1200" dirty="0"/>
          </a:p>
        </p:txBody>
      </p:sp>
      <p:sp>
        <p:nvSpPr>
          <p:cNvPr id="3" name="TextBox 2"/>
          <p:cNvSpPr txBox="1"/>
          <p:nvPr/>
        </p:nvSpPr>
        <p:spPr>
          <a:xfrm>
            <a:off x="530581" y="2804257"/>
            <a:ext cx="11174633" cy="461665"/>
          </a:xfrm>
          <a:prstGeom prst="rect">
            <a:avLst/>
          </a:prstGeom>
          <a:noFill/>
        </p:spPr>
        <p:txBody>
          <a:bodyPr wrap="square" rtlCol="0">
            <a:spAutoFit/>
          </a:bodyPr>
          <a:lstStyle/>
          <a:p>
            <a:pPr algn="ctr"/>
            <a:r>
              <a:rPr lang="en-US" sz="2400" dirty="0">
                <a:solidFill>
                  <a:schemeClr val="accent4">
                    <a:lumMod val="50000"/>
                  </a:schemeClr>
                </a:solidFill>
              </a:rPr>
              <a:t>Lets go to practical example for </a:t>
            </a:r>
            <a:r>
              <a:rPr lang="en-US" sz="2400" dirty="0" smtClean="0">
                <a:solidFill>
                  <a:schemeClr val="accent4">
                    <a:lumMod val="50000"/>
                  </a:schemeClr>
                </a:solidFill>
              </a:rPr>
              <a:t>understand better concept of CGLIB Proxy</a:t>
            </a:r>
            <a:endParaRPr lang="en-US" sz="2400" dirty="0"/>
          </a:p>
        </p:txBody>
      </p:sp>
    </p:spTree>
    <p:extLst>
      <p:ext uri="{BB962C8B-B14F-4D97-AF65-F5344CB8AC3E}">
        <p14:creationId xmlns:p14="http://schemas.microsoft.com/office/powerpoint/2010/main" val="2645329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3100" y="352425"/>
            <a:ext cx="11518900" cy="5827713"/>
          </a:xfrm>
        </p:spPr>
        <p:txBody>
          <a:bodyPr anchor="t">
            <a:normAutofit/>
          </a:bodyPr>
          <a:lstStyle/>
          <a:p>
            <a:r>
              <a:rPr lang="en-US" sz="1200" dirty="0" smtClean="0"/>
              <a:t>				</a:t>
            </a:r>
            <a:endParaRPr lang="en-US" sz="1200" dirty="0"/>
          </a:p>
        </p:txBody>
      </p:sp>
      <p:sp>
        <p:nvSpPr>
          <p:cNvPr id="3" name="TextBox 2"/>
          <p:cNvSpPr txBox="1"/>
          <p:nvPr/>
        </p:nvSpPr>
        <p:spPr>
          <a:xfrm>
            <a:off x="214965" y="481263"/>
            <a:ext cx="11146055" cy="4247317"/>
          </a:xfrm>
          <a:prstGeom prst="rect">
            <a:avLst/>
          </a:prstGeom>
          <a:noFill/>
        </p:spPr>
        <p:txBody>
          <a:bodyPr wrap="square" rtlCol="0">
            <a:spAutoFit/>
          </a:bodyPr>
          <a:lstStyle/>
          <a:p>
            <a:r>
              <a:rPr lang="en-US" dirty="0" smtClean="0"/>
              <a:t>				Overview of Pros and Cons &amp; Comparison between JDK &amp; CGLIB</a:t>
            </a:r>
          </a:p>
          <a:p>
            <a:r>
              <a:rPr lang="en-US" dirty="0" smtClean="0"/>
              <a:t>JDK Pros : </a:t>
            </a:r>
          </a:p>
          <a:p>
            <a:r>
              <a:rPr lang="en-US" dirty="0" smtClean="0"/>
              <a:t>  </a:t>
            </a:r>
          </a:p>
          <a:p>
            <a:pPr marL="342900" indent="-342900">
              <a:buAutoNum type="arabicPeriod"/>
            </a:pPr>
            <a:r>
              <a:rPr lang="en-US" dirty="0" smtClean="0"/>
              <a:t>Dynamic Behavior : allow create proxy instance dynamically at runtime , provide flexibility and adapt new requirement without changing code structure it cause open close solid principle ( if we modify legacy code violate </a:t>
            </a:r>
            <a:r>
              <a:rPr lang="en-US" dirty="0"/>
              <a:t> </a:t>
            </a:r>
            <a:r>
              <a:rPr lang="en-US" dirty="0" smtClean="0"/>
              <a:t>solid principle but we use dynamic proxy we don’t violate this principle . </a:t>
            </a:r>
          </a:p>
          <a:p>
            <a:pPr marL="342900" indent="-342900">
              <a:buAutoNum type="arabicPeriod"/>
            </a:pPr>
            <a:endParaRPr lang="en-US" dirty="0"/>
          </a:p>
          <a:p>
            <a:pPr marL="342900" indent="-342900">
              <a:buAutoNum type="arabicPeriod"/>
            </a:pPr>
            <a:r>
              <a:rPr lang="en-US" dirty="0" smtClean="0"/>
              <a:t>Interface base : JDK Proxy work only with interface . It cause cleaner design and use code to interface and </a:t>
            </a:r>
          </a:p>
          <a:p>
            <a:r>
              <a:rPr lang="en-US" dirty="0" smtClean="0"/>
              <a:t>      Open close principle</a:t>
            </a:r>
          </a:p>
          <a:p>
            <a:endParaRPr lang="en-US" dirty="0"/>
          </a:p>
          <a:p>
            <a:r>
              <a:rPr lang="en-US" dirty="0" smtClean="0"/>
              <a:t>3. Simplicity : create dynamic proxy using Proxy class in </a:t>
            </a:r>
            <a:r>
              <a:rPr lang="en-US" dirty="0" err="1" smtClean="0"/>
              <a:t>jdk</a:t>
            </a:r>
            <a:r>
              <a:rPr lang="en-US" dirty="0" smtClean="0"/>
              <a:t> is straightforward and less boilerplate code .</a:t>
            </a:r>
          </a:p>
          <a:p>
            <a:endParaRPr lang="en-US" dirty="0"/>
          </a:p>
          <a:p>
            <a:r>
              <a:rPr lang="en-US" dirty="0" smtClean="0"/>
              <a:t>4. Standard library support : it as part of standard library and you don’t need to add additional dependency </a:t>
            </a:r>
          </a:p>
          <a:p>
            <a:endParaRPr lang="en-US" dirty="0"/>
          </a:p>
          <a:p>
            <a:endParaRPr lang="en-US" dirty="0" smtClean="0"/>
          </a:p>
        </p:txBody>
      </p:sp>
    </p:spTree>
    <p:extLst>
      <p:ext uri="{BB962C8B-B14F-4D97-AF65-F5344CB8AC3E}">
        <p14:creationId xmlns:p14="http://schemas.microsoft.com/office/powerpoint/2010/main" val="10811609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3100" y="352425"/>
            <a:ext cx="11518900" cy="5827713"/>
          </a:xfrm>
        </p:spPr>
        <p:txBody>
          <a:bodyPr anchor="t">
            <a:normAutofit/>
          </a:bodyPr>
          <a:lstStyle/>
          <a:p>
            <a:r>
              <a:rPr lang="en-US" sz="1200" dirty="0" smtClean="0"/>
              <a:t>				</a:t>
            </a:r>
            <a:endParaRPr lang="en-US" sz="1200" dirty="0"/>
          </a:p>
        </p:txBody>
      </p:sp>
      <p:sp>
        <p:nvSpPr>
          <p:cNvPr id="3" name="TextBox 2"/>
          <p:cNvSpPr txBox="1"/>
          <p:nvPr/>
        </p:nvSpPr>
        <p:spPr>
          <a:xfrm>
            <a:off x="214965" y="481263"/>
            <a:ext cx="11146055" cy="4524315"/>
          </a:xfrm>
          <a:prstGeom prst="rect">
            <a:avLst/>
          </a:prstGeom>
          <a:noFill/>
        </p:spPr>
        <p:txBody>
          <a:bodyPr wrap="square" rtlCol="0">
            <a:spAutoFit/>
          </a:bodyPr>
          <a:lstStyle/>
          <a:p>
            <a:r>
              <a:rPr lang="en-US" dirty="0" smtClean="0"/>
              <a:t>				Overview of Pros and Cons &amp; Comparison between JDK &amp; CGLIB</a:t>
            </a:r>
          </a:p>
          <a:p>
            <a:r>
              <a:rPr lang="en-US" dirty="0" smtClean="0"/>
              <a:t>JDK Cons : </a:t>
            </a:r>
          </a:p>
          <a:p>
            <a:r>
              <a:rPr lang="en-US" dirty="0" smtClean="0"/>
              <a:t>  </a:t>
            </a:r>
          </a:p>
          <a:p>
            <a:pPr marL="342900" indent="-342900">
              <a:buAutoNum type="arabicPeriod"/>
            </a:pPr>
            <a:r>
              <a:rPr lang="en-US" dirty="0" smtClean="0"/>
              <a:t>Its interface base . It can be proxy as interface . If you want to use proxy for class you need to use CGLIB</a:t>
            </a:r>
          </a:p>
          <a:p>
            <a:pPr marL="342900" indent="-342900">
              <a:buAutoNum type="arabicPeriod"/>
            </a:pPr>
            <a:endParaRPr lang="en-US" dirty="0"/>
          </a:p>
          <a:p>
            <a:pPr marL="342900" indent="-342900">
              <a:buAutoNum type="arabicPeriod"/>
            </a:pPr>
            <a:r>
              <a:rPr lang="en-US" dirty="0" smtClean="0"/>
              <a:t>Runtime overhead: there can be some runtime overhead associated with dynamic proxy when compared to  		       static proxy or direct call</a:t>
            </a:r>
            <a:endParaRPr lang="en-US" dirty="0"/>
          </a:p>
          <a:p>
            <a:endParaRPr lang="en-US" dirty="0" smtClean="0"/>
          </a:p>
          <a:p>
            <a:r>
              <a:rPr lang="en-US" dirty="0" smtClean="0"/>
              <a:t>3. Simplicity : create dynamic proxy using Proxy class in </a:t>
            </a:r>
            <a:r>
              <a:rPr lang="en-US" dirty="0" err="1" smtClean="0"/>
              <a:t>jdk</a:t>
            </a:r>
            <a:r>
              <a:rPr lang="en-US" dirty="0" smtClean="0"/>
              <a:t> is straightforward and less boilerplate code .</a:t>
            </a:r>
          </a:p>
          <a:p>
            <a:endParaRPr lang="en-US" dirty="0"/>
          </a:p>
          <a:p>
            <a:r>
              <a:rPr lang="en-US" dirty="0" smtClean="0"/>
              <a:t>4 limited control : provide less control over proxy creation process compared to other mechanism . For some 	              use case you  need to consider alternative solution</a:t>
            </a:r>
          </a:p>
          <a:p>
            <a:endParaRPr lang="en-US" dirty="0"/>
          </a:p>
          <a:p>
            <a:r>
              <a:rPr lang="en-US" dirty="0" smtClean="0"/>
              <a:t>5. Final method : it can not proxy final method . Because it cant to override that</a:t>
            </a:r>
          </a:p>
          <a:p>
            <a:endParaRPr lang="en-US" dirty="0"/>
          </a:p>
          <a:p>
            <a:endParaRPr lang="en-US" dirty="0" smtClean="0"/>
          </a:p>
        </p:txBody>
      </p:sp>
    </p:spTree>
    <p:extLst>
      <p:ext uri="{BB962C8B-B14F-4D97-AF65-F5344CB8AC3E}">
        <p14:creationId xmlns:p14="http://schemas.microsoft.com/office/powerpoint/2010/main" val="1317653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9994053" cy="822530"/>
          </a:xfrm>
        </p:spPr>
        <p:txBody>
          <a:bodyPr/>
          <a:lstStyle/>
          <a:p>
            <a:r>
              <a:rPr lang="en-US" dirty="0" smtClean="0"/>
              <a:t>Proxy design pattern</a:t>
            </a:r>
            <a:endParaRPr lang="en-US" dirty="0"/>
          </a:p>
        </p:txBody>
      </p:sp>
      <p:sp>
        <p:nvSpPr>
          <p:cNvPr id="3" name="Content Placeholder 2"/>
          <p:cNvSpPr>
            <a:spLocks noGrp="1"/>
          </p:cNvSpPr>
          <p:nvPr>
            <p:ph idx="1"/>
          </p:nvPr>
        </p:nvSpPr>
        <p:spPr>
          <a:xfrm>
            <a:off x="1097281" y="1930400"/>
            <a:ext cx="10058400" cy="4250267"/>
          </a:xfrm>
        </p:spPr>
        <p:txBody>
          <a:bodyPr>
            <a:normAutofit fontScale="25000" lnSpcReduction="20000"/>
          </a:bodyPr>
          <a:lstStyle/>
          <a:p>
            <a:pPr algn="ctr"/>
            <a:r>
              <a:rPr lang="en-US" sz="4800" dirty="0" smtClean="0">
                <a:solidFill>
                  <a:schemeClr val="tx2">
                    <a:lumMod val="75000"/>
                  </a:schemeClr>
                </a:solidFill>
              </a:rPr>
              <a:t>Design pattern </a:t>
            </a:r>
          </a:p>
          <a:p>
            <a:r>
              <a:rPr lang="en-US" sz="4800" dirty="0" smtClean="0"/>
              <a:t>Design pattern are general reusable solution for common problem that we encountered in software design and development . </a:t>
            </a:r>
          </a:p>
          <a:p>
            <a:r>
              <a:rPr lang="en-US" sz="4800" dirty="0" smtClean="0"/>
              <a:t>Those are classify to 3 type </a:t>
            </a:r>
            <a:r>
              <a:rPr lang="en-US" sz="4800" dirty="0" smtClean="0"/>
              <a:t>:</a:t>
            </a:r>
          </a:p>
          <a:p>
            <a:endParaRPr lang="en-US" sz="4800" dirty="0" smtClean="0"/>
          </a:p>
          <a:p>
            <a:pPr marL="201168" lvl="1" indent="0">
              <a:buNone/>
            </a:pPr>
            <a:r>
              <a:rPr lang="en-US" sz="4800" dirty="0" smtClean="0"/>
              <a:t>Creational : intent of those pattern is how object created . Design pattern in this category are : </a:t>
            </a:r>
          </a:p>
          <a:p>
            <a:pPr marL="201168" lvl="1" indent="0">
              <a:buNone/>
            </a:pPr>
            <a:r>
              <a:rPr lang="en-US" sz="4800" dirty="0"/>
              <a:t> </a:t>
            </a:r>
            <a:r>
              <a:rPr lang="en-US" sz="4800" dirty="0" smtClean="0"/>
              <a:t>       	</a:t>
            </a:r>
            <a:r>
              <a:rPr lang="en-US" sz="4800" b="1" dirty="0" smtClean="0"/>
              <a:t>Singleton  . Factory . Builder  . Prototype</a:t>
            </a:r>
            <a:endParaRPr lang="en-US" sz="4800" b="1" dirty="0"/>
          </a:p>
          <a:p>
            <a:pPr marL="201168" lvl="1" indent="0">
              <a:buNone/>
            </a:pPr>
            <a:endParaRPr lang="en-US" sz="4800" dirty="0" smtClean="0"/>
          </a:p>
          <a:p>
            <a:pPr marL="201168" lvl="1" indent="0">
              <a:buNone/>
            </a:pPr>
            <a:r>
              <a:rPr lang="en-US" sz="4800" dirty="0" smtClean="0"/>
              <a:t>Structural </a:t>
            </a:r>
            <a:r>
              <a:rPr lang="en-US" sz="4800" dirty="0" smtClean="0"/>
              <a:t>: intent of those pattern is composition of class and object and forming larger structure . Design pattern in this category are : </a:t>
            </a:r>
            <a:endParaRPr lang="en-US" sz="4800" dirty="0" smtClean="0"/>
          </a:p>
          <a:p>
            <a:pPr marL="201168" lvl="1" indent="0">
              <a:buNone/>
            </a:pPr>
            <a:r>
              <a:rPr lang="en-US" sz="4800" b="1" dirty="0" smtClean="0"/>
              <a:t>                   Adapter .  Decorator . Composite . Proxy . Bridge . Façade </a:t>
            </a:r>
            <a:endParaRPr lang="en-US" sz="4800" dirty="0" smtClean="0"/>
          </a:p>
          <a:p>
            <a:pPr marL="201168" lvl="1" indent="0">
              <a:buNone/>
            </a:pPr>
            <a:endParaRPr lang="en-US" sz="4800" dirty="0"/>
          </a:p>
          <a:p>
            <a:pPr marL="201168" lvl="1" indent="0">
              <a:buNone/>
            </a:pPr>
            <a:r>
              <a:rPr lang="en-US" sz="4800" dirty="0" smtClean="0"/>
              <a:t>Behavioral : intent of those pattern is communicate with each other . Design pattern in </a:t>
            </a:r>
            <a:r>
              <a:rPr lang="en-US" sz="4800" dirty="0" smtClean="0"/>
              <a:t>this </a:t>
            </a:r>
            <a:r>
              <a:rPr lang="en-US" sz="4800" dirty="0" smtClean="0"/>
              <a:t>category are : </a:t>
            </a:r>
            <a:endParaRPr lang="en-US" sz="4800" dirty="0" smtClean="0"/>
          </a:p>
          <a:p>
            <a:pPr marL="201168" lvl="1" indent="0">
              <a:buNone/>
            </a:pPr>
            <a:r>
              <a:rPr lang="en-US" sz="4800" dirty="0" smtClean="0"/>
              <a:t>                     </a:t>
            </a:r>
            <a:r>
              <a:rPr lang="en-US" sz="4800" b="1" dirty="0" smtClean="0"/>
              <a:t>Observer . Strategy . Command . Iterator . </a:t>
            </a:r>
            <a:r>
              <a:rPr lang="en-US" sz="4800" b="1" dirty="0" smtClean="0"/>
              <a:t>Chain Of Responsibility </a:t>
            </a:r>
            <a:r>
              <a:rPr lang="en-US" sz="4800" dirty="0" smtClean="0"/>
              <a:t>….</a:t>
            </a:r>
            <a:endParaRPr lang="en-US" sz="4800" dirty="0" smtClean="0"/>
          </a:p>
          <a:p>
            <a:pPr marL="201168" lvl="1" indent="0">
              <a:buNone/>
            </a:pPr>
            <a:endParaRPr lang="en-US" sz="4800" dirty="0" smtClean="0"/>
          </a:p>
          <a:p>
            <a:pPr marL="201168" lvl="1" indent="0">
              <a:buNone/>
            </a:pPr>
            <a:r>
              <a:rPr lang="en-US" sz="4800" dirty="0" smtClean="0"/>
              <a:t>We </a:t>
            </a:r>
            <a:r>
              <a:rPr lang="en-US" sz="4800" dirty="0" smtClean="0"/>
              <a:t>want to cover Proxy Structural Design pattern as prerequisite of our topic</a:t>
            </a:r>
          </a:p>
          <a:p>
            <a:r>
              <a:rPr lang="en-US" sz="4800" dirty="0" smtClean="0"/>
              <a:t>Proxy </a:t>
            </a:r>
            <a:r>
              <a:rPr lang="en-US" sz="4800" dirty="0" smtClean="0"/>
              <a:t>design pattern is structural design pattern that let you provide placeholder for another object . Proxy class allow perform something before </a:t>
            </a:r>
            <a:r>
              <a:rPr lang="en-US" sz="4800" dirty="0" smtClean="0"/>
              <a:t>or </a:t>
            </a:r>
          </a:p>
          <a:p>
            <a:pPr marL="0" indent="0">
              <a:buNone/>
            </a:pPr>
            <a:r>
              <a:rPr lang="en-US" sz="4800" dirty="0" smtClean="0"/>
              <a:t>      </a:t>
            </a:r>
            <a:r>
              <a:rPr lang="en-US" sz="4800" dirty="0" smtClean="0"/>
              <a:t>either after</a:t>
            </a:r>
            <a:r>
              <a:rPr lang="en-US" sz="4800" dirty="0" smtClean="0"/>
              <a:t> </a:t>
            </a:r>
            <a:r>
              <a:rPr lang="en-US" sz="4800" dirty="0" smtClean="0"/>
              <a:t>request goes to original request</a:t>
            </a:r>
          </a:p>
          <a:p>
            <a:endParaRPr lang="en-US" dirty="0"/>
          </a:p>
        </p:txBody>
      </p:sp>
    </p:spTree>
    <p:extLst>
      <p:ext uri="{BB962C8B-B14F-4D97-AF65-F5344CB8AC3E}">
        <p14:creationId xmlns:p14="http://schemas.microsoft.com/office/powerpoint/2010/main" val="13024600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3100" y="352425"/>
            <a:ext cx="11518900" cy="5827713"/>
          </a:xfrm>
        </p:spPr>
        <p:txBody>
          <a:bodyPr anchor="t">
            <a:normAutofit/>
          </a:bodyPr>
          <a:lstStyle/>
          <a:p>
            <a:r>
              <a:rPr lang="en-US" sz="1200" dirty="0" smtClean="0"/>
              <a:t>				</a:t>
            </a:r>
            <a:endParaRPr lang="en-US" sz="1200" dirty="0"/>
          </a:p>
        </p:txBody>
      </p:sp>
      <p:sp>
        <p:nvSpPr>
          <p:cNvPr id="3" name="TextBox 2"/>
          <p:cNvSpPr txBox="1"/>
          <p:nvPr/>
        </p:nvSpPr>
        <p:spPr>
          <a:xfrm>
            <a:off x="214965" y="481263"/>
            <a:ext cx="11146055" cy="3416320"/>
          </a:xfrm>
          <a:prstGeom prst="rect">
            <a:avLst/>
          </a:prstGeom>
          <a:noFill/>
        </p:spPr>
        <p:txBody>
          <a:bodyPr wrap="square" rtlCol="0">
            <a:spAutoFit/>
          </a:bodyPr>
          <a:lstStyle/>
          <a:p>
            <a:r>
              <a:rPr lang="en-US" dirty="0" smtClean="0"/>
              <a:t>				Overview of Pros and Cons &amp; Comparison between JDK &amp; CGLIB</a:t>
            </a:r>
          </a:p>
          <a:p>
            <a:r>
              <a:rPr lang="en-US" dirty="0" smtClean="0"/>
              <a:t>CGLIB Pros : </a:t>
            </a:r>
          </a:p>
          <a:p>
            <a:r>
              <a:rPr lang="en-US" dirty="0" smtClean="0"/>
              <a:t>  </a:t>
            </a:r>
          </a:p>
          <a:p>
            <a:pPr marL="342900" indent="-342900">
              <a:buAutoNum type="arabicPeriod"/>
            </a:pPr>
            <a:r>
              <a:rPr lang="en-US" dirty="0" smtClean="0"/>
              <a:t>It support interface as well as class : you can proxy for class not just interface this feature give you flexibility</a:t>
            </a:r>
          </a:p>
          <a:p>
            <a:pPr lvl="3"/>
            <a:r>
              <a:rPr lang="en-US" dirty="0"/>
              <a:t>	</a:t>
            </a:r>
            <a:r>
              <a:rPr lang="en-US" dirty="0" smtClean="0"/>
              <a:t>		    for other class designed already </a:t>
            </a:r>
          </a:p>
          <a:p>
            <a:pPr marL="342900" indent="-342900">
              <a:buAutoNum type="arabicPeriod"/>
            </a:pPr>
            <a:endParaRPr lang="en-US" dirty="0"/>
          </a:p>
          <a:p>
            <a:pPr marL="342900" indent="-342900">
              <a:buAutoNum type="arabicPeriod"/>
            </a:pPr>
            <a:r>
              <a:rPr lang="en-US" dirty="0" smtClean="0"/>
              <a:t>Performance : it give better performance in some case when proxy class with large number of method </a:t>
            </a:r>
            <a:endParaRPr lang="en-US" dirty="0"/>
          </a:p>
          <a:p>
            <a:endParaRPr lang="en-US" dirty="0" smtClean="0"/>
          </a:p>
          <a:p>
            <a:r>
              <a:rPr lang="en-US" dirty="0" smtClean="0"/>
              <a:t>3. </a:t>
            </a:r>
            <a:r>
              <a:rPr lang="en-US" dirty="0"/>
              <a:t>additional feature</a:t>
            </a:r>
            <a:r>
              <a:rPr lang="en-US" dirty="0" smtClean="0"/>
              <a:t> : provide additional feature like method interception , method chaining and more.</a:t>
            </a:r>
          </a:p>
          <a:p>
            <a:endParaRPr lang="en-US" dirty="0"/>
          </a:p>
          <a:p>
            <a:endParaRPr lang="en-US" dirty="0"/>
          </a:p>
          <a:p>
            <a:endParaRPr lang="en-US" dirty="0" smtClean="0"/>
          </a:p>
        </p:txBody>
      </p:sp>
    </p:spTree>
    <p:extLst>
      <p:ext uri="{BB962C8B-B14F-4D97-AF65-F5344CB8AC3E}">
        <p14:creationId xmlns:p14="http://schemas.microsoft.com/office/powerpoint/2010/main" val="3962559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3100" y="352425"/>
            <a:ext cx="11518900" cy="5827713"/>
          </a:xfrm>
        </p:spPr>
        <p:txBody>
          <a:bodyPr anchor="t">
            <a:normAutofit/>
          </a:bodyPr>
          <a:lstStyle/>
          <a:p>
            <a:r>
              <a:rPr lang="en-US" sz="1200" dirty="0" smtClean="0"/>
              <a:t>				</a:t>
            </a:r>
            <a:endParaRPr lang="en-US" sz="1200" dirty="0"/>
          </a:p>
        </p:txBody>
      </p:sp>
      <p:sp>
        <p:nvSpPr>
          <p:cNvPr id="3" name="TextBox 2"/>
          <p:cNvSpPr txBox="1"/>
          <p:nvPr/>
        </p:nvSpPr>
        <p:spPr>
          <a:xfrm>
            <a:off x="214965" y="481263"/>
            <a:ext cx="11146055" cy="5632311"/>
          </a:xfrm>
          <a:prstGeom prst="rect">
            <a:avLst/>
          </a:prstGeom>
          <a:noFill/>
        </p:spPr>
        <p:txBody>
          <a:bodyPr wrap="square" rtlCol="0">
            <a:spAutoFit/>
          </a:bodyPr>
          <a:lstStyle/>
          <a:p>
            <a:r>
              <a:rPr lang="en-US" dirty="0" smtClean="0"/>
              <a:t>				Overview of Pros and Cons &amp; Comparison between JDK &amp; CGLIB</a:t>
            </a:r>
          </a:p>
          <a:p>
            <a:r>
              <a:rPr lang="en-US" dirty="0" smtClean="0"/>
              <a:t>CGLIB Cons : </a:t>
            </a:r>
          </a:p>
          <a:p>
            <a:r>
              <a:rPr lang="en-US" dirty="0" smtClean="0"/>
              <a:t>  </a:t>
            </a:r>
          </a:p>
          <a:p>
            <a:pPr marL="342900" indent="-342900">
              <a:buAutoNum type="arabicPeriod"/>
            </a:pPr>
            <a:r>
              <a:rPr lang="en-US" sz="1600" dirty="0" smtClean="0"/>
              <a:t>Debugging complexity :  debug dynamically generated classes by CGLIB is more complex than standard class</a:t>
            </a:r>
          </a:p>
          <a:p>
            <a:pPr lvl="5"/>
            <a:r>
              <a:rPr lang="en-US" sz="1600" dirty="0" smtClean="0"/>
              <a:t>   because </a:t>
            </a:r>
            <a:r>
              <a:rPr lang="en-US" sz="1600" dirty="0" smtClean="0"/>
              <a:t>it manipulate byte code</a:t>
            </a:r>
          </a:p>
          <a:p>
            <a:pPr marL="342900" indent="-342900">
              <a:buAutoNum type="arabicPeriod"/>
            </a:pPr>
            <a:endParaRPr lang="en-US" dirty="0"/>
          </a:p>
          <a:p>
            <a:pPr marL="342900" indent="-342900">
              <a:buAutoNum type="arabicPeriod"/>
            </a:pPr>
            <a:r>
              <a:rPr lang="en-US" sz="1600" dirty="0" smtClean="0"/>
              <a:t>Memory usage : it use more memory usage by generation class at runtime</a:t>
            </a:r>
            <a:endParaRPr lang="en-US" sz="1600" dirty="0"/>
          </a:p>
          <a:p>
            <a:endParaRPr lang="en-US" dirty="0" smtClean="0"/>
          </a:p>
          <a:p>
            <a:r>
              <a:rPr lang="en-US" dirty="0" smtClean="0"/>
              <a:t>3. </a:t>
            </a:r>
            <a:r>
              <a:rPr lang="en-US" sz="1600" dirty="0" smtClean="0"/>
              <a:t>Library dependency  : </a:t>
            </a:r>
            <a:r>
              <a:rPr lang="en-US" sz="1600" dirty="0" smtClean="0"/>
              <a:t>CGLIB </a:t>
            </a:r>
            <a:r>
              <a:rPr lang="en-US" sz="1600" dirty="0" smtClean="0"/>
              <a:t>is a third party library so you need to include it as dependency to project.</a:t>
            </a:r>
          </a:p>
          <a:p>
            <a:endParaRPr lang="en-US" dirty="0"/>
          </a:p>
          <a:p>
            <a:r>
              <a:rPr lang="en-US" dirty="0" smtClean="0"/>
              <a:t>4  </a:t>
            </a:r>
            <a:r>
              <a:rPr lang="en-US" sz="1600" dirty="0" smtClean="0"/>
              <a:t>Complexity : </a:t>
            </a:r>
            <a:r>
              <a:rPr lang="en-US" sz="1600" dirty="0"/>
              <a:t>Generating bytecode and working with low-level details of class manipulation can be more complex </a:t>
            </a:r>
            <a:r>
              <a:rPr lang="en-US" sz="1600" dirty="0" smtClean="0"/>
              <a:t>than </a:t>
            </a:r>
            <a:r>
              <a:rPr lang="en-US" sz="1600" dirty="0"/>
              <a:t>using </a:t>
            </a:r>
            <a:r>
              <a:rPr lang="en-US" sz="1600" dirty="0" smtClean="0"/>
              <a:t>	        JDK </a:t>
            </a:r>
            <a:r>
              <a:rPr lang="en-US" sz="1600" dirty="0"/>
              <a:t>dynamic proxies</a:t>
            </a:r>
            <a:endParaRPr lang="en-US" sz="1600" dirty="0" smtClean="0"/>
          </a:p>
          <a:p>
            <a:endParaRPr lang="en-US" dirty="0"/>
          </a:p>
          <a:p>
            <a:r>
              <a:rPr lang="en-US" dirty="0" smtClean="0"/>
              <a:t>5. </a:t>
            </a:r>
            <a:r>
              <a:rPr lang="en-US" sz="1600" dirty="0" smtClean="0"/>
              <a:t>Compatibility : </a:t>
            </a:r>
            <a:r>
              <a:rPr lang="en-US" sz="1600" dirty="0"/>
              <a:t>CGLIB might have issues with certain frameworks and tools that perform static analysis or </a:t>
            </a:r>
            <a:r>
              <a:rPr lang="en-US" sz="1600" dirty="0" smtClean="0"/>
              <a:t>	             </a:t>
            </a:r>
            <a:r>
              <a:rPr lang="en-US" sz="1600" dirty="0" smtClean="0"/>
              <a:t>	            bytecode </a:t>
            </a:r>
            <a:r>
              <a:rPr lang="en-US" sz="1600" dirty="0"/>
              <a:t>modification, as it involves bytecode manipulation during runtime</a:t>
            </a:r>
            <a:r>
              <a:rPr lang="en-US" sz="1600" dirty="0" smtClean="0"/>
              <a:t>.(for example it </a:t>
            </a:r>
            <a:r>
              <a:rPr lang="en-US" sz="1600" dirty="0" smtClean="0"/>
              <a:t>want </a:t>
            </a:r>
            <a:r>
              <a:rPr lang="en-US" sz="1600" dirty="0" smtClean="0"/>
              <a:t>to </a:t>
            </a:r>
            <a:r>
              <a:rPr lang="en-US" sz="1600" dirty="0" smtClean="0"/>
              <a:t>modify   	            </a:t>
            </a:r>
            <a:r>
              <a:rPr lang="en-US" sz="1600" dirty="0" err="1" smtClean="0"/>
              <a:t>java.lang</a:t>
            </a:r>
            <a:r>
              <a:rPr lang="en-US" sz="1600" dirty="0" smtClean="0"/>
              <a:t> </a:t>
            </a:r>
            <a:r>
              <a:rPr lang="en-US" sz="1600" dirty="0" smtClean="0"/>
              <a:t>package and for java version above 9</a:t>
            </a:r>
          </a:p>
          <a:p>
            <a:endParaRPr lang="en-US" dirty="0"/>
          </a:p>
          <a:p>
            <a:r>
              <a:rPr lang="en-US" dirty="0" smtClean="0"/>
              <a:t>6. </a:t>
            </a:r>
            <a:r>
              <a:rPr lang="en-US" sz="1600" dirty="0" smtClean="0"/>
              <a:t>Maintenance : </a:t>
            </a:r>
            <a:r>
              <a:rPr lang="en-US" sz="1600" dirty="0"/>
              <a:t>CGLIB-generated proxies are tied to specific versions of the library and may require updates if there are </a:t>
            </a:r>
            <a:r>
              <a:rPr lang="en-US" sz="1600" dirty="0" smtClean="0"/>
              <a:t>	            changes </a:t>
            </a:r>
            <a:r>
              <a:rPr lang="en-US" sz="1600" dirty="0"/>
              <a:t>in the library or if you upgrade other dependencies in your project.</a:t>
            </a:r>
          </a:p>
          <a:p>
            <a:endParaRPr lang="en-US" dirty="0" smtClean="0"/>
          </a:p>
        </p:txBody>
      </p:sp>
    </p:spTree>
    <p:extLst>
      <p:ext uri="{BB962C8B-B14F-4D97-AF65-F5344CB8AC3E}">
        <p14:creationId xmlns:p14="http://schemas.microsoft.com/office/powerpoint/2010/main" val="835714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9000">
              <a:schemeClr val="accent6">
                <a:lumMod val="75000"/>
              </a:schemeClr>
            </a:gs>
            <a:gs pos="85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lgn="ctr"/>
            <a:r>
              <a:rPr lang="en-US" sz="4800" i="1" dirty="0" smtClean="0">
                <a:solidFill>
                  <a:srgbClr val="FFFFFF"/>
                </a:solidFill>
              </a:rPr>
              <a:t>Thanks for your attention </a:t>
            </a:r>
            <a:endParaRPr lang="en-US" sz="4800" i="1"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algn="ctr"/>
            <a:r>
              <a:rPr lang="en-US" cap="none" dirty="0" smtClean="0">
                <a:solidFill>
                  <a:srgbClr val="FFFFFF"/>
                </a:solidFill>
              </a:rPr>
              <a:t>if you had any question and problem </a:t>
            </a:r>
          </a:p>
          <a:p>
            <a:pPr algn="ctr"/>
            <a:r>
              <a:rPr lang="en-US" cap="none" dirty="0" smtClean="0">
                <a:solidFill>
                  <a:srgbClr val="FFFFFF"/>
                </a:solidFill>
              </a:rPr>
              <a:t>you able to contact me at this </a:t>
            </a:r>
            <a:r>
              <a:rPr lang="en-US" cap="none" dirty="0" smtClean="0">
                <a:solidFill>
                  <a:srgbClr val="FFFFFF"/>
                </a:solidFill>
                <a:hlinkClick r:id="rId2"/>
              </a:rPr>
              <a:t>Address</a:t>
            </a:r>
            <a:endParaRPr lang="en-US" cap="none" dirty="0">
              <a:solidFill>
                <a:srgbClr val="FFFFFF"/>
              </a:solidFill>
            </a:endParaRPr>
          </a:p>
        </p:txBody>
      </p:sp>
    </p:spTree>
    <p:extLst>
      <p:ext uri="{BB962C8B-B14F-4D97-AF65-F5344CB8AC3E}">
        <p14:creationId xmlns:p14="http://schemas.microsoft.com/office/powerpoint/2010/main" val="191714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8775" y="352425"/>
            <a:ext cx="11833225" cy="5775325"/>
          </a:xfrm>
        </p:spPr>
        <p:txBody>
          <a:bodyPr anchor="t">
            <a:normAutofit/>
          </a:bodyPr>
          <a:lstStyle/>
          <a:p>
            <a:r>
              <a:rPr lang="en-US" sz="1400" dirty="0" smtClean="0"/>
              <a:t> Proxy </a:t>
            </a:r>
            <a:r>
              <a:rPr lang="en-US" sz="1400" dirty="0"/>
              <a:t>design pattern intent according to </a:t>
            </a:r>
            <a:r>
              <a:rPr lang="en-US" sz="1400" dirty="0" err="1"/>
              <a:t>GoF</a:t>
            </a:r>
            <a:r>
              <a:rPr lang="en-US" sz="1400" dirty="0"/>
              <a:t> is</a:t>
            </a:r>
            <a:r>
              <a:rPr lang="en-US" sz="1400" dirty="0" smtClean="0"/>
              <a:t>:</a:t>
            </a:r>
            <a:r>
              <a:rPr lang="en-US" sz="1200" dirty="0" smtClean="0"/>
              <a:t/>
            </a:r>
            <a:br>
              <a:rPr lang="en-US" sz="1200" dirty="0" smtClean="0"/>
            </a:br>
            <a:r>
              <a:rPr lang="en-US" sz="1200" dirty="0" smtClean="0"/>
              <a:t/>
            </a:r>
            <a:br>
              <a:rPr lang="en-US" sz="1200" dirty="0" smtClean="0"/>
            </a:br>
            <a:r>
              <a:rPr lang="en-US" sz="1200" dirty="0"/>
              <a:t> </a:t>
            </a:r>
            <a:r>
              <a:rPr lang="en-US" sz="1400" dirty="0"/>
              <a:t>Provide a </a:t>
            </a:r>
            <a:r>
              <a:rPr lang="en-US" sz="1400" b="1" dirty="0"/>
              <a:t>surrogate</a:t>
            </a:r>
            <a:r>
              <a:rPr lang="en-US" sz="1400" dirty="0"/>
              <a:t> or </a:t>
            </a:r>
            <a:r>
              <a:rPr lang="en-US" sz="1400" b="1" dirty="0"/>
              <a:t>placeholder</a:t>
            </a:r>
            <a:r>
              <a:rPr lang="en-US" sz="1400" dirty="0"/>
              <a:t> for another object to control access to </a:t>
            </a:r>
            <a:r>
              <a:rPr lang="en-US" sz="1400" dirty="0" smtClean="0"/>
              <a:t>it</a:t>
            </a:r>
            <a:r>
              <a:rPr lang="en-US" sz="1200" dirty="0" smtClean="0"/>
              <a:t/>
            </a:r>
            <a:br>
              <a:rPr lang="en-US" sz="1200" dirty="0" smtClean="0"/>
            </a:br>
            <a:r>
              <a:rPr lang="en-US" sz="1400" dirty="0"/>
              <a:t/>
            </a:r>
            <a:br>
              <a:rPr lang="en-US" sz="1400" dirty="0"/>
            </a:br>
            <a:r>
              <a:rPr lang="en-US" sz="1400" dirty="0" smtClean="0"/>
              <a:t>if you want to use class is fine but we want to give access them to client application . That need to </a:t>
            </a:r>
            <a:br>
              <a:rPr lang="en-US" sz="1400" dirty="0" smtClean="0"/>
            </a:br>
            <a:r>
              <a:rPr lang="en-US" sz="1400" dirty="0" smtClean="0"/>
              <a:t>had </a:t>
            </a:r>
            <a:r>
              <a:rPr lang="en-US" sz="1400" dirty="0" smtClean="0"/>
              <a:t>some capability or restriction or track before request processed and so on</a:t>
            </a:r>
            <a:br>
              <a:rPr lang="en-US" sz="1400" dirty="0" smtClean="0"/>
            </a:br>
            <a:r>
              <a:rPr lang="en-US" sz="1400" dirty="0" smtClean="0"/>
              <a:t/>
            </a:r>
            <a:br>
              <a:rPr lang="en-US" sz="1400" dirty="0" smtClean="0"/>
            </a:br>
            <a:r>
              <a:rPr lang="en-US" sz="1400" dirty="0" smtClean="0"/>
              <a:t>let see real world sample that let you comprehension better</a:t>
            </a:r>
            <a:br>
              <a:rPr lang="en-US" sz="1400" dirty="0" smtClean="0"/>
            </a:br>
            <a:r>
              <a:rPr lang="en-US" sz="1400" dirty="0"/>
              <a:t/>
            </a:r>
            <a:br>
              <a:rPr lang="en-US" sz="1400" dirty="0"/>
            </a:br>
            <a:r>
              <a:rPr lang="en-US" sz="1400" dirty="0" smtClean="0"/>
              <a:t>as you know lot of us wee using proxy for access to telegram </a:t>
            </a:r>
            <a:r>
              <a:rPr lang="en-US" sz="1400" dirty="0" smtClean="0"/>
              <a:t/>
            </a:r>
            <a:br>
              <a:rPr lang="en-US" sz="1400" dirty="0" smtClean="0"/>
            </a:br>
            <a:r>
              <a:rPr lang="en-US" sz="1400" dirty="0"/>
              <a:t/>
            </a:r>
            <a:br>
              <a:rPr lang="en-US" sz="1400" dirty="0"/>
            </a:br>
            <a:r>
              <a:rPr lang="en-US" sz="1400" dirty="0" smtClean="0"/>
              <a:t/>
            </a:r>
            <a:br>
              <a:rPr lang="en-US" sz="1400" dirty="0" smtClean="0"/>
            </a:br>
            <a:r>
              <a:rPr lang="en-US" sz="1400" dirty="0" smtClean="0"/>
              <a:t/>
            </a:r>
            <a:br>
              <a:rPr lang="en-US" sz="1400" dirty="0" smtClean="0"/>
            </a:br>
            <a:r>
              <a:rPr lang="en-US" sz="1400" dirty="0" smtClean="0"/>
              <a:t>or proxy server that it middleware between client and internet</a:t>
            </a:r>
            <a:r>
              <a:rPr lang="en-US" sz="1200" b="1" dirty="0" smtClean="0"/>
              <a:t/>
            </a:r>
            <a:br>
              <a:rPr lang="en-US" sz="1200" b="1" dirty="0" smtClean="0"/>
            </a:br>
            <a:r>
              <a:rPr lang="en-US" sz="1200" b="1" dirty="0"/>
              <a:t/>
            </a:r>
            <a:br>
              <a:rPr lang="en-US" sz="1200" b="1" dirty="0"/>
            </a:br>
            <a:endParaRPr lang="en-US" sz="1200" dirty="0"/>
          </a:p>
        </p:txBody>
      </p:sp>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58775" y="2862131"/>
            <a:ext cx="5553631" cy="3123917"/>
          </a:xfrm>
          <a:prstGeom prst="rect">
            <a:avLst/>
          </a:prstGeom>
        </p:spPr>
      </p:pic>
    </p:spTree>
    <p:extLst>
      <p:ext uri="{BB962C8B-B14F-4D97-AF65-F5344CB8AC3E}">
        <p14:creationId xmlns:p14="http://schemas.microsoft.com/office/powerpoint/2010/main" val="2401647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0" y="260350"/>
            <a:ext cx="11849100" cy="5948363"/>
          </a:xfrm>
        </p:spPr>
        <p:txBody>
          <a:bodyPr anchor="ctr">
            <a:noAutofit/>
          </a:bodyPr>
          <a:lstStyle/>
          <a:p>
            <a:r>
              <a:rPr lang="en-US" sz="1600" dirty="0" smtClean="0"/>
              <a:t>				</a:t>
            </a:r>
            <a:r>
              <a:rPr lang="en-US" sz="1800" dirty="0" smtClean="0">
                <a:solidFill>
                  <a:schemeClr val="tx2">
                    <a:lumMod val="75000"/>
                  </a:schemeClr>
                </a:solidFill>
              </a:rPr>
              <a:t>why we need proxy instead of direct access</a:t>
            </a:r>
            <a:r>
              <a:rPr lang="en-US" sz="1600" dirty="0" smtClean="0">
                <a:solidFill>
                  <a:schemeClr val="tx2">
                    <a:lumMod val="75000"/>
                  </a:schemeClr>
                </a:solidFill>
              </a:rPr>
              <a:t/>
            </a:r>
            <a:br>
              <a:rPr lang="en-US" sz="1600" dirty="0" smtClean="0">
                <a:solidFill>
                  <a:schemeClr val="tx2">
                    <a:lumMod val="75000"/>
                  </a:schemeClr>
                </a:solidFill>
              </a:rPr>
            </a:br>
            <a:r>
              <a:rPr lang="en-US" sz="1600" dirty="0">
                <a:solidFill>
                  <a:schemeClr val="tx2">
                    <a:lumMod val="75000"/>
                  </a:schemeClr>
                </a:solidFill>
              </a:rPr>
              <a:t/>
            </a:r>
            <a:br>
              <a:rPr lang="en-US" sz="1600" dirty="0">
                <a:solidFill>
                  <a:schemeClr val="tx2">
                    <a:lumMod val="75000"/>
                  </a:schemeClr>
                </a:solidFill>
              </a:rPr>
            </a:br>
            <a:r>
              <a:rPr lang="en-US" sz="1600" dirty="0" smtClean="0"/>
              <a:t> </a:t>
            </a:r>
            <a:r>
              <a:rPr lang="en-US" sz="1600" dirty="0" smtClean="0">
                <a:solidFill>
                  <a:schemeClr val="bg1"/>
                </a:solidFill>
              </a:rPr>
              <a:t>1.</a:t>
            </a:r>
            <a:r>
              <a:rPr lang="en-US" sz="1600" dirty="0" smtClean="0"/>
              <a:t> </a:t>
            </a:r>
            <a:r>
              <a:rPr lang="en-US" sz="1600" b="1" dirty="0" smtClean="0"/>
              <a:t>privacy</a:t>
            </a:r>
            <a:r>
              <a:rPr lang="en-US" sz="1600" dirty="0" smtClean="0"/>
              <a:t> : </a:t>
            </a:r>
            <a:br>
              <a:rPr lang="en-US" sz="1600" dirty="0" smtClean="0"/>
            </a:br>
            <a:r>
              <a:rPr lang="en-US" sz="1600" dirty="0"/>
              <a:t>	</a:t>
            </a:r>
            <a:r>
              <a:rPr lang="en-US" sz="1600" dirty="0" smtClean="0"/>
              <a:t>proxy can be used to hide user </a:t>
            </a:r>
            <a:r>
              <a:rPr lang="en-US" sz="1600" dirty="0" err="1" smtClean="0"/>
              <a:t>ip</a:t>
            </a:r>
            <a:r>
              <a:rPr lang="en-US" sz="1600" dirty="0" smtClean="0"/>
              <a:t> address . This is important for who want to access to internet revealing their true </a:t>
            </a:r>
            <a:br>
              <a:rPr lang="en-US" sz="1600" dirty="0" smtClean="0"/>
            </a:br>
            <a:r>
              <a:rPr lang="en-US" sz="1600" dirty="0" smtClean="0"/>
              <a:t>	identity or location </a:t>
            </a:r>
            <a:br>
              <a:rPr lang="en-US" sz="1600" dirty="0" smtClean="0"/>
            </a:br>
            <a:r>
              <a:rPr lang="en-US" sz="1600" dirty="0"/>
              <a:t> </a:t>
            </a:r>
            <a:r>
              <a:rPr lang="en-US" sz="1600" dirty="0" smtClean="0"/>
              <a:t/>
            </a:r>
            <a:br>
              <a:rPr lang="en-US" sz="1600" dirty="0" smtClean="0"/>
            </a:br>
            <a:r>
              <a:rPr lang="en-US" sz="1600" dirty="0" smtClean="0">
                <a:solidFill>
                  <a:schemeClr val="bg1"/>
                </a:solidFill>
              </a:rPr>
              <a:t>2.</a:t>
            </a:r>
            <a:r>
              <a:rPr lang="en-US" sz="1600" dirty="0" smtClean="0"/>
              <a:t> </a:t>
            </a:r>
            <a:r>
              <a:rPr lang="en-US" sz="1600" b="1" dirty="0" smtClean="0"/>
              <a:t>security</a:t>
            </a:r>
            <a:r>
              <a:rPr lang="en-US" sz="1600" dirty="0" smtClean="0"/>
              <a:t> : </a:t>
            </a:r>
            <a:br>
              <a:rPr lang="en-US" sz="1600" dirty="0" smtClean="0"/>
            </a:br>
            <a:r>
              <a:rPr lang="en-US" sz="1600" dirty="0"/>
              <a:t>	</a:t>
            </a:r>
            <a:r>
              <a:rPr lang="en-US" sz="1600" dirty="0" smtClean="0"/>
              <a:t>proxy can act as additional layer that filter malicious content such as malware , virus , phishing . It can restrict 	access to content of specific website</a:t>
            </a:r>
            <a:br>
              <a:rPr lang="en-US" sz="1600" dirty="0" smtClean="0"/>
            </a:br>
            <a:r>
              <a:rPr lang="en-US" sz="1600" dirty="0"/>
              <a:t/>
            </a:r>
            <a:br>
              <a:rPr lang="en-US" sz="1600" dirty="0"/>
            </a:br>
            <a:r>
              <a:rPr lang="en-US" sz="1600" dirty="0" smtClean="0">
                <a:solidFill>
                  <a:schemeClr val="bg1"/>
                </a:solidFill>
              </a:rPr>
              <a:t>3.</a:t>
            </a:r>
            <a:r>
              <a:rPr lang="en-US" sz="1600" dirty="0" smtClean="0"/>
              <a:t> </a:t>
            </a:r>
            <a:r>
              <a:rPr lang="en-US" sz="1600" b="1" dirty="0" smtClean="0"/>
              <a:t>access control </a:t>
            </a:r>
            <a:r>
              <a:rPr lang="en-US" sz="1600" dirty="0" smtClean="0"/>
              <a:t>:</a:t>
            </a:r>
            <a:br>
              <a:rPr lang="en-US" sz="1600" dirty="0" smtClean="0"/>
            </a:br>
            <a:r>
              <a:rPr lang="en-US" sz="1600" dirty="0"/>
              <a:t>	</a:t>
            </a:r>
            <a:r>
              <a:rPr lang="en-US" sz="1600" dirty="0" smtClean="0"/>
              <a:t>proxy allow organization for monitor every activity </a:t>
            </a:r>
            <a:br>
              <a:rPr lang="en-US" sz="1600" dirty="0" smtClean="0"/>
            </a:br>
            <a:r>
              <a:rPr lang="en-US" sz="1600" dirty="0" smtClean="0"/>
              <a:t/>
            </a:r>
            <a:br>
              <a:rPr lang="en-US" sz="1600" dirty="0" smtClean="0"/>
            </a:br>
            <a:r>
              <a:rPr lang="en-US" sz="1600" dirty="0" smtClean="0">
                <a:solidFill>
                  <a:schemeClr val="bg1"/>
                </a:solidFill>
              </a:rPr>
              <a:t>4.</a:t>
            </a:r>
            <a:r>
              <a:rPr lang="en-US" sz="1600" dirty="0" smtClean="0"/>
              <a:t> </a:t>
            </a:r>
            <a:r>
              <a:rPr lang="en-US" sz="1600" b="1" dirty="0" smtClean="0"/>
              <a:t>Geographical Access </a:t>
            </a:r>
            <a:r>
              <a:rPr lang="en-US" sz="1600" dirty="0" smtClean="0"/>
              <a:t>: </a:t>
            </a:r>
            <a:br>
              <a:rPr lang="en-US" sz="1600" dirty="0" smtClean="0"/>
            </a:br>
            <a:r>
              <a:rPr lang="en-US" sz="1600" dirty="0"/>
              <a:t>	</a:t>
            </a:r>
            <a:r>
              <a:rPr lang="en-US" sz="1600" dirty="0" smtClean="0"/>
              <a:t>can be used to access region restricted content . By route 	internet  traffic through proxy server located on different 	region</a:t>
            </a:r>
            <a:br>
              <a:rPr lang="en-US" sz="1600" dirty="0" smtClean="0"/>
            </a:br>
            <a:r>
              <a:rPr lang="en-US" sz="1600" dirty="0"/>
              <a:t/>
            </a:r>
            <a:br>
              <a:rPr lang="en-US" sz="1600" dirty="0"/>
            </a:br>
            <a:r>
              <a:rPr lang="en-US" sz="1600" dirty="0" smtClean="0"/>
              <a:t>for example suppose you want to access to youtube.com but as policy of this company restricted </a:t>
            </a:r>
            <a:r>
              <a:rPr lang="en-US" sz="1600" dirty="0" err="1" smtClean="0"/>
              <a:t>ip</a:t>
            </a:r>
            <a:r>
              <a:rPr lang="en-US" sz="1600" dirty="0" smtClean="0"/>
              <a:t> originated from </a:t>
            </a:r>
            <a:r>
              <a:rPr lang="en-US" sz="1600" dirty="0" err="1" smtClean="0"/>
              <a:t>iran</a:t>
            </a:r>
            <a:r>
              <a:rPr lang="en-US" sz="1600" dirty="0" smtClean="0"/>
              <a:t> but not other country on Europe such as Italy then by using proxy server we connect proxy server located on Italy and proxy server responsible for route request to youtube.com also result redirected from proxy server to our pc and see result</a:t>
            </a:r>
            <a:br>
              <a:rPr lang="en-US" sz="1600" dirty="0" smtClean="0"/>
            </a:br>
            <a:r>
              <a:rPr lang="en-US" sz="1600" dirty="0"/>
              <a:t/>
            </a:r>
            <a:br>
              <a:rPr lang="en-US" sz="1600" dirty="0"/>
            </a:br>
            <a:r>
              <a:rPr lang="en-US" sz="1600" dirty="0" smtClean="0">
                <a:solidFill>
                  <a:schemeClr val="bg1"/>
                </a:solidFill>
              </a:rPr>
              <a:t>5.</a:t>
            </a:r>
            <a:r>
              <a:rPr lang="en-US" sz="1600" dirty="0" smtClean="0"/>
              <a:t> </a:t>
            </a:r>
            <a:r>
              <a:rPr lang="en-US" sz="1600" b="1" dirty="0" smtClean="0"/>
              <a:t>network Performance Optimization </a:t>
            </a:r>
            <a:r>
              <a:rPr lang="en-US" sz="1600" dirty="0" smtClean="0"/>
              <a:t>: </a:t>
            </a:r>
            <a:br>
              <a:rPr lang="en-US" sz="1600" dirty="0" smtClean="0"/>
            </a:br>
            <a:r>
              <a:rPr lang="en-US" sz="1600" dirty="0" smtClean="0"/>
              <a:t>it can compress data and optimize content for faster delivery</a:t>
            </a:r>
            <a:endParaRPr lang="en-US" sz="1600" dirty="0"/>
          </a:p>
        </p:txBody>
      </p:sp>
    </p:spTree>
    <p:extLst>
      <p:ext uri="{BB962C8B-B14F-4D97-AF65-F5344CB8AC3E}">
        <p14:creationId xmlns:p14="http://schemas.microsoft.com/office/powerpoint/2010/main" val="3882919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8775" y="352425"/>
            <a:ext cx="11833225" cy="5775325"/>
          </a:xfrm>
        </p:spPr>
        <p:txBody>
          <a:bodyPr anchor="t">
            <a:normAutofit/>
          </a:bodyPr>
          <a:lstStyle/>
          <a:p>
            <a:r>
              <a:rPr lang="en-US" sz="1200" dirty="0" smtClean="0"/>
              <a:t> </a:t>
            </a:r>
            <a:r>
              <a:rPr lang="en-US" sz="1400" dirty="0" smtClean="0"/>
              <a:t>consider scenario that you had problem and cant to attend to online class but you say to your friend to be attend at class on behalf of you .</a:t>
            </a:r>
            <a:br>
              <a:rPr lang="en-US" sz="1400" dirty="0" smtClean="0"/>
            </a:br>
            <a:r>
              <a:rPr lang="en-US" sz="1400" dirty="0" smtClean="0"/>
              <a:t>That whenever teacher (as client) ask question </a:t>
            </a:r>
            <a:r>
              <a:rPr lang="en-US" sz="1400" dirty="0" err="1" smtClean="0"/>
              <a:t>Mr</a:t>
            </a:r>
            <a:r>
              <a:rPr lang="en-US" sz="1400" dirty="0" smtClean="0"/>
              <a:t> </a:t>
            </a:r>
            <a:r>
              <a:rPr lang="en-US" sz="1400" dirty="0" err="1" smtClean="0"/>
              <a:t>Hoseini</a:t>
            </a:r>
            <a:r>
              <a:rPr lang="en-US" sz="1400" dirty="0" smtClean="0"/>
              <a:t> </a:t>
            </a:r>
            <a:r>
              <a:rPr lang="en-US" sz="1400" dirty="0" smtClean="0"/>
              <a:t>your you don’t attended to class but your friend says present on chat box section .</a:t>
            </a:r>
            <a:r>
              <a:rPr lang="en-US" sz="1200" dirty="0" smtClean="0"/>
              <a:t/>
            </a:r>
            <a:br>
              <a:rPr lang="en-US" sz="1200" dirty="0" smtClean="0"/>
            </a:br>
            <a:r>
              <a:rPr lang="en-US" sz="1200" dirty="0" smtClean="0"/>
              <a:t/>
            </a:r>
            <a:br>
              <a:rPr lang="en-US" sz="1200" dirty="0" smtClean="0"/>
            </a:br>
            <a:r>
              <a:rPr lang="en-US" sz="1200" dirty="0"/>
              <a:t/>
            </a:r>
            <a:br>
              <a:rPr lang="en-US" sz="1200" dirty="0"/>
            </a:br>
            <a:endParaRPr 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51" y="1551014"/>
            <a:ext cx="10376033" cy="4718330"/>
          </a:xfrm>
          <a:prstGeom prst="rect">
            <a:avLst/>
          </a:prstGeom>
        </p:spPr>
      </p:pic>
    </p:spTree>
    <p:extLst>
      <p:ext uri="{BB962C8B-B14F-4D97-AF65-F5344CB8AC3E}">
        <p14:creationId xmlns:p14="http://schemas.microsoft.com/office/powerpoint/2010/main" val="1188288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8775" y="352425"/>
            <a:ext cx="11833225" cy="5775325"/>
          </a:xfrm>
        </p:spPr>
        <p:txBody>
          <a:bodyPr anchor="ctr">
            <a:normAutofit/>
          </a:bodyPr>
          <a:lstStyle/>
          <a:p>
            <a:pPr algn="ctr"/>
            <a:r>
              <a:rPr lang="en-US" sz="3200" dirty="0" smtClean="0">
                <a:solidFill>
                  <a:schemeClr val="accent4">
                    <a:lumMod val="50000"/>
                  </a:schemeClr>
                </a:solidFill>
              </a:rPr>
              <a:t>Lets go to practical example for previous slide and better understanding proxy topic</a:t>
            </a:r>
            <a:endParaRPr lang="en-US" sz="3200" dirty="0">
              <a:solidFill>
                <a:schemeClr val="accent4">
                  <a:lumMod val="50000"/>
                </a:schemeClr>
              </a:solidFill>
            </a:endParaRPr>
          </a:p>
        </p:txBody>
      </p:sp>
    </p:spTree>
    <p:extLst>
      <p:ext uri="{BB962C8B-B14F-4D97-AF65-F5344CB8AC3E}">
        <p14:creationId xmlns:p14="http://schemas.microsoft.com/office/powerpoint/2010/main" val="792919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8775" y="352425"/>
            <a:ext cx="11833225" cy="5775325"/>
          </a:xfrm>
        </p:spPr>
        <p:txBody>
          <a:bodyPr anchor="t">
            <a:normAutofit fontScale="90000"/>
          </a:bodyPr>
          <a:lstStyle/>
          <a:p>
            <a:r>
              <a:rPr lang="en-US" sz="1200" b="1" dirty="0" smtClean="0"/>
              <a:t/>
            </a:r>
            <a:br>
              <a:rPr lang="en-US" sz="1200" b="1" dirty="0" smtClean="0"/>
            </a:br>
            <a:r>
              <a:rPr lang="en-US" sz="1200" b="1" dirty="0"/>
              <a:t/>
            </a:r>
            <a:br>
              <a:rPr lang="en-US" sz="1200" b="1" dirty="0"/>
            </a:br>
            <a:r>
              <a:rPr lang="en-US" sz="1200" b="1" dirty="0" smtClean="0"/>
              <a:t>		</a:t>
            </a:r>
            <a:r>
              <a:rPr lang="en-US" sz="1400" b="1" dirty="0" smtClean="0">
                <a:solidFill>
                  <a:schemeClr val="accent6">
                    <a:lumMod val="75000"/>
                  </a:schemeClr>
                </a:solidFill>
              </a:rPr>
              <a:t>what’s reflection and why we learned this as prerequisite for learn JDK proxy </a:t>
            </a:r>
            <a:r>
              <a:rPr lang="en-US" sz="1400" b="1" dirty="0" smtClean="0"/>
              <a:t/>
            </a:r>
            <a:br>
              <a:rPr lang="en-US" sz="1400" b="1" dirty="0" smtClean="0"/>
            </a:br>
            <a:r>
              <a:rPr lang="en-US" sz="1200" b="1" dirty="0" smtClean="0"/>
              <a:t/>
            </a:r>
            <a:br>
              <a:rPr lang="en-US" sz="1200" b="1" dirty="0" smtClean="0"/>
            </a:br>
            <a:r>
              <a:rPr lang="en-US" sz="1200" b="1" dirty="0"/>
              <a:t/>
            </a:r>
            <a:br>
              <a:rPr lang="en-US" sz="1200" b="1" dirty="0"/>
            </a:br>
            <a:r>
              <a:rPr lang="en-US" sz="1200" b="1" dirty="0"/>
              <a:t> </a:t>
            </a:r>
            <a:r>
              <a:rPr lang="en-US" sz="1400" dirty="0" smtClean="0"/>
              <a:t>let also for learn better dynamic proxy and </a:t>
            </a:r>
            <a:r>
              <a:rPr lang="en-US" sz="1400" dirty="0" smtClean="0"/>
              <a:t>JDK </a:t>
            </a:r>
            <a:r>
              <a:rPr lang="en-US" sz="1400" dirty="0" smtClean="0"/>
              <a:t>proxy lets a little deep dive into reflection in java</a:t>
            </a:r>
            <a:br>
              <a:rPr lang="en-US" sz="1400" dirty="0" smtClean="0"/>
            </a:br>
            <a:r>
              <a:rPr lang="en-US" sz="1400" dirty="0" smtClean="0"/>
              <a:t/>
            </a:r>
            <a:br>
              <a:rPr lang="en-US" sz="1400" dirty="0" smtClean="0"/>
            </a:br>
            <a:r>
              <a:rPr lang="en-US" sz="1400" dirty="0" smtClean="0"/>
              <a:t>reflection is capability that we can modify inspect runtime attribute of class , interface, property and methods . Primary intent of reflection is </a:t>
            </a:r>
            <a:br>
              <a:rPr lang="en-US" sz="1400" dirty="0" smtClean="0"/>
            </a:br>
            <a:r>
              <a:rPr lang="en-US" sz="1400" dirty="0" smtClean="0"/>
              <a:t/>
            </a:r>
            <a:br>
              <a:rPr lang="en-US" sz="1400" dirty="0" smtClean="0"/>
            </a:br>
            <a:r>
              <a:rPr lang="en-US" sz="1400" dirty="0" smtClean="0"/>
              <a:t>obtain information about class and its member and dynamically interact with them.</a:t>
            </a:r>
            <a:br>
              <a:rPr lang="en-US" sz="1400" dirty="0" smtClean="0"/>
            </a:br>
            <a:r>
              <a:rPr lang="fa-IR" sz="1400" dirty="0" smtClean="0"/>
              <a:t/>
            </a:r>
            <a:br>
              <a:rPr lang="fa-IR" sz="1400" dirty="0" smtClean="0"/>
            </a:br>
            <a:r>
              <a:rPr lang="en-US" sz="1400" dirty="0" smtClean="0"/>
              <a:t>It enable following capability listed below </a:t>
            </a:r>
            <a:r>
              <a:rPr lang="en-US" sz="1200" b="1" dirty="0" smtClean="0"/>
              <a:t>: </a:t>
            </a:r>
            <a:br>
              <a:rPr lang="en-US" sz="1200" b="1" dirty="0" smtClean="0"/>
            </a:br>
            <a:r>
              <a:rPr lang="en-US" sz="1200" b="1" dirty="0"/>
              <a:t>	</a:t>
            </a:r>
            <a:r>
              <a:rPr lang="en-US" sz="1200" b="1" dirty="0" smtClean="0"/>
              <a:t/>
            </a:r>
            <a:br>
              <a:rPr lang="en-US" sz="1200" b="1" dirty="0" smtClean="0"/>
            </a:br>
            <a:r>
              <a:rPr lang="en-US" sz="1200" b="1" dirty="0"/>
              <a:t>	</a:t>
            </a:r>
            <a:r>
              <a:rPr lang="en-US" sz="1600" dirty="0" smtClean="0"/>
              <a:t>inspect class information : </a:t>
            </a:r>
            <a:r>
              <a:rPr lang="en-US" sz="1600" dirty="0"/>
              <a:t> </a:t>
            </a:r>
            <a:r>
              <a:rPr lang="en-US" sz="1600" dirty="0" smtClean="0"/>
              <a:t>you can obtain information about classes , interface , method , constructor at runtime it can be useful </a:t>
            </a:r>
            <a:r>
              <a:rPr lang="en-US" sz="1600" dirty="0" smtClean="0"/>
              <a:t>	for task</a:t>
            </a:r>
            <a:r>
              <a:rPr lang="en-US" sz="1600" dirty="0"/>
              <a:t> </a:t>
            </a:r>
            <a:r>
              <a:rPr lang="en-US" sz="1600" dirty="0" smtClean="0"/>
              <a:t>for </a:t>
            </a:r>
            <a:r>
              <a:rPr lang="en-US" sz="1600" dirty="0" smtClean="0"/>
              <a:t>framework work with classes in flexible and  dynamic way</a:t>
            </a:r>
            <a:br>
              <a:rPr lang="en-US" sz="1600" dirty="0" smtClean="0"/>
            </a:br>
            <a:r>
              <a:rPr lang="en-US" sz="1600" dirty="0"/>
              <a:t/>
            </a:r>
            <a:br>
              <a:rPr lang="en-US" sz="1600" dirty="0"/>
            </a:br>
            <a:r>
              <a:rPr lang="en-US" sz="1600" dirty="0" smtClean="0"/>
              <a:t>	instantiate class dynamically : allow create instance of class at runtime even you don’t know class name until runtime </a:t>
            </a:r>
            <a:br>
              <a:rPr lang="en-US" sz="1600" dirty="0" smtClean="0"/>
            </a:br>
            <a:r>
              <a:rPr lang="en-US" sz="1600" dirty="0"/>
              <a:t>	</a:t>
            </a:r>
            <a:r>
              <a:rPr lang="en-US" sz="1600" dirty="0" smtClean="0"/>
              <a:t>(JDK </a:t>
            </a:r>
            <a:r>
              <a:rPr lang="en-US" sz="1600" dirty="0" smtClean="0"/>
              <a:t>proxy use these feature create instance of proxy class at runtime </a:t>
            </a:r>
            <a:br>
              <a:rPr lang="en-US" sz="1600" dirty="0" smtClean="0"/>
            </a:br>
            <a:r>
              <a:rPr lang="en-US" sz="1600" dirty="0"/>
              <a:t/>
            </a:r>
            <a:br>
              <a:rPr lang="en-US" sz="1600" dirty="0"/>
            </a:br>
            <a:r>
              <a:rPr lang="en-US" sz="1600" dirty="0" smtClean="0"/>
              <a:t>	access and modify fields : you can access and modify property even private one at runtime</a:t>
            </a:r>
            <a:br>
              <a:rPr lang="en-US" sz="1600" dirty="0" smtClean="0"/>
            </a:br>
            <a:r>
              <a:rPr lang="en-US" sz="1600" dirty="0"/>
              <a:t>	</a:t>
            </a:r>
            <a:r>
              <a:rPr lang="en-US" sz="1600" dirty="0" smtClean="0"/>
              <a:t/>
            </a:r>
            <a:br>
              <a:rPr lang="en-US" sz="1600" dirty="0" smtClean="0"/>
            </a:br>
            <a:r>
              <a:rPr lang="en-US" sz="1600" dirty="0"/>
              <a:t>	</a:t>
            </a:r>
            <a:r>
              <a:rPr lang="en-US" sz="1600" dirty="0" smtClean="0"/>
              <a:t>invoke method Dynamically : reflection allow you to invoke method on object dynamically  . This is useful when you want to call </a:t>
            </a:r>
            <a:r>
              <a:rPr lang="en-US" sz="1600" dirty="0" smtClean="0"/>
              <a:t>	method</a:t>
            </a:r>
            <a:r>
              <a:rPr lang="en-US" sz="1600" dirty="0"/>
              <a:t> </a:t>
            </a:r>
            <a:r>
              <a:rPr lang="en-US" sz="1600" dirty="0" smtClean="0"/>
              <a:t>base </a:t>
            </a:r>
            <a:r>
              <a:rPr lang="en-US" sz="1600" dirty="0" smtClean="0"/>
              <a:t>on user input</a:t>
            </a:r>
            <a:r>
              <a:rPr lang="en-US" sz="1200" b="1" dirty="0" smtClean="0"/>
              <a:t/>
            </a:r>
            <a:br>
              <a:rPr lang="en-US" sz="1200" b="1" dirty="0" smtClean="0"/>
            </a:br>
            <a:r>
              <a:rPr lang="en-US" sz="1200" b="1" dirty="0" smtClean="0"/>
              <a:t/>
            </a:r>
            <a:br>
              <a:rPr lang="en-US" sz="1200" b="1" dirty="0" smtClean="0"/>
            </a:br>
            <a:r>
              <a:rPr lang="en-US" sz="1300" b="1" dirty="0" smtClean="0"/>
              <a:t>important note </a:t>
            </a:r>
            <a:r>
              <a:rPr lang="en-US" sz="1200" b="1" dirty="0" smtClean="0"/>
              <a:t>: </a:t>
            </a:r>
            <a:br>
              <a:rPr lang="en-US" sz="1200" b="1" dirty="0" smtClean="0"/>
            </a:br>
            <a:r>
              <a:rPr lang="en-US" sz="1200" b="1" dirty="0"/>
              <a:t>	</a:t>
            </a:r>
            <a:r>
              <a:rPr lang="en-US" sz="1400" dirty="0" smtClean="0"/>
              <a:t>reflection is powerful feature but also we need to use it more precise because if you had wrong it occurred at runtime and able to interrupt 	program . Also it lead less type safe code , ignore encapsulation . </a:t>
            </a:r>
            <a:br>
              <a:rPr lang="en-US" sz="1400" dirty="0" smtClean="0"/>
            </a:br>
            <a:r>
              <a:rPr lang="en-US" sz="1400" dirty="0"/>
              <a:t>	</a:t>
            </a:r>
            <a:r>
              <a:rPr lang="en-US" sz="1400" dirty="0" smtClean="0"/>
              <a:t>We recommend you don’t use as much as possible . But also my need to used it for write library where structure of class is not known until 	runtime. </a:t>
            </a:r>
            <a:endParaRPr lang="en-US" sz="1400" dirty="0"/>
          </a:p>
        </p:txBody>
      </p:sp>
    </p:spTree>
    <p:extLst>
      <p:ext uri="{BB962C8B-B14F-4D97-AF65-F5344CB8AC3E}">
        <p14:creationId xmlns:p14="http://schemas.microsoft.com/office/powerpoint/2010/main" val="2335668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3100" y="352425"/>
            <a:ext cx="11518900" cy="5827713"/>
          </a:xfrm>
        </p:spPr>
        <p:txBody>
          <a:bodyPr anchor="t">
            <a:normAutofit fontScale="90000"/>
          </a:bodyPr>
          <a:lstStyle/>
          <a:p>
            <a:r>
              <a:rPr lang="en-US" sz="1300" dirty="0" smtClean="0"/>
              <a:t>Let see simple code that we load class with class loader and create instance from that using constructor of it</a:t>
            </a:r>
            <a:br>
              <a:rPr lang="en-US" sz="1300" dirty="0" smtClean="0"/>
            </a:br>
            <a:r>
              <a:rPr lang="en-US" sz="1300" dirty="0" smtClean="0"/>
              <a:t/>
            </a:r>
            <a:br>
              <a:rPr lang="en-US" sz="1300" dirty="0" smtClean="0"/>
            </a:br>
            <a:r>
              <a:rPr lang="en-US" sz="1300" dirty="0"/>
              <a:t/>
            </a:r>
            <a:br>
              <a:rPr lang="en-US" sz="1300" dirty="0"/>
            </a:br>
            <a:r>
              <a:rPr lang="en-US" sz="1300" dirty="0" smtClean="0"/>
              <a:t/>
            </a:r>
            <a:br>
              <a:rPr lang="en-US" sz="1300" dirty="0" smtClean="0"/>
            </a:br>
            <a:r>
              <a:rPr lang="en-US" sz="1300" dirty="0"/>
              <a:t/>
            </a:r>
            <a:br>
              <a:rPr lang="en-US" sz="1300" dirty="0"/>
            </a:br>
            <a:r>
              <a:rPr lang="en-US" sz="1300" dirty="0" smtClean="0"/>
              <a:t/>
            </a:r>
            <a:br>
              <a:rPr lang="en-US" sz="1300" dirty="0" smtClean="0"/>
            </a:br>
            <a:r>
              <a:rPr lang="en-US" sz="1300" dirty="0"/>
              <a:t/>
            </a:r>
            <a:br>
              <a:rPr lang="en-US" sz="1300" dirty="0"/>
            </a:br>
            <a:r>
              <a:rPr lang="en-US" sz="1300" dirty="0" smtClean="0"/>
              <a:t/>
            </a:r>
            <a:br>
              <a:rPr lang="en-US" sz="1300" dirty="0" smtClean="0"/>
            </a:br>
            <a:r>
              <a:rPr lang="en-US" sz="1300" dirty="0"/>
              <a:t/>
            </a:r>
            <a:br>
              <a:rPr lang="en-US" sz="1300" dirty="0"/>
            </a:br>
            <a:r>
              <a:rPr lang="en-US" sz="1300" dirty="0" smtClean="0"/>
              <a:t/>
            </a:r>
            <a:br>
              <a:rPr lang="en-US" sz="1300" dirty="0" smtClean="0"/>
            </a:br>
            <a:r>
              <a:rPr lang="en-US" sz="1300" dirty="0"/>
              <a:t/>
            </a:r>
            <a:br>
              <a:rPr lang="en-US" sz="1300" dirty="0"/>
            </a:br>
            <a:r>
              <a:rPr lang="en-US" sz="1300" dirty="0" smtClean="0"/>
              <a:t/>
            </a:r>
            <a:br>
              <a:rPr lang="en-US" sz="1300" dirty="0" smtClean="0"/>
            </a:br>
            <a:r>
              <a:rPr lang="en-US" sz="1300" dirty="0"/>
              <a:t/>
            </a:r>
            <a:br>
              <a:rPr lang="en-US" sz="1300" dirty="0"/>
            </a:br>
            <a:r>
              <a:rPr lang="en-US" sz="1300" dirty="0" smtClean="0"/>
              <a:t/>
            </a:r>
            <a:br>
              <a:rPr lang="en-US" sz="1300" dirty="0" smtClean="0"/>
            </a:br>
            <a:r>
              <a:rPr lang="en-US" sz="1300" dirty="0"/>
              <a:t/>
            </a:r>
            <a:br>
              <a:rPr lang="en-US" sz="1300" dirty="0"/>
            </a:br>
            <a:r>
              <a:rPr lang="en-US" sz="1300" dirty="0" smtClean="0"/>
              <a:t/>
            </a:r>
            <a:br>
              <a:rPr lang="en-US" sz="1300" dirty="0" smtClean="0"/>
            </a:br>
            <a:r>
              <a:rPr lang="en-US" sz="1300" dirty="0"/>
              <a:t/>
            </a:r>
            <a:br>
              <a:rPr lang="en-US" sz="1300" dirty="0"/>
            </a:br>
            <a:r>
              <a:rPr lang="en-US" sz="1300" dirty="0" smtClean="0"/>
              <a:t/>
            </a:r>
            <a:br>
              <a:rPr lang="en-US" sz="1300" dirty="0" smtClean="0"/>
            </a:br>
            <a:r>
              <a:rPr lang="en-US" sz="1300" dirty="0"/>
              <a:t/>
            </a:r>
            <a:br>
              <a:rPr lang="en-US" sz="1300" dirty="0"/>
            </a:br>
            <a:r>
              <a:rPr lang="en-US" sz="1300" dirty="0" smtClean="0"/>
              <a:t/>
            </a:r>
            <a:br>
              <a:rPr lang="en-US" sz="1300" dirty="0" smtClean="0"/>
            </a:br>
            <a:r>
              <a:rPr lang="en-US" sz="1300" dirty="0"/>
              <a:t/>
            </a:r>
            <a:br>
              <a:rPr lang="en-US" sz="1300" dirty="0"/>
            </a:br>
            <a:r>
              <a:rPr lang="en-US" sz="1300" dirty="0" smtClean="0"/>
              <a:t/>
            </a:r>
            <a:br>
              <a:rPr lang="en-US" sz="1300" dirty="0" smtClean="0"/>
            </a:br>
            <a:r>
              <a:rPr lang="en-US" sz="1300" dirty="0"/>
              <a:t/>
            </a:r>
            <a:br>
              <a:rPr lang="en-US" sz="1300" dirty="0"/>
            </a:br>
            <a:r>
              <a:rPr lang="en-US" sz="1300" dirty="0" smtClean="0"/>
              <a:t/>
            </a:r>
            <a:br>
              <a:rPr lang="en-US" sz="1300" dirty="0" smtClean="0"/>
            </a:br>
            <a:r>
              <a:rPr lang="en-US" sz="1300" dirty="0"/>
              <a:t/>
            </a:r>
            <a:br>
              <a:rPr lang="en-US" sz="1300" dirty="0"/>
            </a:br>
            <a:r>
              <a:rPr lang="en-US" sz="1300" dirty="0"/>
              <a:t/>
            </a:r>
            <a:br>
              <a:rPr lang="en-US" sz="1300" dirty="0"/>
            </a:br>
            <a:r>
              <a:rPr lang="en-US" sz="1300" dirty="0" smtClean="0"/>
              <a:t/>
            </a:r>
            <a:br>
              <a:rPr lang="en-US" sz="1300" dirty="0" smtClean="0"/>
            </a:br>
            <a:r>
              <a:rPr lang="en-US" sz="1300" dirty="0"/>
              <a:t/>
            </a:r>
            <a:br>
              <a:rPr lang="en-US" sz="1300" dirty="0"/>
            </a:br>
            <a:r>
              <a:rPr lang="en-US" sz="1300" dirty="0" smtClean="0"/>
              <a:t>at this time we had concept of proxy design pattern and overview of reflection at this time we are able to </a:t>
            </a:r>
            <a:r>
              <a:rPr lang="en-US" sz="1300" dirty="0" err="1" smtClean="0"/>
              <a:t>comprehense</a:t>
            </a:r>
            <a:r>
              <a:rPr lang="en-US" sz="1300" dirty="0" smtClean="0"/>
              <a:t> </a:t>
            </a:r>
            <a:r>
              <a:rPr lang="en-US" sz="1300" dirty="0" smtClean="0"/>
              <a:t>how dynamic proxy work</a:t>
            </a:r>
            <a:endParaRPr lang="en-US" sz="1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50" y="929395"/>
            <a:ext cx="4987690" cy="3380138"/>
          </a:xfrm>
          <a:prstGeom prst="rect">
            <a:avLst/>
          </a:prstGeom>
        </p:spPr>
      </p:pic>
      <p:pic>
        <p:nvPicPr>
          <p:cNvPr id="5" name="Picture 4"/>
          <p:cNvPicPr>
            <a:picLocks noChangeAspect="1"/>
          </p:cNvPicPr>
          <p:nvPr/>
        </p:nvPicPr>
        <p:blipFill>
          <a:blip r:embed="rId3"/>
          <a:stretch>
            <a:fillRect/>
          </a:stretch>
        </p:blipFill>
        <p:spPr>
          <a:xfrm>
            <a:off x="5345910" y="840375"/>
            <a:ext cx="6379061" cy="4104158"/>
          </a:xfrm>
          <a:prstGeom prst="rect">
            <a:avLst/>
          </a:prstGeom>
        </p:spPr>
      </p:pic>
    </p:spTree>
    <p:extLst>
      <p:ext uri="{BB962C8B-B14F-4D97-AF65-F5344CB8AC3E}">
        <p14:creationId xmlns:p14="http://schemas.microsoft.com/office/powerpoint/2010/main" val="2393431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3100" y="352425"/>
            <a:ext cx="11518900" cy="5827713"/>
          </a:xfrm>
        </p:spPr>
        <p:txBody>
          <a:bodyPr anchor="t">
            <a:normAutofit/>
          </a:bodyPr>
          <a:lstStyle/>
          <a:p>
            <a:r>
              <a:rPr lang="en-US" sz="1200" dirty="0" smtClean="0"/>
              <a:t>	</a:t>
            </a:r>
            <a:r>
              <a:rPr lang="en-US" sz="1600" b="1" dirty="0" smtClean="0"/>
              <a:t>What </a:t>
            </a:r>
            <a:r>
              <a:rPr lang="en-US" sz="1600" b="1" dirty="0" smtClean="0"/>
              <a:t>is dynamic proxy ?  What are different type ?How transactional work behind scene? </a:t>
            </a:r>
            <a:br>
              <a:rPr lang="en-US" sz="1600" b="1" dirty="0" smtClean="0"/>
            </a:br>
            <a:r>
              <a:rPr lang="en-US" sz="1200" dirty="0"/>
              <a:t/>
            </a:r>
            <a:br>
              <a:rPr lang="en-US" sz="1200" dirty="0"/>
            </a:br>
            <a:r>
              <a:rPr lang="en-US" sz="1400" dirty="0" smtClean="0"/>
              <a:t>Dynamic proxy in java is mechanism that allow you to create proxy instance for interface at runtime</a:t>
            </a:r>
            <a:br>
              <a:rPr lang="en-US" sz="1400" dirty="0" smtClean="0"/>
            </a:br>
            <a:r>
              <a:rPr lang="en-US" sz="1400" dirty="0" smtClean="0"/>
              <a:t/>
            </a:r>
            <a:br>
              <a:rPr lang="en-US" sz="1400" dirty="0" smtClean="0"/>
            </a:br>
            <a:r>
              <a:rPr lang="en-US" sz="1400" dirty="0" smtClean="0"/>
              <a:t>Dynamic proxy type divided in 2 type JDK proxy and CGLIB proxy</a:t>
            </a:r>
            <a:br>
              <a:rPr lang="en-US" sz="1400" dirty="0" smtClean="0"/>
            </a:br>
            <a:r>
              <a:rPr lang="en-US" sz="1400" dirty="0" smtClean="0"/>
              <a:t/>
            </a:r>
            <a:br>
              <a:rPr lang="en-US" sz="1400" dirty="0" smtClean="0"/>
            </a:br>
            <a:r>
              <a:rPr lang="en-US" sz="1400" dirty="0" smtClean="0"/>
              <a:t>dynamic proxy are commonly used in </a:t>
            </a:r>
            <a:r>
              <a:rPr lang="en-US" sz="1400" dirty="0" err="1" smtClean="0"/>
              <a:t>Aop</a:t>
            </a:r>
            <a:r>
              <a:rPr lang="en-US" sz="1400" dirty="0" smtClean="0"/>
              <a:t> (aspect oriented programming ) we want to separate our concern from business logic</a:t>
            </a:r>
            <a:br>
              <a:rPr lang="en-US" sz="1400" dirty="0" smtClean="0"/>
            </a:br>
            <a:r>
              <a:rPr lang="en-US" sz="1400" dirty="0" smtClean="0"/>
              <a:t/>
            </a:r>
            <a:br>
              <a:rPr lang="en-US" sz="1400" dirty="0" smtClean="0"/>
            </a:br>
            <a:r>
              <a:rPr lang="en-US" sz="1400" dirty="0" smtClean="0"/>
              <a:t>such as cache , security , log , transaction</a:t>
            </a:r>
            <a:br>
              <a:rPr lang="en-US" sz="1400" dirty="0" smtClean="0"/>
            </a:br>
            <a:r>
              <a:rPr lang="en-US" sz="1400" dirty="0"/>
              <a:t/>
            </a:r>
            <a:br>
              <a:rPr lang="en-US" sz="1400" dirty="0"/>
            </a:br>
            <a:r>
              <a:rPr lang="en-US" sz="1400" dirty="0" smtClean="0"/>
              <a:t>lets overview some key term of </a:t>
            </a:r>
            <a:r>
              <a:rPr lang="en-US" sz="1400" dirty="0" err="1" smtClean="0"/>
              <a:t>Aop</a:t>
            </a:r>
            <a:r>
              <a:rPr lang="en-US" sz="1400" dirty="0" smtClean="0"/>
              <a:t>:</a:t>
            </a:r>
            <a:br>
              <a:rPr lang="en-US" sz="1400" dirty="0" smtClean="0"/>
            </a:br>
            <a:r>
              <a:rPr lang="en-US" sz="1400" dirty="0" smtClean="0"/>
              <a:t/>
            </a:r>
            <a:br>
              <a:rPr lang="en-US" sz="1400" dirty="0" smtClean="0"/>
            </a:br>
            <a:r>
              <a:rPr lang="en-US" sz="1400" dirty="0" smtClean="0"/>
              <a:t>Aspect : is module that encapsulate a cross cutting concern . It define what need to be done( as action or advice) and where it should be applied</a:t>
            </a:r>
            <a:br>
              <a:rPr lang="en-US" sz="1400" dirty="0" smtClean="0"/>
            </a:br>
            <a:r>
              <a:rPr lang="en-US" sz="1400" dirty="0" smtClean="0"/>
              <a:t/>
            </a:r>
            <a:br>
              <a:rPr lang="en-US" sz="1400" dirty="0" smtClean="0"/>
            </a:br>
            <a:r>
              <a:rPr lang="en-US" sz="1400" dirty="0" smtClean="0"/>
              <a:t>join point : is a specific point of program . It can be method call </a:t>
            </a:r>
            <a:br>
              <a:rPr lang="en-US" sz="1400" dirty="0" smtClean="0"/>
            </a:br>
            <a:r>
              <a:rPr lang="en-US" sz="1400" dirty="0"/>
              <a:t/>
            </a:r>
            <a:br>
              <a:rPr lang="en-US" sz="1400" dirty="0"/>
            </a:br>
            <a:r>
              <a:rPr lang="en-US" sz="1400" dirty="0" smtClean="0"/>
              <a:t>point cut : it define the condition under which advice should be executed . Point cut use expression to match join point</a:t>
            </a:r>
            <a:br>
              <a:rPr lang="en-US" sz="1400" dirty="0" smtClean="0"/>
            </a:br>
            <a:r>
              <a:rPr lang="en-US" sz="1400" dirty="0"/>
              <a:t/>
            </a:r>
            <a:br>
              <a:rPr lang="en-US" sz="1400" dirty="0"/>
            </a:br>
            <a:r>
              <a:rPr lang="en-US" sz="1400" dirty="0" smtClean="0"/>
              <a:t>advice : actual code that need to be executed at  join point . There are different type exists such as (before – after – around …)</a:t>
            </a:r>
            <a:br>
              <a:rPr lang="en-US" sz="1400" dirty="0" smtClean="0"/>
            </a:br>
            <a:r>
              <a:rPr lang="en-US" sz="1400" dirty="0"/>
              <a:t/>
            </a:r>
            <a:br>
              <a:rPr lang="en-US" sz="1400" dirty="0"/>
            </a:br>
            <a:r>
              <a:rPr lang="en-US" sz="1400" dirty="0" smtClean="0"/>
              <a:t>weaving : is process of integrating aspect with main application code  . It can done on different stage. Compile time , load time , run time . </a:t>
            </a:r>
            <a:r>
              <a:rPr lang="en-US" sz="1400" dirty="0" smtClean="0"/>
              <a:t>JDK  </a:t>
            </a:r>
            <a:r>
              <a:rPr lang="en-US" sz="1400" dirty="0" smtClean="0"/>
              <a:t>weaving at runtime</a:t>
            </a:r>
            <a:br>
              <a:rPr lang="en-US" sz="1400" dirty="0" smtClean="0"/>
            </a:br>
            <a:r>
              <a:rPr lang="en-US" sz="1400" dirty="0"/>
              <a:t/>
            </a:r>
            <a:br>
              <a:rPr lang="en-US" sz="1400" dirty="0"/>
            </a:br>
            <a:r>
              <a:rPr lang="en-US" sz="1400" dirty="0" smtClean="0"/>
              <a:t>lets see simple java code use this concept</a:t>
            </a:r>
            <a:endParaRPr lang="en-US" sz="1400" dirty="0"/>
          </a:p>
        </p:txBody>
      </p:sp>
    </p:spTree>
    <p:extLst>
      <p:ext uri="{BB962C8B-B14F-4D97-AF65-F5344CB8AC3E}">
        <p14:creationId xmlns:p14="http://schemas.microsoft.com/office/powerpoint/2010/main" val="2346953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212</Words>
  <Application>Microsoft Office PowerPoint</Application>
  <PresentationFormat>Widescreen</PresentationFormat>
  <Paragraphs>133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Tahoma</vt:lpstr>
      <vt:lpstr>Wingdings 3</vt:lpstr>
      <vt:lpstr>Wisp</vt:lpstr>
      <vt:lpstr>DYNAMIC PROXY</vt:lpstr>
      <vt:lpstr>Proxy design pattern</vt:lpstr>
      <vt:lpstr> Proxy design pattern intent according to GoF is:   Provide a surrogate or placeholder for another object to control access to it  if you want to use class is fine but we want to give access them to client application . That need to  had some capability or restriction or track before request processed and so on  let see real world sample that let you comprehension better  as you know lot of us wee using proxy for access to telegram     or proxy server that it middleware between client and internet  </vt:lpstr>
      <vt:lpstr>    why we need proxy instead of direct access   1. privacy :   proxy can be used to hide user ip address . This is important for who want to access to internet revealing their true   identity or location    2. security :   proxy can act as additional layer that filter malicious content such as malware , virus , phishing . It can restrict  access to content of specific website  3. access control :  proxy allow organization for monitor every activity   4. Geographical Access :   can be used to access region restricted content . By route  internet  traffic through proxy server located on different  region  for example suppose you want to access to youtube.com but as policy of this company restricted ip originated from iran but not other country on Europe such as Italy then by using proxy server we connect proxy server located on Italy and proxy server responsible for route request to youtube.com also result redirected from proxy server to our pc and see result  5. network Performance Optimization :  it can compress data and optimize content for faster delivery</vt:lpstr>
      <vt:lpstr> consider scenario that you had problem and cant to attend to online class but you say to your friend to be attend at class on behalf of you . That whenever teacher (as client) ask question Mr Hoseini your you don’t attended to class but your friend says present on chat box section .   </vt:lpstr>
      <vt:lpstr>Lets go to practical example for previous slide and better understanding proxy topic</vt:lpstr>
      <vt:lpstr>    what’s reflection and why we learned this as prerequisite for learn JDK proxy     let also for learn better dynamic proxy and JDK proxy lets a little deep dive into reflection in java  reflection is capability that we can modify inspect runtime attribute of class , interface, property and methods . Primary intent of reflection is   obtain information about class and its member and dynamically interact with them.  It enable following capability listed below :     inspect class information :  you can obtain information about classes , interface , method , constructor at runtime it can be useful  for task for framework work with classes in flexible and  dynamic way   instantiate class dynamically : allow create instance of class at runtime even you don’t know class name until runtime   (JDK proxy use these feature create instance of proxy class at runtime    access and modify fields : you can access and modify property even private one at runtime    invoke method Dynamically : reflection allow you to invoke method on object dynamically  . This is useful when you want to call  method base on user input  important note :   reflection is powerful feature but also we need to use it more precise because if you had wrong it occurred at runtime and able to interrupt  program . Also it lead less type safe code , ignore encapsulation .   We recommend you don’t use as much as possible . But also my need to used it for write library where structure of class is not known until  runtime. </vt:lpstr>
      <vt:lpstr>Let see simple code that we load class with class loader and create instance from that using constructor of it                            at this time we had concept of proxy design pattern and overview of reflection at this time we are able to comprehense how dynamic proxy work</vt:lpstr>
      <vt:lpstr> What is dynamic proxy ?  What are different type ?How transactional work behind scene?   Dynamic proxy in java is mechanism that allow you to create proxy instance for interface at runtime  Dynamic proxy type divided in 2 type JDK proxy and CGLIB proxy  dynamic proxy are commonly used in Aop (aspect oriented programming ) we want to separate our concern from business logic  such as cache , security , log , transaction  lets overview some key term of Aop:  Aspect : is module that encapsulate a cross cutting concern . It define what need to be done( as action or advice) and where it should be applied  join point : is a specific point of program . It can be method call   point cut : it define the condition under which advice should be executed . Point cut use expression to match join point  advice : actual code that need to be executed at  join point . There are different type exists such as (before – after – around …)  weaving : is process of integrating aspect with main application code  . It can done on different stage. Compile time , load time , run time . JDK  weaving at runtime  lets see simple java code use this concept</vt:lpstr>
      <vt:lpstr>PowerPoint Presentation</vt:lpstr>
      <vt:lpstr>    </vt:lpstr>
      <vt:lpstr>    </vt:lpstr>
      <vt:lpstr>    </vt:lpstr>
      <vt:lpstr>    </vt:lpstr>
      <vt:lpstr>    </vt:lpstr>
      <vt:lpstr>    </vt:lpstr>
      <vt:lpstr>    </vt:lpstr>
      <vt:lpstr>    </vt:lpstr>
      <vt:lpstr>    </vt:lpstr>
      <vt:lpstr>    </vt:lpstr>
      <vt:lpstr>    </vt:lpstr>
      <vt:lpstr>Thanks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2024-02-17T16:07:38Z</dcterms:created>
  <dcterms:modified xsi:type="dcterms:W3CDTF">2024-02-19T12:10:14Z</dcterms:modified>
</cp:coreProperties>
</file>