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407" r:id="rId2"/>
    <p:sldId id="429" r:id="rId3"/>
    <p:sldId id="466" r:id="rId4"/>
    <p:sldId id="467" r:id="rId5"/>
    <p:sldId id="468" r:id="rId6"/>
    <p:sldId id="477" r:id="rId7"/>
    <p:sldId id="469" r:id="rId8"/>
    <p:sldId id="478" r:id="rId9"/>
    <p:sldId id="470" r:id="rId10"/>
    <p:sldId id="471" r:id="rId11"/>
    <p:sldId id="472" r:id="rId12"/>
    <p:sldId id="473" r:id="rId13"/>
    <p:sldId id="474" r:id="rId14"/>
    <p:sldId id="475" r:id="rId15"/>
    <p:sldId id="476" r:id="rId16"/>
    <p:sldId id="453" r:id="rId17"/>
    <p:sldId id="479" r:id="rId18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FF3300"/>
    <a:srgbClr val="339966"/>
    <a:srgbClr val="003366"/>
    <a:srgbClr val="4F7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576" autoAdjust="0"/>
  </p:normalViewPr>
  <p:slideViewPr>
    <p:cSldViewPr>
      <p:cViewPr varScale="1">
        <p:scale>
          <a:sx n="110" d="100"/>
          <a:sy n="110" d="100"/>
        </p:scale>
        <p:origin x="16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6684"/>
    </p:cViewPr>
  </p:sorterViewPr>
  <p:notesViewPr>
    <p:cSldViewPr>
      <p:cViewPr varScale="1">
        <p:scale>
          <a:sx n="69" d="100"/>
          <a:sy n="69" d="100"/>
        </p:scale>
        <p:origin x="-3288" y="-102"/>
      </p:cViewPr>
      <p:guideLst>
        <p:guide orient="horz" pos="2924"/>
        <p:guide pos="22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37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371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8" tIns="46514" rIns="93028" bIns="46514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/>
            </a:lvl1pPr>
          </a:lstStyle>
          <a:p>
            <a:pPr>
              <a:defRPr/>
            </a:pPr>
            <a:fld id="{F763EB5E-0093-4DAD-94CA-7DE2C3982C8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639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963988" y="8816975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816975"/>
            <a:ext cx="30337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/>
            </a:lvl1pPr>
          </a:lstStyle>
          <a:p>
            <a:pPr>
              <a:defRPr/>
            </a:pPr>
            <a:fld id="{E9CE1FF4-F2A1-48E9-8459-014505C8BF1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87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CE1FF4-F2A1-48E9-8459-014505C8BF1E}" type="slidenum">
              <a:rPr lang="ar-SA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2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3CD27C1-9C16-47CC-A30E-D306A781B3C8}" type="slidenum">
              <a:rPr lang="ar-SA" altLang="en-US" sz="1200"/>
              <a:pPr/>
              <a:t>5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5970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D11EB-6B6D-4EC3-835D-38BC16880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0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79744-FE58-4580-921C-7E99ECEBA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8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637B7-A430-4017-B674-872228318A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518EA3-9AF8-4C88-9645-429E0F2CE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70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0A0C2-0FE4-4F78-AC0C-7616687AD0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6CC5A-C861-4CA6-A3C8-A0743C2B66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D3C26-7A9E-4B2B-8A94-534A9FBC4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5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3031C-3E9E-458F-9FB3-919A9561FC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DDE5E-BF75-424D-A4E7-80A7C0B8B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7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4ADA6-432D-4BCE-BA93-E3E44F07B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04848-D1B6-4EDA-8445-911F8ADA94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0EF66-5230-423D-A1E6-78FC08374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3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064C1-0E23-4863-AEAF-98B86EA042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2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IT2 Handout #0</a:t>
            </a:r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+mn-lt"/>
              </a:defRPr>
            </a:lvl1pPr>
          </a:lstStyle>
          <a:p>
            <a:pPr>
              <a:defRPr/>
            </a:pPr>
            <a:fld id="{F389E3A9-C37F-4301-813C-EB13085A0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533400" y="6096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yazd.ac.i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64564-1F84-497F-968B-155B2BD5C1F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2052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/>
          <a:p>
            <a:r>
              <a:rPr lang="en-US" altLang="fa-IR" dirty="0" smtClean="0"/>
              <a:t>Ranking based </a:t>
            </a:r>
            <a:r>
              <a:rPr lang="en-US" altLang="fa-IR" dirty="0" smtClean="0"/>
              <a:t>on </a:t>
            </a:r>
            <a:r>
              <a:rPr lang="en-US" altLang="fa-IR" dirty="0" smtClean="0"/>
              <a:t>connectivity</a:t>
            </a:r>
          </a:p>
        </p:txBody>
      </p:sp>
      <p:sp>
        <p:nvSpPr>
          <p:cNvPr id="2053" name="Rectangle 16"/>
          <p:cNvSpPr>
            <a:spLocks noChangeArrowheads="1"/>
          </p:cNvSpPr>
          <p:nvPr/>
        </p:nvSpPr>
        <p:spPr bwMode="auto">
          <a:xfrm>
            <a:off x="2514600" y="4251325"/>
            <a:ext cx="5349875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fa-IR" b="1" dirty="0">
                <a:solidFill>
                  <a:srgbClr val="000099"/>
                </a:solidFill>
                <a:latin typeface="Comic Sans MS" pitchFamily="66" charset="0"/>
              </a:rPr>
              <a:t>Ali Mohammad </a:t>
            </a:r>
            <a:r>
              <a:rPr lang="en-US" altLang="fa-IR" b="1" dirty="0" err="1">
                <a:solidFill>
                  <a:srgbClr val="000099"/>
                </a:solidFill>
                <a:latin typeface="Comic Sans MS" pitchFamily="66" charset="0"/>
              </a:rPr>
              <a:t>Zareh</a:t>
            </a:r>
            <a:r>
              <a:rPr lang="en-US" altLang="fa-IR" b="1" dirty="0">
                <a:solidFill>
                  <a:srgbClr val="000099"/>
                </a:solidFill>
                <a:latin typeface="Comic Sans MS" pitchFamily="66" charset="0"/>
              </a:rPr>
              <a:t> </a:t>
            </a:r>
            <a:r>
              <a:rPr lang="en-US" altLang="fa-IR" b="1" dirty="0" err="1">
                <a:solidFill>
                  <a:srgbClr val="000099"/>
                </a:solidFill>
                <a:latin typeface="Comic Sans MS" pitchFamily="66" charset="0"/>
              </a:rPr>
              <a:t>Bidoki</a:t>
            </a:r>
            <a:endParaRPr lang="en-US" altLang="fa-IR" b="1" dirty="0">
              <a:solidFill>
                <a:srgbClr val="000099"/>
              </a:solidFill>
              <a:latin typeface="Comic Sans MS" pitchFamily="66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fa-IR" sz="1800" b="1" dirty="0">
                <a:solidFill>
                  <a:srgbClr val="000099"/>
                </a:solidFill>
                <a:latin typeface="Comic Sans MS" pitchFamily="66" charset="0"/>
              </a:rPr>
              <a:t>Computer Engineering, Yazd University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fa-IR" sz="1400" b="1" dirty="0">
                <a:solidFill>
                  <a:srgbClr val="000099"/>
                </a:solidFill>
                <a:latin typeface="Comic Sans MS" pitchFamily="66" charset="0"/>
              </a:rPr>
              <a:t>alizareh@yazd.ac.ir</a:t>
            </a:r>
          </a:p>
        </p:txBody>
      </p:sp>
      <p:sp>
        <p:nvSpPr>
          <p:cNvPr id="2054" name="Line 17"/>
          <p:cNvSpPr>
            <a:spLocks noChangeShapeType="1"/>
          </p:cNvSpPr>
          <p:nvPr/>
        </p:nvSpPr>
        <p:spPr bwMode="auto">
          <a:xfrm>
            <a:off x="838200" y="3886200"/>
            <a:ext cx="7315200" cy="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055" name="Picture 19" descr="Untitled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149725"/>
            <a:ext cx="10445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96228FAA-8DBB-4DC7-A613-C036F833EDEE}" type="slidenum">
              <a:rPr lang="ar-SA" altLang="en-US" sz="1200">
                <a:latin typeface="Comic Sans MS" panose="030F0702030302020204" pitchFamily="66" charset="0"/>
              </a:rPr>
              <a:pPr/>
              <a:t>10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Google’s PageRank Algorithm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200" smtClean="0"/>
              <a:t>Idea: Mine structure of the </a:t>
            </a:r>
            <a:r>
              <a:rPr lang="en-US" altLang="en-US" sz="3200" i="1" smtClean="0">
                <a:solidFill>
                  <a:srgbClr val="FF0000"/>
                </a:solidFill>
              </a:rPr>
              <a:t>web graph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 Each web page is a node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 Each hyperlink is a directed edge</a:t>
            </a:r>
          </a:p>
        </p:txBody>
      </p:sp>
    </p:spTree>
    <p:extLst>
      <p:ext uri="{BB962C8B-B14F-4D97-AF65-F5344CB8AC3E}">
        <p14:creationId xmlns:p14="http://schemas.microsoft.com/office/powerpoint/2010/main" val="11696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E315EB1-B19A-404E-87B7-15E2D63A25E0}" type="slidenum">
              <a:rPr lang="ar-SA" altLang="en-US" sz="1200">
                <a:latin typeface="Comic Sans MS" panose="030F0702030302020204" pitchFamily="66" charset="0"/>
              </a:rPr>
              <a:pPr/>
              <a:t>11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PageRank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000" smtClean="0"/>
              <a:t>Assumption: A</a:t>
            </a:r>
            <a:r>
              <a:rPr lang="en-US" altLang="en-US" sz="2000" b="1" smtClean="0"/>
              <a:t> link</a:t>
            </a:r>
            <a:r>
              <a:rPr lang="en-US" altLang="en-US" sz="2000" smtClean="0"/>
              <a:t> from page A to page B is a </a:t>
            </a:r>
            <a:r>
              <a:rPr lang="en-US" altLang="en-US" sz="2000" b="1" smtClean="0"/>
              <a:t>recommendation</a:t>
            </a:r>
            <a:r>
              <a:rPr lang="en-US" altLang="en-US" sz="2000" smtClean="0"/>
              <a:t> of page B by the author of A</a:t>
            </a:r>
            <a:br>
              <a:rPr lang="en-US" altLang="en-US" sz="2000" smtClean="0"/>
            </a:br>
            <a:r>
              <a:rPr lang="en-US" altLang="en-US" sz="2000" smtClean="0"/>
              <a:t>(we say B is </a:t>
            </a:r>
            <a:r>
              <a:rPr lang="en-US" altLang="en-US" sz="2000" i="1" smtClean="0"/>
              <a:t>successor</a:t>
            </a:r>
            <a:r>
              <a:rPr lang="en-US" altLang="en-US" sz="2000" smtClean="0"/>
              <a:t> of A)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è"/>
            </a:pPr>
            <a:r>
              <a:rPr lang="en-US" altLang="en-US" sz="2000" smtClean="0"/>
              <a:t>Quality of a page is related to its in-degree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è"/>
            </a:pPr>
            <a:endParaRPr lang="en-US" altLang="en-US" sz="1600" smtClean="0"/>
          </a:p>
          <a:p>
            <a:pPr>
              <a:lnSpc>
                <a:spcPct val="110000"/>
              </a:lnSpc>
            </a:pPr>
            <a:r>
              <a:rPr lang="en-US" altLang="en-US" sz="2000" smtClean="0"/>
              <a:t>Recursion: Quality of a page is related to</a:t>
            </a:r>
          </a:p>
          <a:p>
            <a:pPr lvl="1">
              <a:lnSpc>
                <a:spcPct val="110000"/>
              </a:lnSpc>
            </a:pPr>
            <a:r>
              <a:rPr lang="en-US" altLang="en-US" sz="1600" smtClean="0"/>
              <a:t> its in-degree, and to </a:t>
            </a:r>
          </a:p>
          <a:p>
            <a:pPr lvl="1">
              <a:lnSpc>
                <a:spcPct val="110000"/>
              </a:lnSpc>
            </a:pPr>
            <a:r>
              <a:rPr lang="en-US" altLang="en-US" sz="1600" smtClean="0"/>
              <a:t> the </a:t>
            </a:r>
            <a:r>
              <a:rPr lang="en-US" altLang="en-US" sz="1600" i="1" smtClean="0"/>
              <a:t>quality</a:t>
            </a:r>
            <a:r>
              <a:rPr lang="en-US" altLang="en-US" sz="1600" smtClean="0"/>
              <a:t> of pages linking to it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è"/>
            </a:pPr>
            <a:r>
              <a:rPr lang="en-US" altLang="en-US" sz="2000" b="1" smtClean="0">
                <a:solidFill>
                  <a:srgbClr val="FF0000"/>
                </a:solidFill>
              </a:rPr>
              <a:t>PageRank</a:t>
            </a:r>
            <a:r>
              <a:rPr lang="en-US" altLang="en-US" sz="2000" smtClean="0">
                <a:solidFill>
                  <a:srgbClr val="FF0000"/>
                </a:solidFill>
              </a:rPr>
              <a:t> </a:t>
            </a:r>
            <a:endParaRPr lang="en-US" altLang="en-US" sz="2000" smtClean="0"/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8172450" y="2708275"/>
            <a:ext cx="576263" cy="576263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B</a:t>
            </a:r>
          </a:p>
        </p:txBody>
      </p:sp>
      <p:sp>
        <p:nvSpPr>
          <p:cNvPr id="23559" name="Oval 6"/>
          <p:cNvSpPr>
            <a:spLocks noChangeArrowheads="1"/>
          </p:cNvSpPr>
          <p:nvPr/>
        </p:nvSpPr>
        <p:spPr bwMode="auto">
          <a:xfrm>
            <a:off x="6227763" y="2708275"/>
            <a:ext cx="576262" cy="576263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/>
              <a:t>A</a:t>
            </a: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804025" y="2997200"/>
            <a:ext cx="13684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667625" y="3284538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Successor</a:t>
            </a:r>
          </a:p>
        </p:txBody>
      </p:sp>
    </p:spTree>
    <p:extLst>
      <p:ext uri="{BB962C8B-B14F-4D97-AF65-F5344CB8AC3E}">
        <p14:creationId xmlns:p14="http://schemas.microsoft.com/office/powerpoint/2010/main" val="318360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6367137-2475-45C5-8951-12880B4C68EE}" type="slidenum">
              <a:rPr lang="ar-SA" altLang="en-US" sz="1200">
                <a:latin typeface="Comic Sans MS" panose="030F0702030302020204" pitchFamily="66" charset="0"/>
              </a:rPr>
              <a:pPr/>
              <a:t>12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Definition of PageRank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Consider the following infinite </a:t>
            </a:r>
            <a:r>
              <a:rPr lang="en-US" altLang="en-US" sz="200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walk</a:t>
            </a: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 (surf):</a:t>
            </a:r>
          </a:p>
          <a:p>
            <a:pPr lvl="1">
              <a:lnSpc>
                <a:spcPct val="120000"/>
              </a:lnSpc>
            </a:pPr>
            <a:r>
              <a:rPr lang="en-US" alt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t>Initially the surfer is at a random page</a:t>
            </a:r>
          </a:p>
          <a:p>
            <a:pPr lvl="1">
              <a:lnSpc>
                <a:spcPct val="120000"/>
              </a:lnSpc>
            </a:pPr>
            <a:r>
              <a:rPr lang="en-US" altLang="en-US" sz="160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each step, the surfer proceeds to a randomly chosen successor of the current page (With probability 1/outdegree)</a:t>
            </a:r>
          </a:p>
          <a:p>
            <a:pPr>
              <a:lnSpc>
                <a:spcPct val="120000"/>
              </a:lnSpc>
            </a:pPr>
            <a:r>
              <a:rPr lang="en-US" altLang="en-US" sz="20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PageRank of a page p is </a:t>
            </a:r>
            <a:r>
              <a:rPr lang="en-US" altLang="en-US" sz="20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fraction of steps the surfer spends at p in the limit.</a:t>
            </a:r>
          </a:p>
          <a:p>
            <a:pPr lvl="1">
              <a:lnSpc>
                <a:spcPct val="120000"/>
              </a:lnSpc>
            </a:pPr>
            <a:r>
              <a:rPr lang="en-US" altLang="en-US" sz="1600" b="1" i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surfer model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00563" y="4149725"/>
            <a:ext cx="4105275" cy="1655763"/>
            <a:chOff x="2562" y="2931"/>
            <a:chExt cx="2586" cy="1043"/>
          </a:xfrm>
        </p:grpSpPr>
        <p:sp>
          <p:nvSpPr>
            <p:cNvPr id="24583" name="Oval 5"/>
            <p:cNvSpPr>
              <a:spLocks noChangeArrowheads="1"/>
            </p:cNvSpPr>
            <p:nvPr/>
          </p:nvSpPr>
          <p:spPr bwMode="auto">
            <a:xfrm>
              <a:off x="3424" y="329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p</a:t>
              </a:r>
            </a:p>
          </p:txBody>
        </p:sp>
        <p:sp>
          <p:nvSpPr>
            <p:cNvPr id="24584" name="Oval 6"/>
            <p:cNvSpPr>
              <a:spLocks noChangeArrowheads="1"/>
            </p:cNvSpPr>
            <p:nvPr/>
          </p:nvSpPr>
          <p:spPr bwMode="auto">
            <a:xfrm>
              <a:off x="3787" y="3248"/>
              <a:ext cx="227" cy="22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585" name="Oval 7"/>
            <p:cNvSpPr>
              <a:spLocks noChangeArrowheads="1"/>
            </p:cNvSpPr>
            <p:nvPr/>
          </p:nvSpPr>
          <p:spPr bwMode="auto">
            <a:xfrm>
              <a:off x="4241" y="3293"/>
              <a:ext cx="227" cy="22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586" name="Oval 8"/>
            <p:cNvSpPr>
              <a:spLocks noChangeArrowheads="1"/>
            </p:cNvSpPr>
            <p:nvPr/>
          </p:nvSpPr>
          <p:spPr bwMode="auto">
            <a:xfrm>
              <a:off x="3833" y="3611"/>
              <a:ext cx="227" cy="22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3061" y="3475"/>
              <a:ext cx="227" cy="22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3061" y="3112"/>
              <a:ext cx="227" cy="227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2000"/>
                <a:t>s</a:t>
              </a:r>
            </a:p>
          </p:txBody>
        </p:sp>
        <p:sp>
          <p:nvSpPr>
            <p:cNvPr id="24589" name="Oval 11"/>
            <p:cNvSpPr>
              <a:spLocks noChangeArrowheads="1"/>
            </p:cNvSpPr>
            <p:nvPr/>
          </p:nvSpPr>
          <p:spPr bwMode="auto">
            <a:xfrm>
              <a:off x="3379" y="3747"/>
              <a:ext cx="227" cy="22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590" name="Oval 12"/>
            <p:cNvSpPr>
              <a:spLocks noChangeArrowheads="1"/>
            </p:cNvSpPr>
            <p:nvPr/>
          </p:nvSpPr>
          <p:spPr bwMode="auto">
            <a:xfrm>
              <a:off x="4286" y="3656"/>
              <a:ext cx="227" cy="22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591" name="Line 13"/>
            <p:cNvSpPr>
              <a:spLocks noChangeShapeType="1"/>
            </p:cNvSpPr>
            <p:nvPr/>
          </p:nvSpPr>
          <p:spPr bwMode="auto">
            <a:xfrm>
              <a:off x="3651" y="338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2" name="Line 14"/>
            <p:cNvSpPr>
              <a:spLocks noChangeShapeType="1"/>
            </p:cNvSpPr>
            <p:nvPr/>
          </p:nvSpPr>
          <p:spPr bwMode="auto">
            <a:xfrm>
              <a:off x="4014" y="3339"/>
              <a:ext cx="227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3" name="Line 15"/>
            <p:cNvSpPr>
              <a:spLocks noChangeShapeType="1"/>
            </p:cNvSpPr>
            <p:nvPr/>
          </p:nvSpPr>
          <p:spPr bwMode="auto">
            <a:xfrm flipH="1" flipV="1">
              <a:off x="4059" y="3747"/>
              <a:ext cx="227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4" name="Line 16"/>
            <p:cNvSpPr>
              <a:spLocks noChangeShapeType="1"/>
            </p:cNvSpPr>
            <p:nvPr/>
          </p:nvSpPr>
          <p:spPr bwMode="auto">
            <a:xfrm flipH="1">
              <a:off x="3606" y="3747"/>
              <a:ext cx="227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5" name="Line 17"/>
            <p:cNvSpPr>
              <a:spLocks noChangeShapeType="1"/>
            </p:cNvSpPr>
            <p:nvPr/>
          </p:nvSpPr>
          <p:spPr bwMode="auto">
            <a:xfrm flipV="1">
              <a:off x="3515" y="352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6" name="Line 18"/>
            <p:cNvSpPr>
              <a:spLocks noChangeShapeType="1"/>
            </p:cNvSpPr>
            <p:nvPr/>
          </p:nvSpPr>
          <p:spPr bwMode="auto">
            <a:xfrm flipH="1" flipV="1">
              <a:off x="3288" y="3248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7" name="Line 19"/>
            <p:cNvSpPr>
              <a:spLocks noChangeShapeType="1"/>
            </p:cNvSpPr>
            <p:nvPr/>
          </p:nvSpPr>
          <p:spPr bwMode="auto">
            <a:xfrm>
              <a:off x="3152" y="333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Line 20"/>
            <p:cNvSpPr>
              <a:spLocks noChangeShapeType="1"/>
            </p:cNvSpPr>
            <p:nvPr/>
          </p:nvSpPr>
          <p:spPr bwMode="auto">
            <a:xfrm flipV="1">
              <a:off x="4467" y="3339"/>
              <a:ext cx="363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9" name="Line 21"/>
            <p:cNvSpPr>
              <a:spLocks noChangeShapeType="1"/>
            </p:cNvSpPr>
            <p:nvPr/>
          </p:nvSpPr>
          <p:spPr bwMode="auto">
            <a:xfrm flipV="1">
              <a:off x="4495" y="3656"/>
              <a:ext cx="27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Line 22"/>
            <p:cNvSpPr>
              <a:spLocks noChangeShapeType="1"/>
            </p:cNvSpPr>
            <p:nvPr/>
          </p:nvSpPr>
          <p:spPr bwMode="auto">
            <a:xfrm>
              <a:off x="4785" y="3520"/>
              <a:ext cx="363" cy="0"/>
            </a:xfrm>
            <a:prstGeom prst="line">
              <a:avLst/>
            </a:prstGeom>
            <a:noFill/>
            <a:ln w="5715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1" name="Line 23"/>
            <p:cNvSpPr>
              <a:spLocks noChangeShapeType="1"/>
            </p:cNvSpPr>
            <p:nvPr/>
          </p:nvSpPr>
          <p:spPr bwMode="auto">
            <a:xfrm flipH="1">
              <a:off x="2971" y="3702"/>
              <a:ext cx="22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Oval 24"/>
            <p:cNvSpPr>
              <a:spLocks noChangeArrowheads="1"/>
            </p:cNvSpPr>
            <p:nvPr/>
          </p:nvSpPr>
          <p:spPr bwMode="auto">
            <a:xfrm>
              <a:off x="3560" y="2931"/>
              <a:ext cx="227" cy="22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n-US" altLang="en-US" sz="2000"/>
            </a:p>
          </p:txBody>
        </p:sp>
        <p:sp>
          <p:nvSpPr>
            <p:cNvPr id="24603" name="Line 25"/>
            <p:cNvSpPr>
              <a:spLocks noChangeShapeType="1"/>
            </p:cNvSpPr>
            <p:nvPr/>
          </p:nvSpPr>
          <p:spPr bwMode="auto">
            <a:xfrm flipH="1" flipV="1">
              <a:off x="3742" y="3113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Line 26"/>
            <p:cNvSpPr>
              <a:spLocks noChangeShapeType="1"/>
            </p:cNvSpPr>
            <p:nvPr/>
          </p:nvSpPr>
          <p:spPr bwMode="auto">
            <a:xfrm>
              <a:off x="3288" y="3657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5" name="Line 27"/>
            <p:cNvSpPr>
              <a:spLocks noChangeShapeType="1"/>
            </p:cNvSpPr>
            <p:nvPr/>
          </p:nvSpPr>
          <p:spPr bwMode="auto">
            <a:xfrm>
              <a:off x="2653" y="324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28"/>
            <p:cNvSpPr txBox="1">
              <a:spLocks noChangeArrowheads="1"/>
            </p:cNvSpPr>
            <p:nvPr/>
          </p:nvSpPr>
          <p:spPr bwMode="auto">
            <a:xfrm>
              <a:off x="2562" y="3049"/>
              <a:ext cx="49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/>
                <a:t>Surfer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90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F1C6AAC8-BA22-4BDE-8E42-F0FD95835903}" type="slidenum">
              <a:rPr lang="ar-SA" altLang="en-US" sz="1200">
                <a:latin typeface="Comic Sans MS" panose="030F0702030302020204" pitchFamily="66" charset="0"/>
              </a:rPr>
              <a:pPr/>
              <a:t>13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PageRank (cont.)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05485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smtClean="0"/>
              <a:t>By previous theorem:</a:t>
            </a:r>
          </a:p>
          <a:p>
            <a:r>
              <a:rPr lang="en-US" altLang="en-US" sz="2400" smtClean="0"/>
              <a:t>PageRank = stationary probability for this Markov chain, i.e.  </a:t>
            </a:r>
          </a:p>
          <a:p>
            <a:pPr>
              <a:buFontTx/>
              <a:buNone/>
            </a:pP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/>
            </a:r>
            <a:br>
              <a:rPr lang="en-US" altLang="en-US" sz="2400" smtClean="0"/>
            </a:br>
            <a:endParaRPr lang="en-US" altLang="en-US" sz="2400" smtClean="0"/>
          </a:p>
          <a:p>
            <a:endParaRPr lang="en-US" altLang="en-US" sz="2400" smtClean="0"/>
          </a:p>
        </p:txBody>
      </p:sp>
      <p:graphicFrame>
        <p:nvGraphicFramePr>
          <p:cNvPr id="2560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84213" y="3646488"/>
          <a:ext cx="82438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2981383" imgH="295148" progId="Equation.3">
                  <p:embed/>
                </p:oleObj>
              </mc:Choice>
              <mc:Fallback>
                <p:oleObj name="Equation" r:id="rId3" imgW="2981383" imgH="2951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6488"/>
                        <a:ext cx="824388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4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7FE1069C-A85F-4D32-AEB1-F6A71E905925}" type="slidenum">
              <a:rPr lang="ar-SA" altLang="en-US" sz="1200">
                <a:latin typeface="Comic Sans MS" panose="030F0702030302020204" pitchFamily="66" charset="0"/>
              </a:rPr>
              <a:pPr/>
              <a:t>14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PageRank (cont.)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4581525"/>
            <a:ext cx="7993063" cy="122396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1600" b="1" smtClean="0">
                <a:latin typeface="Arial" panose="020B0604020202020204" pitchFamily="34" charset="0"/>
                <a:cs typeface="Arial" panose="020B0604020202020204" pitchFamily="34" charset="0"/>
              </a:rPr>
              <a:t>PageRank of P is</a:t>
            </a:r>
          </a:p>
          <a:p>
            <a:pPr algn="ctr">
              <a:buFontTx/>
              <a:buNone/>
            </a:pPr>
            <a:r>
              <a:rPr lang="en-US" alt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P(A)/4 + P(B)/3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4330700" y="3640138"/>
            <a:ext cx="914400" cy="850900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lIns="88900" tIns="44450" rIns="88900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 flipH="1">
            <a:off x="1968500" y="2522538"/>
            <a:ext cx="13081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900" tIns="44450" rIns="88900" bIns="44450" anchor="ctr"/>
          <a:lstStyle/>
          <a:p>
            <a:endParaRPr lang="en-US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3238500" y="2103438"/>
            <a:ext cx="914400" cy="850900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lIns="88900" tIns="44450" rIns="88900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6633" name="Line 7"/>
          <p:cNvSpPr>
            <a:spLocks noChangeShapeType="1"/>
          </p:cNvSpPr>
          <p:nvPr/>
        </p:nvSpPr>
        <p:spPr bwMode="auto">
          <a:xfrm>
            <a:off x="3962400" y="2903538"/>
            <a:ext cx="495300" cy="914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900" tIns="44450" rIns="88900" bIns="44450" anchor="ctr"/>
          <a:lstStyle/>
          <a:p>
            <a:endParaRPr lang="en-US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H="1">
            <a:off x="2616200" y="2827338"/>
            <a:ext cx="7747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900" tIns="44450" rIns="88900" bIns="44450" anchor="ctr"/>
          <a:lstStyle/>
          <a:p>
            <a:endParaRPr lang="en-US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 flipH="1">
            <a:off x="3695700" y="2916238"/>
            <a:ext cx="0" cy="1193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900" tIns="44450" rIns="88900" bIns="44450" anchor="ctr"/>
          <a:lstStyle/>
          <a:p>
            <a:endParaRPr lang="en-US"/>
          </a:p>
        </p:txBody>
      </p:sp>
      <p:sp>
        <p:nvSpPr>
          <p:cNvPr id="26636" name="Oval 10"/>
          <p:cNvSpPr>
            <a:spLocks noChangeArrowheads="1"/>
          </p:cNvSpPr>
          <p:nvPr/>
        </p:nvSpPr>
        <p:spPr bwMode="auto">
          <a:xfrm flipH="1">
            <a:off x="5295900" y="1989138"/>
            <a:ext cx="914400" cy="850900"/>
          </a:xfrm>
          <a:prstGeom prst="ellipse">
            <a:avLst/>
          </a:prstGeom>
          <a:solidFill>
            <a:srgbClr val="FFFF66"/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lIns="88900" tIns="44450" rIns="88900" bIns="4445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 b="1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H="1">
            <a:off x="4991100" y="2789238"/>
            <a:ext cx="495300" cy="9144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900" tIns="44450" rIns="88900" bIns="44450" anchor="ctr"/>
          <a:lstStyle/>
          <a:p>
            <a:endParaRPr lang="en-US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6057900" y="2713038"/>
            <a:ext cx="7747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900" tIns="44450" rIns="88900" bIns="44450" anchor="ctr"/>
          <a:lstStyle/>
          <a:p>
            <a:endParaRPr lang="en-US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5753100" y="2801938"/>
            <a:ext cx="0" cy="1193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88900" tIns="44450" rIns="88900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B68EB7D9-53D7-4F38-B19A-B534A37BC0AD}" type="slidenum">
              <a:rPr lang="ar-SA" altLang="en-US" sz="1200">
                <a:latin typeface="Comic Sans MS" panose="030F0702030302020204" pitchFamily="66" charset="0"/>
              </a:rPr>
              <a:pPr/>
              <a:t>15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PageRank (cont.)</a:t>
            </a:r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989138"/>
            <a:ext cx="5256212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PageRank Implementation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R=vector of all pages</a:t>
            </a:r>
          </a:p>
          <a:p>
            <a:pPr lvl="1" eaLnBrk="1" hangingPunct="1"/>
            <a:r>
              <a:rPr lang="en-US" dirty="0" smtClean="0">
                <a:ea typeface="ＭＳ Ｐゴシック" pitchFamily="34" charset="-128"/>
              </a:rPr>
              <a:t>R=[pr</a:t>
            </a:r>
            <a:r>
              <a:rPr lang="en-US" baseline="-25000" dirty="0" smtClean="0">
                <a:ea typeface="ＭＳ Ｐゴシック" pitchFamily="34" charset="-128"/>
              </a:rPr>
              <a:t>0</a:t>
            </a:r>
            <a:r>
              <a:rPr lang="en-US" dirty="0" smtClean="0">
                <a:ea typeface="ＭＳ Ｐゴシック" pitchFamily="34" charset="-128"/>
              </a:rPr>
              <a:t>,pr</a:t>
            </a:r>
            <a:r>
              <a:rPr lang="en-US" baseline="-25000" dirty="0" smtClean="0">
                <a:ea typeface="ＭＳ Ｐゴシック" pitchFamily="34" charset="-128"/>
              </a:rPr>
              <a:t>1</a:t>
            </a:r>
            <a:r>
              <a:rPr lang="en-US" dirty="0" smtClean="0">
                <a:ea typeface="ＭＳ Ｐゴシック" pitchFamily="34" charset="-128"/>
              </a:rPr>
              <a:t>,pr</a:t>
            </a:r>
            <a:r>
              <a:rPr lang="en-US" baseline="-25000" dirty="0" smtClean="0">
                <a:ea typeface="ＭＳ Ｐゴシック" pitchFamily="34" charset="-128"/>
              </a:rPr>
              <a:t>2</a:t>
            </a:r>
            <a:r>
              <a:rPr lang="en-US" dirty="0" smtClean="0">
                <a:ea typeface="ＭＳ Ｐゴシック" pitchFamily="34" charset="-128"/>
              </a:rPr>
              <a:t>,…,pr</a:t>
            </a:r>
            <a:r>
              <a:rPr lang="en-US" baseline="-25000" dirty="0" smtClean="0">
                <a:ea typeface="ＭＳ Ｐゴシック" pitchFamily="34" charset="-128"/>
              </a:rPr>
              <a:t>n</a:t>
            </a:r>
            <a:r>
              <a:rPr lang="en-US" dirty="0" smtClean="0">
                <a:ea typeface="ＭＳ Ｐゴシック" pitchFamily="34" charset="-128"/>
              </a:rPr>
              <a:t>]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How find R?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R</a:t>
            </a:r>
            <a:r>
              <a:rPr lang="en-US" baseline="-25000" dirty="0" smtClean="0">
                <a:ea typeface="ＭＳ Ｐゴシック" pitchFamily="34" charset="-128"/>
              </a:rPr>
              <a:t>0</a:t>
            </a:r>
            <a:r>
              <a:rPr lang="en-US" dirty="0" smtClean="0">
                <a:ea typeface="ＭＳ Ｐゴシック" pitchFamily="34" charset="-128"/>
              </a:rPr>
              <a:t>=[1/n,1/n,…]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A: </a:t>
            </a:r>
            <a:r>
              <a:rPr lang="en-US" dirty="0" err="1" smtClean="0">
                <a:ea typeface="ＭＳ Ｐゴシック" pitchFamily="34" charset="-128"/>
              </a:rPr>
              <a:t>a</a:t>
            </a:r>
            <a:r>
              <a:rPr lang="en-US" baseline="-25000" dirty="0" err="1" smtClean="0">
                <a:ea typeface="ＭＳ Ｐゴシック" pitchFamily="34" charset="-128"/>
              </a:rPr>
              <a:t>ij</a:t>
            </a:r>
            <a:r>
              <a:rPr lang="en-US" dirty="0" smtClean="0">
                <a:ea typeface="ＭＳ Ｐゴシック" pitchFamily="34" charset="-128"/>
              </a:rPr>
              <a:t>=1/</a:t>
            </a:r>
            <a:r>
              <a:rPr lang="en-US" dirty="0" err="1" smtClean="0">
                <a:ea typeface="ＭＳ Ｐゴシック" pitchFamily="34" charset="-128"/>
              </a:rPr>
              <a:t>Outdegree</a:t>
            </a:r>
            <a:r>
              <a:rPr lang="en-US" dirty="0" smtClean="0">
                <a:ea typeface="ＭＳ Ｐゴシック" pitchFamily="34" charset="-128"/>
              </a:rPr>
              <a:t>(</a:t>
            </a:r>
            <a:r>
              <a:rPr lang="en-US" dirty="0" err="1" smtClean="0">
                <a:ea typeface="ＭＳ Ｐゴシック" pitchFamily="34" charset="-128"/>
              </a:rPr>
              <a:t>i</a:t>
            </a:r>
            <a:r>
              <a:rPr lang="en-US" dirty="0" smtClean="0">
                <a:ea typeface="ＭＳ Ｐゴシック" pitchFamily="34" charset="-128"/>
              </a:rPr>
              <a:t>)</a:t>
            </a:r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R</a:t>
            </a:r>
            <a:r>
              <a:rPr lang="en-US" baseline="-25000" dirty="0" smtClean="0">
                <a:ea typeface="ＭＳ Ｐゴシック" pitchFamily="34" charset="-128"/>
              </a:rPr>
              <a:t>n</a:t>
            </a:r>
            <a:r>
              <a:rPr lang="en-US" dirty="0" smtClean="0">
                <a:ea typeface="ＭＳ Ｐゴシック" pitchFamily="34" charset="-128"/>
              </a:rPr>
              <a:t>=A</a:t>
            </a:r>
            <a:r>
              <a:rPr lang="en-US" baseline="30000" dirty="0" smtClean="0">
                <a:ea typeface="ＭＳ Ｐゴシック" pitchFamily="34" charset="-128"/>
              </a:rPr>
              <a:t>t </a:t>
            </a:r>
            <a:r>
              <a:rPr lang="en-US" dirty="0" smtClean="0">
                <a:ea typeface="ＭＳ Ｐゴシック" pitchFamily="34" charset="-128"/>
              </a:rPr>
              <a:t>*R</a:t>
            </a:r>
            <a:r>
              <a:rPr lang="en-US" baseline="-25000" dirty="0" smtClean="0">
                <a:ea typeface="ＭＳ Ｐゴシック" pitchFamily="34" charset="-128"/>
              </a:rPr>
              <a:t>n-1</a:t>
            </a: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Until |R</a:t>
            </a:r>
            <a:r>
              <a:rPr lang="en-US" baseline="-25000" dirty="0" smtClean="0">
                <a:ea typeface="ＭＳ Ｐゴシック" pitchFamily="34" charset="-128"/>
              </a:rPr>
              <a:t>n</a:t>
            </a:r>
            <a:r>
              <a:rPr lang="en-US" dirty="0" smtClean="0">
                <a:ea typeface="ＭＳ Ｐゴシック" pitchFamily="34" charset="-128"/>
              </a:rPr>
              <a:t>-R</a:t>
            </a:r>
            <a:r>
              <a:rPr lang="en-US" baseline="-25000" dirty="0" smtClean="0">
                <a:ea typeface="ＭＳ Ｐゴシック" pitchFamily="34" charset="-128"/>
              </a:rPr>
              <a:t>n-1</a:t>
            </a:r>
            <a:r>
              <a:rPr lang="en-US" dirty="0" smtClean="0">
                <a:ea typeface="ＭＳ Ｐゴシック" pitchFamily="34" charset="-128"/>
              </a:rPr>
              <a:t>|&lt;</a:t>
            </a:r>
            <a:r>
              <a:rPr lang="en-US" dirty="0" smtClean="0">
                <a:ea typeface="ＭＳ Ｐゴシック" pitchFamily="34" charset="-128"/>
              </a:rPr>
              <a:t>e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R=[PR(A),PR(B),PR(C),PR(D)] 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PR(B)=PR(A)/2+PR(C)/3=1/4*1/2+1/4*1/3</a:t>
            </a:r>
          </a:p>
          <a:p>
            <a:pPr eaLnBrk="1" hangingPunct="1"/>
            <a:r>
              <a:rPr lang="en-US" sz="2400" dirty="0" smtClean="0">
                <a:ea typeface="ＭＳ Ｐゴシック" pitchFamily="34" charset="-128"/>
              </a:rPr>
              <a:t>PR(D)=P(B)/1+PR(C)/3=1/4*1+1/4*1/3</a:t>
            </a:r>
            <a:endParaRPr lang="en-US" sz="2400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 smtClean="0">
                <a:ea typeface="ＭＳ Ｐゴシック" pitchFamily="34" charset="-128"/>
              </a:rPr>
              <a:t>….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EED18D8-A7DA-4621-A574-16F66EE32323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16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25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28" y="2204864"/>
            <a:ext cx="4623392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PageRank Complexity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>
              <a:ea typeface="ＭＳ Ｐゴシック" pitchFamily="34" charset="-128"/>
            </a:endParaRP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E= number of edges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K=number of iteration</a:t>
            </a:r>
          </a:p>
          <a:p>
            <a:pPr eaLnBrk="1" hangingPunct="1"/>
            <a:r>
              <a:rPr lang="en-US" dirty="0">
                <a:ea typeface="ＭＳ Ｐゴシック" pitchFamily="34" charset="-128"/>
              </a:rPr>
              <a:t>O(E*K</a:t>
            </a:r>
            <a:r>
              <a:rPr lang="en-US" dirty="0" smtClean="0">
                <a:ea typeface="ＭＳ Ｐゴシック" pitchFamily="34" charset="-128"/>
              </a:rPr>
              <a:t>)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PageRank Challenges</a:t>
            </a:r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>
              <a:ea typeface="ＭＳ Ｐゴシック" pitchFamily="34" charset="-128"/>
            </a:endParaRPr>
          </a:p>
          <a:p>
            <a:pPr eaLnBrk="1" hangingPunct="1"/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fld id="{5EED18D8-A7DA-4621-A574-16F66EE32323}" type="slidenum">
              <a:rPr lang="en-US" sz="1200" smtClean="0">
                <a:solidFill>
                  <a:srgbClr val="898989"/>
                </a:solidFill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pPr eaLnBrk="1" hangingPunct="1"/>
              <a:t>17</a:t>
            </a:fld>
            <a:endParaRPr lang="en-US" sz="1200" smtClean="0">
              <a:solidFill>
                <a:srgbClr val="898989"/>
              </a:solidFill>
              <a:latin typeface="Calibri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125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  <a:latin typeface="Lucida Sans" pitchFamily="34" charset="0"/>
                <a:ea typeface="Arial Unicode MS" pitchFamily="34" charset="-128"/>
                <a:cs typeface="Arial Unicode MS" pitchFamily="34" charset="-128"/>
              </a:rPr>
              <a:t>Sec. 1.2</a:t>
            </a:r>
          </a:p>
        </p:txBody>
      </p:sp>
    </p:spTree>
    <p:extLst>
      <p:ext uri="{BB962C8B-B14F-4D97-AF65-F5344CB8AC3E}">
        <p14:creationId xmlns:p14="http://schemas.microsoft.com/office/powerpoint/2010/main" val="197784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D0133-C500-4E15-B1EA-A3C2980CB5F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Architecture of Search Engines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939925" y="2038350"/>
            <a:ext cx="1792288" cy="371951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249488" y="2743200"/>
            <a:ext cx="11493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Crawler(s)</a:t>
            </a: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438400" y="3117850"/>
            <a:ext cx="741363" cy="258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430463" y="3481388"/>
            <a:ext cx="741362" cy="258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2422525" y="3830638"/>
            <a:ext cx="754063" cy="22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2427288" y="4194175"/>
            <a:ext cx="777875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fa-IR" altLang="fa-IR" sz="1800">
              <a:latin typeface="Tahoma" pitchFamily="34" charset="0"/>
            </a:endParaRPr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 flipH="1">
            <a:off x="1835150" y="3163888"/>
            <a:ext cx="549275" cy="49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H="1">
            <a:off x="1919288" y="3527425"/>
            <a:ext cx="40957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 flipH="1" flipV="1">
            <a:off x="1897063" y="3900488"/>
            <a:ext cx="458787" cy="7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 flipH="1" flipV="1">
            <a:off x="1889125" y="4137025"/>
            <a:ext cx="43338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AutoShape 15"/>
          <p:cNvSpPr>
            <a:spLocks/>
          </p:cNvSpPr>
          <p:nvPr/>
        </p:nvSpPr>
        <p:spPr bwMode="auto">
          <a:xfrm>
            <a:off x="3348038" y="3089275"/>
            <a:ext cx="185737" cy="1395413"/>
          </a:xfrm>
          <a:prstGeom prst="rightBrace">
            <a:avLst>
              <a:gd name="adj1" fmla="val 6260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88" name="AutoShape 17"/>
          <p:cNvSpPr>
            <a:spLocks noChangeArrowheads="1"/>
          </p:cNvSpPr>
          <p:nvPr/>
        </p:nvSpPr>
        <p:spPr bwMode="auto">
          <a:xfrm>
            <a:off x="5199063" y="1874838"/>
            <a:ext cx="420687" cy="717550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89" name="AutoShape 18"/>
          <p:cNvSpPr>
            <a:spLocks noChangeArrowheads="1"/>
          </p:cNvSpPr>
          <p:nvPr/>
        </p:nvSpPr>
        <p:spPr bwMode="auto">
          <a:xfrm>
            <a:off x="4751388" y="1882775"/>
            <a:ext cx="420687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0" name="Rectangle 19"/>
          <p:cNvSpPr>
            <a:spLocks noChangeArrowheads="1"/>
          </p:cNvSpPr>
          <p:nvPr/>
        </p:nvSpPr>
        <p:spPr bwMode="auto">
          <a:xfrm>
            <a:off x="4022725" y="1628775"/>
            <a:ext cx="155733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Page Repository</a:t>
            </a:r>
          </a:p>
        </p:txBody>
      </p:sp>
      <p:sp>
        <p:nvSpPr>
          <p:cNvPr id="3091" name="Rectangle 20"/>
          <p:cNvSpPr>
            <a:spLocks noChangeArrowheads="1"/>
          </p:cNvSpPr>
          <p:nvPr/>
        </p:nvSpPr>
        <p:spPr bwMode="auto">
          <a:xfrm>
            <a:off x="3906838" y="343535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Indexer 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Module</a:t>
            </a:r>
          </a:p>
        </p:txBody>
      </p:sp>
      <p:sp>
        <p:nvSpPr>
          <p:cNvPr id="3092" name="Rectangle 21"/>
          <p:cNvSpPr>
            <a:spLocks noChangeArrowheads="1"/>
          </p:cNvSpPr>
          <p:nvPr/>
        </p:nvSpPr>
        <p:spPr bwMode="auto">
          <a:xfrm>
            <a:off x="5140325" y="3438525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Collection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Analysis 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Module</a:t>
            </a:r>
          </a:p>
        </p:txBody>
      </p:sp>
      <p:sp>
        <p:nvSpPr>
          <p:cNvPr id="3093" name="Freeform 22"/>
          <p:cNvSpPr>
            <a:spLocks/>
          </p:cNvSpPr>
          <p:nvPr/>
        </p:nvSpPr>
        <p:spPr bwMode="auto">
          <a:xfrm>
            <a:off x="3571875" y="2260600"/>
            <a:ext cx="568325" cy="1508125"/>
          </a:xfrm>
          <a:custGeom>
            <a:avLst/>
            <a:gdLst>
              <a:gd name="T0" fmla="*/ 0 w 358"/>
              <a:gd name="T1" fmla="*/ 2147483647 h 950"/>
              <a:gd name="T2" fmla="*/ 2147483647 w 358"/>
              <a:gd name="T3" fmla="*/ 2147483647 h 950"/>
              <a:gd name="T4" fmla="*/ 2147483647 w 358"/>
              <a:gd name="T5" fmla="*/ 0 h 950"/>
              <a:gd name="T6" fmla="*/ 2147483647 w 358"/>
              <a:gd name="T7" fmla="*/ 0 h 950"/>
              <a:gd name="T8" fmla="*/ 0 60000 65536"/>
              <a:gd name="T9" fmla="*/ 0 60000 65536"/>
              <a:gd name="T10" fmla="*/ 0 60000 65536"/>
              <a:gd name="T11" fmla="*/ 0 60000 65536"/>
              <a:gd name="T12" fmla="*/ 0 w 358"/>
              <a:gd name="T13" fmla="*/ 0 h 950"/>
              <a:gd name="T14" fmla="*/ 358 w 358"/>
              <a:gd name="T15" fmla="*/ 950 h 9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8" h="950">
                <a:moveTo>
                  <a:pt x="0" y="950"/>
                </a:moveTo>
                <a:lnTo>
                  <a:pt x="62" y="950"/>
                </a:lnTo>
                <a:lnTo>
                  <a:pt x="62" y="0"/>
                </a:lnTo>
                <a:lnTo>
                  <a:pt x="35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4" name="Line 23"/>
          <p:cNvSpPr>
            <a:spLocks noChangeShapeType="1"/>
          </p:cNvSpPr>
          <p:nvPr/>
        </p:nvSpPr>
        <p:spPr bwMode="auto">
          <a:xfrm flipH="1">
            <a:off x="4362450" y="2717800"/>
            <a:ext cx="284163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5" name="AutoShape 24"/>
          <p:cNvSpPr>
            <a:spLocks noChangeArrowheads="1"/>
          </p:cNvSpPr>
          <p:nvPr/>
        </p:nvSpPr>
        <p:spPr bwMode="auto">
          <a:xfrm>
            <a:off x="4170363" y="5208588"/>
            <a:ext cx="420687" cy="7540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6" name="AutoShape 25"/>
          <p:cNvSpPr>
            <a:spLocks noChangeArrowheads="1"/>
          </p:cNvSpPr>
          <p:nvPr/>
        </p:nvSpPr>
        <p:spPr bwMode="auto">
          <a:xfrm>
            <a:off x="4781550" y="5211763"/>
            <a:ext cx="420688" cy="754062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7" name="AutoShape 26"/>
          <p:cNvSpPr>
            <a:spLocks noChangeArrowheads="1"/>
          </p:cNvSpPr>
          <p:nvPr/>
        </p:nvSpPr>
        <p:spPr bwMode="auto">
          <a:xfrm>
            <a:off x="5657850" y="5213350"/>
            <a:ext cx="420688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098" name="Line 27"/>
          <p:cNvSpPr>
            <a:spLocks noChangeShapeType="1"/>
          </p:cNvSpPr>
          <p:nvPr/>
        </p:nvSpPr>
        <p:spPr bwMode="auto">
          <a:xfrm>
            <a:off x="5300663" y="2706688"/>
            <a:ext cx="457200" cy="617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9" name="Rectangle 28"/>
          <p:cNvSpPr>
            <a:spLocks noChangeArrowheads="1"/>
          </p:cNvSpPr>
          <p:nvPr/>
        </p:nvSpPr>
        <p:spPr bwMode="auto">
          <a:xfrm>
            <a:off x="6389688" y="343535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Query </a:t>
            </a:r>
          </a:p>
          <a:p>
            <a:pPr algn="ctr" eaLnBrk="0" hangingPunct="0"/>
            <a:r>
              <a:rPr lang="en-US" altLang="fa-IR" sz="1800">
                <a:latin typeface="Tahoma" pitchFamily="34" charset="0"/>
              </a:rPr>
              <a:t>Engine</a:t>
            </a:r>
          </a:p>
        </p:txBody>
      </p:sp>
      <p:sp>
        <p:nvSpPr>
          <p:cNvPr id="3100" name="Rectangle 29"/>
          <p:cNvSpPr>
            <a:spLocks noChangeArrowheads="1"/>
          </p:cNvSpPr>
          <p:nvPr/>
        </p:nvSpPr>
        <p:spPr bwMode="auto">
          <a:xfrm>
            <a:off x="7783513" y="3416300"/>
            <a:ext cx="1025525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Ranking</a:t>
            </a:r>
          </a:p>
        </p:txBody>
      </p:sp>
      <p:sp>
        <p:nvSpPr>
          <p:cNvPr id="3101" name="Line 30"/>
          <p:cNvSpPr>
            <a:spLocks noChangeShapeType="1"/>
          </p:cNvSpPr>
          <p:nvPr/>
        </p:nvSpPr>
        <p:spPr bwMode="auto">
          <a:xfrm>
            <a:off x="7426325" y="3830638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2" name="Rectangle 31"/>
          <p:cNvSpPr>
            <a:spLocks noChangeArrowheads="1"/>
          </p:cNvSpPr>
          <p:nvPr/>
        </p:nvSpPr>
        <p:spPr bwMode="auto">
          <a:xfrm>
            <a:off x="6675438" y="1849438"/>
            <a:ext cx="1397000" cy="50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Client</a:t>
            </a:r>
          </a:p>
        </p:txBody>
      </p:sp>
      <p:sp>
        <p:nvSpPr>
          <p:cNvPr id="3103" name="Line 32"/>
          <p:cNvSpPr>
            <a:spLocks noChangeShapeType="1"/>
          </p:cNvSpPr>
          <p:nvPr/>
        </p:nvSpPr>
        <p:spPr bwMode="auto">
          <a:xfrm flipH="1">
            <a:off x="6948488" y="2546350"/>
            <a:ext cx="444500" cy="765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4" name="Line 33"/>
          <p:cNvSpPr>
            <a:spLocks noChangeShapeType="1"/>
          </p:cNvSpPr>
          <p:nvPr/>
        </p:nvSpPr>
        <p:spPr bwMode="auto">
          <a:xfrm flipH="1" flipV="1">
            <a:off x="7635875" y="2495550"/>
            <a:ext cx="581025" cy="828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5" name="Freeform 34"/>
          <p:cNvSpPr>
            <a:spLocks/>
          </p:cNvSpPr>
          <p:nvPr/>
        </p:nvSpPr>
        <p:spPr bwMode="auto">
          <a:xfrm>
            <a:off x="5684838" y="2273300"/>
            <a:ext cx="863600" cy="1063625"/>
          </a:xfrm>
          <a:custGeom>
            <a:avLst/>
            <a:gdLst>
              <a:gd name="T0" fmla="*/ 0 w 544"/>
              <a:gd name="T1" fmla="*/ 0 h 670"/>
              <a:gd name="T2" fmla="*/ 2147483647 w 544"/>
              <a:gd name="T3" fmla="*/ 0 h 670"/>
              <a:gd name="T4" fmla="*/ 2147483647 w 544"/>
              <a:gd name="T5" fmla="*/ 2147483647 h 670"/>
              <a:gd name="T6" fmla="*/ 0 60000 65536"/>
              <a:gd name="T7" fmla="*/ 0 60000 65536"/>
              <a:gd name="T8" fmla="*/ 0 60000 65536"/>
              <a:gd name="T9" fmla="*/ 0 w 544"/>
              <a:gd name="T10" fmla="*/ 0 h 670"/>
              <a:gd name="T11" fmla="*/ 544 w 544"/>
              <a:gd name="T12" fmla="*/ 670 h 6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670">
                <a:moveTo>
                  <a:pt x="0" y="0"/>
                </a:moveTo>
                <a:lnTo>
                  <a:pt x="311" y="0"/>
                </a:lnTo>
                <a:lnTo>
                  <a:pt x="544" y="67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06" name="Rectangle 35"/>
          <p:cNvSpPr>
            <a:spLocks noChangeArrowheads="1"/>
          </p:cNvSpPr>
          <p:nvPr/>
        </p:nvSpPr>
        <p:spPr bwMode="auto">
          <a:xfrm>
            <a:off x="2106613" y="5972175"/>
            <a:ext cx="1828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Indexes :</a:t>
            </a:r>
          </a:p>
        </p:txBody>
      </p:sp>
      <p:sp>
        <p:nvSpPr>
          <p:cNvPr id="3107" name="Rectangle 36"/>
          <p:cNvSpPr>
            <a:spLocks noChangeArrowheads="1"/>
          </p:cNvSpPr>
          <p:nvPr/>
        </p:nvSpPr>
        <p:spPr bwMode="auto">
          <a:xfrm>
            <a:off x="3635375" y="6092825"/>
            <a:ext cx="11493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Text</a:t>
            </a:r>
          </a:p>
        </p:txBody>
      </p:sp>
      <p:sp>
        <p:nvSpPr>
          <p:cNvPr id="3108" name="Rectangle 37"/>
          <p:cNvSpPr>
            <a:spLocks noChangeArrowheads="1"/>
          </p:cNvSpPr>
          <p:nvPr/>
        </p:nvSpPr>
        <p:spPr bwMode="auto">
          <a:xfrm>
            <a:off x="4430713" y="6056313"/>
            <a:ext cx="11493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Structure</a:t>
            </a:r>
          </a:p>
        </p:txBody>
      </p:sp>
      <p:sp>
        <p:nvSpPr>
          <p:cNvPr id="3109" name="Rectangle 38"/>
          <p:cNvSpPr>
            <a:spLocks noChangeArrowheads="1"/>
          </p:cNvSpPr>
          <p:nvPr/>
        </p:nvSpPr>
        <p:spPr bwMode="auto">
          <a:xfrm>
            <a:off x="5476875" y="5973763"/>
            <a:ext cx="8032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Utility</a:t>
            </a:r>
          </a:p>
        </p:txBody>
      </p:sp>
      <p:sp>
        <p:nvSpPr>
          <p:cNvPr id="3110" name="Line 39"/>
          <p:cNvSpPr>
            <a:spLocks noChangeShapeType="1"/>
          </p:cNvSpPr>
          <p:nvPr/>
        </p:nvSpPr>
        <p:spPr bwMode="auto">
          <a:xfrm>
            <a:off x="4510088" y="4435475"/>
            <a:ext cx="136525" cy="384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1" name="AutoShape 40"/>
          <p:cNvSpPr>
            <a:spLocks/>
          </p:cNvSpPr>
          <p:nvPr/>
        </p:nvSpPr>
        <p:spPr bwMode="auto">
          <a:xfrm rot="-5294155">
            <a:off x="4690269" y="4636294"/>
            <a:ext cx="185738" cy="857250"/>
          </a:xfrm>
          <a:prstGeom prst="rightBrace">
            <a:avLst>
              <a:gd name="adj1" fmla="val 3846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112" name="Line 41"/>
          <p:cNvSpPr>
            <a:spLocks noChangeShapeType="1"/>
          </p:cNvSpPr>
          <p:nvPr/>
        </p:nvSpPr>
        <p:spPr bwMode="auto">
          <a:xfrm flipV="1">
            <a:off x="5227638" y="4424363"/>
            <a:ext cx="173037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3" name="Line 42"/>
          <p:cNvSpPr>
            <a:spLocks noChangeShapeType="1"/>
          </p:cNvSpPr>
          <p:nvPr/>
        </p:nvSpPr>
        <p:spPr bwMode="auto">
          <a:xfrm>
            <a:off x="5868988" y="4411663"/>
            <a:ext cx="12700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14" name="Freeform 43"/>
          <p:cNvSpPr>
            <a:spLocks/>
          </p:cNvSpPr>
          <p:nvPr/>
        </p:nvSpPr>
        <p:spPr bwMode="auto">
          <a:xfrm>
            <a:off x="6103938" y="4435475"/>
            <a:ext cx="2039937" cy="1162050"/>
          </a:xfrm>
          <a:custGeom>
            <a:avLst/>
            <a:gdLst>
              <a:gd name="T0" fmla="*/ 0 w 1285"/>
              <a:gd name="T1" fmla="*/ 2147483647 h 732"/>
              <a:gd name="T2" fmla="*/ 2147483647 w 1285"/>
              <a:gd name="T3" fmla="*/ 2147483647 h 732"/>
              <a:gd name="T4" fmla="*/ 2147483647 w 1285"/>
              <a:gd name="T5" fmla="*/ 0 h 732"/>
              <a:gd name="T6" fmla="*/ 0 60000 65536"/>
              <a:gd name="T7" fmla="*/ 0 60000 65536"/>
              <a:gd name="T8" fmla="*/ 0 60000 65536"/>
              <a:gd name="T9" fmla="*/ 0 w 1285"/>
              <a:gd name="T10" fmla="*/ 0 h 732"/>
              <a:gd name="T11" fmla="*/ 1285 w 1285"/>
              <a:gd name="T12" fmla="*/ 732 h 7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85" h="732">
                <a:moveTo>
                  <a:pt x="0" y="732"/>
                </a:moveTo>
                <a:lnTo>
                  <a:pt x="1285" y="732"/>
                </a:lnTo>
                <a:lnTo>
                  <a:pt x="128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64" name="Rectangle 44"/>
          <p:cNvSpPr>
            <a:spLocks noChangeArrowheads="1"/>
          </p:cNvSpPr>
          <p:nvPr/>
        </p:nvSpPr>
        <p:spPr bwMode="auto">
          <a:xfrm>
            <a:off x="3808413" y="2981325"/>
            <a:ext cx="2497137" cy="1655763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56365" name="Rectangle 45"/>
          <p:cNvSpPr>
            <a:spLocks noChangeArrowheads="1"/>
          </p:cNvSpPr>
          <p:nvPr/>
        </p:nvSpPr>
        <p:spPr bwMode="auto">
          <a:xfrm>
            <a:off x="6359525" y="2960688"/>
            <a:ext cx="2497138" cy="1655762"/>
          </a:xfrm>
          <a:prstGeom prst="rect">
            <a:avLst/>
          </a:prstGeom>
          <a:solidFill>
            <a:srgbClr val="FFCC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  <p:sp>
        <p:nvSpPr>
          <p:cNvPr id="3117" name="Rectangle 46"/>
          <p:cNvSpPr>
            <a:spLocks noChangeArrowheads="1"/>
          </p:cNvSpPr>
          <p:nvPr/>
        </p:nvSpPr>
        <p:spPr bwMode="auto">
          <a:xfrm>
            <a:off x="6350000" y="2540000"/>
            <a:ext cx="97631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Queries</a:t>
            </a:r>
          </a:p>
        </p:txBody>
      </p:sp>
      <p:sp>
        <p:nvSpPr>
          <p:cNvPr id="3118" name="Rectangle 47"/>
          <p:cNvSpPr>
            <a:spLocks noChangeArrowheads="1"/>
          </p:cNvSpPr>
          <p:nvPr/>
        </p:nvSpPr>
        <p:spPr bwMode="auto">
          <a:xfrm>
            <a:off x="7996238" y="2617788"/>
            <a:ext cx="97631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fa-IR" sz="1800">
                <a:latin typeface="Tahoma" pitchFamily="34" charset="0"/>
              </a:rPr>
              <a:t>Results</a:t>
            </a:r>
          </a:p>
        </p:txBody>
      </p:sp>
      <p:grpSp>
        <p:nvGrpSpPr>
          <p:cNvPr id="3119" name="Group 48"/>
          <p:cNvGrpSpPr>
            <a:grpSpLocks/>
          </p:cNvGrpSpPr>
          <p:nvPr/>
        </p:nvGrpSpPr>
        <p:grpSpPr bwMode="auto">
          <a:xfrm>
            <a:off x="187325" y="2947988"/>
            <a:ext cx="1792288" cy="1633537"/>
            <a:chOff x="528" y="960"/>
            <a:chExt cx="1728" cy="1392"/>
          </a:xfrm>
        </p:grpSpPr>
        <p:sp>
          <p:nvSpPr>
            <p:cNvPr id="3125" name="Cloud"/>
            <p:cNvSpPr>
              <a:spLocks noChangeAspect="1" noEditPoints="1" noChangeArrowheads="1"/>
            </p:cNvSpPr>
            <p:nvPr/>
          </p:nvSpPr>
          <p:spPr bwMode="auto">
            <a:xfrm>
              <a:off x="528" y="960"/>
              <a:ext cx="1728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5 w 21600"/>
                <a:gd name="T13" fmla="*/ 3259 h 21600"/>
                <a:gd name="T14" fmla="*/ 17088 w 21600"/>
                <a:gd name="T15" fmla="*/ 1733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Text Box 50"/>
            <p:cNvSpPr txBox="1">
              <a:spLocks noChangeArrowheads="1"/>
            </p:cNvSpPr>
            <p:nvPr/>
          </p:nvSpPr>
          <p:spPr bwMode="auto">
            <a:xfrm>
              <a:off x="1152" y="1103"/>
              <a:ext cx="732" cy="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/>
              <a:r>
                <a:rPr lang="en-US" altLang="fa-IR"/>
                <a:t>Web</a:t>
              </a:r>
            </a:p>
          </p:txBody>
        </p:sp>
        <p:grpSp>
          <p:nvGrpSpPr>
            <p:cNvPr id="3127" name="Group 51"/>
            <p:cNvGrpSpPr>
              <a:grpSpLocks/>
            </p:cNvGrpSpPr>
            <p:nvPr/>
          </p:nvGrpSpPr>
          <p:grpSpPr bwMode="auto">
            <a:xfrm>
              <a:off x="1008" y="1392"/>
              <a:ext cx="864" cy="768"/>
              <a:chOff x="1872" y="1152"/>
              <a:chExt cx="2784" cy="2496"/>
            </a:xfrm>
          </p:grpSpPr>
          <p:grpSp>
            <p:nvGrpSpPr>
              <p:cNvPr id="3128" name="Group 52"/>
              <p:cNvGrpSpPr>
                <a:grpSpLocks/>
              </p:cNvGrpSpPr>
              <p:nvPr/>
            </p:nvGrpSpPr>
            <p:grpSpPr bwMode="auto">
              <a:xfrm>
                <a:off x="1872" y="1872"/>
                <a:ext cx="528" cy="624"/>
                <a:chOff x="1488" y="1392"/>
                <a:chExt cx="528" cy="624"/>
              </a:xfrm>
            </p:grpSpPr>
            <p:sp>
              <p:nvSpPr>
                <p:cNvPr id="3196" name="Rectangle 53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97" name="Line 54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8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9" name="Line 56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0" name="Line 57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1" name="Line 58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2" name="Line 59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3" name="Line 60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4" name="Line 61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205" name="Line 62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29" name="Group 63"/>
              <p:cNvGrpSpPr>
                <a:grpSpLocks/>
              </p:cNvGrpSpPr>
              <p:nvPr/>
            </p:nvGrpSpPr>
            <p:grpSpPr bwMode="auto">
              <a:xfrm>
                <a:off x="3072" y="2160"/>
                <a:ext cx="528" cy="624"/>
                <a:chOff x="1488" y="1392"/>
                <a:chExt cx="528" cy="624"/>
              </a:xfrm>
            </p:grpSpPr>
            <p:sp>
              <p:nvSpPr>
                <p:cNvPr id="3186" name="Rectangle 64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87" name="Line 65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8" name="Line 66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9" name="Line 67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0" name="Line 68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1" name="Line 69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2" name="Line 70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3" name="Line 71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4" name="Line 72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95" name="Line 73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0" name="Group 74"/>
              <p:cNvGrpSpPr>
                <a:grpSpLocks/>
              </p:cNvGrpSpPr>
              <p:nvPr/>
            </p:nvGrpSpPr>
            <p:grpSpPr bwMode="auto">
              <a:xfrm>
                <a:off x="2448" y="3024"/>
                <a:ext cx="528" cy="624"/>
                <a:chOff x="1488" y="1392"/>
                <a:chExt cx="528" cy="624"/>
              </a:xfrm>
            </p:grpSpPr>
            <p:sp>
              <p:nvSpPr>
                <p:cNvPr id="3176" name="Rectangle 75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77" name="Line 76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8" name="Line 77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9" name="Line 78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0" name="Line 79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1" name="Line 80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2" name="Line 81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3" name="Line 82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4" name="Line 83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85" name="Line 84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1" name="Group 85"/>
              <p:cNvGrpSpPr>
                <a:grpSpLocks/>
              </p:cNvGrpSpPr>
              <p:nvPr/>
            </p:nvGrpSpPr>
            <p:grpSpPr bwMode="auto">
              <a:xfrm>
                <a:off x="4128" y="2592"/>
                <a:ext cx="528" cy="624"/>
                <a:chOff x="1488" y="1392"/>
                <a:chExt cx="528" cy="624"/>
              </a:xfrm>
            </p:grpSpPr>
            <p:sp>
              <p:nvSpPr>
                <p:cNvPr id="3166" name="Rectangle 86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67" name="Line 87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8" name="Line 88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9" name="Line 89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0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1" name="Line 91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2" name="Line 92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3" name="Line 93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4" name="Line 94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75" name="Line 95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2" name="Group 96"/>
              <p:cNvGrpSpPr>
                <a:grpSpLocks/>
              </p:cNvGrpSpPr>
              <p:nvPr/>
            </p:nvGrpSpPr>
            <p:grpSpPr bwMode="auto">
              <a:xfrm>
                <a:off x="2784" y="1152"/>
                <a:ext cx="528" cy="624"/>
                <a:chOff x="1488" y="1392"/>
                <a:chExt cx="528" cy="624"/>
              </a:xfrm>
            </p:grpSpPr>
            <p:sp>
              <p:nvSpPr>
                <p:cNvPr id="3156" name="Rectangle 97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57" name="Line 98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8" name="Line 99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9" name="Line 100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0" name="Line 101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1" name="Line 102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2" name="Line 103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3" name="Line 104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4" name="Line 105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65" name="Line 106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33" name="Group 107"/>
              <p:cNvGrpSpPr>
                <a:grpSpLocks/>
              </p:cNvGrpSpPr>
              <p:nvPr/>
            </p:nvGrpSpPr>
            <p:grpSpPr bwMode="auto">
              <a:xfrm>
                <a:off x="4080" y="1632"/>
                <a:ext cx="528" cy="624"/>
                <a:chOff x="1488" y="1392"/>
                <a:chExt cx="528" cy="624"/>
              </a:xfrm>
            </p:grpSpPr>
            <p:sp>
              <p:nvSpPr>
                <p:cNvPr id="3146" name="Rectangle 108"/>
                <p:cNvSpPr>
                  <a:spLocks noChangeArrowheads="1"/>
                </p:cNvSpPr>
                <p:nvPr/>
              </p:nvSpPr>
              <p:spPr bwMode="auto">
                <a:xfrm>
                  <a:off x="1488" y="1392"/>
                  <a:ext cx="528" cy="6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fa-IR" altLang="fa-IR"/>
                </a:p>
              </p:txBody>
            </p:sp>
            <p:sp>
              <p:nvSpPr>
                <p:cNvPr id="3147" name="Line 109"/>
                <p:cNvSpPr>
                  <a:spLocks noChangeShapeType="1"/>
                </p:cNvSpPr>
                <p:nvPr/>
              </p:nvSpPr>
              <p:spPr bwMode="auto">
                <a:xfrm>
                  <a:off x="1632" y="14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48" name="Line 110"/>
                <p:cNvSpPr>
                  <a:spLocks noChangeShapeType="1"/>
                </p:cNvSpPr>
                <p:nvPr/>
              </p:nvSpPr>
              <p:spPr bwMode="auto">
                <a:xfrm>
                  <a:off x="1536" y="15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49" name="Line 111"/>
                <p:cNvSpPr>
                  <a:spLocks noChangeShapeType="1"/>
                </p:cNvSpPr>
                <p:nvPr/>
              </p:nvSpPr>
              <p:spPr bwMode="auto">
                <a:xfrm>
                  <a:off x="1536" y="15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0" name="Line 112"/>
                <p:cNvSpPr>
                  <a:spLocks noChangeShapeType="1"/>
                </p:cNvSpPr>
                <p:nvPr/>
              </p:nvSpPr>
              <p:spPr bwMode="auto">
                <a:xfrm>
                  <a:off x="1536" y="16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1" name="Line 113"/>
                <p:cNvSpPr>
                  <a:spLocks noChangeShapeType="1"/>
                </p:cNvSpPr>
                <p:nvPr/>
              </p:nvSpPr>
              <p:spPr bwMode="auto">
                <a:xfrm>
                  <a:off x="1536" y="170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2" name="Line 114"/>
                <p:cNvSpPr>
                  <a:spLocks noChangeShapeType="1"/>
                </p:cNvSpPr>
                <p:nvPr/>
              </p:nvSpPr>
              <p:spPr bwMode="auto">
                <a:xfrm>
                  <a:off x="1632" y="1764"/>
                  <a:ext cx="336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3" name="Line 115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4" name="Line 116"/>
                <p:cNvSpPr>
                  <a:spLocks noChangeShapeType="1"/>
                </p:cNvSpPr>
                <p:nvPr/>
              </p:nvSpPr>
              <p:spPr bwMode="auto">
                <a:xfrm>
                  <a:off x="1536" y="188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155" name="Line 117"/>
                <p:cNvSpPr>
                  <a:spLocks noChangeShapeType="1"/>
                </p:cNvSpPr>
                <p:nvPr/>
              </p:nvSpPr>
              <p:spPr bwMode="auto">
                <a:xfrm>
                  <a:off x="1536" y="1944"/>
                  <a:ext cx="432" cy="0"/>
                </a:xfrm>
                <a:prstGeom prst="line">
                  <a:avLst/>
                </a:prstGeom>
                <a:noFill/>
                <a:ln w="31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3134" name="Rectangle 118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192" cy="96"/>
              </a:xfrm>
              <a:prstGeom prst="rect">
                <a:avLst/>
              </a:prstGeom>
              <a:solidFill>
                <a:srgbClr val="11DBDB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a-IR" altLang="fa-IR"/>
              </a:p>
            </p:txBody>
          </p:sp>
          <p:sp>
            <p:nvSpPr>
              <p:cNvPr id="3135" name="Rectangle 119"/>
              <p:cNvSpPr>
                <a:spLocks noChangeArrowheads="1"/>
              </p:cNvSpPr>
              <p:nvPr/>
            </p:nvSpPr>
            <p:spPr bwMode="auto">
              <a:xfrm>
                <a:off x="4176" y="1632"/>
                <a:ext cx="384" cy="96"/>
              </a:xfrm>
              <a:prstGeom prst="rect">
                <a:avLst/>
              </a:prstGeom>
              <a:solidFill>
                <a:srgbClr val="98ED87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a-IR" altLang="fa-IR"/>
              </a:p>
            </p:txBody>
          </p:sp>
          <p:sp>
            <p:nvSpPr>
              <p:cNvPr id="3136" name="Rectangle 120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240" cy="144"/>
              </a:xfrm>
              <a:prstGeom prst="rect">
                <a:avLst/>
              </a:prstGeom>
              <a:solidFill>
                <a:srgbClr val="F4F432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fa-IR" altLang="fa-IR"/>
              </a:p>
            </p:txBody>
          </p:sp>
          <p:sp>
            <p:nvSpPr>
              <p:cNvPr id="3137" name="Line 121"/>
              <p:cNvSpPr>
                <a:spLocks noChangeShapeType="1"/>
              </p:cNvSpPr>
              <p:nvPr/>
            </p:nvSpPr>
            <p:spPr bwMode="auto">
              <a:xfrm flipV="1">
                <a:off x="2112" y="1440"/>
                <a:ext cx="672" cy="624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38" name="Line 122"/>
              <p:cNvSpPr>
                <a:spLocks noChangeShapeType="1"/>
              </p:cNvSpPr>
              <p:nvPr/>
            </p:nvSpPr>
            <p:spPr bwMode="auto">
              <a:xfrm>
                <a:off x="2160" y="2256"/>
                <a:ext cx="912" cy="33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39" name="Line 123"/>
              <p:cNvSpPr>
                <a:spLocks noChangeShapeType="1"/>
              </p:cNvSpPr>
              <p:nvPr/>
            </p:nvSpPr>
            <p:spPr bwMode="auto">
              <a:xfrm flipH="1" flipV="1">
                <a:off x="3312" y="1440"/>
                <a:ext cx="960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0" name="Line 124"/>
              <p:cNvSpPr>
                <a:spLocks noChangeShapeType="1"/>
              </p:cNvSpPr>
              <p:nvPr/>
            </p:nvSpPr>
            <p:spPr bwMode="auto">
              <a:xfrm flipV="1">
                <a:off x="4368" y="2256"/>
                <a:ext cx="0" cy="576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1" name="Line 125"/>
              <p:cNvSpPr>
                <a:spLocks noChangeShapeType="1"/>
              </p:cNvSpPr>
              <p:nvPr/>
            </p:nvSpPr>
            <p:spPr bwMode="auto">
              <a:xfrm flipV="1">
                <a:off x="2784" y="2928"/>
                <a:ext cx="1344" cy="52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2" name="Line 126"/>
              <p:cNvSpPr>
                <a:spLocks noChangeShapeType="1"/>
              </p:cNvSpPr>
              <p:nvPr/>
            </p:nvSpPr>
            <p:spPr bwMode="auto">
              <a:xfrm flipH="1" flipV="1">
                <a:off x="2160" y="2496"/>
                <a:ext cx="576" cy="76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3" name="Line 127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192" cy="720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4" name="Line 128"/>
              <p:cNvSpPr>
                <a:spLocks noChangeShapeType="1"/>
              </p:cNvSpPr>
              <p:nvPr/>
            </p:nvSpPr>
            <p:spPr bwMode="auto">
              <a:xfrm flipV="1">
                <a:off x="3408" y="2016"/>
                <a:ext cx="672" cy="288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45" name="Line 129"/>
              <p:cNvSpPr>
                <a:spLocks noChangeShapeType="1"/>
              </p:cNvSpPr>
              <p:nvPr/>
            </p:nvSpPr>
            <p:spPr bwMode="auto">
              <a:xfrm>
                <a:off x="3408" y="2592"/>
                <a:ext cx="720" cy="192"/>
              </a:xfrm>
              <a:prstGeom prst="line">
                <a:avLst/>
              </a:prstGeom>
              <a:noFill/>
              <a:ln w="31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pic>
        <p:nvPicPr>
          <p:cNvPr id="3120" name="Picture 130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068638"/>
            <a:ext cx="3603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1" name="Picture 131" descr="MCj02149840000[1]"/>
          <p:cNvSpPr>
            <a:spLocks noChangeAspect="1" noChangeArrowheads="1"/>
          </p:cNvSpPr>
          <p:nvPr/>
        </p:nvSpPr>
        <p:spPr bwMode="auto">
          <a:xfrm>
            <a:off x="2627313" y="3432175"/>
            <a:ext cx="3603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122" name="Picture 132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789363"/>
            <a:ext cx="3603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23" name="Picture 133" descr="MCj021498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151313"/>
            <a:ext cx="36036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24" name="AutoShape 134"/>
          <p:cNvSpPr>
            <a:spLocks noChangeArrowheads="1"/>
          </p:cNvSpPr>
          <p:nvPr/>
        </p:nvSpPr>
        <p:spPr bwMode="auto">
          <a:xfrm>
            <a:off x="4295775" y="1882775"/>
            <a:ext cx="420688" cy="754063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fa-IR" alt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56364" grpId="0" animBg="1"/>
      <p:bldP spid="563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A000572E-CB50-4B06-9A44-299AEF81870A}" type="slidenum">
              <a:rPr lang="ar-SA" altLang="en-US" sz="1200">
                <a:latin typeface="Comic Sans MS" panose="030F0702030302020204" pitchFamily="66" charset="0"/>
              </a:rPr>
              <a:pPr/>
              <a:t>3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Ranking : Definition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Ranking is the process which estimates the quality of a set of results retrieved by a search engine</a:t>
            </a:r>
          </a:p>
          <a:p>
            <a:r>
              <a:rPr lang="en-US" altLang="en-US" smtClean="0"/>
              <a:t>Ranking is the most important part of a search engine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689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16E2CB7A-97AC-4851-A610-87FA741D3FDA}" type="slidenum">
              <a:rPr lang="ar-SA" altLang="en-US" sz="1200">
                <a:latin typeface="Comic Sans MS" panose="030F0702030302020204" pitchFamily="66" charset="0"/>
              </a:rPr>
              <a:pPr/>
              <a:t>4</a:t>
            </a:fld>
            <a:endParaRPr lang="en-US" altLang="en-US" sz="1200" dirty="0">
              <a:latin typeface="Comic Sans MS" panose="030F0702030302020204" pitchFamily="66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Ranking Types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Content-based </a:t>
            </a:r>
          </a:p>
          <a:p>
            <a:pPr lvl="1"/>
            <a:r>
              <a:rPr lang="en-US" altLang="en-US" dirty="0" smtClean="0"/>
              <a:t>Classical IR</a:t>
            </a:r>
          </a:p>
          <a:p>
            <a:pPr lvl="1"/>
            <a:r>
              <a:rPr lang="en-US" altLang="en-US" dirty="0" err="1"/>
              <a:t>t</a:t>
            </a:r>
            <a:r>
              <a:rPr lang="en-US" altLang="en-US" dirty="0" err="1" smtClean="0"/>
              <a:t>f-idf</a:t>
            </a:r>
            <a:endParaRPr lang="en-US" altLang="en-US" dirty="0" smtClean="0"/>
          </a:p>
          <a:p>
            <a:r>
              <a:rPr lang="en-US" altLang="en-US" dirty="0" smtClean="0"/>
              <a:t>Connectivity based (web)</a:t>
            </a:r>
          </a:p>
        </p:txBody>
      </p:sp>
    </p:spTree>
    <p:extLst>
      <p:ext uri="{BB962C8B-B14F-4D97-AF65-F5344CB8AC3E}">
        <p14:creationId xmlns:p14="http://schemas.microsoft.com/office/powerpoint/2010/main" val="258186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859C0ABD-55FF-42BB-862F-2EFC59381E3B}" type="slidenum">
              <a:rPr lang="ar-SA" altLang="en-US" sz="1200">
                <a:latin typeface="Comic Sans MS" panose="030F0702030302020204" pitchFamily="66" charset="0"/>
              </a:rPr>
              <a:pPr/>
              <a:t>5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Web information retrieval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6588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Queries are </a:t>
            </a:r>
            <a:r>
              <a:rPr lang="en-US" altLang="en-US" b="1" smtClean="0"/>
              <a:t>short: </a:t>
            </a:r>
            <a:r>
              <a:rPr lang="en-US" altLang="en-US" smtClean="0"/>
              <a:t>2.35 terms in avg.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Huge variety in documents</a:t>
            </a:r>
            <a:r>
              <a:rPr lang="en-US" altLang="en-US" smtClean="0"/>
              <a:t>: language, quality, duplication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Huge </a:t>
            </a:r>
            <a:r>
              <a:rPr lang="en-US" altLang="en-US" b="1" smtClean="0"/>
              <a:t>vocabulary: 100s millions terms</a:t>
            </a:r>
          </a:p>
          <a:p>
            <a:pPr>
              <a:lnSpc>
                <a:spcPct val="90000"/>
              </a:lnSpc>
            </a:pPr>
            <a:r>
              <a:rPr lang="en-US" altLang="en-US" b="1" smtClean="0"/>
              <a:t>Deliberate misinformation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FF3300"/>
                </a:solidFill>
              </a:rPr>
              <a:t>Spamming!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Its rank  is completely under the control of Web page’s author</a:t>
            </a:r>
          </a:p>
          <a:p>
            <a:pPr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148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6359BDD-C9E4-4BA0-B098-28F66DCB6C82}" type="slidenum">
              <a:rPr lang="ar-SA" altLang="en-US" sz="1200">
                <a:latin typeface="Comic Sans MS" panose="030F0702030302020204" pitchFamily="66" charset="0"/>
              </a:rPr>
              <a:pPr/>
              <a:t>6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Huge Web graph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16832"/>
            <a:ext cx="7772400" cy="4114800"/>
          </a:xfrm>
        </p:spPr>
        <p:txBody>
          <a:bodyPr/>
          <a:lstStyle/>
          <a:p>
            <a:r>
              <a:rPr lang="en-US" altLang="en-US" dirty="0" smtClean="0"/>
              <a:t>Node: web pages</a:t>
            </a:r>
          </a:p>
          <a:p>
            <a:r>
              <a:rPr lang="en-US" altLang="en-US" dirty="0" smtClean="0"/>
              <a:t>Edge: Hyper link between pages</a:t>
            </a:r>
          </a:p>
          <a:p>
            <a:pPr lvl="1"/>
            <a:r>
              <a:rPr lang="en-US" altLang="en-US" dirty="0" smtClean="0"/>
              <a:t>&lt;a</a:t>
            </a:r>
          </a:p>
          <a:p>
            <a:pPr lvl="1"/>
            <a:r>
              <a:rPr lang="en-US" dirty="0"/>
              <a:t>&lt;a </a:t>
            </a:r>
            <a:r>
              <a:rPr lang="en-US" dirty="0" err="1"/>
              <a:t>href</a:t>
            </a:r>
            <a:r>
              <a:rPr lang="en-US" dirty="0"/>
              <a:t>="</a:t>
            </a:r>
            <a:r>
              <a:rPr lang="en-US" i="1" dirty="0" err="1"/>
              <a:t>url</a:t>
            </a:r>
            <a:r>
              <a:rPr lang="en-US" dirty="0"/>
              <a:t>"&gt;</a:t>
            </a:r>
            <a:r>
              <a:rPr lang="en-US" i="1" dirty="0"/>
              <a:t>link text</a:t>
            </a:r>
            <a:r>
              <a:rPr lang="en-US" dirty="0"/>
              <a:t>&lt;/a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http://yazd.ac.ir</a:t>
            </a:r>
            <a:r>
              <a:rPr lang="en-US" dirty="0" smtClean="0"/>
              <a:t>&gt;</a:t>
            </a:r>
            <a:r>
              <a:rPr lang="fa-IR" dirty="0" smtClean="0"/>
              <a:t>دانشگاه یزد </a:t>
            </a:r>
            <a:r>
              <a:rPr lang="en-US" dirty="0" smtClean="0"/>
              <a:t>&lt;/a&gt;</a:t>
            </a:r>
            <a:endParaRPr lang="en-US" dirty="0"/>
          </a:p>
          <a:p>
            <a:r>
              <a:rPr lang="en-US" dirty="0" smtClean="0"/>
              <a:t>A directed graph</a:t>
            </a:r>
          </a:p>
          <a:p>
            <a:r>
              <a:rPr lang="en-US" dirty="0" smtClean="0"/>
              <a:t>Average in/out degree=40 in Persian</a:t>
            </a: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13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6EB19DE8-8EF4-47FC-A446-08A6B4FA5235}" type="slidenum">
              <a:rPr lang="ar-SA" altLang="en-US" sz="1200">
                <a:latin typeface="Comic Sans MS" panose="030F0702030302020204" pitchFamily="66" charset="0"/>
              </a:rPr>
              <a:pPr/>
              <a:t>7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Ranking in Web IR </a:t>
            </a:r>
            <a:br>
              <a:rPr lang="en-US" altLang="en-US" sz="3600" smtClean="0"/>
            </a:br>
            <a:endParaRPr lang="en-US" altLang="en-US" sz="360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78025"/>
            <a:ext cx="4102100" cy="4114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dirty="0" smtClean="0">
                <a:solidFill>
                  <a:srgbClr val="FF3300"/>
                </a:solidFill>
              </a:rPr>
              <a:t>Ranking</a:t>
            </a:r>
            <a:r>
              <a:rPr lang="en-US" altLang="en-US" sz="2400" dirty="0" smtClean="0"/>
              <a:t> is a function of the query terms  and of the hyperlink structure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 smtClean="0"/>
              <a:t>Using content of other pages to rank current pages </a:t>
            </a:r>
          </a:p>
          <a:p>
            <a:r>
              <a:rPr lang="en-US" altLang="en-US" sz="2400" dirty="0" smtClean="0"/>
              <a:t>It is out of the control of the page’s author</a:t>
            </a:r>
          </a:p>
          <a:p>
            <a:pPr lvl="1"/>
            <a:r>
              <a:rPr lang="en-US" altLang="en-US" sz="1800" dirty="0" smtClean="0"/>
              <a:t>Spamming is hard</a:t>
            </a:r>
          </a:p>
        </p:txBody>
      </p:sp>
      <p:grpSp>
        <p:nvGrpSpPr>
          <p:cNvPr id="20486" name="Group 40"/>
          <p:cNvGrpSpPr>
            <a:grpSpLocks/>
          </p:cNvGrpSpPr>
          <p:nvPr/>
        </p:nvGrpSpPr>
        <p:grpSpPr bwMode="auto">
          <a:xfrm>
            <a:off x="4787900" y="1773238"/>
            <a:ext cx="4248150" cy="4273550"/>
            <a:chOff x="3016" y="1117"/>
            <a:chExt cx="2676" cy="2692"/>
          </a:xfrm>
        </p:grpSpPr>
        <p:sp>
          <p:nvSpPr>
            <p:cNvPr id="20488" name="Text Box 4"/>
            <p:cNvSpPr txBox="1">
              <a:spLocks noChangeArrowheads="1"/>
            </p:cNvSpPr>
            <p:nvPr/>
          </p:nvSpPr>
          <p:spPr bwMode="auto">
            <a:xfrm>
              <a:off x="4740" y="1117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Words</a:t>
              </a:r>
            </a:p>
          </p:txBody>
        </p:sp>
        <p:sp>
          <p:nvSpPr>
            <p:cNvPr id="20489" name="Text Box 5"/>
            <p:cNvSpPr txBox="1">
              <a:spLocks noChangeArrowheads="1"/>
            </p:cNvSpPr>
            <p:nvPr/>
          </p:nvSpPr>
          <p:spPr bwMode="auto">
            <a:xfrm>
              <a:off x="3787" y="1117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Docs</a:t>
              </a:r>
            </a:p>
          </p:txBody>
        </p:sp>
        <p:sp>
          <p:nvSpPr>
            <p:cNvPr id="20490" name="Text Box 6"/>
            <p:cNvSpPr txBox="1">
              <a:spLocks noChangeArrowheads="1"/>
            </p:cNvSpPr>
            <p:nvPr/>
          </p:nvSpPr>
          <p:spPr bwMode="auto">
            <a:xfrm>
              <a:off x="3016" y="1117"/>
              <a:ext cx="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Docs</a:t>
              </a:r>
            </a:p>
          </p:txBody>
        </p:sp>
        <p:sp>
          <p:nvSpPr>
            <p:cNvPr id="20491" name="Line 7"/>
            <p:cNvSpPr>
              <a:spLocks noChangeShapeType="1"/>
            </p:cNvSpPr>
            <p:nvPr/>
          </p:nvSpPr>
          <p:spPr bwMode="auto">
            <a:xfrm>
              <a:off x="3424" y="1616"/>
              <a:ext cx="409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Line 8"/>
            <p:cNvSpPr>
              <a:spLocks noChangeShapeType="1"/>
            </p:cNvSpPr>
            <p:nvPr/>
          </p:nvSpPr>
          <p:spPr bwMode="auto">
            <a:xfrm>
              <a:off x="3424" y="1616"/>
              <a:ext cx="363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3" name="Group 9"/>
            <p:cNvGrpSpPr>
              <a:grpSpLocks/>
            </p:cNvGrpSpPr>
            <p:nvPr/>
          </p:nvGrpSpPr>
          <p:grpSpPr bwMode="auto">
            <a:xfrm>
              <a:off x="4875" y="1525"/>
              <a:ext cx="319" cy="1724"/>
              <a:chOff x="3877" y="1525"/>
              <a:chExt cx="319" cy="1724"/>
            </a:xfrm>
          </p:grpSpPr>
          <p:grpSp>
            <p:nvGrpSpPr>
              <p:cNvPr id="20518" name="Group 10"/>
              <p:cNvGrpSpPr>
                <a:grpSpLocks/>
              </p:cNvGrpSpPr>
              <p:nvPr/>
            </p:nvGrpSpPr>
            <p:grpSpPr bwMode="auto">
              <a:xfrm>
                <a:off x="3877" y="1525"/>
                <a:ext cx="319" cy="1724"/>
                <a:chOff x="3877" y="1525"/>
                <a:chExt cx="319" cy="1724"/>
              </a:xfrm>
            </p:grpSpPr>
            <p:sp>
              <p:nvSpPr>
                <p:cNvPr id="20520" name="Rectangle 11"/>
                <p:cNvSpPr>
                  <a:spLocks noChangeArrowheads="1"/>
                </p:cNvSpPr>
                <p:nvPr/>
              </p:nvSpPr>
              <p:spPr bwMode="auto">
                <a:xfrm>
                  <a:off x="3877" y="1525"/>
                  <a:ext cx="318" cy="272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1</a:t>
                  </a:r>
                </a:p>
              </p:txBody>
            </p:sp>
            <p:sp>
              <p:nvSpPr>
                <p:cNvPr id="20521" name="Rectangle 12"/>
                <p:cNvSpPr>
                  <a:spLocks noChangeArrowheads="1"/>
                </p:cNvSpPr>
                <p:nvPr/>
              </p:nvSpPr>
              <p:spPr bwMode="auto">
                <a:xfrm>
                  <a:off x="3877" y="1933"/>
                  <a:ext cx="318" cy="272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522" name="Rectangle 13"/>
                <p:cNvSpPr>
                  <a:spLocks noChangeArrowheads="1"/>
                </p:cNvSpPr>
                <p:nvPr/>
              </p:nvSpPr>
              <p:spPr bwMode="auto">
                <a:xfrm>
                  <a:off x="3878" y="2977"/>
                  <a:ext cx="318" cy="272"/>
                </a:xfrm>
                <a:prstGeom prst="rect">
                  <a:avLst/>
                </a:prstGeom>
                <a:solidFill>
                  <a:srgbClr val="CCFFFF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w</a:t>
                  </a:r>
                </a:p>
              </p:txBody>
            </p:sp>
          </p:grpSp>
          <p:sp>
            <p:nvSpPr>
              <p:cNvPr id="20519" name="Line 14"/>
              <p:cNvSpPr>
                <a:spLocks noChangeShapeType="1"/>
              </p:cNvSpPr>
              <p:nvPr/>
            </p:nvSpPr>
            <p:spPr bwMode="auto">
              <a:xfrm>
                <a:off x="4014" y="2341"/>
                <a:ext cx="0" cy="363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4" name="Group 15"/>
            <p:cNvGrpSpPr>
              <a:grpSpLocks/>
            </p:cNvGrpSpPr>
            <p:nvPr/>
          </p:nvGrpSpPr>
          <p:grpSpPr bwMode="auto">
            <a:xfrm>
              <a:off x="3833" y="1480"/>
              <a:ext cx="363" cy="1814"/>
              <a:chOff x="2835" y="1480"/>
              <a:chExt cx="363" cy="1814"/>
            </a:xfrm>
          </p:grpSpPr>
          <p:grpSp>
            <p:nvGrpSpPr>
              <p:cNvPr id="20513" name="Group 16"/>
              <p:cNvGrpSpPr>
                <a:grpSpLocks/>
              </p:cNvGrpSpPr>
              <p:nvPr/>
            </p:nvGrpSpPr>
            <p:grpSpPr bwMode="auto">
              <a:xfrm>
                <a:off x="2835" y="1480"/>
                <a:ext cx="363" cy="1814"/>
                <a:chOff x="2835" y="1480"/>
                <a:chExt cx="363" cy="1814"/>
              </a:xfrm>
            </p:grpSpPr>
            <p:sp>
              <p:nvSpPr>
                <p:cNvPr id="20515" name="Oval 17"/>
                <p:cNvSpPr>
                  <a:spLocks noChangeArrowheads="1"/>
                </p:cNvSpPr>
                <p:nvPr/>
              </p:nvSpPr>
              <p:spPr bwMode="auto">
                <a:xfrm>
                  <a:off x="2835" y="1480"/>
                  <a:ext cx="363" cy="36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1</a:t>
                  </a:r>
                </a:p>
              </p:txBody>
            </p:sp>
            <p:sp>
              <p:nvSpPr>
                <p:cNvPr id="20516" name="Oval 18"/>
                <p:cNvSpPr>
                  <a:spLocks noChangeArrowheads="1"/>
                </p:cNvSpPr>
                <p:nvPr/>
              </p:nvSpPr>
              <p:spPr bwMode="auto">
                <a:xfrm>
                  <a:off x="2835" y="1933"/>
                  <a:ext cx="363" cy="36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517" name="Oval 19"/>
                <p:cNvSpPr>
                  <a:spLocks noChangeArrowheads="1"/>
                </p:cNvSpPr>
                <p:nvPr/>
              </p:nvSpPr>
              <p:spPr bwMode="auto">
                <a:xfrm>
                  <a:off x="2835" y="2931"/>
                  <a:ext cx="363" cy="36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n</a:t>
                  </a:r>
                </a:p>
              </p:txBody>
            </p:sp>
          </p:grpSp>
          <p:sp>
            <p:nvSpPr>
              <p:cNvPr id="20514" name="Line 20"/>
              <p:cNvSpPr>
                <a:spLocks noChangeShapeType="1"/>
              </p:cNvSpPr>
              <p:nvPr/>
            </p:nvSpPr>
            <p:spPr bwMode="auto">
              <a:xfrm>
                <a:off x="3016" y="2387"/>
                <a:ext cx="0" cy="363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495" name="Group 21"/>
            <p:cNvGrpSpPr>
              <a:grpSpLocks/>
            </p:cNvGrpSpPr>
            <p:nvPr/>
          </p:nvGrpSpPr>
          <p:grpSpPr bwMode="auto">
            <a:xfrm>
              <a:off x="3062" y="1480"/>
              <a:ext cx="363" cy="1814"/>
              <a:chOff x="2064" y="1480"/>
              <a:chExt cx="363" cy="1814"/>
            </a:xfrm>
          </p:grpSpPr>
          <p:grpSp>
            <p:nvGrpSpPr>
              <p:cNvPr id="20508" name="Group 22"/>
              <p:cNvGrpSpPr>
                <a:grpSpLocks/>
              </p:cNvGrpSpPr>
              <p:nvPr/>
            </p:nvGrpSpPr>
            <p:grpSpPr bwMode="auto">
              <a:xfrm>
                <a:off x="2064" y="1480"/>
                <a:ext cx="363" cy="1814"/>
                <a:chOff x="2835" y="1480"/>
                <a:chExt cx="363" cy="1814"/>
              </a:xfrm>
            </p:grpSpPr>
            <p:sp>
              <p:nvSpPr>
                <p:cNvPr id="20510" name="Oval 23"/>
                <p:cNvSpPr>
                  <a:spLocks noChangeArrowheads="1"/>
                </p:cNvSpPr>
                <p:nvPr/>
              </p:nvSpPr>
              <p:spPr bwMode="auto">
                <a:xfrm>
                  <a:off x="2835" y="1480"/>
                  <a:ext cx="363" cy="36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 dirty="0"/>
                    <a:t>1</a:t>
                  </a:r>
                </a:p>
              </p:txBody>
            </p:sp>
            <p:sp>
              <p:nvSpPr>
                <p:cNvPr id="20511" name="Oval 24"/>
                <p:cNvSpPr>
                  <a:spLocks noChangeArrowheads="1"/>
                </p:cNvSpPr>
                <p:nvPr/>
              </p:nvSpPr>
              <p:spPr bwMode="auto">
                <a:xfrm>
                  <a:off x="2835" y="1933"/>
                  <a:ext cx="363" cy="36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</a:t>
                  </a:r>
                </a:p>
              </p:txBody>
            </p:sp>
            <p:sp>
              <p:nvSpPr>
                <p:cNvPr id="20512" name="Oval 25"/>
                <p:cNvSpPr>
                  <a:spLocks noChangeArrowheads="1"/>
                </p:cNvSpPr>
                <p:nvPr/>
              </p:nvSpPr>
              <p:spPr bwMode="auto">
                <a:xfrm>
                  <a:off x="2835" y="2931"/>
                  <a:ext cx="363" cy="363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n</a:t>
                  </a:r>
                </a:p>
              </p:txBody>
            </p:sp>
          </p:grpSp>
          <p:sp>
            <p:nvSpPr>
              <p:cNvPr id="20509" name="Line 26"/>
              <p:cNvSpPr>
                <a:spLocks noChangeShapeType="1"/>
              </p:cNvSpPr>
              <p:nvPr/>
            </p:nvSpPr>
            <p:spPr bwMode="auto">
              <a:xfrm>
                <a:off x="2245" y="2387"/>
                <a:ext cx="0" cy="363"/>
              </a:xfrm>
              <a:prstGeom prst="line">
                <a:avLst/>
              </a:prstGeom>
              <a:noFill/>
              <a:ln w="5715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96" name="Line 27"/>
            <p:cNvSpPr>
              <a:spLocks noChangeShapeType="1"/>
            </p:cNvSpPr>
            <p:nvPr/>
          </p:nvSpPr>
          <p:spPr bwMode="auto">
            <a:xfrm flipV="1">
              <a:off x="3379" y="2115"/>
              <a:ext cx="454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28"/>
            <p:cNvSpPr>
              <a:spLocks noChangeShapeType="1"/>
            </p:cNvSpPr>
            <p:nvPr/>
          </p:nvSpPr>
          <p:spPr bwMode="auto">
            <a:xfrm flipV="1">
              <a:off x="3424" y="2795"/>
              <a:ext cx="545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29"/>
            <p:cNvSpPr>
              <a:spLocks noChangeShapeType="1"/>
            </p:cNvSpPr>
            <p:nvPr/>
          </p:nvSpPr>
          <p:spPr bwMode="auto">
            <a:xfrm flipV="1">
              <a:off x="3424" y="1706"/>
              <a:ext cx="409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30"/>
            <p:cNvSpPr>
              <a:spLocks noChangeShapeType="1"/>
            </p:cNvSpPr>
            <p:nvPr/>
          </p:nvSpPr>
          <p:spPr bwMode="auto">
            <a:xfrm>
              <a:off x="4196" y="1616"/>
              <a:ext cx="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31"/>
            <p:cNvSpPr>
              <a:spLocks noChangeShapeType="1"/>
            </p:cNvSpPr>
            <p:nvPr/>
          </p:nvSpPr>
          <p:spPr bwMode="auto">
            <a:xfrm>
              <a:off x="4196" y="1616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32"/>
            <p:cNvSpPr>
              <a:spLocks noChangeShapeType="1"/>
            </p:cNvSpPr>
            <p:nvPr/>
          </p:nvSpPr>
          <p:spPr bwMode="auto">
            <a:xfrm flipV="1">
              <a:off x="4196" y="1661"/>
              <a:ext cx="68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33"/>
            <p:cNvSpPr>
              <a:spLocks noChangeShapeType="1"/>
            </p:cNvSpPr>
            <p:nvPr/>
          </p:nvSpPr>
          <p:spPr bwMode="auto">
            <a:xfrm>
              <a:off x="4196" y="2069"/>
              <a:ext cx="680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Line 34"/>
            <p:cNvSpPr>
              <a:spLocks noChangeShapeType="1"/>
            </p:cNvSpPr>
            <p:nvPr/>
          </p:nvSpPr>
          <p:spPr bwMode="auto">
            <a:xfrm flipV="1">
              <a:off x="4196" y="2478"/>
              <a:ext cx="771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35"/>
            <p:cNvSpPr>
              <a:spLocks noChangeShapeType="1"/>
            </p:cNvSpPr>
            <p:nvPr/>
          </p:nvSpPr>
          <p:spPr bwMode="auto">
            <a:xfrm flipV="1">
              <a:off x="4196" y="2296"/>
              <a:ext cx="771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AutoShape 36"/>
            <p:cNvSpPr>
              <a:spLocks/>
            </p:cNvSpPr>
            <p:nvPr/>
          </p:nvSpPr>
          <p:spPr bwMode="auto">
            <a:xfrm rot="5400000">
              <a:off x="3606" y="2885"/>
              <a:ext cx="136" cy="1044"/>
            </a:xfrm>
            <a:prstGeom prst="rightBrace">
              <a:avLst>
                <a:gd name="adj1" fmla="val 63971"/>
                <a:gd name="adj2" fmla="val 5132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6" name="Text Box 37"/>
            <p:cNvSpPr txBox="1">
              <a:spLocks noChangeArrowheads="1"/>
            </p:cNvSpPr>
            <p:nvPr/>
          </p:nvSpPr>
          <p:spPr bwMode="auto">
            <a:xfrm>
              <a:off x="3198" y="3521"/>
              <a:ext cx="1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Web graph</a:t>
              </a:r>
            </a:p>
          </p:txBody>
        </p:sp>
        <p:sp>
          <p:nvSpPr>
            <p:cNvPr id="20507" name="AutoShape 38"/>
            <p:cNvSpPr>
              <a:spLocks noChangeArrowheads="1"/>
            </p:cNvSpPr>
            <p:nvPr/>
          </p:nvSpPr>
          <p:spPr bwMode="auto">
            <a:xfrm flipH="1">
              <a:off x="5239" y="2115"/>
              <a:ext cx="453" cy="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5 w 21600"/>
                <a:gd name="T13" fmla="*/ 5400 h 21600"/>
                <a:gd name="T14" fmla="*/ 18882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n-US" altLang="en-US" sz="1200"/>
                <a:t>Query</a:t>
              </a:r>
            </a:p>
          </p:txBody>
        </p:sp>
      </p:grpSp>
      <p:sp>
        <p:nvSpPr>
          <p:cNvPr id="63532" name="Oval 44"/>
          <p:cNvSpPr>
            <a:spLocks noChangeArrowheads="1"/>
          </p:cNvSpPr>
          <p:nvPr/>
        </p:nvSpPr>
        <p:spPr bwMode="auto">
          <a:xfrm>
            <a:off x="4356100" y="1916113"/>
            <a:ext cx="2808288" cy="3744912"/>
          </a:xfrm>
          <a:prstGeom prst="ellipse">
            <a:avLst/>
          </a:prstGeom>
          <a:noFill/>
          <a:ln w="285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020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3000"/>
                                        <p:tgtEl>
                                          <p:spTgt spid="6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5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6359BDD-C9E4-4BA0-B098-28F66DCB6C82}" type="slidenum">
              <a:rPr lang="ar-SA" altLang="en-US" sz="1200">
                <a:latin typeface="Comic Sans MS" panose="030F0702030302020204" pitchFamily="66" charset="0"/>
              </a:rPr>
              <a:pPr/>
              <a:t>8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graph in Ranking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Simple Idea:</a:t>
            </a:r>
          </a:p>
          <a:p>
            <a:pPr lvl="1"/>
            <a:r>
              <a:rPr lang="en-US" altLang="en-US" dirty="0" err="1" smtClean="0"/>
              <a:t>Indegree</a:t>
            </a:r>
            <a:r>
              <a:rPr lang="en-US" altLang="en-US" dirty="0" smtClean="0"/>
              <a:t>?</a:t>
            </a:r>
          </a:p>
          <a:p>
            <a:pPr lvl="1"/>
            <a:r>
              <a:rPr lang="en-US" altLang="en-US" dirty="0" err="1" smtClean="0"/>
              <a:t>Outdegree</a:t>
            </a:r>
            <a:r>
              <a:rPr lang="en-US" altLang="en-US" dirty="0" smtClean="0"/>
              <a:t>?</a:t>
            </a:r>
          </a:p>
          <a:p>
            <a:r>
              <a:rPr lang="en-US" altLang="en-US" dirty="0" smtClean="0"/>
              <a:t>Implementation?</a:t>
            </a:r>
          </a:p>
          <a:p>
            <a:pPr lvl="1"/>
            <a:r>
              <a:rPr lang="en-US" altLang="en-US" dirty="0" smtClean="0"/>
              <a:t>How save in Index?</a:t>
            </a:r>
          </a:p>
        </p:txBody>
      </p:sp>
    </p:spTree>
    <p:extLst>
      <p:ext uri="{BB962C8B-B14F-4D97-AF65-F5344CB8AC3E}">
        <p14:creationId xmlns:p14="http://schemas.microsoft.com/office/powerpoint/2010/main" val="18603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fld id="{06359BDD-C9E4-4BA0-B098-28F66DCB6C82}" type="slidenum">
              <a:rPr lang="ar-SA" altLang="en-US" sz="1200">
                <a:latin typeface="Comic Sans MS" panose="030F0702030302020204" pitchFamily="66" charset="0"/>
              </a:rPr>
              <a:pPr/>
              <a:t>9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Connectivity-based Ranking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Query independent</a:t>
            </a:r>
          </a:p>
          <a:p>
            <a:pPr lvl="1"/>
            <a:r>
              <a:rPr lang="en-US" altLang="en-US" dirty="0" smtClean="0"/>
              <a:t>PageRank</a:t>
            </a:r>
          </a:p>
        </p:txBody>
      </p:sp>
    </p:spTree>
    <p:extLst>
      <p:ext uri="{BB962C8B-B14F-4D97-AF65-F5344CB8AC3E}">
        <p14:creationId xmlns:p14="http://schemas.microsoft.com/office/powerpoint/2010/main" val="15414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H2 Introduction 2008</Template>
  <TotalTime>8903</TotalTime>
  <Words>472</Words>
  <Application>Microsoft Office PowerPoint</Application>
  <PresentationFormat>On-screen Show (4:3)</PresentationFormat>
  <Paragraphs>148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 Unicode MS</vt:lpstr>
      <vt:lpstr>ＭＳ Ｐゴシック</vt:lpstr>
      <vt:lpstr>Arial</vt:lpstr>
      <vt:lpstr>Calibri</vt:lpstr>
      <vt:lpstr>Comic Sans MS</vt:lpstr>
      <vt:lpstr>Lucida Sans</vt:lpstr>
      <vt:lpstr>Tahoma</vt:lpstr>
      <vt:lpstr>Times New Roman</vt:lpstr>
      <vt:lpstr>Wingdings</vt:lpstr>
      <vt:lpstr>Blank Presentation</vt:lpstr>
      <vt:lpstr>Equation</vt:lpstr>
      <vt:lpstr>Ranking based on connectivity</vt:lpstr>
      <vt:lpstr>Architecture of Search Engines</vt:lpstr>
      <vt:lpstr>Ranking : Definition</vt:lpstr>
      <vt:lpstr>Ranking Types</vt:lpstr>
      <vt:lpstr>Web information retrieval</vt:lpstr>
      <vt:lpstr>Huge Web graph</vt:lpstr>
      <vt:lpstr>Ranking in Web IR  </vt:lpstr>
      <vt:lpstr>Use graph in Ranking</vt:lpstr>
      <vt:lpstr>Connectivity-based Ranking</vt:lpstr>
      <vt:lpstr>Google’s PageRank Algorithm</vt:lpstr>
      <vt:lpstr>PageRank</vt:lpstr>
      <vt:lpstr>Definition of PageRank</vt:lpstr>
      <vt:lpstr>PageRank (cont.)</vt:lpstr>
      <vt:lpstr>PageRank (cont.)</vt:lpstr>
      <vt:lpstr>PageRank (cont.)</vt:lpstr>
      <vt:lpstr>PageRank Implementation</vt:lpstr>
      <vt:lpstr>PageRank Complexity</vt:lpstr>
    </vt:vector>
  </TitlesOfParts>
  <Company>ITRC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priority and partitioning effects on  web crawling performance</dc:title>
  <dc:creator>Maziar Salehi</dc:creator>
  <cp:lastModifiedBy>Windows User</cp:lastModifiedBy>
  <cp:revision>427</cp:revision>
  <dcterms:created xsi:type="dcterms:W3CDTF">2004-02-19T09:21:53Z</dcterms:created>
  <dcterms:modified xsi:type="dcterms:W3CDTF">2020-12-20T13:29:22Z</dcterms:modified>
</cp:coreProperties>
</file>