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407" r:id="rId2"/>
    <p:sldId id="465" r:id="rId3"/>
    <p:sldId id="467" r:id="rId4"/>
    <p:sldId id="463" r:id="rId5"/>
    <p:sldId id="466" r:id="rId6"/>
    <p:sldId id="470" r:id="rId7"/>
    <p:sldId id="471" r:id="rId8"/>
    <p:sldId id="474" r:id="rId9"/>
    <p:sldId id="472" r:id="rId10"/>
    <p:sldId id="473" r:id="rId11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FF"/>
    <a:srgbClr val="FF3300"/>
    <a:srgbClr val="339966"/>
    <a:srgbClr val="003366"/>
    <a:srgbClr val="4F7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576" autoAdjust="0"/>
  </p:normalViewPr>
  <p:slideViewPr>
    <p:cSldViewPr>
      <p:cViewPr varScale="1">
        <p:scale>
          <a:sx n="110" d="100"/>
          <a:sy n="110" d="100"/>
        </p:scale>
        <p:origin x="164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684"/>
    </p:cViewPr>
  </p:sorterViewPr>
  <p:notesViewPr>
    <p:cSldViewPr>
      <p:cViewPr varScale="1">
        <p:scale>
          <a:sx n="69" d="100"/>
          <a:sy n="69" d="100"/>
        </p:scale>
        <p:origin x="-3288" y="-102"/>
      </p:cViewPr>
      <p:guideLst>
        <p:guide orient="horz" pos="2924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8" tIns="46514" rIns="93028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37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8" tIns="46514" rIns="93028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37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8" tIns="46514" rIns="93028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371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8" tIns="46514" rIns="93028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2B2DC232-B17D-4763-9DBE-9F9B3A04A8B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3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63988" y="0"/>
            <a:ext cx="30337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30337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963988" y="8816975"/>
            <a:ext cx="30337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816975"/>
            <a:ext cx="30337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/>
            </a:lvl1pPr>
          </a:lstStyle>
          <a:p>
            <a:pPr>
              <a:defRPr/>
            </a:pPr>
            <a:fld id="{6EDB601D-BC55-440D-A83C-E334EE7282B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85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952F2-BBCA-49D5-B4F0-E9A0E2B413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8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DA7F4-32DF-4D97-95FC-7D55A89D0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5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BAF53F-7AEF-4684-86C5-A18BC70376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37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05100-675B-443C-9A1F-2F27DAD45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73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E3EBA-20F2-4B8F-88E8-037E4CBD6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1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7756C-F210-4FA0-B0EF-4C5F7230F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4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0FF6C-99D8-40A3-B81F-DE9177828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89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BD880-FB3C-402A-9351-632056065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2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09764-18F2-4E5F-93B9-001C2E97C8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2D05C-CEDA-446A-A742-856DFC226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9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C5094-9679-4453-B95C-F84FF73E56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6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AAE48-4AB7-4C31-9F24-85E4DCCE3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2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77BD3-0ED6-447C-A166-0465CCF1E1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0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224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fld id="{E923323B-E23B-4A63-98A5-A57411DF43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60960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0190EC-056B-4033-A9D8-4EC0A668CE46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2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/>
          <a:p>
            <a:r>
              <a:rPr lang="en-US" altLang="fa-IR" smtClean="0"/>
              <a:t>Query Processing</a:t>
            </a:r>
          </a:p>
        </p:txBody>
      </p:sp>
      <p:sp>
        <p:nvSpPr>
          <p:cNvPr id="2053" name="Rectangle 16"/>
          <p:cNvSpPr>
            <a:spLocks noChangeArrowheads="1"/>
          </p:cNvSpPr>
          <p:nvPr/>
        </p:nvSpPr>
        <p:spPr bwMode="auto">
          <a:xfrm>
            <a:off x="2514600" y="4251325"/>
            <a:ext cx="5349875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fa-IR" b="1">
                <a:solidFill>
                  <a:srgbClr val="000099"/>
                </a:solidFill>
                <a:latin typeface="Comic Sans MS" pitchFamily="66" charset="0"/>
              </a:rPr>
              <a:t>Ali Mohammad Zareh Bidoki</a:t>
            </a:r>
          </a:p>
          <a:p>
            <a:pPr eaLnBrk="0" hangingPunct="0">
              <a:lnSpc>
                <a:spcPct val="110000"/>
              </a:lnSpc>
            </a:pPr>
            <a:r>
              <a:rPr lang="en-US" altLang="fa-IR" sz="1800" b="1">
                <a:solidFill>
                  <a:srgbClr val="000099"/>
                </a:solidFill>
                <a:latin typeface="Comic Sans MS" pitchFamily="66" charset="0"/>
              </a:rPr>
              <a:t>Computer Engineering, Yazd University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fa-IR" sz="1400" b="1">
                <a:solidFill>
                  <a:srgbClr val="000099"/>
                </a:solidFill>
                <a:latin typeface="Comic Sans MS" pitchFamily="66" charset="0"/>
              </a:rPr>
              <a:t>alizareh@yazd.ac.ir</a:t>
            </a:r>
          </a:p>
        </p:txBody>
      </p:sp>
      <p:sp>
        <p:nvSpPr>
          <p:cNvPr id="2054" name="Line 17"/>
          <p:cNvSpPr>
            <a:spLocks noChangeShapeType="1"/>
          </p:cNvSpPr>
          <p:nvPr/>
        </p:nvSpPr>
        <p:spPr bwMode="auto">
          <a:xfrm>
            <a:off x="838200" y="3886200"/>
            <a:ext cx="73152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5" name="Picture 19" descr="Untitled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149725"/>
            <a:ext cx="10445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Query Expansion solution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712788" y="1447800"/>
            <a:ext cx="7772400" cy="4114800"/>
          </a:xfrm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Using ontology(ad and </a:t>
            </a:r>
            <a:r>
              <a:rPr lang="en-US" smtClean="0">
                <a:ea typeface="ＭＳ Ｐゴシック" pitchFamily="34" charset="-128"/>
              </a:rPr>
              <a:t>disAd)</a:t>
            </a:r>
            <a:endParaRPr lang="en-US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US" dirty="0" err="1" smtClean="0">
                <a:ea typeface="ＭＳ Ｐゴシック" pitchFamily="34" charset="-128"/>
              </a:rPr>
              <a:t>wordnet</a:t>
            </a:r>
            <a:endParaRPr lang="en-US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US" dirty="0" err="1" smtClean="0">
                <a:ea typeface="ＭＳ Ｐゴシック" pitchFamily="34" charset="-128"/>
              </a:rPr>
              <a:t>farsnet</a:t>
            </a:r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q=</a:t>
            </a:r>
            <a:r>
              <a:rPr lang="fa-IR" dirty="0" smtClean="0">
                <a:ea typeface="ＭＳ Ｐゴシック" pitchFamily="34" charset="-128"/>
              </a:rPr>
              <a:t> چطوری گذرنامه </a:t>
            </a:r>
            <a:r>
              <a:rPr lang="fa-IR" dirty="0">
                <a:ea typeface="ＭＳ Ｐゴシック" pitchFamily="34" charset="-128"/>
              </a:rPr>
              <a:t>ام را </a:t>
            </a:r>
            <a:r>
              <a:rPr lang="fa-IR" dirty="0" smtClean="0">
                <a:ea typeface="ＭＳ Ｐゴシック" pitchFamily="34" charset="-128"/>
              </a:rPr>
              <a:t>سریع بگیرم</a:t>
            </a:r>
            <a:endParaRPr lang="fa-IR" dirty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q</a:t>
            </a:r>
            <a:r>
              <a:rPr lang="en-US" baseline="-25000" dirty="0">
                <a:ea typeface="ＭＳ Ｐゴシック" pitchFamily="34" charset="-128"/>
              </a:rPr>
              <a:t>1</a:t>
            </a:r>
            <a:r>
              <a:rPr lang="en-US" dirty="0">
                <a:ea typeface="ＭＳ Ｐゴシック" pitchFamily="34" charset="-128"/>
              </a:rPr>
              <a:t>= </a:t>
            </a:r>
            <a:r>
              <a:rPr lang="fa-IR" dirty="0" smtClean="0">
                <a:ea typeface="ＭＳ Ｐゴシック" pitchFamily="34" charset="-128"/>
              </a:rPr>
              <a:t>نحوه دریافت گذرنامه</a:t>
            </a:r>
            <a:endParaRPr lang="en-US" dirty="0" smtClean="0">
              <a:ea typeface="ＭＳ Ｐゴシック" pitchFamily="34" charset="-128"/>
            </a:endParaRPr>
          </a:p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Using Machine Learning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based on queries and documents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query chain</a:t>
            </a:r>
          </a:p>
          <a:p>
            <a:pPr lvl="1" eaLnBrk="1" hangingPunct="1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5D3303C5-743C-4CEA-8834-771DA496CD00}" type="slidenum">
              <a:rPr lang="en-US"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pPr eaLnBrk="1" hangingPunct="1"/>
              <a:t>10</a:t>
            </a:fld>
            <a:endParaRPr lang="en-US" sz="1200" smtClean="0">
              <a:solidFill>
                <a:srgbClr val="898989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0192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Sec. 1.2</a:t>
            </a:r>
          </a:p>
        </p:txBody>
      </p:sp>
    </p:spTree>
    <p:extLst>
      <p:ext uri="{BB962C8B-B14F-4D97-AF65-F5344CB8AC3E}">
        <p14:creationId xmlns:p14="http://schemas.microsoft.com/office/powerpoint/2010/main" val="216806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8A26F-AD0A-4A62-8570-4237F1A86A6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Natural Language processing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114800"/>
          </a:xfrm>
        </p:spPr>
        <p:txBody>
          <a:bodyPr/>
          <a:lstStyle/>
          <a:p>
            <a:r>
              <a:rPr lang="en-US" altLang="fa-IR" sz="2400" dirty="0" smtClean="0">
                <a:solidFill>
                  <a:schemeClr val="accent2"/>
                </a:solidFill>
              </a:rPr>
              <a:t>NLP is one of important part of a SE</a:t>
            </a:r>
          </a:p>
          <a:p>
            <a:pPr lvl="1"/>
            <a:r>
              <a:rPr lang="en-US" altLang="fa-IR" sz="1600" dirty="0" smtClean="0">
                <a:solidFill>
                  <a:schemeClr val="accent2"/>
                </a:solidFill>
              </a:rPr>
              <a:t>Normalization</a:t>
            </a:r>
          </a:p>
          <a:p>
            <a:pPr lvl="1"/>
            <a:r>
              <a:rPr lang="en-US" altLang="fa-IR" sz="1600" dirty="0" smtClean="0">
                <a:solidFill>
                  <a:schemeClr val="accent2"/>
                </a:solidFill>
              </a:rPr>
              <a:t>Document processing</a:t>
            </a:r>
          </a:p>
          <a:p>
            <a:pPr lvl="1"/>
            <a:r>
              <a:rPr lang="en-US" altLang="fa-IR" sz="1600" dirty="0" smtClean="0">
                <a:solidFill>
                  <a:schemeClr val="accent2"/>
                </a:solidFill>
              </a:rPr>
              <a:t>Query processing</a:t>
            </a:r>
          </a:p>
          <a:p>
            <a:pPr lvl="1"/>
            <a:r>
              <a:rPr lang="en-US" altLang="fa-IR" sz="1600" dirty="0" smtClean="0">
                <a:solidFill>
                  <a:schemeClr val="accent2"/>
                </a:solidFill>
              </a:rPr>
              <a:t>Spell Checking</a:t>
            </a:r>
          </a:p>
          <a:p>
            <a:pPr lvl="1"/>
            <a:r>
              <a:rPr lang="en-US" altLang="fa-IR" sz="1600" dirty="0" smtClean="0">
                <a:solidFill>
                  <a:schemeClr val="accent2"/>
                </a:solidFill>
              </a:rPr>
              <a:t>Semantic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C6380-87A7-4CFF-A7A7-5B6932C49528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dirty="0" smtClean="0"/>
              <a:t>Normalization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114800"/>
          </a:xfrm>
        </p:spPr>
        <p:txBody>
          <a:bodyPr/>
          <a:lstStyle/>
          <a:p>
            <a:r>
              <a:rPr lang="en-US" altLang="fa-IR" sz="2400" dirty="0">
                <a:solidFill>
                  <a:schemeClr val="accent2"/>
                </a:solidFill>
              </a:rPr>
              <a:t>Removing punctuation </a:t>
            </a:r>
            <a:r>
              <a:rPr lang="en-US" altLang="fa-IR" sz="2400" dirty="0" smtClean="0">
                <a:solidFill>
                  <a:schemeClr val="accent2"/>
                </a:solidFill>
              </a:rPr>
              <a:t>characters</a:t>
            </a:r>
          </a:p>
          <a:p>
            <a:pPr lvl="1"/>
            <a:r>
              <a:rPr lang="en-US" altLang="fa-IR" sz="1600" dirty="0" err="1" smtClean="0">
                <a:solidFill>
                  <a:schemeClr val="accent2"/>
                </a:solidFill>
              </a:rPr>
              <a:t>url</a:t>
            </a:r>
            <a:r>
              <a:rPr lang="en-US" altLang="fa-IR" sz="1600" dirty="0" smtClean="0">
                <a:solidFill>
                  <a:schemeClr val="accent2"/>
                </a:solidFill>
              </a:rPr>
              <a:t>?</a:t>
            </a:r>
          </a:p>
          <a:p>
            <a:r>
              <a:rPr lang="en-US" altLang="fa-IR" sz="2400" dirty="0" smtClean="0">
                <a:solidFill>
                  <a:schemeClr val="accent2"/>
                </a:solidFill>
              </a:rPr>
              <a:t>Normalization of characters</a:t>
            </a:r>
          </a:p>
          <a:p>
            <a:pPr lvl="1"/>
            <a:r>
              <a:rPr lang="fa-IR" altLang="fa-IR" sz="1600" dirty="0" smtClean="0">
                <a:solidFill>
                  <a:schemeClr val="accent2"/>
                </a:solidFill>
              </a:rPr>
              <a:t>ی، ک، ء</a:t>
            </a:r>
          </a:p>
          <a:p>
            <a:pPr lvl="1"/>
            <a:r>
              <a:rPr lang="en-US" altLang="fa-IR" sz="1600" dirty="0" smtClean="0">
                <a:solidFill>
                  <a:schemeClr val="accent2"/>
                </a:solidFill>
              </a:rPr>
              <a:t>Numbers</a:t>
            </a:r>
          </a:p>
          <a:p>
            <a:pPr lvl="1"/>
            <a:r>
              <a:rPr lang="en-US" altLang="fa-IR" sz="1600" dirty="0" smtClean="0">
                <a:solidFill>
                  <a:schemeClr val="accent2"/>
                </a:solidFill>
              </a:rPr>
              <a:t>UTF</a:t>
            </a:r>
          </a:p>
          <a:p>
            <a:r>
              <a:rPr lang="en-US" altLang="fa-IR" sz="2400" dirty="0" smtClean="0">
                <a:solidFill>
                  <a:schemeClr val="accent2"/>
                </a:solidFill>
              </a:rPr>
              <a:t>To lower case</a:t>
            </a:r>
          </a:p>
          <a:p>
            <a:r>
              <a:rPr lang="en-US" altLang="fa-IR" sz="2400" dirty="0" smtClean="0">
                <a:solidFill>
                  <a:schemeClr val="accent2"/>
                </a:solidFill>
              </a:rPr>
              <a:t>Stop words?</a:t>
            </a:r>
          </a:p>
          <a:p>
            <a:pPr lvl="1"/>
            <a:endParaRPr lang="en-US" altLang="fa-IR" sz="1800" dirty="0" smtClean="0"/>
          </a:p>
        </p:txBody>
      </p:sp>
    </p:spTree>
    <p:extLst>
      <p:ext uri="{BB962C8B-B14F-4D97-AF65-F5344CB8AC3E}">
        <p14:creationId xmlns:p14="http://schemas.microsoft.com/office/powerpoint/2010/main" val="160425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C6380-87A7-4CFF-A7A7-5B6932C49528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Language processing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114800"/>
          </a:xfrm>
        </p:spPr>
        <p:txBody>
          <a:bodyPr/>
          <a:lstStyle/>
          <a:p>
            <a:r>
              <a:rPr lang="en-US" altLang="fa-IR" sz="2400" dirty="0" smtClean="0">
                <a:solidFill>
                  <a:schemeClr val="accent2"/>
                </a:solidFill>
              </a:rPr>
              <a:t>D1: </a:t>
            </a:r>
            <a:r>
              <a:rPr lang="fa-IR" altLang="fa-IR" sz="2400" dirty="0" smtClean="0">
                <a:solidFill>
                  <a:schemeClr val="accent2"/>
                </a:solidFill>
              </a:rPr>
              <a:t>درختان میوه ایران</a:t>
            </a:r>
          </a:p>
          <a:p>
            <a:r>
              <a:rPr lang="en-US" altLang="fa-IR" sz="2400" dirty="0" smtClean="0">
                <a:solidFill>
                  <a:schemeClr val="accent2"/>
                </a:solidFill>
              </a:rPr>
              <a:t>D2: </a:t>
            </a:r>
            <a:r>
              <a:rPr lang="fa-IR" altLang="fa-IR" sz="2400" dirty="0" smtClean="0">
                <a:solidFill>
                  <a:schemeClr val="accent2"/>
                </a:solidFill>
              </a:rPr>
              <a:t>درخت میوه سبز ....</a:t>
            </a:r>
            <a:endParaRPr lang="en-US" altLang="fa-IR" sz="2400" dirty="0" smtClean="0">
              <a:solidFill>
                <a:schemeClr val="accent2"/>
              </a:solidFill>
            </a:endParaRPr>
          </a:p>
          <a:p>
            <a:r>
              <a:rPr lang="en-US" altLang="fa-IR" sz="2600" dirty="0" smtClean="0"/>
              <a:t>Q: </a:t>
            </a:r>
            <a:r>
              <a:rPr lang="fa-IR" altLang="fa-IR" sz="2600" dirty="0" smtClean="0"/>
              <a:t>درختان میوه</a:t>
            </a:r>
          </a:p>
          <a:p>
            <a:r>
              <a:rPr lang="en-US" altLang="fa-IR" sz="2600" dirty="0" smtClean="0"/>
              <a:t>Solution:</a:t>
            </a:r>
          </a:p>
          <a:p>
            <a:pPr lvl="1"/>
            <a:r>
              <a:rPr lang="en-US" altLang="fa-IR" sz="1800" dirty="0" smtClean="0"/>
              <a:t>Stemming in Indexing (Offline)</a:t>
            </a:r>
          </a:p>
          <a:p>
            <a:pPr lvl="1"/>
            <a:r>
              <a:rPr lang="en-US" altLang="fa-IR" sz="1800" dirty="0" smtClean="0"/>
              <a:t>Stemming in Online (Query processing)</a:t>
            </a:r>
          </a:p>
          <a:p>
            <a:r>
              <a:rPr lang="fa-IR" altLang="fa-IR" sz="2600" dirty="0" smtClean="0"/>
              <a:t> (درخت یا درختان) میوه</a:t>
            </a:r>
            <a:endParaRPr lang="en-US" altLang="fa-IR" sz="2600" dirty="0" smtClean="0"/>
          </a:p>
          <a:p>
            <a:r>
              <a:rPr lang="fa-IR" altLang="fa-IR" sz="2400" dirty="0">
                <a:solidFill>
                  <a:schemeClr val="accent2"/>
                </a:solidFill>
              </a:rPr>
              <a:t>درختها، درختهای، درختی، درختانی</a:t>
            </a:r>
            <a:endParaRPr lang="en-US" altLang="fa-IR" sz="2400" dirty="0">
              <a:solidFill>
                <a:schemeClr val="accent2"/>
              </a:solidFill>
            </a:endParaRPr>
          </a:p>
          <a:p>
            <a:r>
              <a:rPr lang="en-US" altLang="fa-IR" sz="2600" dirty="0" smtClean="0"/>
              <a:t>About Stemming?</a:t>
            </a:r>
          </a:p>
          <a:p>
            <a:pPr lvl="1"/>
            <a:r>
              <a:rPr lang="en-US" altLang="fa-IR" sz="1800" dirty="0" smtClean="0"/>
              <a:t>Good/bad</a:t>
            </a:r>
          </a:p>
          <a:p>
            <a:pPr lvl="1"/>
            <a:endParaRPr lang="en-US" altLang="fa-I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C6380-87A7-4CFF-A7A7-5B6932C4952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dirty="0" smtClean="0"/>
              <a:t>Spell Checking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114800"/>
          </a:xfrm>
        </p:spPr>
        <p:txBody>
          <a:bodyPr/>
          <a:lstStyle/>
          <a:p>
            <a:r>
              <a:rPr lang="en-US" altLang="fa-IR" sz="2400" dirty="0" smtClean="0">
                <a:solidFill>
                  <a:schemeClr val="accent2"/>
                </a:solidFill>
              </a:rPr>
              <a:t>25% of queries have at least one spell error (pc)</a:t>
            </a:r>
          </a:p>
          <a:p>
            <a:r>
              <a:rPr lang="en-US" altLang="fa-IR" sz="2600" dirty="0" smtClean="0"/>
              <a:t>Solution:</a:t>
            </a:r>
          </a:p>
          <a:p>
            <a:pPr lvl="1"/>
            <a:r>
              <a:rPr lang="en-US" altLang="fa-IR" sz="1800" dirty="0" smtClean="0"/>
              <a:t>Edit Distance</a:t>
            </a:r>
          </a:p>
          <a:p>
            <a:pPr lvl="1"/>
            <a:endParaRPr lang="en-US" altLang="fa-IR" sz="1800" dirty="0" smtClean="0"/>
          </a:p>
        </p:txBody>
      </p:sp>
    </p:spTree>
    <p:extLst>
      <p:ext uri="{BB962C8B-B14F-4D97-AF65-F5344CB8AC3E}">
        <p14:creationId xmlns:p14="http://schemas.microsoft.com/office/powerpoint/2010/main" val="347542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C6380-87A7-4CFF-A7A7-5B6932C49528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Edit Distance</a:t>
            </a:r>
            <a:endParaRPr lang="en-US" altLang="fa-IR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114800"/>
          </a:xfrm>
        </p:spPr>
        <p:txBody>
          <a:bodyPr/>
          <a:lstStyle/>
          <a:p>
            <a:pPr algn="r" rtl="1"/>
            <a:r>
              <a:rPr lang="fa-IR" altLang="fa-IR" sz="2400" dirty="0" smtClean="0">
                <a:solidFill>
                  <a:schemeClr val="accent2"/>
                </a:solidFill>
              </a:rPr>
              <a:t>دانشگاه یزد</a:t>
            </a:r>
          </a:p>
          <a:p>
            <a:pPr algn="r" rtl="1"/>
            <a:r>
              <a:rPr lang="fa-IR" altLang="fa-IR" sz="2400" dirty="0" smtClean="0">
                <a:solidFill>
                  <a:schemeClr val="accent2"/>
                </a:solidFill>
              </a:rPr>
              <a:t>دانشکاه یزد </a:t>
            </a:r>
          </a:p>
          <a:p>
            <a:pPr algn="r" rtl="1"/>
            <a:r>
              <a:rPr lang="fa-IR" altLang="fa-IR" sz="2400" dirty="0" smtClean="0">
                <a:solidFill>
                  <a:schemeClr val="accent2"/>
                </a:solidFill>
              </a:rPr>
              <a:t>دانشگا یزد</a:t>
            </a:r>
          </a:p>
          <a:p>
            <a:pPr algn="r" rtl="1"/>
            <a:r>
              <a:rPr lang="fa-IR" altLang="fa-IR" sz="2400" dirty="0" smtClean="0">
                <a:solidFill>
                  <a:schemeClr val="accent2"/>
                </a:solidFill>
              </a:rPr>
              <a:t>داانشگاه یزد</a:t>
            </a:r>
          </a:p>
          <a:p>
            <a:pPr algn="r" rtl="1"/>
            <a:r>
              <a:rPr lang="fa-IR" altLang="fa-IR" sz="2400" dirty="0" smtClean="0">
                <a:solidFill>
                  <a:schemeClr val="accent2"/>
                </a:solidFill>
              </a:rPr>
              <a:t>دانسکاه یزد</a:t>
            </a:r>
            <a:endParaRPr lang="fa-IR" altLang="fa-IR" sz="2400" dirty="0" smtClean="0">
              <a:solidFill>
                <a:schemeClr val="accent2"/>
              </a:solidFill>
            </a:endParaRPr>
          </a:p>
          <a:p>
            <a:pPr algn="r" rtl="1"/>
            <a:endParaRPr lang="en-US" altLang="fa-IR" sz="2400" dirty="0" smtClean="0">
              <a:solidFill>
                <a:schemeClr val="accent2"/>
              </a:solidFill>
            </a:endParaRPr>
          </a:p>
          <a:p>
            <a:r>
              <a:rPr lang="en-US" altLang="fa-IR" sz="2400" dirty="0" smtClean="0">
                <a:solidFill>
                  <a:schemeClr val="accent2"/>
                </a:solidFill>
              </a:rPr>
              <a:t>Advantages</a:t>
            </a:r>
            <a:endParaRPr lang="en-US" altLang="fa-IR" sz="2400" dirty="0" smtClean="0">
              <a:solidFill>
                <a:schemeClr val="accent2"/>
              </a:solidFill>
            </a:endParaRPr>
          </a:p>
          <a:p>
            <a:pPr lvl="1"/>
            <a:r>
              <a:rPr lang="en-US" altLang="fa-IR" sz="1600" dirty="0" smtClean="0">
                <a:solidFill>
                  <a:schemeClr val="accent2"/>
                </a:solidFill>
              </a:rPr>
              <a:t>Precision</a:t>
            </a:r>
          </a:p>
          <a:p>
            <a:r>
              <a:rPr lang="en-US" altLang="fa-IR" sz="2600" dirty="0" smtClean="0"/>
              <a:t>Disadvantages</a:t>
            </a:r>
          </a:p>
          <a:p>
            <a:pPr lvl="1"/>
            <a:r>
              <a:rPr lang="en-US" altLang="fa-IR" sz="1800" dirty="0" smtClean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5499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Spell checking based on N-gram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712788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dirty="0" err="1" smtClean="0">
                <a:ea typeface="ＭＳ Ｐゴシック" pitchFamily="34" charset="-128"/>
              </a:rPr>
              <a:t>Ya,az,zd</a:t>
            </a:r>
            <a:r>
              <a:rPr lang="en-US" dirty="0" smtClean="0">
                <a:ea typeface="ＭＳ Ｐゴシック" pitchFamily="34" charset="-128"/>
              </a:rPr>
              <a:t>-&gt; </a:t>
            </a:r>
            <a:r>
              <a:rPr lang="en-US" dirty="0" err="1" smtClean="0">
                <a:ea typeface="ＭＳ Ｐゴシック" pitchFamily="34" charset="-128"/>
              </a:rPr>
              <a:t>yazd</a:t>
            </a:r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err="1" smtClean="0">
                <a:ea typeface="ＭＳ Ｐゴシック" pitchFamily="34" charset="-128"/>
              </a:rPr>
              <a:t>Ir,ra,an</a:t>
            </a:r>
            <a:r>
              <a:rPr lang="en-US" dirty="0" smtClean="0">
                <a:ea typeface="ＭＳ Ｐゴシック" pitchFamily="34" charset="-128"/>
              </a:rPr>
              <a:t>-&gt; Iran</a:t>
            </a:r>
          </a:p>
          <a:p>
            <a:pPr eaLnBrk="1" hangingPunct="1"/>
            <a:r>
              <a:rPr lang="en-US" dirty="0" err="1" smtClean="0">
                <a:ea typeface="ＭＳ Ｐゴシック" pitchFamily="34" charset="-128"/>
              </a:rPr>
              <a:t>An,nd</a:t>
            </a:r>
            <a:r>
              <a:rPr lang="en-US" dirty="0" smtClean="0">
                <a:ea typeface="ＭＳ Ｐゴシック" pitchFamily="34" charset="-128"/>
              </a:rPr>
              <a:t>-&gt;And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…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Advantages:</a:t>
            </a:r>
            <a:endParaRPr lang="fa-IR" dirty="0" smtClean="0">
              <a:ea typeface="ＭＳ Ｐゴシック" pitchFamily="34" charset="-128"/>
            </a:endParaRP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Performance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Hybrid</a:t>
            </a:r>
            <a:endParaRPr lang="fa-IR" dirty="0" smtClean="0">
              <a:ea typeface="ＭＳ Ｐゴシック" pitchFamily="34" charset="-128"/>
            </a:endParaRPr>
          </a:p>
          <a:p>
            <a:pPr lvl="1" eaLnBrk="1" hangingPunct="1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5D3303C5-743C-4CEA-8834-771DA496CD00}" type="slidenum">
              <a:rPr lang="en-US"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pPr eaLnBrk="1" hangingPunct="1"/>
              <a:t>7</a:t>
            </a:fld>
            <a:endParaRPr lang="en-US" sz="1200" smtClean="0">
              <a:solidFill>
                <a:srgbClr val="898989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0192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Sec. 1.2</a:t>
            </a:r>
          </a:p>
        </p:txBody>
      </p:sp>
    </p:spTree>
    <p:extLst>
      <p:ext uri="{BB962C8B-B14F-4D97-AF65-F5344CB8AC3E}">
        <p14:creationId xmlns:p14="http://schemas.microsoft.com/office/powerpoint/2010/main" val="130413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Context based Spell checking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712788" y="1447800"/>
            <a:ext cx="7772400" cy="4114800"/>
          </a:xfrm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q= </a:t>
            </a:r>
            <a:r>
              <a:rPr lang="fa-IR" dirty="0" smtClean="0">
                <a:ea typeface="ＭＳ Ｐゴシック" pitchFamily="34" charset="-128"/>
              </a:rPr>
              <a:t>پرنده جایزه نوبل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corrected q=</a:t>
            </a:r>
            <a:r>
              <a:rPr lang="fa-IR" dirty="0" smtClean="0">
                <a:ea typeface="ＭＳ Ｐゴシック" pitchFamily="34" charset="-128"/>
              </a:rPr>
              <a:t>برنده جایزه نوبل</a:t>
            </a:r>
          </a:p>
          <a:p>
            <a:pPr eaLnBrk="1" hangingPunct="1"/>
            <a:endParaRPr lang="fa-IR" dirty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Solution?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using word n-grams </a:t>
            </a:r>
            <a:r>
              <a:rPr lang="en-US" dirty="0" err="1" smtClean="0">
                <a:ea typeface="ＭＳ Ｐゴシック" pitchFamily="34" charset="-128"/>
              </a:rPr>
              <a:t>df</a:t>
            </a:r>
            <a:endParaRPr lang="en-US" dirty="0" smtClean="0">
              <a:ea typeface="ＭＳ Ｐゴシック" pitchFamily="34" charset="-128"/>
            </a:endParaRPr>
          </a:p>
          <a:p>
            <a:pPr lvl="1" eaLnBrk="1" hangingPunct="1"/>
            <a:endParaRPr lang="en-US" dirty="0" smtClean="0">
              <a:ea typeface="ＭＳ Ｐゴシック" pitchFamily="34" charset="-128"/>
            </a:endParaRPr>
          </a:p>
          <a:p>
            <a:pPr lvl="1" eaLnBrk="1" hangingPunct="1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5D3303C5-743C-4CEA-8834-771DA496CD00}" type="slidenum">
              <a:rPr lang="en-US"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pPr eaLnBrk="1" hangingPunct="1"/>
              <a:t>8</a:t>
            </a:fld>
            <a:endParaRPr lang="en-US" sz="1200" smtClean="0">
              <a:solidFill>
                <a:srgbClr val="898989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0192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Sec. 1.2</a:t>
            </a:r>
          </a:p>
        </p:txBody>
      </p:sp>
    </p:spTree>
    <p:extLst>
      <p:ext uri="{BB962C8B-B14F-4D97-AF65-F5344CB8AC3E}">
        <p14:creationId xmlns:p14="http://schemas.microsoft.com/office/powerpoint/2010/main" val="308550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Query Expansion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712788" y="1447800"/>
            <a:ext cx="7772400" cy="4114800"/>
          </a:xfrm>
        </p:spPr>
        <p:txBody>
          <a:bodyPr/>
          <a:lstStyle/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q-&gt;q</a:t>
            </a:r>
            <a:r>
              <a:rPr lang="en-US" baseline="-25000" dirty="0" smtClean="0">
                <a:ea typeface="ＭＳ Ｐゴシック" pitchFamily="34" charset="-128"/>
              </a:rPr>
              <a:t>1</a:t>
            </a:r>
            <a:r>
              <a:rPr lang="en-US" dirty="0" smtClean="0">
                <a:ea typeface="ＭＳ Ｐゴシック" pitchFamily="34" charset="-128"/>
              </a:rPr>
              <a:t>,q</a:t>
            </a:r>
            <a:r>
              <a:rPr lang="en-US" baseline="-25000" dirty="0" smtClean="0">
                <a:ea typeface="ＭＳ Ｐゴシック" pitchFamily="34" charset="-128"/>
              </a:rPr>
              <a:t>2</a:t>
            </a:r>
            <a:r>
              <a:rPr lang="en-US" dirty="0" smtClean="0">
                <a:ea typeface="ＭＳ Ｐゴシック" pitchFamily="34" charset="-128"/>
              </a:rPr>
              <a:t>,q</a:t>
            </a:r>
            <a:r>
              <a:rPr lang="en-US" baseline="-25000" dirty="0" smtClean="0">
                <a:ea typeface="ＭＳ Ｐゴシック" pitchFamily="34" charset="-128"/>
              </a:rPr>
              <a:t>3</a:t>
            </a:r>
            <a:r>
              <a:rPr lang="en-US" dirty="0" smtClean="0">
                <a:ea typeface="ＭＳ Ｐゴシック" pitchFamily="34" charset="-128"/>
              </a:rPr>
              <a:t>,…</a:t>
            </a:r>
          </a:p>
          <a:p>
            <a:pPr eaLnBrk="1" hangingPunct="1"/>
            <a:r>
              <a:rPr lang="en-US" dirty="0" err="1" smtClean="0">
                <a:ea typeface="ＭＳ Ｐゴシック" pitchFamily="34" charset="-128"/>
              </a:rPr>
              <a:t>rel</a:t>
            </a:r>
            <a:r>
              <a:rPr lang="en-US" dirty="0" smtClean="0">
                <a:ea typeface="ＭＳ Ｐゴシック" pitchFamily="34" charset="-128"/>
              </a:rPr>
              <a:t> (</a:t>
            </a:r>
            <a:r>
              <a:rPr lang="en-US" dirty="0" err="1" smtClean="0">
                <a:ea typeface="ＭＳ Ｐゴシック" pitchFamily="34" charset="-128"/>
              </a:rPr>
              <a:t>d,q</a:t>
            </a:r>
            <a:r>
              <a:rPr lang="en-US" dirty="0" smtClean="0">
                <a:ea typeface="ＭＳ Ｐゴシック" pitchFamily="34" charset="-128"/>
              </a:rPr>
              <a:t>)=</a:t>
            </a:r>
            <a:r>
              <a:rPr lang="en-US" dirty="0" err="1" smtClean="0">
                <a:ea typeface="ＭＳ Ｐゴシック" pitchFamily="34" charset="-128"/>
              </a:rPr>
              <a:t>rel</a:t>
            </a:r>
            <a:r>
              <a:rPr lang="en-US" dirty="0" smtClean="0">
                <a:ea typeface="ＭＳ Ｐゴシック" pitchFamily="34" charset="-128"/>
              </a:rPr>
              <a:t> (d,q</a:t>
            </a:r>
            <a:r>
              <a:rPr lang="en-US" baseline="-25000" dirty="0" smtClean="0">
                <a:ea typeface="ＭＳ Ｐゴシック" pitchFamily="34" charset="-128"/>
              </a:rPr>
              <a:t>1</a:t>
            </a:r>
            <a:r>
              <a:rPr lang="en-US" dirty="0" smtClean="0">
                <a:ea typeface="ＭＳ Ｐゴシック" pitchFamily="34" charset="-128"/>
              </a:rPr>
              <a:t>)=</a:t>
            </a:r>
            <a:r>
              <a:rPr lang="en-US" dirty="0" err="1" smtClean="0">
                <a:ea typeface="ＭＳ Ｐゴシック" pitchFamily="34" charset="-128"/>
              </a:rPr>
              <a:t>rel</a:t>
            </a:r>
            <a:r>
              <a:rPr lang="en-US" dirty="0" smtClean="0">
                <a:ea typeface="ＭＳ Ｐゴシック" pitchFamily="34" charset="-128"/>
              </a:rPr>
              <a:t> (d,q</a:t>
            </a:r>
            <a:r>
              <a:rPr lang="en-US" baseline="-25000" dirty="0" smtClean="0">
                <a:ea typeface="ＭＳ Ｐゴシック" pitchFamily="34" charset="-128"/>
              </a:rPr>
              <a:t>2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q=</a:t>
            </a:r>
            <a:r>
              <a:rPr lang="fa-IR" dirty="0" smtClean="0">
                <a:ea typeface="ＭＳ Ｐゴシック" pitchFamily="34" charset="-128"/>
              </a:rPr>
              <a:t>نحوه دریافت گذرنامه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</a:t>
            </a:r>
            <a:r>
              <a:rPr lang="en-US" baseline="-25000" dirty="0" smtClean="0">
                <a:ea typeface="ＭＳ Ｐゴシック" pitchFamily="34" charset="-128"/>
              </a:rPr>
              <a:t>1</a:t>
            </a:r>
            <a:r>
              <a:rPr lang="en-US" dirty="0" smtClean="0">
                <a:ea typeface="ＭＳ Ｐゴシック" pitchFamily="34" charset="-128"/>
              </a:rPr>
              <a:t>=</a:t>
            </a:r>
            <a:r>
              <a:rPr lang="fa-IR" dirty="0" smtClean="0">
                <a:ea typeface="ＭＳ Ｐゴシック" pitchFamily="34" charset="-128"/>
              </a:rPr>
              <a:t>روش اخذ گذرنامه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</a:t>
            </a:r>
            <a:r>
              <a:rPr lang="en-US" baseline="-25000" dirty="0" smtClean="0">
                <a:ea typeface="ＭＳ Ｐゴシック" pitchFamily="34" charset="-128"/>
              </a:rPr>
              <a:t>2</a:t>
            </a:r>
            <a:r>
              <a:rPr lang="en-US" dirty="0" smtClean="0">
                <a:ea typeface="ＭＳ Ｐゴシック" pitchFamily="34" charset="-128"/>
              </a:rPr>
              <a:t>=</a:t>
            </a:r>
            <a:r>
              <a:rPr lang="fa-IR" dirty="0" smtClean="0">
                <a:ea typeface="ＭＳ Ｐゴシック" pitchFamily="34" charset="-128"/>
              </a:rPr>
              <a:t>نحوه دریافت پاسپورت</a:t>
            </a:r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</a:t>
            </a:r>
            <a:r>
              <a:rPr lang="en-US" baseline="-25000" dirty="0" smtClean="0">
                <a:ea typeface="ＭＳ Ｐゴシック" pitchFamily="34" charset="-128"/>
              </a:rPr>
              <a:t>3</a:t>
            </a:r>
            <a:r>
              <a:rPr lang="en-US" dirty="0" smtClean="0">
                <a:ea typeface="ＭＳ Ｐゴシック" pitchFamily="34" charset="-128"/>
              </a:rPr>
              <a:t>=</a:t>
            </a:r>
            <a:r>
              <a:rPr lang="fa-IR" dirty="0" smtClean="0">
                <a:ea typeface="ＭＳ Ｐゴシック" pitchFamily="34" charset="-128"/>
              </a:rPr>
              <a:t>چگونگی گرفتن گذرنامه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q</a:t>
            </a:r>
            <a:r>
              <a:rPr lang="en-US" baseline="-25000" dirty="0" smtClean="0">
                <a:ea typeface="ＭＳ Ｐゴシック" pitchFamily="34" charset="-128"/>
              </a:rPr>
              <a:t>4</a:t>
            </a:r>
            <a:r>
              <a:rPr lang="en-US" dirty="0" smtClean="0">
                <a:ea typeface="ＭＳ Ｐゴシック" pitchFamily="34" charset="-128"/>
              </a:rPr>
              <a:t>=</a:t>
            </a:r>
            <a:r>
              <a:rPr lang="fa-IR" dirty="0" smtClean="0">
                <a:ea typeface="ＭＳ Ｐゴシック" pitchFamily="34" charset="-128"/>
              </a:rPr>
              <a:t>شیوه اخذ پاسپورت</a:t>
            </a:r>
            <a:endParaRPr lang="en-US" dirty="0" smtClean="0"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lvl="1" eaLnBrk="1" hangingPunct="1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5D3303C5-743C-4CEA-8834-771DA496CD00}" type="slidenum">
              <a:rPr lang="en-US"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pPr eaLnBrk="1" hangingPunct="1"/>
              <a:t>9</a:t>
            </a:fld>
            <a:endParaRPr lang="en-US" sz="1200" smtClean="0">
              <a:solidFill>
                <a:srgbClr val="898989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0192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Sec. 1.2</a:t>
            </a:r>
          </a:p>
        </p:txBody>
      </p:sp>
    </p:spTree>
    <p:extLst>
      <p:ext uri="{BB962C8B-B14F-4D97-AF65-F5344CB8AC3E}">
        <p14:creationId xmlns:p14="http://schemas.microsoft.com/office/powerpoint/2010/main" val="371946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H2 Introduction 2008</Template>
  <TotalTime>10636</TotalTime>
  <Words>272</Words>
  <Application>Microsoft Office PowerPoint</Application>
  <PresentationFormat>On-screen Show (4:3)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ＭＳ Ｐゴシック</vt:lpstr>
      <vt:lpstr>Calibri</vt:lpstr>
      <vt:lpstr>Comic Sans MS</vt:lpstr>
      <vt:lpstr>Lucida Sans</vt:lpstr>
      <vt:lpstr>Times New Roman</vt:lpstr>
      <vt:lpstr>Blank Presentation</vt:lpstr>
      <vt:lpstr>Query Processing</vt:lpstr>
      <vt:lpstr>Natural Language processing</vt:lpstr>
      <vt:lpstr>Normalization</vt:lpstr>
      <vt:lpstr>Language processing</vt:lpstr>
      <vt:lpstr>Spell Checking</vt:lpstr>
      <vt:lpstr>Edit Distance</vt:lpstr>
      <vt:lpstr>Spell checking based on N-gram</vt:lpstr>
      <vt:lpstr>Context based Spell checking</vt:lpstr>
      <vt:lpstr>Query Expansion</vt:lpstr>
      <vt:lpstr>Query Expansion solution</vt:lpstr>
    </vt:vector>
  </TitlesOfParts>
  <Company>ITRC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priority and partitioning effects on  web crawling performance</dc:title>
  <dc:creator>Maziar Salehi</dc:creator>
  <cp:lastModifiedBy>Windows User</cp:lastModifiedBy>
  <cp:revision>444</cp:revision>
  <dcterms:created xsi:type="dcterms:W3CDTF">2004-02-19T09:21:53Z</dcterms:created>
  <dcterms:modified xsi:type="dcterms:W3CDTF">2021-12-19T13:18:45Z</dcterms:modified>
</cp:coreProperties>
</file>