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407" r:id="rId2"/>
    <p:sldId id="429" r:id="rId3"/>
    <p:sldId id="416" r:id="rId4"/>
    <p:sldId id="453" r:id="rId5"/>
    <p:sldId id="452" r:id="rId6"/>
    <p:sldId id="454" r:id="rId7"/>
    <p:sldId id="455" r:id="rId8"/>
    <p:sldId id="456" r:id="rId9"/>
    <p:sldId id="457" r:id="rId10"/>
    <p:sldId id="459" r:id="rId11"/>
    <p:sldId id="458" r:id="rId12"/>
    <p:sldId id="460" r:id="rId13"/>
    <p:sldId id="461" r:id="rId14"/>
    <p:sldId id="462" r:id="rId15"/>
    <p:sldId id="465" r:id="rId16"/>
    <p:sldId id="464" r:id="rId1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FF3300"/>
    <a:srgbClr val="339966"/>
    <a:srgbClr val="003366"/>
    <a:srgbClr val="4F7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576" autoAdjust="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684"/>
    </p:cViewPr>
  </p:sorterViewPr>
  <p:notesViewPr>
    <p:cSldViewPr>
      <p:cViewPr varScale="1">
        <p:scale>
          <a:sx n="69" d="100"/>
          <a:sy n="69" d="100"/>
        </p:scale>
        <p:origin x="-3288" y="-102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37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37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763EB5E-0093-4DAD-94CA-7DE2C3982C8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3988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963988" y="8816975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816975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/>
            </a:lvl1pPr>
          </a:lstStyle>
          <a:p>
            <a:pPr>
              <a:defRPr/>
            </a:pPr>
            <a:fld id="{E9CE1FF4-F2A1-48E9-8459-014505C8BF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a-IR" smtClean="0">
                <a:ea typeface="ＭＳ Ｐゴシック" pitchFamily="34" charset="-128"/>
              </a:rPr>
              <a:t>6 4 3 2 1 0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8298B3CF-AC9D-4A72-9BBE-2F7A6F7888EC}" type="slidenum">
              <a:rPr lang="en-US" altLang="fa-IR" sz="1200" smtClean="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11</a:t>
            </a:fld>
            <a:endParaRPr lang="en-US" altLang="fa-IR" sz="1200" smtClean="0">
              <a:latin typeface="Lucida Sans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141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11EB-6B6D-4EC3-835D-38BC16880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79744-FE58-4580-921C-7E99ECEBA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637B7-A430-4017-B674-872228318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18EA3-9AF8-4C88-9645-429E0F2CE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7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0A0C2-0FE4-4F78-AC0C-7616687AD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6CC5A-C861-4CA6-A3C8-A0743C2B6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D3C26-7A9E-4B2B-8A94-534A9FBC4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031C-3E9E-458F-9FB3-919A9561F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DDE5E-BF75-424D-A4E7-80A7C0B8B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4ADA6-432D-4BCE-BA93-E3E44F07B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04848-D1B6-4EDA-8445-911F8ADA9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F66-5230-423D-A1E6-78FC08374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3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064C1-0E23-4863-AEAF-98B86EA04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F389E3A9-C37F-4301-813C-EB13085A0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60960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64564-1F84-497F-968B-155B2BD5C1F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r>
              <a:rPr lang="en-US" altLang="fa-IR" smtClean="0"/>
              <a:t>Ranking in Search Engines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2514600" y="4251325"/>
            <a:ext cx="534987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fa-IR" b="1">
                <a:solidFill>
                  <a:srgbClr val="000099"/>
                </a:solidFill>
                <a:latin typeface="Comic Sans MS" pitchFamily="66" charset="0"/>
              </a:rPr>
              <a:t>Ali Mohammad Zareh Bidoki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fa-IR" sz="1800" b="1">
                <a:solidFill>
                  <a:srgbClr val="000099"/>
                </a:solidFill>
                <a:latin typeface="Comic Sans MS" pitchFamily="66" charset="0"/>
              </a:rPr>
              <a:t>Computer Engineering, Yazd University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fa-IR" sz="1400" b="1">
                <a:solidFill>
                  <a:srgbClr val="000099"/>
                </a:solidFill>
                <a:latin typeface="Comic Sans MS" pitchFamily="66" charset="0"/>
              </a:rPr>
              <a:t>alizareh@yazd.ac.ir</a:t>
            </a:r>
          </a:p>
        </p:txBody>
      </p:sp>
      <p:sp>
        <p:nvSpPr>
          <p:cNvPr id="2054" name="Line 17"/>
          <p:cNvSpPr>
            <a:spLocks noChangeShapeType="1"/>
          </p:cNvSpPr>
          <p:nvPr/>
        </p:nvSpPr>
        <p:spPr bwMode="auto">
          <a:xfrm>
            <a:off x="838200" y="3886200"/>
            <a:ext cx="7315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5" name="Picture 19" descr="Untitled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149725"/>
            <a:ext cx="1044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dirty="0" err="1" smtClean="0">
                <a:ea typeface="ＭＳ Ｐゴシック" pitchFamily="34" charset="-128"/>
              </a:rPr>
              <a:t>tf-idf</a:t>
            </a:r>
            <a:r>
              <a:rPr lang="en-US" altLang="fa-IR" dirty="0" smtClean="0">
                <a:ea typeface="ＭＳ Ｐゴシック" pitchFamily="34" charset="-128"/>
              </a:rPr>
              <a:t>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The </a:t>
            </a:r>
            <a:r>
              <a:rPr lang="en-US" altLang="fa-IR" dirty="0" err="1" smtClean="0">
                <a:ea typeface="ＭＳ Ｐゴシック" pitchFamily="34" charset="-128"/>
              </a:rPr>
              <a:t>tf-idf</a:t>
            </a:r>
            <a:r>
              <a:rPr lang="en-US" altLang="fa-IR" dirty="0" smtClean="0">
                <a:ea typeface="ＭＳ Ｐゴシック" pitchFamily="34" charset="-128"/>
              </a:rPr>
              <a:t> weight of a term is the product of its </a:t>
            </a:r>
            <a:r>
              <a:rPr lang="en-US" altLang="fa-IR" dirty="0" err="1" smtClean="0">
                <a:ea typeface="ＭＳ Ｐゴシック" pitchFamily="34" charset="-128"/>
              </a:rPr>
              <a:t>tf</a:t>
            </a:r>
            <a:r>
              <a:rPr lang="en-US" altLang="fa-IR" dirty="0" smtClean="0">
                <a:ea typeface="ＭＳ Ｐゴシック" pitchFamily="34" charset="-128"/>
              </a:rPr>
              <a:t> weight and its </a:t>
            </a:r>
            <a:r>
              <a:rPr lang="en-US" altLang="fa-IR" dirty="0" err="1" smtClean="0">
                <a:ea typeface="ＭＳ Ｐゴシック" pitchFamily="34" charset="-128"/>
              </a:rPr>
              <a:t>idf</a:t>
            </a:r>
            <a:r>
              <a:rPr lang="en-US" altLang="fa-IR" dirty="0" smtClean="0">
                <a:ea typeface="ＭＳ Ｐゴシック" pitchFamily="34" charset="-128"/>
              </a:rPr>
              <a:t> weight.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fa-IR" dirty="0" smtClean="0">
              <a:ea typeface="ＭＳ Ｐゴシック" pitchFamily="34" charset="-128"/>
            </a:endParaRPr>
          </a:p>
          <a:p>
            <a:pPr eaLnBrk="1" hangingPunct="1"/>
            <a:endParaRPr lang="en-US" altLang="fa-IR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altLang="fa-IR" dirty="0" smtClean="0">
                <a:solidFill>
                  <a:srgbClr val="C00000"/>
                </a:solidFill>
                <a:ea typeface="ＭＳ Ｐゴシック" pitchFamily="34" charset="-128"/>
              </a:rPr>
              <a:t>Best known weighting scheme in information retrieval</a:t>
            </a:r>
          </a:p>
          <a:p>
            <a:pPr lvl="1" eaLnBrk="1" hangingPunct="1"/>
            <a:r>
              <a:rPr lang="en-US" altLang="fa-IR" dirty="0" smtClean="0">
                <a:ea typeface="ＭＳ Ｐゴシック" pitchFamily="34" charset="-128"/>
              </a:rPr>
              <a:t>Note: the “-” in </a:t>
            </a:r>
            <a:r>
              <a:rPr lang="en-US" altLang="fa-IR" dirty="0" err="1" smtClean="0">
                <a:ea typeface="ＭＳ Ｐゴシック" pitchFamily="34" charset="-128"/>
              </a:rPr>
              <a:t>tf-idf</a:t>
            </a:r>
            <a:r>
              <a:rPr lang="en-US" altLang="fa-IR" dirty="0" smtClean="0">
                <a:ea typeface="ＭＳ Ｐゴシック" pitchFamily="34" charset="-128"/>
              </a:rPr>
              <a:t> is a hyphen, not a minus sign!</a:t>
            </a:r>
          </a:p>
          <a:p>
            <a:pPr lvl="1" eaLnBrk="1" hangingPunct="1"/>
            <a:r>
              <a:rPr lang="en-US" altLang="fa-IR" dirty="0" smtClean="0">
                <a:solidFill>
                  <a:srgbClr val="C00000"/>
                </a:solidFill>
                <a:ea typeface="ＭＳ Ｐゴシック" pitchFamily="34" charset="-128"/>
              </a:rPr>
              <a:t>Alternative names: </a:t>
            </a:r>
            <a:r>
              <a:rPr lang="en-US" altLang="fa-IR" dirty="0" err="1" smtClean="0">
                <a:solidFill>
                  <a:srgbClr val="C00000"/>
                </a:solidFill>
                <a:ea typeface="ＭＳ Ｐゴシック" pitchFamily="34" charset="-128"/>
              </a:rPr>
              <a:t>tf.idf</a:t>
            </a:r>
            <a:r>
              <a:rPr lang="en-US" altLang="fa-IR" dirty="0" smtClean="0">
                <a:solidFill>
                  <a:srgbClr val="C00000"/>
                </a:solidFill>
                <a:ea typeface="ＭＳ Ｐゴシック" pitchFamily="34" charset="-128"/>
              </a:rPr>
              <a:t>, </a:t>
            </a:r>
            <a:r>
              <a:rPr lang="en-US" altLang="fa-IR" dirty="0" err="1" smtClean="0">
                <a:solidFill>
                  <a:srgbClr val="C00000"/>
                </a:solidFill>
                <a:ea typeface="ＭＳ Ｐゴシック" pitchFamily="34" charset="-128"/>
              </a:rPr>
              <a:t>tf</a:t>
            </a:r>
            <a:r>
              <a:rPr lang="en-US" altLang="fa-IR" dirty="0" smtClean="0">
                <a:solidFill>
                  <a:srgbClr val="C00000"/>
                </a:solidFill>
                <a:ea typeface="ＭＳ Ｐゴシック" pitchFamily="34" charset="-128"/>
              </a:rPr>
              <a:t> x </a:t>
            </a:r>
            <a:r>
              <a:rPr lang="en-US" altLang="fa-IR" dirty="0" err="1" smtClean="0">
                <a:solidFill>
                  <a:srgbClr val="C00000"/>
                </a:solidFill>
                <a:ea typeface="ＭＳ Ｐゴシック" pitchFamily="34" charset="-128"/>
              </a:rPr>
              <a:t>idf</a:t>
            </a:r>
            <a:endParaRPr lang="en-US" altLang="fa-IR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Increases with the number of occurrences within a document</a:t>
            </a:r>
          </a:p>
          <a:p>
            <a:pPr eaLnBrk="1" hangingPunct="1"/>
            <a:r>
              <a:rPr lang="en-US" altLang="fa-IR" dirty="0" smtClean="0">
                <a:solidFill>
                  <a:srgbClr val="C00000"/>
                </a:solidFill>
                <a:ea typeface="ＭＳ Ｐゴシック" pitchFamily="34" charset="-128"/>
              </a:rPr>
              <a:t>Increases with the rarity of the term in the collection</a:t>
            </a: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45881"/>
              </p:ext>
            </p:extLst>
          </p:nvPr>
        </p:nvGraphicFramePr>
        <p:xfrm>
          <a:off x="1259632" y="2348880"/>
          <a:ext cx="62118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" imgW="2057400" imgH="254000" progId="Equation.3">
                  <p:embed/>
                </p:oleObj>
              </mc:Choice>
              <mc:Fallback>
                <p:oleObj name="Equation" r:id="rId3" imgW="20574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8880"/>
                        <a:ext cx="62118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6.2.2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dirty="0" err="1" smtClean="0">
                <a:ea typeface="ＭＳ Ｐゴシック" pitchFamily="34" charset="-128"/>
              </a:rPr>
              <a:t>tfidf</a:t>
            </a:r>
            <a:r>
              <a:rPr lang="en-US" altLang="fa-IR" dirty="0" smtClean="0">
                <a:ea typeface="ＭＳ Ｐゴシック" pitchFamily="34" charset="-128"/>
              </a:rPr>
              <a:t> example, suppose </a:t>
            </a:r>
            <a:r>
              <a:rPr lang="en-US" altLang="fa-IR" i="1" dirty="0" smtClean="0">
                <a:ea typeface="ＭＳ Ｐゴシック" pitchFamily="34" charset="-128"/>
              </a:rPr>
              <a:t>N </a:t>
            </a:r>
            <a:r>
              <a:rPr lang="en-US" altLang="fa-IR" dirty="0" smtClean="0">
                <a:ea typeface="ＭＳ Ｐゴシック" pitchFamily="34" charset="-128"/>
              </a:rPr>
              <a:t>= 1 million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2060575"/>
          <a:ext cx="6507163" cy="3430588"/>
        </p:xfrm>
        <a:graphic>
          <a:graphicData uri="http://schemas.openxmlformats.org/drawingml/2006/table">
            <a:tbl>
              <a:tblPr/>
              <a:tblGrid>
                <a:gridCol w="963117"/>
                <a:gridCol w="936007"/>
                <a:gridCol w="1584013"/>
                <a:gridCol w="504004"/>
                <a:gridCol w="1023185"/>
                <a:gridCol w="1496837"/>
              </a:tblGrid>
              <a:tr h="3657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term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df</a:t>
                      </a:r>
                      <a:r>
                        <a:rPr kumimoji="0" lang="en-US" altLang="fa-IR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t</a:t>
                      </a:r>
                      <a:endParaRPr kumimoji="0" lang="en-US" altLang="fa-I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idf</a:t>
                      </a:r>
                      <a:r>
                        <a:rPr kumimoji="0" lang="en-US" altLang="fa-IR" sz="18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t</a:t>
                      </a:r>
                      <a:endParaRPr kumimoji="0" lang="en-US" altLang="fa-I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tf</a:t>
                      </a:r>
                      <a:endParaRPr kumimoji="0" lang="en-US" altLang="fa-I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1+logtf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Tfidf</a:t>
                      </a:r>
                      <a:endParaRPr kumimoji="0" lang="en-US" altLang="fa-I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1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a-IR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دانشگاه</a:t>
                      </a:r>
                      <a:endParaRPr kumimoji="0" lang="en-US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10000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Log(100)=2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10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1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a-IR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یزد</a:t>
                      </a:r>
                      <a:endParaRPr kumimoji="0" lang="en-US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1000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Log(1000)=3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10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6401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a-IR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تهران</a:t>
                      </a:r>
                      <a:endParaRPr kumimoji="0" lang="en-US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100000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Log(10)=1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6401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a-IR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روش</a:t>
                      </a:r>
                      <a:endParaRPr kumimoji="0" lang="en-US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500000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Log(2)=0.3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2.3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0.69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1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a-IR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تعمیر</a:t>
                      </a:r>
                      <a:endParaRPr kumimoji="0" lang="en-US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4000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Log(250)=2.3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1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a-IR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دوچرخه</a:t>
                      </a:r>
                      <a:endParaRPr kumimoji="0" lang="en-US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2000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437085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rgbClr val="357E69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Log(500)=2.6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fa-I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  <a:endParaRPr kumimoji="0" lang="fa-IR" altLang="fa-I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23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6.2.1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Tf-idf in Index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D1: Yazd </a:t>
            </a:r>
            <a:r>
              <a:rPr lang="en-US" dirty="0" err="1" smtClean="0">
                <a:ea typeface="ＭＳ Ｐゴシック" pitchFamily="34" charset="-128"/>
              </a:rPr>
              <a:t>uni</a:t>
            </a:r>
            <a:r>
              <a:rPr lang="en-US" dirty="0" smtClean="0">
                <a:ea typeface="ＭＳ Ｐゴシック" pitchFamily="34" charset="-128"/>
              </a:rPr>
              <a:t> is the best </a:t>
            </a:r>
            <a:r>
              <a:rPr lang="en-US" dirty="0" err="1" smtClean="0">
                <a:ea typeface="ＭＳ Ｐゴシック" pitchFamily="34" charset="-128"/>
              </a:rPr>
              <a:t>uni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D2: Yazd is a historical city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D3: I like </a:t>
            </a:r>
            <a:r>
              <a:rPr lang="en-US" dirty="0" err="1" smtClean="0">
                <a:ea typeface="ＭＳ Ｐゴシック" pitchFamily="34" charset="-128"/>
              </a:rPr>
              <a:t>yazd</a:t>
            </a:r>
            <a:r>
              <a:rPr lang="en-US" dirty="0" smtClean="0">
                <a:ea typeface="ＭＳ Ｐゴシック" pitchFamily="34" charset="-128"/>
              </a:rPr>
              <a:t> city and </a:t>
            </a:r>
            <a:r>
              <a:rPr lang="en-US" dirty="0" err="1" smtClean="0">
                <a:ea typeface="ＭＳ Ｐゴシック" pitchFamily="34" charset="-128"/>
              </a:rPr>
              <a:t>Tehram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err="1" smtClean="0">
                <a:ea typeface="ＭＳ Ｐゴシック" pitchFamily="34" charset="-128"/>
              </a:rPr>
              <a:t>uni</a:t>
            </a:r>
            <a:r>
              <a:rPr lang="en-US" dirty="0" smtClean="0">
                <a:ea typeface="ＭＳ Ｐゴシック" pitchFamily="34" charset="-128"/>
              </a:rPr>
              <a:t> this?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78B1B172-2C3C-48E6-9DDE-111EA57B4CA3}" type="slidenum">
              <a:rPr lang="en-US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12</a:t>
            </a:fld>
            <a:endParaRPr lang="en-US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9588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Yazd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81000" y="4791075"/>
            <a:ext cx="7540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city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uni</a:t>
            </a:r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3322" name="Group 26"/>
          <p:cNvGrpSpPr>
            <a:grpSpLocks/>
          </p:cNvGrpSpPr>
          <p:nvPr/>
        </p:nvGrpSpPr>
        <p:grpSpPr bwMode="auto">
          <a:xfrm>
            <a:off x="3276600" y="4876800"/>
            <a:ext cx="4876800" cy="304800"/>
            <a:chOff x="2064" y="2448"/>
            <a:chExt cx="3072" cy="192"/>
          </a:xfrm>
        </p:grpSpPr>
        <p:sp>
          <p:nvSpPr>
            <p:cNvPr id="13361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13362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13363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13364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13365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323" name="Group 51"/>
          <p:cNvGrpSpPr>
            <a:grpSpLocks/>
          </p:cNvGrpSpPr>
          <p:nvPr/>
        </p:nvGrpSpPr>
        <p:grpSpPr bwMode="auto">
          <a:xfrm>
            <a:off x="3203575" y="4267200"/>
            <a:ext cx="4949825" cy="461963"/>
            <a:chOff x="2018" y="2688"/>
            <a:chExt cx="3118" cy="291"/>
          </a:xfrm>
        </p:grpSpPr>
        <p:grpSp>
          <p:nvGrpSpPr>
            <p:cNvPr id="13347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13356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57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58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59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60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48" name="Text Box 32"/>
            <p:cNvSpPr txBox="1">
              <a:spLocks noChangeArrowheads="1"/>
            </p:cNvSpPr>
            <p:nvPr/>
          </p:nvSpPr>
          <p:spPr bwMode="auto">
            <a:xfrm>
              <a:off x="2018" y="2718"/>
              <a:ext cx="61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200" dirty="0" smtClean="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D1,1+log2</a:t>
              </a:r>
              <a:endParaRPr lang="en-US" sz="1200" dirty="0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49" name="Text Box 33"/>
            <p:cNvSpPr txBox="1">
              <a:spLocks noChangeArrowheads="1"/>
            </p:cNvSpPr>
            <p:nvPr/>
          </p:nvSpPr>
          <p:spPr bwMode="auto">
            <a:xfrm>
              <a:off x="2540" y="2718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D3,1</a:t>
              </a:r>
              <a:endParaRPr lang="en-US" sz="1600" dirty="0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50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51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53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55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3324" name="Group 52"/>
          <p:cNvGrpSpPr>
            <a:grpSpLocks/>
          </p:cNvGrpSpPr>
          <p:nvPr/>
        </p:nvGrpSpPr>
        <p:grpSpPr bwMode="auto">
          <a:xfrm>
            <a:off x="3276600" y="3733800"/>
            <a:ext cx="4876800" cy="461963"/>
            <a:chOff x="2064" y="2400"/>
            <a:chExt cx="3072" cy="291"/>
          </a:xfrm>
        </p:grpSpPr>
        <p:grpSp>
          <p:nvGrpSpPr>
            <p:cNvPr id="13333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13342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43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44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45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346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34" name="Text Box 40"/>
            <p:cNvSpPr txBox="1">
              <a:spLocks noChangeArrowheads="1"/>
            </p:cNvSpPr>
            <p:nvPr/>
          </p:nvSpPr>
          <p:spPr bwMode="auto">
            <a:xfrm>
              <a:off x="2109" y="2446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D1,1</a:t>
              </a:r>
              <a:endParaRPr lang="en-US" sz="1600" dirty="0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35" name="Text Box 41"/>
            <p:cNvSpPr txBox="1">
              <a:spLocks noChangeArrowheads="1"/>
            </p:cNvSpPr>
            <p:nvPr/>
          </p:nvSpPr>
          <p:spPr bwMode="auto">
            <a:xfrm>
              <a:off x="2513" y="2449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D2,1</a:t>
              </a:r>
              <a:endParaRPr lang="en-US" sz="1600" dirty="0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36" name="Text Box 42"/>
            <p:cNvSpPr txBox="1">
              <a:spLocks noChangeArrowheads="1"/>
            </p:cNvSpPr>
            <p:nvPr/>
          </p:nvSpPr>
          <p:spPr bwMode="auto">
            <a:xfrm>
              <a:off x="2880" y="2449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D3,1</a:t>
              </a:r>
              <a:endParaRPr lang="en-US" sz="1600" dirty="0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37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38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39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40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341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13325" name="Text Box 48"/>
          <p:cNvSpPr txBox="1">
            <a:spLocks noChangeArrowheads="1"/>
          </p:cNvSpPr>
          <p:nvPr/>
        </p:nvSpPr>
        <p:spPr bwMode="auto">
          <a:xfrm>
            <a:off x="3276600" y="4818063"/>
            <a:ext cx="468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13326" name="AutoShape 49"/>
          <p:cNvSpPr>
            <a:spLocks noChangeArrowheads="1"/>
          </p:cNvSpPr>
          <p:nvPr/>
        </p:nvSpPr>
        <p:spPr bwMode="auto">
          <a:xfrm>
            <a:off x="2057400" y="4876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1676400" y="5562600"/>
            <a:ext cx="5715000" cy="1108075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N=1000</a:t>
            </a:r>
          </a:p>
          <a:p>
            <a:pPr eaLnBrk="1" hangingPunct="1"/>
            <a:r>
              <a:rPr lang="en-US" dirty="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q=</a:t>
            </a:r>
            <a:r>
              <a:rPr lang="en-US" dirty="0" err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yazd</a:t>
            </a:r>
            <a:r>
              <a:rPr lang="en-US" dirty="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uni</a:t>
            </a:r>
            <a:r>
              <a:rPr lang="en-US" dirty="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1" hangingPunct="1"/>
            <a:r>
              <a:rPr lang="en-US" sz="1800" dirty="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Score(d1,q)=1*(log(1000/3)) +1.3*log(1000/2)</a:t>
            </a:r>
          </a:p>
        </p:txBody>
      </p:sp>
      <p:sp>
        <p:nvSpPr>
          <p:cNvPr id="13328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13329" name="Text Box 4"/>
          <p:cNvSpPr txBox="1">
            <a:spLocks noChangeArrowheads="1"/>
          </p:cNvSpPr>
          <p:nvPr/>
        </p:nvSpPr>
        <p:spPr bwMode="auto">
          <a:xfrm>
            <a:off x="1339850" y="3744913"/>
            <a:ext cx="54133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3330" name="Text Box 4"/>
          <p:cNvSpPr txBox="1">
            <a:spLocks noChangeArrowheads="1"/>
          </p:cNvSpPr>
          <p:nvPr/>
        </p:nvSpPr>
        <p:spPr bwMode="auto">
          <a:xfrm>
            <a:off x="1187450" y="4260850"/>
            <a:ext cx="541338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13331" name="Text Box 4"/>
          <p:cNvSpPr txBox="1">
            <a:spLocks noChangeArrowheads="1"/>
          </p:cNvSpPr>
          <p:nvPr/>
        </p:nvSpPr>
        <p:spPr bwMode="auto">
          <a:xfrm>
            <a:off x="1135063" y="4800600"/>
            <a:ext cx="54133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3332" name="Text Box 48"/>
          <p:cNvSpPr txBox="1">
            <a:spLocks noChangeArrowheads="1"/>
          </p:cNvSpPr>
          <p:nvPr/>
        </p:nvSpPr>
        <p:spPr bwMode="auto">
          <a:xfrm>
            <a:off x="3908425" y="4862513"/>
            <a:ext cx="468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 dirty="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5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Vector Space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7772400" cy="187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Similarity between two vector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Q vector={tfidfq1, tifidfq2,…}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D vector={tfidfd1, tifidfd2,…}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Score (Q,D)= cos(Q,D)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2.4.2</a:t>
            </a:r>
          </a:p>
        </p:txBody>
      </p:sp>
      <p:pic>
        <p:nvPicPr>
          <p:cNvPr id="14341" name="Picture 2" descr="Cosine similarity - Statistics for Machine Learning [Book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2133600"/>
            <a:ext cx="4648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 descr="9.5.2. The Cosine Similarity algorithm - 9.5. Similarity algorith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4922838"/>
            <a:ext cx="4949826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Positional Index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D1: Yazd uni is the best uni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D2: Yazd is a historical city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D3: I like yazd city and Tehram uni this?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AE20296E-ECD9-45FD-95E3-ABEF25F033F0}" type="slidenum">
              <a:rPr lang="en-US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14</a:t>
            </a:fld>
            <a:endParaRPr lang="en-US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81000" y="3733800"/>
            <a:ext cx="9588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Yazd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381000" y="4791075"/>
            <a:ext cx="7540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city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1295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uni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2057400" y="3810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2057400" y="4343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370" name="Group 26"/>
          <p:cNvGrpSpPr>
            <a:grpSpLocks/>
          </p:cNvGrpSpPr>
          <p:nvPr/>
        </p:nvGrpSpPr>
        <p:grpSpPr bwMode="auto">
          <a:xfrm>
            <a:off x="3276600" y="4876800"/>
            <a:ext cx="4876800" cy="304800"/>
            <a:chOff x="2064" y="2448"/>
            <a:chExt cx="3072" cy="192"/>
          </a:xfrm>
        </p:grpSpPr>
        <p:sp>
          <p:nvSpPr>
            <p:cNvPr id="1540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1541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1541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1541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1541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71" name="Group 51"/>
          <p:cNvGrpSpPr>
            <a:grpSpLocks/>
          </p:cNvGrpSpPr>
          <p:nvPr/>
        </p:nvGrpSpPr>
        <p:grpSpPr bwMode="auto">
          <a:xfrm>
            <a:off x="3203575" y="4267200"/>
            <a:ext cx="4949825" cy="461963"/>
            <a:chOff x="2018" y="2688"/>
            <a:chExt cx="3118" cy="291"/>
          </a:xfrm>
        </p:grpSpPr>
        <p:grpSp>
          <p:nvGrpSpPr>
            <p:cNvPr id="1539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1540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40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40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40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40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396" name="Text Box 32"/>
            <p:cNvSpPr txBox="1">
              <a:spLocks noChangeArrowheads="1"/>
            </p:cNvSpPr>
            <p:nvPr/>
          </p:nvSpPr>
          <p:spPr bwMode="auto">
            <a:xfrm>
              <a:off x="2018" y="2718"/>
              <a:ext cx="5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D1,1,5</a:t>
              </a:r>
            </a:p>
          </p:txBody>
        </p:sp>
        <p:sp>
          <p:nvSpPr>
            <p:cNvPr id="15397" name="Text Box 33"/>
            <p:cNvSpPr txBox="1">
              <a:spLocks noChangeArrowheads="1"/>
            </p:cNvSpPr>
            <p:nvPr/>
          </p:nvSpPr>
          <p:spPr bwMode="auto">
            <a:xfrm>
              <a:off x="2517" y="2718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D3,4</a:t>
              </a:r>
            </a:p>
          </p:txBody>
        </p:sp>
        <p:sp>
          <p:nvSpPr>
            <p:cNvPr id="1539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39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40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40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40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40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5372" name="Group 52"/>
          <p:cNvGrpSpPr>
            <a:grpSpLocks/>
          </p:cNvGrpSpPr>
          <p:nvPr/>
        </p:nvGrpSpPr>
        <p:grpSpPr bwMode="auto">
          <a:xfrm>
            <a:off x="3276600" y="3733800"/>
            <a:ext cx="4876800" cy="461963"/>
            <a:chOff x="2064" y="2400"/>
            <a:chExt cx="3072" cy="291"/>
          </a:xfrm>
        </p:grpSpPr>
        <p:grpSp>
          <p:nvGrpSpPr>
            <p:cNvPr id="1538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1539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39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39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39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539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382" name="Text Box 40"/>
            <p:cNvSpPr txBox="1">
              <a:spLocks noChangeArrowheads="1"/>
            </p:cNvSpPr>
            <p:nvPr/>
          </p:nvSpPr>
          <p:spPr bwMode="auto">
            <a:xfrm>
              <a:off x="2109" y="2446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D1,0</a:t>
              </a:r>
            </a:p>
          </p:txBody>
        </p:sp>
        <p:sp>
          <p:nvSpPr>
            <p:cNvPr id="15383" name="Text Box 41"/>
            <p:cNvSpPr txBox="1">
              <a:spLocks noChangeArrowheads="1"/>
            </p:cNvSpPr>
            <p:nvPr/>
          </p:nvSpPr>
          <p:spPr bwMode="auto">
            <a:xfrm>
              <a:off x="2513" y="2449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D2,0</a:t>
              </a:r>
            </a:p>
          </p:txBody>
        </p:sp>
        <p:sp>
          <p:nvSpPr>
            <p:cNvPr id="15384" name="Text Box 42"/>
            <p:cNvSpPr txBox="1">
              <a:spLocks noChangeArrowheads="1"/>
            </p:cNvSpPr>
            <p:nvPr/>
          </p:nvSpPr>
          <p:spPr bwMode="auto">
            <a:xfrm>
              <a:off x="2880" y="2449"/>
              <a:ext cx="4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Lucida Sans" pitchFamily="34" charset="0"/>
                  <a:ea typeface="Arial Unicode MS" pitchFamily="34" charset="-128"/>
                  <a:cs typeface="Arial Unicode MS" pitchFamily="34" charset="-128"/>
                </a:rPr>
                <a:t>D3,2</a:t>
              </a:r>
            </a:p>
          </p:txBody>
        </p:sp>
        <p:sp>
          <p:nvSpPr>
            <p:cNvPr id="1538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38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38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38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38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endPara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15373" name="Text Box 48"/>
          <p:cNvSpPr txBox="1">
            <a:spLocks noChangeArrowheads="1"/>
          </p:cNvSpPr>
          <p:nvPr/>
        </p:nvSpPr>
        <p:spPr bwMode="auto">
          <a:xfrm>
            <a:off x="3276600" y="4818063"/>
            <a:ext cx="663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D2,4</a:t>
            </a:r>
          </a:p>
        </p:txBody>
      </p:sp>
      <p:sp>
        <p:nvSpPr>
          <p:cNvPr id="15374" name="AutoShape 49"/>
          <p:cNvSpPr>
            <a:spLocks noChangeArrowheads="1"/>
          </p:cNvSpPr>
          <p:nvPr/>
        </p:nvSpPr>
        <p:spPr bwMode="auto">
          <a:xfrm>
            <a:off x="2057400" y="4876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057400" y="5562600"/>
            <a:ext cx="5334000" cy="46196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q=yazd uni  </a:t>
            </a:r>
          </a:p>
        </p:txBody>
      </p:sp>
      <p:sp>
        <p:nvSpPr>
          <p:cNvPr id="15376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15377" name="Text Box 4"/>
          <p:cNvSpPr txBox="1">
            <a:spLocks noChangeArrowheads="1"/>
          </p:cNvSpPr>
          <p:nvPr/>
        </p:nvSpPr>
        <p:spPr bwMode="auto">
          <a:xfrm>
            <a:off x="1339850" y="3744913"/>
            <a:ext cx="541338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5378" name="Text Box 4"/>
          <p:cNvSpPr txBox="1">
            <a:spLocks noChangeArrowheads="1"/>
          </p:cNvSpPr>
          <p:nvPr/>
        </p:nvSpPr>
        <p:spPr bwMode="auto">
          <a:xfrm>
            <a:off x="1187450" y="4260850"/>
            <a:ext cx="541338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15379" name="Text Box 4"/>
          <p:cNvSpPr txBox="1">
            <a:spLocks noChangeArrowheads="1"/>
          </p:cNvSpPr>
          <p:nvPr/>
        </p:nvSpPr>
        <p:spPr bwMode="auto">
          <a:xfrm>
            <a:off x="1135063" y="4800600"/>
            <a:ext cx="54133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5380" name="Text Box 48"/>
          <p:cNvSpPr txBox="1">
            <a:spLocks noChangeArrowheads="1"/>
          </p:cNvSpPr>
          <p:nvPr/>
        </p:nvSpPr>
        <p:spPr bwMode="auto">
          <a:xfrm>
            <a:off x="3908425" y="4862513"/>
            <a:ext cx="663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D3,3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ABBEB-9241-41F7-9217-84A64E3ED3A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Positional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844675"/>
                <a:ext cx="7772400" cy="4114800"/>
              </a:xfrm>
            </p:spPr>
            <p:txBody>
              <a:bodyPr/>
              <a:lstStyle/>
              <a:p>
                <a:r>
                  <a:rPr lang="en-US" altLang="fa-IR" sz="2400" dirty="0" smtClean="0">
                    <a:solidFill>
                      <a:schemeClr val="accent2"/>
                    </a:solidFill>
                  </a:rPr>
                  <a:t>Can we use </a:t>
                </a:r>
                <a:r>
                  <a:rPr lang="en-US" altLang="fa-IR" sz="2400" dirty="0" err="1" smtClean="0">
                    <a:solidFill>
                      <a:schemeClr val="accent2"/>
                    </a:solidFill>
                  </a:rPr>
                  <a:t>tfidf</a:t>
                </a:r>
                <a:r>
                  <a:rPr lang="en-US" altLang="fa-IR" sz="2400" dirty="0" smtClean="0">
                    <a:solidFill>
                      <a:schemeClr val="accent2"/>
                    </a:solidFill>
                  </a:rPr>
                  <a:t>?</a:t>
                </a:r>
              </a:p>
              <a:p>
                <a:r>
                  <a:rPr lang="en-US" altLang="fa-IR" sz="2400" dirty="0" smtClean="0">
                    <a:solidFill>
                      <a:schemeClr val="accent2"/>
                    </a:solidFill>
                  </a:rPr>
                  <a:t>Q=</a:t>
                </a:r>
                <a:r>
                  <a:rPr lang="en-US" altLang="fa-IR" sz="2400" dirty="0" err="1" smtClean="0">
                    <a:solidFill>
                      <a:schemeClr val="accent2"/>
                    </a:solidFill>
                  </a:rPr>
                  <a:t>ab</a:t>
                </a:r>
                <a:r>
                  <a:rPr lang="en-US" altLang="fa-IR" sz="2400" dirty="0" smtClean="0">
                    <a:solidFill>
                      <a:schemeClr val="accent2"/>
                    </a:solidFill>
                  </a:rPr>
                  <a:t>   D1=</a:t>
                </a:r>
                <a:r>
                  <a:rPr lang="en-US" altLang="fa-IR" sz="2400" dirty="0" err="1" smtClean="0">
                    <a:solidFill>
                      <a:schemeClr val="accent2"/>
                    </a:solidFill>
                  </a:rPr>
                  <a:t>acbdeabak</a:t>
                </a:r>
                <a:endParaRPr lang="en-US" altLang="fa-IR" sz="2400" dirty="0" smtClean="0">
                  <a:solidFill>
                    <a:schemeClr val="accent2"/>
                  </a:solidFill>
                </a:endParaRPr>
              </a:p>
              <a:p>
                <a:r>
                  <a:rPr lang="en-US" altLang="fa-IR" sz="2400" dirty="0" smtClean="0">
                    <a:solidFill>
                      <a:schemeClr val="accent2"/>
                    </a:solidFill>
                  </a:rPr>
                  <a:t>Shifting Window (include all terms)</a:t>
                </a:r>
              </a:p>
              <a:p>
                <a:pPr lvl="1"/>
                <a:r>
                  <a:rPr lang="en-US" altLang="fa-IR" sz="1600" dirty="0" err="1" smtClean="0">
                    <a:solidFill>
                      <a:schemeClr val="accent2"/>
                    </a:solidFill>
                  </a:rPr>
                  <a:t>acb</a:t>
                </a:r>
                <a:r>
                  <a:rPr lang="en-US" altLang="fa-IR" sz="1600" dirty="0" smtClean="0">
                    <a:solidFill>
                      <a:schemeClr val="accent2"/>
                    </a:solidFill>
                  </a:rPr>
                  <a:t>   d=2</a:t>
                </a:r>
              </a:p>
              <a:p>
                <a:pPr lvl="1"/>
                <a:r>
                  <a:rPr lang="en-US" altLang="fa-IR" sz="1600" dirty="0" err="1" smtClean="0">
                    <a:solidFill>
                      <a:schemeClr val="accent2"/>
                    </a:solidFill>
                  </a:rPr>
                  <a:t>bdea</a:t>
                </a:r>
                <a:r>
                  <a:rPr lang="en-US" altLang="fa-IR" sz="1600" dirty="0" smtClean="0">
                    <a:solidFill>
                      <a:schemeClr val="accent2"/>
                    </a:solidFill>
                  </a:rPr>
                  <a:t>  d=3+1</a:t>
                </a:r>
              </a:p>
              <a:p>
                <a:pPr lvl="1"/>
                <a:r>
                  <a:rPr lang="en-US" altLang="fa-IR" sz="1600" dirty="0" err="1" smtClean="0">
                    <a:solidFill>
                      <a:schemeClr val="accent2"/>
                    </a:solidFill>
                  </a:rPr>
                  <a:t>ab</a:t>
                </a:r>
                <a:r>
                  <a:rPr lang="en-US" altLang="fa-IR" sz="1600" dirty="0" smtClean="0">
                    <a:solidFill>
                      <a:schemeClr val="accent2"/>
                    </a:solidFill>
                  </a:rPr>
                  <a:t>     d=1</a:t>
                </a:r>
              </a:p>
              <a:p>
                <a:pPr lvl="1"/>
                <a:r>
                  <a:rPr lang="en-US" altLang="fa-IR" sz="1600" dirty="0" err="1" smtClean="0">
                    <a:solidFill>
                      <a:schemeClr val="accent2"/>
                    </a:solidFill>
                  </a:rPr>
                  <a:t>ba</a:t>
                </a:r>
                <a:r>
                  <a:rPr lang="en-US" altLang="fa-IR" sz="1600" dirty="0" smtClean="0">
                    <a:solidFill>
                      <a:schemeClr val="accent2"/>
                    </a:solidFill>
                  </a:rPr>
                  <a:t>    d=2</a:t>
                </a:r>
              </a:p>
              <a:p>
                <a14:m>
                  <m:oMath xmlns:m="http://schemas.openxmlformats.org/officeDocument/2006/math">
                    <m:r>
                      <a:rPr lang="en-US" altLang="fa-I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𝑡𝑓</m:t>
                    </m:r>
                    <m:r>
                      <a:rPr lang="en-US" altLang="fa-IR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fa-I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fa-IR" sz="24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fa-IR" sz="24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fa-IR" sz="24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𝑑𝑖</m:t>
                        </m:r>
                      </m:e>
                    </m:nary>
                  </m:oMath>
                </a14:m>
                <a:endParaRPr lang="en-US" altLang="fa-IR" sz="2400" b="0" dirty="0" smtClean="0">
                  <a:solidFill>
                    <a:schemeClr val="accent2"/>
                  </a:solidFill>
                </a:endParaRPr>
              </a:p>
              <a:p>
                <a:r>
                  <a:rPr lang="en-US" altLang="fa-IR" sz="2400" dirty="0" err="1" smtClean="0">
                    <a:solidFill>
                      <a:schemeClr val="accent2"/>
                    </a:solidFill>
                  </a:rPr>
                  <a:t>idf</a:t>
                </a:r>
                <a:r>
                  <a:rPr lang="en-US" altLang="fa-IR" sz="2400" dirty="0" smtClean="0">
                    <a:solidFill>
                      <a:schemeClr val="accent2"/>
                    </a:solidFill>
                  </a:rPr>
                  <a:t>=?</a:t>
                </a:r>
              </a:p>
              <a:p>
                <a:pPr lvl="1"/>
                <a:endParaRPr lang="en-US" altLang="fa-IR" sz="1600" dirty="0" smtClean="0">
                  <a:solidFill>
                    <a:schemeClr val="accent2"/>
                  </a:solidFill>
                </a:endParaRPr>
              </a:p>
              <a:p>
                <a:pPr lvl="1"/>
                <a:endParaRPr lang="en-US" altLang="fa-IR" sz="1800" dirty="0" smtClean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844675"/>
                <a:ext cx="7772400" cy="4114800"/>
              </a:xfrm>
              <a:blipFill rotWithShape="0">
                <a:blip r:embed="rId2"/>
                <a:stretch>
                  <a:fillRect l="-1647" t="-28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3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ABBEB-9241-41F7-9217-84A64E3ED3A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r>
              <a:rPr lang="en-US" altLang="fa-IR" sz="2400" dirty="0" smtClean="0">
                <a:solidFill>
                  <a:schemeClr val="accent2"/>
                </a:solidFill>
              </a:rPr>
              <a:t>Q:abcd   D1: aefbc#2000#de</a:t>
            </a:r>
          </a:p>
          <a:p>
            <a:r>
              <a:rPr lang="en-US" altLang="fa-IR" sz="2400" dirty="0" smtClean="0">
                <a:solidFill>
                  <a:schemeClr val="accent2"/>
                </a:solidFill>
              </a:rPr>
              <a:t>D2: a #10#b #10#c #10#d </a:t>
            </a:r>
          </a:p>
          <a:p>
            <a:pPr lvl="1"/>
            <a:endParaRPr lang="en-US" alt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203899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D0133-C500-4E15-B1EA-A3C2980CB5F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Architecture of Search Engines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939925" y="2038350"/>
            <a:ext cx="1792288" cy="37195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249488" y="2743200"/>
            <a:ext cx="11493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Crawler(s)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438400" y="3117850"/>
            <a:ext cx="741363" cy="25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fa-IR" altLang="fa-IR" sz="1800">
              <a:latin typeface="Tahoma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430463" y="3481388"/>
            <a:ext cx="741362" cy="25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fa-IR" altLang="fa-IR" sz="18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422525" y="3830638"/>
            <a:ext cx="754063" cy="22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fa-IR" altLang="fa-IR" sz="1800">
              <a:latin typeface="Tahoma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427288" y="4194175"/>
            <a:ext cx="777875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fa-IR" altLang="fa-IR" sz="180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H="1">
            <a:off x="1835150" y="3163888"/>
            <a:ext cx="549275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>
            <a:off x="1919288" y="3527425"/>
            <a:ext cx="40957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H="1" flipV="1">
            <a:off x="1897063" y="3900488"/>
            <a:ext cx="458787" cy="7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H="1" flipV="1">
            <a:off x="1889125" y="4137025"/>
            <a:ext cx="433388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AutoShape 15"/>
          <p:cNvSpPr>
            <a:spLocks/>
          </p:cNvSpPr>
          <p:nvPr/>
        </p:nvSpPr>
        <p:spPr bwMode="auto">
          <a:xfrm>
            <a:off x="3348038" y="3089275"/>
            <a:ext cx="185737" cy="1395413"/>
          </a:xfrm>
          <a:prstGeom prst="rightBrace">
            <a:avLst>
              <a:gd name="adj1" fmla="val 626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88" name="AutoShape 17"/>
          <p:cNvSpPr>
            <a:spLocks noChangeArrowheads="1"/>
          </p:cNvSpPr>
          <p:nvPr/>
        </p:nvSpPr>
        <p:spPr bwMode="auto">
          <a:xfrm>
            <a:off x="5199063" y="1874838"/>
            <a:ext cx="420687" cy="7175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89" name="AutoShape 18"/>
          <p:cNvSpPr>
            <a:spLocks noChangeArrowheads="1"/>
          </p:cNvSpPr>
          <p:nvPr/>
        </p:nvSpPr>
        <p:spPr bwMode="auto">
          <a:xfrm>
            <a:off x="4751388" y="1882775"/>
            <a:ext cx="420687" cy="7540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90" name="Rectangle 19"/>
          <p:cNvSpPr>
            <a:spLocks noChangeArrowheads="1"/>
          </p:cNvSpPr>
          <p:nvPr/>
        </p:nvSpPr>
        <p:spPr bwMode="auto">
          <a:xfrm>
            <a:off x="4022725" y="1628775"/>
            <a:ext cx="15573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Page Repository</a:t>
            </a:r>
          </a:p>
        </p:txBody>
      </p:sp>
      <p:sp>
        <p:nvSpPr>
          <p:cNvPr id="3091" name="Rectangle 20"/>
          <p:cNvSpPr>
            <a:spLocks noChangeArrowheads="1"/>
          </p:cNvSpPr>
          <p:nvPr/>
        </p:nvSpPr>
        <p:spPr bwMode="auto">
          <a:xfrm>
            <a:off x="3906838" y="3435350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Indexer </a:t>
            </a:r>
          </a:p>
          <a:p>
            <a:pPr algn="ctr" eaLnBrk="0" hangingPunct="0"/>
            <a:r>
              <a:rPr lang="en-US" altLang="fa-IR" sz="1800">
                <a:latin typeface="Tahoma" pitchFamily="34" charset="0"/>
              </a:rPr>
              <a:t>Module</a:t>
            </a:r>
          </a:p>
        </p:txBody>
      </p:sp>
      <p:sp>
        <p:nvSpPr>
          <p:cNvPr id="3092" name="Rectangle 21"/>
          <p:cNvSpPr>
            <a:spLocks noChangeArrowheads="1"/>
          </p:cNvSpPr>
          <p:nvPr/>
        </p:nvSpPr>
        <p:spPr bwMode="auto">
          <a:xfrm>
            <a:off x="5140325" y="3438525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Collection</a:t>
            </a:r>
          </a:p>
          <a:p>
            <a:pPr algn="ctr" eaLnBrk="0" hangingPunct="0"/>
            <a:r>
              <a:rPr lang="en-US" altLang="fa-IR" sz="1800">
                <a:latin typeface="Tahoma" pitchFamily="34" charset="0"/>
              </a:rPr>
              <a:t>Analysis </a:t>
            </a:r>
          </a:p>
          <a:p>
            <a:pPr algn="ctr" eaLnBrk="0" hangingPunct="0"/>
            <a:r>
              <a:rPr lang="en-US" altLang="fa-IR" sz="1800">
                <a:latin typeface="Tahoma" pitchFamily="34" charset="0"/>
              </a:rPr>
              <a:t>Module</a:t>
            </a:r>
          </a:p>
        </p:txBody>
      </p:sp>
      <p:sp>
        <p:nvSpPr>
          <p:cNvPr id="3093" name="Freeform 22"/>
          <p:cNvSpPr>
            <a:spLocks/>
          </p:cNvSpPr>
          <p:nvPr/>
        </p:nvSpPr>
        <p:spPr bwMode="auto">
          <a:xfrm>
            <a:off x="3571875" y="2260600"/>
            <a:ext cx="568325" cy="1508125"/>
          </a:xfrm>
          <a:custGeom>
            <a:avLst/>
            <a:gdLst>
              <a:gd name="T0" fmla="*/ 0 w 358"/>
              <a:gd name="T1" fmla="*/ 2147483647 h 950"/>
              <a:gd name="T2" fmla="*/ 2147483647 w 358"/>
              <a:gd name="T3" fmla="*/ 2147483647 h 950"/>
              <a:gd name="T4" fmla="*/ 2147483647 w 358"/>
              <a:gd name="T5" fmla="*/ 0 h 950"/>
              <a:gd name="T6" fmla="*/ 2147483647 w 358"/>
              <a:gd name="T7" fmla="*/ 0 h 950"/>
              <a:gd name="T8" fmla="*/ 0 60000 65536"/>
              <a:gd name="T9" fmla="*/ 0 60000 65536"/>
              <a:gd name="T10" fmla="*/ 0 60000 65536"/>
              <a:gd name="T11" fmla="*/ 0 60000 65536"/>
              <a:gd name="T12" fmla="*/ 0 w 358"/>
              <a:gd name="T13" fmla="*/ 0 h 950"/>
              <a:gd name="T14" fmla="*/ 358 w 358"/>
              <a:gd name="T15" fmla="*/ 950 h 9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8" h="950">
                <a:moveTo>
                  <a:pt x="0" y="950"/>
                </a:moveTo>
                <a:lnTo>
                  <a:pt x="62" y="950"/>
                </a:lnTo>
                <a:lnTo>
                  <a:pt x="62" y="0"/>
                </a:lnTo>
                <a:lnTo>
                  <a:pt x="35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3"/>
          <p:cNvSpPr>
            <a:spLocks noChangeShapeType="1"/>
          </p:cNvSpPr>
          <p:nvPr/>
        </p:nvSpPr>
        <p:spPr bwMode="auto">
          <a:xfrm flipH="1">
            <a:off x="4362450" y="2717800"/>
            <a:ext cx="284163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AutoShape 24"/>
          <p:cNvSpPr>
            <a:spLocks noChangeArrowheads="1"/>
          </p:cNvSpPr>
          <p:nvPr/>
        </p:nvSpPr>
        <p:spPr bwMode="auto">
          <a:xfrm>
            <a:off x="4170363" y="5208588"/>
            <a:ext cx="420687" cy="7540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96" name="AutoShape 25"/>
          <p:cNvSpPr>
            <a:spLocks noChangeArrowheads="1"/>
          </p:cNvSpPr>
          <p:nvPr/>
        </p:nvSpPr>
        <p:spPr bwMode="auto">
          <a:xfrm>
            <a:off x="4781550" y="5211763"/>
            <a:ext cx="420688" cy="7540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97" name="AutoShape 26"/>
          <p:cNvSpPr>
            <a:spLocks noChangeArrowheads="1"/>
          </p:cNvSpPr>
          <p:nvPr/>
        </p:nvSpPr>
        <p:spPr bwMode="auto">
          <a:xfrm>
            <a:off x="5657850" y="5213350"/>
            <a:ext cx="420688" cy="7540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98" name="Line 27"/>
          <p:cNvSpPr>
            <a:spLocks noChangeShapeType="1"/>
          </p:cNvSpPr>
          <p:nvPr/>
        </p:nvSpPr>
        <p:spPr bwMode="auto">
          <a:xfrm>
            <a:off x="5300663" y="2706688"/>
            <a:ext cx="457200" cy="61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Rectangle 28"/>
          <p:cNvSpPr>
            <a:spLocks noChangeArrowheads="1"/>
          </p:cNvSpPr>
          <p:nvPr/>
        </p:nvSpPr>
        <p:spPr bwMode="auto">
          <a:xfrm>
            <a:off x="6389688" y="3435350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Query </a:t>
            </a:r>
          </a:p>
          <a:p>
            <a:pPr algn="ctr" eaLnBrk="0" hangingPunct="0"/>
            <a:r>
              <a:rPr lang="en-US" altLang="fa-IR" sz="1800">
                <a:latin typeface="Tahoma" pitchFamily="34" charset="0"/>
              </a:rPr>
              <a:t>Engine</a:t>
            </a:r>
          </a:p>
        </p:txBody>
      </p:sp>
      <p:sp>
        <p:nvSpPr>
          <p:cNvPr id="3100" name="Rectangle 29"/>
          <p:cNvSpPr>
            <a:spLocks noChangeArrowheads="1"/>
          </p:cNvSpPr>
          <p:nvPr/>
        </p:nvSpPr>
        <p:spPr bwMode="auto">
          <a:xfrm>
            <a:off x="7783513" y="3416300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Ranking</a:t>
            </a:r>
          </a:p>
        </p:txBody>
      </p:sp>
      <p:sp>
        <p:nvSpPr>
          <p:cNvPr id="3101" name="Line 30"/>
          <p:cNvSpPr>
            <a:spLocks noChangeShapeType="1"/>
          </p:cNvSpPr>
          <p:nvPr/>
        </p:nvSpPr>
        <p:spPr bwMode="auto">
          <a:xfrm>
            <a:off x="7426325" y="3830638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31"/>
          <p:cNvSpPr>
            <a:spLocks noChangeArrowheads="1"/>
          </p:cNvSpPr>
          <p:nvPr/>
        </p:nvSpPr>
        <p:spPr bwMode="auto">
          <a:xfrm>
            <a:off x="6675438" y="1849438"/>
            <a:ext cx="13970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Client</a:t>
            </a:r>
          </a:p>
        </p:txBody>
      </p:sp>
      <p:sp>
        <p:nvSpPr>
          <p:cNvPr id="3103" name="Line 32"/>
          <p:cNvSpPr>
            <a:spLocks noChangeShapeType="1"/>
          </p:cNvSpPr>
          <p:nvPr/>
        </p:nvSpPr>
        <p:spPr bwMode="auto">
          <a:xfrm flipH="1">
            <a:off x="6948488" y="2546350"/>
            <a:ext cx="44450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Line 33"/>
          <p:cNvSpPr>
            <a:spLocks noChangeShapeType="1"/>
          </p:cNvSpPr>
          <p:nvPr/>
        </p:nvSpPr>
        <p:spPr bwMode="auto">
          <a:xfrm flipH="1" flipV="1">
            <a:off x="7635875" y="2495550"/>
            <a:ext cx="58102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Freeform 34"/>
          <p:cNvSpPr>
            <a:spLocks/>
          </p:cNvSpPr>
          <p:nvPr/>
        </p:nvSpPr>
        <p:spPr bwMode="auto">
          <a:xfrm>
            <a:off x="5684838" y="2273300"/>
            <a:ext cx="863600" cy="1063625"/>
          </a:xfrm>
          <a:custGeom>
            <a:avLst/>
            <a:gdLst>
              <a:gd name="T0" fmla="*/ 0 w 544"/>
              <a:gd name="T1" fmla="*/ 0 h 670"/>
              <a:gd name="T2" fmla="*/ 2147483647 w 544"/>
              <a:gd name="T3" fmla="*/ 0 h 670"/>
              <a:gd name="T4" fmla="*/ 2147483647 w 544"/>
              <a:gd name="T5" fmla="*/ 2147483647 h 670"/>
              <a:gd name="T6" fmla="*/ 0 60000 65536"/>
              <a:gd name="T7" fmla="*/ 0 60000 65536"/>
              <a:gd name="T8" fmla="*/ 0 60000 65536"/>
              <a:gd name="T9" fmla="*/ 0 w 544"/>
              <a:gd name="T10" fmla="*/ 0 h 670"/>
              <a:gd name="T11" fmla="*/ 544 w 544"/>
              <a:gd name="T12" fmla="*/ 670 h 6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670">
                <a:moveTo>
                  <a:pt x="0" y="0"/>
                </a:moveTo>
                <a:lnTo>
                  <a:pt x="311" y="0"/>
                </a:lnTo>
                <a:lnTo>
                  <a:pt x="544" y="6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Rectangle 35"/>
          <p:cNvSpPr>
            <a:spLocks noChangeArrowheads="1"/>
          </p:cNvSpPr>
          <p:nvPr/>
        </p:nvSpPr>
        <p:spPr bwMode="auto">
          <a:xfrm>
            <a:off x="2106613" y="5972175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Indexes :</a:t>
            </a:r>
          </a:p>
        </p:txBody>
      </p:sp>
      <p:sp>
        <p:nvSpPr>
          <p:cNvPr id="3107" name="Rectangle 36"/>
          <p:cNvSpPr>
            <a:spLocks noChangeArrowheads="1"/>
          </p:cNvSpPr>
          <p:nvPr/>
        </p:nvSpPr>
        <p:spPr bwMode="auto">
          <a:xfrm>
            <a:off x="3635375" y="6092825"/>
            <a:ext cx="11493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Text</a:t>
            </a:r>
          </a:p>
        </p:txBody>
      </p:sp>
      <p:sp>
        <p:nvSpPr>
          <p:cNvPr id="3108" name="Rectangle 37"/>
          <p:cNvSpPr>
            <a:spLocks noChangeArrowheads="1"/>
          </p:cNvSpPr>
          <p:nvPr/>
        </p:nvSpPr>
        <p:spPr bwMode="auto">
          <a:xfrm>
            <a:off x="4430713" y="6056313"/>
            <a:ext cx="11493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Structure</a:t>
            </a:r>
          </a:p>
        </p:txBody>
      </p:sp>
      <p:sp>
        <p:nvSpPr>
          <p:cNvPr id="3109" name="Rectangle 38"/>
          <p:cNvSpPr>
            <a:spLocks noChangeArrowheads="1"/>
          </p:cNvSpPr>
          <p:nvPr/>
        </p:nvSpPr>
        <p:spPr bwMode="auto">
          <a:xfrm>
            <a:off x="5476875" y="5973763"/>
            <a:ext cx="803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Utility</a:t>
            </a:r>
          </a:p>
        </p:txBody>
      </p:sp>
      <p:sp>
        <p:nvSpPr>
          <p:cNvPr id="3110" name="Line 39"/>
          <p:cNvSpPr>
            <a:spLocks noChangeShapeType="1"/>
          </p:cNvSpPr>
          <p:nvPr/>
        </p:nvSpPr>
        <p:spPr bwMode="auto">
          <a:xfrm>
            <a:off x="4510088" y="4435475"/>
            <a:ext cx="13652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AutoShape 40"/>
          <p:cNvSpPr>
            <a:spLocks/>
          </p:cNvSpPr>
          <p:nvPr/>
        </p:nvSpPr>
        <p:spPr bwMode="auto">
          <a:xfrm rot="-5294155">
            <a:off x="4690269" y="4636294"/>
            <a:ext cx="185738" cy="857250"/>
          </a:xfrm>
          <a:prstGeom prst="rightBrace">
            <a:avLst>
              <a:gd name="adj1" fmla="val 384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112" name="Line 41"/>
          <p:cNvSpPr>
            <a:spLocks noChangeShapeType="1"/>
          </p:cNvSpPr>
          <p:nvPr/>
        </p:nvSpPr>
        <p:spPr bwMode="auto">
          <a:xfrm flipV="1">
            <a:off x="5227638" y="4424363"/>
            <a:ext cx="173037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Line 42"/>
          <p:cNvSpPr>
            <a:spLocks noChangeShapeType="1"/>
          </p:cNvSpPr>
          <p:nvPr/>
        </p:nvSpPr>
        <p:spPr bwMode="auto">
          <a:xfrm>
            <a:off x="5868988" y="4411663"/>
            <a:ext cx="127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" name="Freeform 43"/>
          <p:cNvSpPr>
            <a:spLocks/>
          </p:cNvSpPr>
          <p:nvPr/>
        </p:nvSpPr>
        <p:spPr bwMode="auto">
          <a:xfrm>
            <a:off x="6103938" y="4435475"/>
            <a:ext cx="2039937" cy="1162050"/>
          </a:xfrm>
          <a:custGeom>
            <a:avLst/>
            <a:gdLst>
              <a:gd name="T0" fmla="*/ 0 w 1285"/>
              <a:gd name="T1" fmla="*/ 2147483647 h 732"/>
              <a:gd name="T2" fmla="*/ 2147483647 w 1285"/>
              <a:gd name="T3" fmla="*/ 2147483647 h 732"/>
              <a:gd name="T4" fmla="*/ 2147483647 w 1285"/>
              <a:gd name="T5" fmla="*/ 0 h 732"/>
              <a:gd name="T6" fmla="*/ 0 60000 65536"/>
              <a:gd name="T7" fmla="*/ 0 60000 65536"/>
              <a:gd name="T8" fmla="*/ 0 60000 65536"/>
              <a:gd name="T9" fmla="*/ 0 w 1285"/>
              <a:gd name="T10" fmla="*/ 0 h 732"/>
              <a:gd name="T11" fmla="*/ 1285 w 1285"/>
              <a:gd name="T12" fmla="*/ 732 h 7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5" h="732">
                <a:moveTo>
                  <a:pt x="0" y="732"/>
                </a:moveTo>
                <a:lnTo>
                  <a:pt x="1285" y="732"/>
                </a:lnTo>
                <a:lnTo>
                  <a:pt x="128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3808413" y="2981325"/>
            <a:ext cx="2497137" cy="165576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6359525" y="2960688"/>
            <a:ext cx="2497138" cy="165576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117" name="Rectangle 46"/>
          <p:cNvSpPr>
            <a:spLocks noChangeArrowheads="1"/>
          </p:cNvSpPr>
          <p:nvPr/>
        </p:nvSpPr>
        <p:spPr bwMode="auto">
          <a:xfrm>
            <a:off x="6350000" y="2540000"/>
            <a:ext cx="9763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Queries</a:t>
            </a:r>
          </a:p>
        </p:txBody>
      </p:sp>
      <p:sp>
        <p:nvSpPr>
          <p:cNvPr id="3118" name="Rectangle 47"/>
          <p:cNvSpPr>
            <a:spLocks noChangeArrowheads="1"/>
          </p:cNvSpPr>
          <p:nvPr/>
        </p:nvSpPr>
        <p:spPr bwMode="auto">
          <a:xfrm>
            <a:off x="7996238" y="2617788"/>
            <a:ext cx="9763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Results</a:t>
            </a:r>
          </a:p>
        </p:txBody>
      </p:sp>
      <p:grpSp>
        <p:nvGrpSpPr>
          <p:cNvPr id="3119" name="Group 48"/>
          <p:cNvGrpSpPr>
            <a:grpSpLocks/>
          </p:cNvGrpSpPr>
          <p:nvPr/>
        </p:nvGrpSpPr>
        <p:grpSpPr bwMode="auto">
          <a:xfrm>
            <a:off x="187325" y="2947988"/>
            <a:ext cx="1792288" cy="1633537"/>
            <a:chOff x="528" y="960"/>
            <a:chExt cx="1728" cy="1392"/>
          </a:xfrm>
        </p:grpSpPr>
        <p:sp>
          <p:nvSpPr>
            <p:cNvPr id="3125" name="Cloud"/>
            <p:cNvSpPr>
              <a:spLocks noChangeAspect="1" noEditPoints="1" noChangeArrowheads="1"/>
            </p:cNvSpPr>
            <p:nvPr/>
          </p:nvSpPr>
          <p:spPr bwMode="auto">
            <a:xfrm>
              <a:off x="528" y="960"/>
              <a:ext cx="172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59 h 21600"/>
                <a:gd name="T14" fmla="*/ 17088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Text Box 50"/>
            <p:cNvSpPr txBox="1">
              <a:spLocks noChangeArrowheads="1"/>
            </p:cNvSpPr>
            <p:nvPr/>
          </p:nvSpPr>
          <p:spPr bwMode="auto">
            <a:xfrm>
              <a:off x="1152" y="1103"/>
              <a:ext cx="73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fa-IR"/>
                <a:t>Web</a:t>
              </a:r>
            </a:p>
          </p:txBody>
        </p:sp>
        <p:grpSp>
          <p:nvGrpSpPr>
            <p:cNvPr id="3127" name="Group 51"/>
            <p:cNvGrpSpPr>
              <a:grpSpLocks/>
            </p:cNvGrpSpPr>
            <p:nvPr/>
          </p:nvGrpSpPr>
          <p:grpSpPr bwMode="auto">
            <a:xfrm>
              <a:off x="1008" y="1392"/>
              <a:ext cx="864" cy="768"/>
              <a:chOff x="1872" y="1152"/>
              <a:chExt cx="2784" cy="2496"/>
            </a:xfrm>
          </p:grpSpPr>
          <p:grpSp>
            <p:nvGrpSpPr>
              <p:cNvPr id="3128" name="Group 52"/>
              <p:cNvGrpSpPr>
                <a:grpSpLocks/>
              </p:cNvGrpSpPr>
              <p:nvPr/>
            </p:nvGrpSpPr>
            <p:grpSpPr bwMode="auto">
              <a:xfrm>
                <a:off x="1872" y="1872"/>
                <a:ext cx="528" cy="624"/>
                <a:chOff x="1488" y="1392"/>
                <a:chExt cx="528" cy="624"/>
              </a:xfrm>
            </p:grpSpPr>
            <p:sp>
              <p:nvSpPr>
                <p:cNvPr id="3196" name="Rectangle 53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97" name="Line 54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9" name="Line 56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0" name="Line 57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1" name="Line 58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2" name="Line 59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3" name="Line 60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4" name="Line 61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5" name="Line 62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29" name="Group 63"/>
              <p:cNvGrpSpPr>
                <a:grpSpLocks/>
              </p:cNvGrpSpPr>
              <p:nvPr/>
            </p:nvGrpSpPr>
            <p:grpSpPr bwMode="auto">
              <a:xfrm>
                <a:off x="3072" y="2160"/>
                <a:ext cx="528" cy="624"/>
                <a:chOff x="1488" y="1392"/>
                <a:chExt cx="528" cy="624"/>
              </a:xfrm>
            </p:grpSpPr>
            <p:sp>
              <p:nvSpPr>
                <p:cNvPr id="3186" name="Rectangle 64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87" name="Line 65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8" name="Line 66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9" name="Line 67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0" name="Line 68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1" name="Line 69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2" name="Line 70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3" name="Line 71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4" name="Line 72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5" name="Line 73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30" name="Group 74"/>
              <p:cNvGrpSpPr>
                <a:grpSpLocks/>
              </p:cNvGrpSpPr>
              <p:nvPr/>
            </p:nvGrpSpPr>
            <p:grpSpPr bwMode="auto">
              <a:xfrm>
                <a:off x="2448" y="3024"/>
                <a:ext cx="528" cy="624"/>
                <a:chOff x="1488" y="1392"/>
                <a:chExt cx="528" cy="624"/>
              </a:xfrm>
            </p:grpSpPr>
            <p:sp>
              <p:nvSpPr>
                <p:cNvPr id="3176" name="Rectangle 75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77" name="Line 76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8" name="Line 77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9" name="Line 78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0" name="Line 79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1" name="Line 80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2" name="Line 81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3" name="Line 82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4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5" name="Line 84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31" name="Group 85"/>
              <p:cNvGrpSpPr>
                <a:grpSpLocks/>
              </p:cNvGrpSpPr>
              <p:nvPr/>
            </p:nvGrpSpPr>
            <p:grpSpPr bwMode="auto">
              <a:xfrm>
                <a:off x="4128" y="2592"/>
                <a:ext cx="528" cy="624"/>
                <a:chOff x="1488" y="1392"/>
                <a:chExt cx="528" cy="624"/>
              </a:xfrm>
            </p:grpSpPr>
            <p:sp>
              <p:nvSpPr>
                <p:cNvPr id="3166" name="Rectangle 86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67" name="Line 87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8" name="Line 88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9" name="Line 89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0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1" name="Line 91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2" name="Line 92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3" name="Line 93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4" name="Line 94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5" name="Line 95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32" name="Group 96"/>
              <p:cNvGrpSpPr>
                <a:grpSpLocks/>
              </p:cNvGrpSpPr>
              <p:nvPr/>
            </p:nvGrpSpPr>
            <p:grpSpPr bwMode="auto">
              <a:xfrm>
                <a:off x="2784" y="1152"/>
                <a:ext cx="528" cy="624"/>
                <a:chOff x="1488" y="1392"/>
                <a:chExt cx="528" cy="624"/>
              </a:xfrm>
            </p:grpSpPr>
            <p:sp>
              <p:nvSpPr>
                <p:cNvPr id="3156" name="Rectangle 97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57" name="Line 98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8" name="Line 99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9" name="Line 100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0" name="Line 101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1" name="Line 102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2" name="Line 103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3" name="Line 104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4" name="Line 105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5" name="Line 106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33" name="Group 107"/>
              <p:cNvGrpSpPr>
                <a:grpSpLocks/>
              </p:cNvGrpSpPr>
              <p:nvPr/>
            </p:nvGrpSpPr>
            <p:grpSpPr bwMode="auto">
              <a:xfrm>
                <a:off x="4080" y="1632"/>
                <a:ext cx="528" cy="624"/>
                <a:chOff x="1488" y="1392"/>
                <a:chExt cx="528" cy="624"/>
              </a:xfrm>
            </p:grpSpPr>
            <p:sp>
              <p:nvSpPr>
                <p:cNvPr id="314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47" name="Line 109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48" name="Line 110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49" name="Line 111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0" name="Line 112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1" name="Line 113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2" name="Line 114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3" name="Line 115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4" name="Line 116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5" name="Line 117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134" name="Rectangle 118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192" cy="96"/>
              </a:xfrm>
              <a:prstGeom prst="rect">
                <a:avLst/>
              </a:prstGeom>
              <a:solidFill>
                <a:srgbClr val="11DBDB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a-IR" altLang="fa-IR"/>
              </a:p>
            </p:txBody>
          </p:sp>
          <p:sp>
            <p:nvSpPr>
              <p:cNvPr id="3135" name="Rectangle 119"/>
              <p:cNvSpPr>
                <a:spLocks noChangeArrowheads="1"/>
              </p:cNvSpPr>
              <p:nvPr/>
            </p:nvSpPr>
            <p:spPr bwMode="auto">
              <a:xfrm>
                <a:off x="4176" y="1632"/>
                <a:ext cx="384" cy="96"/>
              </a:xfrm>
              <a:prstGeom prst="rect">
                <a:avLst/>
              </a:prstGeom>
              <a:solidFill>
                <a:srgbClr val="98ED87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a-IR" altLang="fa-IR"/>
              </a:p>
            </p:txBody>
          </p:sp>
          <p:sp>
            <p:nvSpPr>
              <p:cNvPr id="3136" name="Rectangle 120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240" cy="144"/>
              </a:xfrm>
              <a:prstGeom prst="rect">
                <a:avLst/>
              </a:prstGeom>
              <a:solidFill>
                <a:srgbClr val="F4F43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a-IR" altLang="fa-IR"/>
              </a:p>
            </p:txBody>
          </p:sp>
          <p:sp>
            <p:nvSpPr>
              <p:cNvPr id="3137" name="Line 121"/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672" cy="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38" name="Line 122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912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39" name="Line 123"/>
              <p:cNvSpPr>
                <a:spLocks noChangeShapeType="1"/>
              </p:cNvSpPr>
              <p:nvPr/>
            </p:nvSpPr>
            <p:spPr bwMode="auto">
              <a:xfrm flipH="1" flipV="1">
                <a:off x="3312" y="1440"/>
                <a:ext cx="960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0" name="Line 124"/>
              <p:cNvSpPr>
                <a:spLocks noChangeShapeType="1"/>
              </p:cNvSpPr>
              <p:nvPr/>
            </p:nvSpPr>
            <p:spPr bwMode="auto">
              <a:xfrm flipV="1">
                <a:off x="4368" y="2256"/>
                <a:ext cx="0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1" name="Line 125"/>
              <p:cNvSpPr>
                <a:spLocks noChangeShapeType="1"/>
              </p:cNvSpPr>
              <p:nvPr/>
            </p:nvSpPr>
            <p:spPr bwMode="auto">
              <a:xfrm flipV="1">
                <a:off x="2784" y="2928"/>
                <a:ext cx="1344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2" name="Line 126"/>
              <p:cNvSpPr>
                <a:spLocks noChangeShapeType="1"/>
              </p:cNvSpPr>
              <p:nvPr/>
            </p:nvSpPr>
            <p:spPr bwMode="auto">
              <a:xfrm flipH="1" flipV="1">
                <a:off x="2160" y="2496"/>
                <a:ext cx="576" cy="76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" name="Line 127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192" cy="72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4" name="Line 128"/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672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5" name="Line 129"/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72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3120" name="Picture 130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068638"/>
            <a:ext cx="3603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1" name="Picture 131" descr="MCj02149840000[1]"/>
          <p:cNvSpPr>
            <a:spLocks noChangeAspect="1" noChangeArrowheads="1"/>
          </p:cNvSpPr>
          <p:nvPr/>
        </p:nvSpPr>
        <p:spPr bwMode="auto">
          <a:xfrm>
            <a:off x="2627313" y="3432175"/>
            <a:ext cx="3603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22" name="Picture 132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89363"/>
            <a:ext cx="3603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" name="Picture 133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151313"/>
            <a:ext cx="3603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4" name="AutoShape 134"/>
          <p:cNvSpPr>
            <a:spLocks noChangeArrowheads="1"/>
          </p:cNvSpPr>
          <p:nvPr/>
        </p:nvSpPr>
        <p:spPr bwMode="auto">
          <a:xfrm>
            <a:off x="4295775" y="1882775"/>
            <a:ext cx="420688" cy="7540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64" grpId="0" animBg="1"/>
      <p:bldP spid="563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Term-document Matrix</a:t>
            </a:r>
          </a:p>
        </p:txBody>
      </p:sp>
      <p:graphicFrame>
        <p:nvGraphicFramePr>
          <p:cNvPr id="4099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762000" y="2284413"/>
          <a:ext cx="7637463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Worksheet" r:id="rId4" imgW="9524854" imgH="3543222" progId="Excel.Sheet.8">
                  <p:embed/>
                </p:oleObj>
              </mc:Choice>
              <mc:Fallback>
                <p:oleObj name="Worksheet" r:id="rId4" imgW="9524854" imgH="3543222" progId="Excel.Sheet.8">
                  <p:embed/>
                  <p:pic>
                    <p:nvPicPr>
                      <p:cNvPr id="0" name="Object 10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4413"/>
                        <a:ext cx="7637463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 Unicode MS" pitchFamily="34" charset="-128"/>
                <a:cs typeface="Arial Unicode MS" pitchFamily="34" charset="-128"/>
              </a:rPr>
              <a:t>1 if </a:t>
            </a:r>
            <a:r>
              <a:rPr lang="en-US">
                <a:solidFill>
                  <a:schemeClr val="folHlink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play</a:t>
            </a:r>
            <a:r>
              <a:rPr lang="en-US">
                <a:latin typeface="Arial" charset="0"/>
                <a:ea typeface="Arial Unicode MS" pitchFamily="34" charset="-128"/>
                <a:cs typeface="Arial Unicode MS" pitchFamily="34" charset="-128"/>
              </a:rPr>
              <a:t> contains </a:t>
            </a:r>
            <a:r>
              <a:rPr lang="en-US">
                <a:solidFill>
                  <a:srgbClr val="990033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word</a:t>
            </a:r>
            <a:r>
              <a:rPr lang="en-US">
                <a:latin typeface="Arial" charset="0"/>
                <a:ea typeface="Arial Unicode MS" pitchFamily="34" charset="-128"/>
                <a:cs typeface="Arial Unicode MS" pitchFamily="34" charset="-128"/>
              </a:rPr>
              <a:t>, 0 otherwise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Brutus</a:t>
            </a:r>
            <a:r>
              <a:rPr lang="en-US" sz="20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sz="20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Caesar</a:t>
            </a:r>
            <a:r>
              <a:rPr lang="en-US" sz="20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BUT</a:t>
            </a:r>
            <a:r>
              <a:rPr lang="en-US" sz="20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NOT</a:t>
            </a:r>
            <a:r>
              <a:rPr lang="en-US" sz="2000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b="1" i="1"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Calpurnia</a:t>
            </a:r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Ranking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q= yazd uni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D1(Yazd#10, Uni 10): Yazd uni is the best yazd uni…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D2 (Yazd#1, uni#1): Yazd is a historical city, I like uni..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Score (q,d)=?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EED18D8-A7DA-4621-A574-16F66EE32323}" type="slidenum">
              <a:rPr lang="en-US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4</a:t>
            </a:fld>
            <a:endParaRPr lang="en-US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25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>
                <a:ea typeface="ＭＳ Ｐゴシック" pitchFamily="34" charset="-128"/>
              </a:rPr>
              <a:t>Term-document count matrices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>
                <a:ea typeface="ＭＳ Ｐゴシック" pitchFamily="34" charset="-128"/>
              </a:rPr>
              <a:t>Consider the number of occurrences of a term in a document: </a:t>
            </a:r>
          </a:p>
          <a:p>
            <a:pPr lvl="1" eaLnBrk="1" hangingPunct="1"/>
            <a:r>
              <a:rPr lang="en-US" altLang="fa-IR" smtClean="0">
                <a:ea typeface="ＭＳ Ｐゴシック" pitchFamily="34" charset="-128"/>
              </a:rPr>
              <a:t>Each document is a count vector in </a:t>
            </a:r>
            <a:r>
              <a:rPr lang="en-US" altLang="fa-IR" smtClean="0">
                <a:latin typeface="Lucida Sans Unicode" pitchFamily="34" charset="0"/>
                <a:ea typeface="ＭＳ Ｐゴシック" pitchFamily="34" charset="-128"/>
              </a:rPr>
              <a:t>ℕ</a:t>
            </a:r>
            <a:r>
              <a:rPr lang="en-US" altLang="fa-IR" baseline="30000" smtClean="0">
                <a:ea typeface="ＭＳ Ｐゴシック" pitchFamily="34" charset="-128"/>
              </a:rPr>
              <a:t>v</a:t>
            </a:r>
            <a:r>
              <a:rPr lang="en-US" altLang="fa-IR" smtClean="0">
                <a:ea typeface="ＭＳ Ｐゴシック" pitchFamily="34" charset="-128"/>
              </a:rPr>
              <a:t>: a column below </a:t>
            </a:r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352800" y="38100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 altLang="fa-IR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733800" y="26670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 altLang="fa-IR"/>
          </a:p>
        </p:txBody>
      </p:sp>
      <p:sp>
        <p:nvSpPr>
          <p:cNvPr id="615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>
                <a:ea typeface="ＭＳ Ｐゴシック" pitchFamily="34" charset="-128"/>
              </a:rPr>
              <a:t>Term frequency 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The term frequency </a:t>
            </a:r>
            <a:r>
              <a:rPr lang="en-US" altLang="fa-IR" dirty="0" err="1" smtClean="0">
                <a:ea typeface="ＭＳ Ｐゴシック" pitchFamily="34" charset="-128"/>
              </a:rPr>
              <a:t>tf</a:t>
            </a:r>
            <a:r>
              <a:rPr lang="en-US" altLang="fa-IR" i="1" baseline="-25000" dirty="0" err="1" smtClean="0">
                <a:ea typeface="ＭＳ Ｐゴシック" pitchFamily="34" charset="-128"/>
              </a:rPr>
              <a:t>t,d</a:t>
            </a:r>
            <a:r>
              <a:rPr lang="en-US" altLang="fa-IR" dirty="0" smtClean="0">
                <a:ea typeface="ＭＳ Ｐゴシック" pitchFamily="34" charset="-128"/>
              </a:rPr>
              <a:t> of term </a:t>
            </a:r>
            <a:r>
              <a:rPr lang="en-US" altLang="fa-IR" i="1" dirty="0" smtClean="0">
                <a:ea typeface="ＭＳ Ｐゴシック" pitchFamily="34" charset="-128"/>
              </a:rPr>
              <a:t>t</a:t>
            </a:r>
            <a:r>
              <a:rPr lang="en-US" altLang="fa-IR" dirty="0" smtClean="0">
                <a:ea typeface="ＭＳ Ｐゴシック" pitchFamily="34" charset="-128"/>
              </a:rPr>
              <a:t> in document </a:t>
            </a:r>
            <a:r>
              <a:rPr lang="en-US" altLang="fa-IR" i="1" dirty="0" smtClean="0">
                <a:ea typeface="ＭＳ Ｐゴシック" pitchFamily="34" charset="-128"/>
              </a:rPr>
              <a:t>d</a:t>
            </a:r>
            <a:r>
              <a:rPr lang="en-US" altLang="fa-IR" dirty="0" smtClean="0">
                <a:ea typeface="ＭＳ Ｐゴシック" pitchFamily="34" charset="-128"/>
              </a:rPr>
              <a:t> is defined as the number of times that </a:t>
            </a:r>
            <a:r>
              <a:rPr lang="en-US" altLang="fa-IR" i="1" dirty="0" smtClean="0">
                <a:ea typeface="ＭＳ Ｐゴシック" pitchFamily="34" charset="-128"/>
              </a:rPr>
              <a:t>t </a:t>
            </a:r>
            <a:r>
              <a:rPr lang="en-US" altLang="fa-IR" dirty="0" smtClean="0">
                <a:ea typeface="ＭＳ Ｐゴシック" pitchFamily="34" charset="-128"/>
              </a:rPr>
              <a:t>occurs in </a:t>
            </a:r>
            <a:r>
              <a:rPr lang="en-US" altLang="fa-IR" i="1" dirty="0" smtClean="0">
                <a:ea typeface="ＭＳ Ｐゴシック" pitchFamily="34" charset="-128"/>
              </a:rPr>
              <a:t>d</a:t>
            </a:r>
            <a:r>
              <a:rPr lang="en-US" altLang="fa-IR" dirty="0" smtClean="0"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altLang="fa-IR" dirty="0" smtClean="0">
                <a:solidFill>
                  <a:srgbClr val="C00000"/>
                </a:solidFill>
                <a:ea typeface="ＭＳ Ｐゴシック" pitchFamily="34" charset="-128"/>
              </a:rPr>
              <a:t>We want to use </a:t>
            </a:r>
            <a:r>
              <a:rPr lang="en-US" altLang="fa-IR" dirty="0" err="1" smtClean="0">
                <a:solidFill>
                  <a:srgbClr val="C00000"/>
                </a:solidFill>
                <a:ea typeface="ＭＳ Ｐゴシック" pitchFamily="34" charset="-128"/>
              </a:rPr>
              <a:t>tf</a:t>
            </a:r>
            <a:r>
              <a:rPr lang="en-US" altLang="fa-IR" dirty="0" smtClean="0">
                <a:solidFill>
                  <a:srgbClr val="C00000"/>
                </a:solidFill>
                <a:ea typeface="ＭＳ Ｐゴシック" pitchFamily="34" charset="-128"/>
              </a:rPr>
              <a:t> when computing query-document match scores. But how?</a:t>
            </a:r>
          </a:p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Raw term frequency is not what we want:</a:t>
            </a:r>
          </a:p>
          <a:p>
            <a:pPr lvl="1" eaLnBrk="1" hangingPunct="1"/>
            <a:r>
              <a:rPr lang="en-US" altLang="fa-IR" dirty="0" smtClean="0">
                <a:ea typeface="ＭＳ Ｐゴシック" pitchFamily="34" charset="-128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 altLang="fa-IR" dirty="0" smtClean="0">
                <a:ea typeface="ＭＳ Ｐゴシック" pitchFamily="34" charset="-128"/>
              </a:rPr>
              <a:t>But not 10 times more relevant.</a:t>
            </a:r>
          </a:p>
          <a:p>
            <a:pPr lvl="1" eaLnBrk="1" hangingPunct="1"/>
            <a:r>
              <a:rPr lang="en-US" altLang="fa-IR" dirty="0" smtClean="0">
                <a:ea typeface="ＭＳ Ｐゴシック" pitchFamily="34" charset="-128"/>
              </a:rPr>
              <a:t>D1: </a:t>
            </a:r>
            <a:r>
              <a:rPr lang="en-US" altLang="fa-IR" dirty="0" smtClean="0">
                <a:ea typeface="ＭＳ Ｐゴシック" pitchFamily="34" charset="-128"/>
              </a:rPr>
              <a:t>yazd:15  uni:15    </a:t>
            </a:r>
            <a:r>
              <a:rPr lang="en-US" altLang="fa-IR" dirty="0" smtClean="0">
                <a:ea typeface="ＭＳ Ｐゴシック" pitchFamily="34" charset="-128"/>
              </a:rPr>
              <a:t>D2: </a:t>
            </a:r>
            <a:r>
              <a:rPr lang="en-US" altLang="fa-IR" dirty="0" err="1" smtClean="0">
                <a:ea typeface="ＭＳ Ｐゴシック" pitchFamily="34" charset="-128"/>
              </a:rPr>
              <a:t>yazd</a:t>
            </a:r>
            <a:r>
              <a:rPr lang="en-US" altLang="fa-IR" dirty="0" smtClean="0">
                <a:ea typeface="ＭＳ Ｐゴシック" pitchFamily="34" charset="-128"/>
              </a:rPr>
              <a:t> 1  </a:t>
            </a:r>
            <a:r>
              <a:rPr lang="en-US" altLang="fa-IR" dirty="0" err="1" smtClean="0">
                <a:ea typeface="ＭＳ Ｐゴシック" pitchFamily="34" charset="-128"/>
              </a:rPr>
              <a:t>uni</a:t>
            </a:r>
            <a:r>
              <a:rPr lang="en-US" altLang="fa-IR" dirty="0" smtClean="0">
                <a:ea typeface="ＭＳ Ｐゴシック" pitchFamily="34" charset="-128"/>
              </a:rPr>
              <a:t>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Log-frequency weighting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The log frequency weight of term t in d is</a:t>
            </a:r>
          </a:p>
          <a:p>
            <a:pPr eaLnBrk="1" hangingPunct="1"/>
            <a:endParaRPr lang="en-US" altLang="fa-IR" dirty="0" smtClean="0">
              <a:ea typeface="ＭＳ Ｐゴシック" pitchFamily="34" charset="-128"/>
            </a:endParaRPr>
          </a:p>
          <a:p>
            <a:pPr eaLnBrk="1" hangingPunct="1"/>
            <a:endParaRPr lang="en-US" altLang="fa-IR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0 → 0, 1 → 1, 2 → 1.3, 10 → 2, 1000 → 4, etc.</a:t>
            </a:r>
          </a:p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Score for a document-query pair: sum over terms </a:t>
            </a:r>
            <a:r>
              <a:rPr lang="en-US" altLang="fa-IR" i="1" dirty="0" smtClean="0">
                <a:ea typeface="ＭＳ Ｐゴシック" pitchFamily="34" charset="-128"/>
              </a:rPr>
              <a:t>t</a:t>
            </a:r>
            <a:r>
              <a:rPr lang="en-US" altLang="fa-IR" dirty="0" smtClean="0">
                <a:ea typeface="ＭＳ Ｐゴシック" pitchFamily="34" charset="-128"/>
              </a:rPr>
              <a:t> in both </a:t>
            </a:r>
            <a:r>
              <a:rPr lang="en-US" altLang="fa-IR" i="1" dirty="0" smtClean="0">
                <a:ea typeface="ＭＳ Ｐゴシック" pitchFamily="34" charset="-128"/>
              </a:rPr>
              <a:t>q</a:t>
            </a:r>
            <a:r>
              <a:rPr lang="en-US" altLang="fa-IR" dirty="0" smtClean="0">
                <a:ea typeface="ＭＳ Ｐゴシック" pitchFamily="34" charset="-128"/>
              </a:rPr>
              <a:t> and </a:t>
            </a:r>
            <a:r>
              <a:rPr lang="en-US" altLang="fa-IR" i="1" dirty="0" smtClean="0">
                <a:ea typeface="ＭＳ Ｐゴシック" pitchFamily="34" charset="-128"/>
              </a:rPr>
              <a:t>d</a:t>
            </a:r>
            <a:r>
              <a:rPr lang="en-US" altLang="fa-IR" dirty="0" smtClean="0">
                <a:ea typeface="ＭＳ Ｐゴシック" pitchFamily="34" charset="-128"/>
              </a:rPr>
              <a:t>:</a:t>
            </a:r>
          </a:p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score</a:t>
            </a:r>
          </a:p>
          <a:p>
            <a:pPr eaLnBrk="1" hangingPunct="1"/>
            <a:endParaRPr lang="en-US" altLang="fa-IR" dirty="0" smtClean="0">
              <a:ea typeface="ＭＳ Ｐゴシック" pitchFamily="34" charset="-128"/>
            </a:endParaRP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1384300" y="2519363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2108200" imgH="457200" progId="Equation.3">
                  <p:embed/>
                </p:oleObj>
              </mc:Choice>
              <mc:Fallback>
                <p:oleObj name="Equation" r:id="rId3" imgW="2108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519363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2700338" y="5373688"/>
          <a:ext cx="353853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1358900" imgH="279400" progId="Equation.3">
                  <p:embed/>
                </p:oleObj>
              </mc:Choice>
              <mc:Fallback>
                <p:oleObj name="Equation" r:id="rId5" imgW="13589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73688"/>
                        <a:ext cx="353853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6.2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>
                <a:ea typeface="ＭＳ Ｐゴシック" pitchFamily="34" charset="-128"/>
              </a:rPr>
              <a:t>Document frequency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/>
          <a:lstStyle/>
          <a:p>
            <a:pPr eaLnBrk="1" hangingPunct="1"/>
            <a:r>
              <a:rPr lang="en-US" altLang="fa-IR" dirty="0" smtClean="0">
                <a:ea typeface="ＭＳ Ｐゴシック" pitchFamily="34" charset="-128"/>
              </a:rPr>
              <a:t>Rare terms are more informative than frequent terms</a:t>
            </a:r>
          </a:p>
          <a:p>
            <a:pPr lvl="1" eaLnBrk="1" hangingPunct="1"/>
            <a:r>
              <a:rPr lang="en-US" altLang="fa-IR" dirty="0" smtClean="0">
                <a:ea typeface="ＭＳ Ｐゴシック" pitchFamily="34" charset="-128"/>
              </a:rPr>
              <a:t>Recall stop words</a:t>
            </a:r>
          </a:p>
          <a:p>
            <a:pPr eaLnBrk="1" hangingPunct="1"/>
            <a:r>
              <a:rPr lang="fa-IR" altLang="fa-IR" dirty="0" smtClean="0">
                <a:solidFill>
                  <a:srgbClr val="C00000"/>
                </a:solidFill>
                <a:ea typeface="ＭＳ Ｐゴシック" pitchFamily="34" charset="-128"/>
              </a:rPr>
              <a:t>روش پخت پیتزا</a:t>
            </a:r>
          </a:p>
          <a:p>
            <a:pPr eaLnBrk="1" hangingPunct="1"/>
            <a:r>
              <a:rPr lang="fa-IR" altLang="fa-IR" dirty="0" smtClean="0">
                <a:solidFill>
                  <a:srgbClr val="C00000"/>
                </a:solidFill>
                <a:ea typeface="ＭＳ Ｐゴシック" pitchFamily="34" charset="-128"/>
              </a:rPr>
              <a:t>روش تعمیر دوچرخه</a:t>
            </a:r>
            <a:endParaRPr lang="en-US" altLang="fa-IR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eaLnBrk="1" hangingPunct="1"/>
            <a:r>
              <a:rPr lang="fa-IR" altLang="fa-IR" dirty="0" smtClean="0">
                <a:solidFill>
                  <a:srgbClr val="C00000"/>
                </a:solidFill>
                <a:ea typeface="ＭＳ Ｐゴシック" pitchFamily="34" charset="-128"/>
              </a:rPr>
              <a:t>آموزش و پرورش</a:t>
            </a:r>
            <a:endParaRPr lang="en-US" altLang="fa-IR" dirty="0" smtClean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6.2.1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>
                <a:ea typeface="ＭＳ Ｐゴシック" pitchFamily="34" charset="-128"/>
              </a:rPr>
              <a:t>idf weight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>
                <a:ea typeface="ＭＳ Ｐゴシック" pitchFamily="34" charset="-128"/>
              </a:rPr>
              <a:t>df</a:t>
            </a:r>
            <a:r>
              <a:rPr lang="en-US" altLang="fa-IR" i="1" baseline="-25000" smtClean="0">
                <a:ea typeface="ＭＳ Ｐゴシック" pitchFamily="34" charset="-128"/>
              </a:rPr>
              <a:t>t</a:t>
            </a:r>
            <a:r>
              <a:rPr lang="en-US" altLang="fa-IR" smtClean="0">
                <a:ea typeface="ＭＳ Ｐゴシック" pitchFamily="34" charset="-128"/>
              </a:rPr>
              <a:t> is the </a:t>
            </a:r>
            <a:r>
              <a:rPr lang="en-US" altLang="fa-IR" u="sng" smtClean="0">
                <a:ea typeface="ＭＳ Ｐゴシック" pitchFamily="34" charset="-128"/>
              </a:rPr>
              <a:t>document </a:t>
            </a:r>
            <a:r>
              <a:rPr lang="en-US" altLang="fa-IR" smtClean="0">
                <a:ea typeface="ＭＳ Ｐゴシック" pitchFamily="34" charset="-128"/>
              </a:rPr>
              <a:t>frequency of </a:t>
            </a:r>
            <a:r>
              <a:rPr lang="en-US" altLang="fa-IR" i="1" smtClean="0">
                <a:ea typeface="ＭＳ Ｐゴシック" pitchFamily="34" charset="-128"/>
              </a:rPr>
              <a:t>t</a:t>
            </a:r>
            <a:r>
              <a:rPr lang="en-US" altLang="fa-IR" smtClean="0">
                <a:ea typeface="ＭＳ Ｐゴシック" pitchFamily="34" charset="-128"/>
              </a:rPr>
              <a:t>: the number of documents that contain </a:t>
            </a:r>
            <a:r>
              <a:rPr lang="en-US" altLang="fa-IR" i="1" smtClean="0">
                <a:ea typeface="ＭＳ Ｐゴシック" pitchFamily="34" charset="-128"/>
              </a:rPr>
              <a:t>t</a:t>
            </a:r>
            <a:endParaRPr lang="en-US" altLang="fa-IR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fa-IR" smtClean="0">
                <a:ea typeface="ＭＳ Ｐゴシック" pitchFamily="34" charset="-128"/>
              </a:rPr>
              <a:t>df</a:t>
            </a:r>
            <a:r>
              <a:rPr lang="en-US" altLang="fa-IR" i="1" baseline="-25000" smtClean="0">
                <a:ea typeface="ＭＳ Ｐゴシック" pitchFamily="34" charset="-128"/>
              </a:rPr>
              <a:t>t</a:t>
            </a:r>
            <a:r>
              <a:rPr lang="en-US" altLang="fa-IR" smtClean="0">
                <a:ea typeface="ＭＳ Ｐゴシック" pitchFamily="34" charset="-128"/>
              </a:rPr>
              <a:t> is an inverse measure of the informativeness of </a:t>
            </a:r>
            <a:r>
              <a:rPr lang="en-US" altLang="fa-IR" i="1" smtClean="0">
                <a:ea typeface="ＭＳ Ｐゴシック" pitchFamily="34" charset="-128"/>
              </a:rPr>
              <a:t>t</a:t>
            </a:r>
          </a:p>
          <a:p>
            <a:pPr lvl="1" eaLnBrk="1" hangingPunct="1"/>
            <a:r>
              <a:rPr lang="en-US" altLang="fa-IR" smtClean="0">
                <a:ea typeface="ＭＳ Ｐゴシック" pitchFamily="34" charset="-128"/>
              </a:rPr>
              <a:t>df</a:t>
            </a:r>
            <a:r>
              <a:rPr lang="en-US" altLang="fa-IR" i="1" baseline="-25000" smtClean="0">
                <a:ea typeface="ＭＳ Ｐゴシック" pitchFamily="34" charset="-128"/>
              </a:rPr>
              <a:t>t </a:t>
            </a:r>
            <a:r>
              <a:rPr lang="en-US" altLang="fa-IR" smtClean="0">
                <a:ea typeface="ＭＳ Ｐゴシック" pitchFamily="34" charset="-128"/>
              </a:rPr>
              <a:t> </a:t>
            </a:r>
            <a:r>
              <a:rPr lang="en-US" altLang="fa-IR" smtClean="0">
                <a:ea typeface="ＭＳ Ｐゴシック" pitchFamily="34" charset="-128"/>
                <a:sym typeface="Symbol" pitchFamily="18" charset="2"/>
              </a:rPr>
              <a:t> </a:t>
            </a:r>
            <a:r>
              <a:rPr lang="en-US" altLang="fa-IR" i="1" smtClean="0">
                <a:ea typeface="ＭＳ Ｐゴシック" pitchFamily="34" charset="-128"/>
              </a:rPr>
              <a:t>N</a:t>
            </a:r>
          </a:p>
          <a:p>
            <a:pPr eaLnBrk="1" hangingPunct="1"/>
            <a:r>
              <a:rPr lang="en-US" altLang="fa-IR" smtClean="0">
                <a:ea typeface="ＭＳ Ｐゴシック" pitchFamily="34" charset="-128"/>
              </a:rPr>
              <a:t>We define the idf (inverse document frequency) of </a:t>
            </a:r>
            <a:r>
              <a:rPr lang="en-US" altLang="fa-IR" i="1" smtClean="0">
                <a:ea typeface="ＭＳ Ｐゴシック" pitchFamily="34" charset="-128"/>
              </a:rPr>
              <a:t>t</a:t>
            </a:r>
            <a:r>
              <a:rPr lang="en-US" altLang="fa-IR" smtClean="0">
                <a:ea typeface="ＭＳ Ｐゴシック" pitchFamily="34" charset="-128"/>
              </a:rPr>
              <a:t> by</a:t>
            </a:r>
          </a:p>
          <a:p>
            <a:pPr eaLnBrk="1" hangingPunct="1">
              <a:buFont typeface="Wingdings" pitchFamily="2" charset="2"/>
              <a:buNone/>
            </a:pPr>
            <a:endParaRPr lang="en-US" altLang="fa-IR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fa-IR" smtClean="0">
                <a:ea typeface="ＭＳ Ｐゴシック" pitchFamily="34" charset="-128"/>
              </a:rPr>
              <a:t>We use log (</a:t>
            </a:r>
            <a:r>
              <a:rPr lang="en-US" altLang="fa-IR" i="1" smtClean="0">
                <a:ea typeface="ＭＳ Ｐゴシック" pitchFamily="34" charset="-128"/>
              </a:rPr>
              <a:t>N</a:t>
            </a:r>
            <a:r>
              <a:rPr lang="en-US" altLang="fa-IR" smtClean="0">
                <a:ea typeface="ＭＳ Ｐゴシック" pitchFamily="34" charset="-128"/>
              </a:rPr>
              <a:t>/df</a:t>
            </a:r>
            <a:r>
              <a:rPr lang="en-US" altLang="fa-IR" i="1" baseline="-25000" smtClean="0">
                <a:ea typeface="ＭＳ Ｐゴシック" pitchFamily="34" charset="-128"/>
              </a:rPr>
              <a:t>t</a:t>
            </a:r>
            <a:r>
              <a:rPr lang="en-US" altLang="fa-IR" smtClean="0">
                <a:ea typeface="ＭＳ Ｐゴシック" pitchFamily="34" charset="-128"/>
              </a:rPr>
              <a:t>) instead of </a:t>
            </a:r>
            <a:r>
              <a:rPr lang="en-US" altLang="fa-IR" i="1" smtClean="0">
                <a:ea typeface="ＭＳ Ｐゴシック" pitchFamily="34" charset="-128"/>
              </a:rPr>
              <a:t>N</a:t>
            </a:r>
            <a:r>
              <a:rPr lang="en-US" altLang="fa-IR" smtClean="0">
                <a:ea typeface="ＭＳ Ｐゴシック" pitchFamily="34" charset="-128"/>
              </a:rPr>
              <a:t>/df</a:t>
            </a:r>
            <a:r>
              <a:rPr lang="en-US" altLang="fa-IR" i="1" baseline="-25000" smtClean="0">
                <a:ea typeface="ＭＳ Ｐゴシック" pitchFamily="34" charset="-128"/>
              </a:rPr>
              <a:t>t</a:t>
            </a:r>
            <a:r>
              <a:rPr lang="en-US" altLang="fa-IR" smtClean="0">
                <a:ea typeface="ＭＳ Ｐゴシック" pitchFamily="34" charset="-128"/>
              </a:rPr>
              <a:t> to “dampen” the effect of idf.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2627313" y="4365625"/>
          <a:ext cx="36369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1155700" imgH="228600" progId="Equation.3">
                  <p:embed/>
                </p:oleObj>
              </mc:Choice>
              <mc:Fallback>
                <p:oleObj name="Equation" r:id="rId3" imgW="1155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365625"/>
                        <a:ext cx="36369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6.2.1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H2 Introduction 2008</Template>
  <TotalTime>9229</TotalTime>
  <Words>682</Words>
  <Application>Microsoft Office PowerPoint</Application>
  <PresentationFormat>On-screen Show (4:3)</PresentationFormat>
  <Paragraphs>189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 Unicode MS</vt:lpstr>
      <vt:lpstr>ＭＳ Ｐゴシック</vt:lpstr>
      <vt:lpstr>Arial</vt:lpstr>
      <vt:lpstr>Calibri</vt:lpstr>
      <vt:lpstr>Cambria Math</vt:lpstr>
      <vt:lpstr>Comic Sans MS</vt:lpstr>
      <vt:lpstr>Lucida Sans</vt:lpstr>
      <vt:lpstr>Lucida Sans Unicode</vt:lpstr>
      <vt:lpstr>Symbol</vt:lpstr>
      <vt:lpstr>Tahoma</vt:lpstr>
      <vt:lpstr>Times New Roman</vt:lpstr>
      <vt:lpstr>Wingdings</vt:lpstr>
      <vt:lpstr>Blank Presentation</vt:lpstr>
      <vt:lpstr>Worksheet</vt:lpstr>
      <vt:lpstr>Equation</vt:lpstr>
      <vt:lpstr>Ranking in Search Engines</vt:lpstr>
      <vt:lpstr>Architecture of Search Engines</vt:lpstr>
      <vt:lpstr>Term-document Matrix</vt:lpstr>
      <vt:lpstr>Ranking</vt:lpstr>
      <vt:lpstr>Term-document count matrices</vt:lpstr>
      <vt:lpstr>Term frequency tf</vt:lpstr>
      <vt:lpstr>Log-frequency weighting</vt:lpstr>
      <vt:lpstr>Document frequency</vt:lpstr>
      <vt:lpstr>idf weight</vt:lpstr>
      <vt:lpstr>tf-idf weighting</vt:lpstr>
      <vt:lpstr>tfidf example, suppose N = 1 million</vt:lpstr>
      <vt:lpstr>Tf-idf in Index</vt:lpstr>
      <vt:lpstr>Vector Space</vt:lpstr>
      <vt:lpstr>Positional Index</vt:lpstr>
      <vt:lpstr>Positional Ranking</vt:lpstr>
      <vt:lpstr>Example</vt:lpstr>
    </vt:vector>
  </TitlesOfParts>
  <Company>ITRC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priority and partitioning effects on  web crawling performance</dc:title>
  <dc:creator>Maziar Salehi</dc:creator>
  <cp:lastModifiedBy>Windows User</cp:lastModifiedBy>
  <cp:revision>425</cp:revision>
  <dcterms:created xsi:type="dcterms:W3CDTF">2004-02-19T09:21:53Z</dcterms:created>
  <dcterms:modified xsi:type="dcterms:W3CDTF">2023-12-09T12:16:19Z</dcterms:modified>
</cp:coreProperties>
</file>