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1" r:id="rId6"/>
    <p:sldId id="266" r:id="rId7"/>
    <p:sldId id="267" r:id="rId8"/>
    <p:sldId id="268" r:id="rId9"/>
    <p:sldId id="259" r:id="rId10"/>
    <p:sldId id="263" r:id="rId11"/>
    <p:sldId id="262" r:id="rId12"/>
    <p:sldId id="269" r:id="rId13"/>
    <p:sldId id="270" r:id="rId14"/>
    <p:sldId id="272" r:id="rId15"/>
    <p:sldId id="273" r:id="rId16"/>
    <p:sldId id="275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656445"/>
            <a:ext cx="6815669" cy="1515533"/>
          </a:xfrm>
        </p:spPr>
        <p:txBody>
          <a:bodyPr/>
          <a:lstStyle/>
          <a:p>
            <a:r>
              <a:rPr lang="he-IL" cap="all" dirty="0">
                <a:latin typeface="Guttman-Aram" panose="02010401010101010101" pitchFamily="2" charset="-79"/>
                <a:cs typeface="Guttman-Aram" panose="02010401010101010101" pitchFamily="2" charset="-79"/>
              </a:rPr>
              <a:t>דמקה</a:t>
            </a:r>
            <a:r>
              <a:rPr lang="he-IL" cap="all" dirty="0"/>
              <a:t/>
            </a:r>
            <a:br>
              <a:rPr lang="he-IL" cap="all" dirty="0"/>
            </a:b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4882101"/>
            <a:ext cx="6815669" cy="414350"/>
          </a:xfrm>
        </p:spPr>
        <p:txBody>
          <a:bodyPr/>
          <a:lstStyle/>
          <a:p>
            <a:r>
              <a:rPr lang="he-IL" dirty="0" smtClean="0">
                <a:latin typeface="Guttman Yad-Brush" panose="02010401010101010101" pitchFamily="2" charset="-79"/>
                <a:cs typeface="Guttman Yad-Brush" panose="02010401010101010101" pitchFamily="2" charset="-79"/>
              </a:rPr>
              <a:t>תכנות: סעב נסראלדין</a:t>
            </a:r>
            <a:endParaRPr lang="he-IL" dirty="0">
              <a:latin typeface="Guttman Yad-Brush" panose="02010401010101010101" pitchFamily="2" charset="-79"/>
              <a:cs typeface="Guttman Yad-Brush" panose="02010401010101010101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654" y="2273448"/>
            <a:ext cx="2601155" cy="259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2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398" y="1720057"/>
            <a:ext cx="6815669" cy="832312"/>
          </a:xfrm>
        </p:spPr>
        <p:txBody>
          <a:bodyPr/>
          <a:lstStyle/>
          <a:p>
            <a:r>
              <a:rPr lang="he-IL" cap="all" dirty="0">
                <a:latin typeface="Guttman-Aram" panose="02010401010101010101" pitchFamily="2" charset="-79"/>
                <a:cs typeface="Guttman-Aram" panose="02010401010101010101" pitchFamily="2" charset="-79"/>
              </a:rPr>
              <a:t>דילוג</a:t>
            </a:r>
            <a:r>
              <a:rPr lang="ar-SY" cap="all" dirty="0">
                <a:latin typeface="Guttman-Aram" panose="02010401010101010101" pitchFamily="2" charset="-79"/>
                <a:cs typeface="Guttman-Aram" panose="02010401010101010101" pitchFamily="2" charset="-79"/>
              </a:rPr>
              <a:t> </a:t>
            </a:r>
            <a:r>
              <a:rPr lang="he-IL" cap="all" dirty="0" smtClean="0">
                <a:latin typeface="Guttman-Aram" panose="02010401010101010101" pitchFamily="2" charset="-79"/>
                <a:cs typeface="Guttman-Aram" panose="02010401010101010101" pitchFamily="2" charset="-79"/>
              </a:rPr>
              <a:t>או</a:t>
            </a:r>
            <a:r>
              <a:rPr lang="ar-SY" cap="all" dirty="0">
                <a:latin typeface="Guttman-Aram" panose="02010401010101010101" pitchFamily="2" charset="-79"/>
                <a:cs typeface="Guttman-Aram" panose="02010401010101010101" pitchFamily="2" charset="-79"/>
              </a:rPr>
              <a:t> </a:t>
            </a:r>
            <a:r>
              <a:rPr lang="he-IL" cap="all" dirty="0" smtClean="0">
                <a:latin typeface="Guttman-Aram" panose="02010401010101010101" pitchFamily="2" charset="-79"/>
                <a:cs typeface="Guttman-Aram" panose="02010401010101010101" pitchFamily="2" charset="-79"/>
              </a:rPr>
              <a:t>אכילה</a:t>
            </a:r>
            <a:endParaRPr lang="he-I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113" y="2544418"/>
            <a:ext cx="4007457" cy="2644369"/>
          </a:xfrm>
          <a:prstGeom prst="rect">
            <a:avLst/>
          </a:prstGeom>
        </p:spPr>
      </p:pic>
      <p:sp>
        <p:nvSpPr>
          <p:cNvPr id="5" name="Teardrop 4"/>
          <p:cNvSpPr/>
          <p:nvPr/>
        </p:nvSpPr>
        <p:spPr>
          <a:xfrm rot="10605355">
            <a:off x="6146357" y="3427012"/>
            <a:ext cx="429373" cy="326000"/>
          </a:xfrm>
          <a:prstGeom prst="teardrop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noFill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76015" y="4754881"/>
            <a:ext cx="714037" cy="1749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244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398" y="1712106"/>
            <a:ext cx="6815669" cy="832312"/>
          </a:xfrm>
        </p:spPr>
        <p:txBody>
          <a:bodyPr/>
          <a:lstStyle/>
          <a:p>
            <a:r>
              <a:rPr lang="he-IL" cap="all" dirty="0" smtClean="0">
                <a:latin typeface="Guttman-Aram" panose="02010401010101010101" pitchFamily="2" charset="-79"/>
                <a:cs typeface="Guttman-Aram" panose="02010401010101010101" pitchFamily="2" charset="-79"/>
              </a:rPr>
              <a:t>אפשרות</a:t>
            </a:r>
            <a:r>
              <a:rPr lang="ar-SY" cap="all" dirty="0">
                <a:latin typeface="Guttman-Aram" panose="02010401010101010101" pitchFamily="2" charset="-79"/>
                <a:cs typeface="Guttman-Aram" panose="02010401010101010101" pitchFamily="2" charset="-79"/>
              </a:rPr>
              <a:t> </a:t>
            </a:r>
            <a:r>
              <a:rPr lang="he-IL" cap="all" dirty="0" smtClean="0">
                <a:latin typeface="Guttman-Aram" panose="02010401010101010101" pitchFamily="2" charset="-79"/>
                <a:cs typeface="Guttman-Aram" panose="02010401010101010101" pitchFamily="2" charset="-79"/>
              </a:rPr>
              <a:t>לאכילה</a:t>
            </a:r>
            <a:endParaRPr lang="he-I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692398" y="2639833"/>
            <a:ext cx="6815669" cy="2338566"/>
          </a:xfrm>
        </p:spPr>
        <p:txBody>
          <a:bodyPr>
            <a:normAutofit/>
          </a:bodyPr>
          <a:lstStyle/>
          <a:p>
            <a:pPr algn="r"/>
            <a:r>
              <a:rPr lang="ar-SY" dirty="0" smtClean="0"/>
              <a:t> </a:t>
            </a:r>
            <a:endParaRPr lang="he-I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526" y="2591041"/>
            <a:ext cx="4480948" cy="23873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57959" y="3212321"/>
            <a:ext cx="714037" cy="2305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3859283" y="4326837"/>
            <a:ext cx="714037" cy="2305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489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398" y="1712106"/>
            <a:ext cx="6815669" cy="832312"/>
          </a:xfrm>
        </p:spPr>
        <p:txBody>
          <a:bodyPr/>
          <a:lstStyle/>
          <a:p>
            <a:r>
              <a:rPr lang="he-IL" cap="all" dirty="0" smtClean="0">
                <a:latin typeface="Guttman-Aram" panose="02010401010101010101" pitchFamily="2" charset="-79"/>
                <a:cs typeface="Guttman-Aram" panose="02010401010101010101" pitchFamily="2" charset="-79"/>
              </a:rPr>
              <a:t>דוגמה</a:t>
            </a:r>
            <a:r>
              <a:rPr lang="ar-SY" cap="all" dirty="0">
                <a:latin typeface="Guttman-Aram" panose="02010401010101010101" pitchFamily="2" charset="-79"/>
                <a:cs typeface="Guttman-Aram" panose="02010401010101010101" pitchFamily="2" charset="-79"/>
              </a:rPr>
              <a:t> </a:t>
            </a:r>
            <a:r>
              <a:rPr lang="he-IL" cap="all" dirty="0" smtClean="0">
                <a:latin typeface="Guttman-Aram" panose="02010401010101010101" pitchFamily="2" charset="-79"/>
                <a:cs typeface="Guttman-Aram" panose="02010401010101010101" pitchFamily="2" charset="-79"/>
              </a:rPr>
              <a:t>לאכילה</a:t>
            </a:r>
            <a:endParaRPr lang="he-I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692398" y="2639833"/>
            <a:ext cx="6815669" cy="2338566"/>
          </a:xfrm>
        </p:spPr>
        <p:txBody>
          <a:bodyPr>
            <a:normAutofit/>
          </a:bodyPr>
          <a:lstStyle/>
          <a:p>
            <a:pPr algn="r"/>
            <a:r>
              <a:rPr lang="ar-SY" dirty="0" smtClean="0"/>
              <a:t> </a:t>
            </a:r>
            <a:endParaRPr lang="he-I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017" y="2575754"/>
            <a:ext cx="4732430" cy="2720576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H="1">
            <a:off x="6209969" y="4110824"/>
            <a:ext cx="349853" cy="32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6559822" y="2575754"/>
            <a:ext cx="326004" cy="27034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8170833" y="2558907"/>
            <a:ext cx="326004" cy="27034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6885828" y="5041875"/>
            <a:ext cx="326004" cy="27034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Oval 9"/>
          <p:cNvSpPr/>
          <p:nvPr/>
        </p:nvSpPr>
        <p:spPr>
          <a:xfrm>
            <a:off x="4890051" y="2821773"/>
            <a:ext cx="326004" cy="2703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/>
          <p:cNvSpPr/>
          <p:nvPr/>
        </p:nvSpPr>
        <p:spPr>
          <a:xfrm>
            <a:off x="6238668" y="2804926"/>
            <a:ext cx="326004" cy="2703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Oval 11"/>
          <p:cNvSpPr/>
          <p:nvPr/>
        </p:nvSpPr>
        <p:spPr>
          <a:xfrm>
            <a:off x="3681453" y="2838891"/>
            <a:ext cx="326004" cy="2703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63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398" y="1712106"/>
            <a:ext cx="6815669" cy="832312"/>
          </a:xfrm>
        </p:spPr>
        <p:txBody>
          <a:bodyPr/>
          <a:lstStyle/>
          <a:p>
            <a:r>
              <a:rPr lang="he-IL" sz="4800" cap="all" dirty="0" smtClean="0">
                <a:latin typeface="Guttman-Aram" panose="02010401010101010101" pitchFamily="2" charset="-79"/>
                <a:cs typeface="Guttman-Aram" panose="02010401010101010101" pitchFamily="2" charset="-79"/>
              </a:rPr>
              <a:t>אחרה כמה סבובים</a:t>
            </a:r>
            <a:r>
              <a:rPr lang="ar-SY" sz="4800" cap="all" dirty="0" smtClean="0">
                <a:latin typeface="Guttman-Aram" panose="02010401010101010101" pitchFamily="2" charset="-79"/>
                <a:cs typeface="Guttman-Aram" panose="02010401010101010101" pitchFamily="2" charset="-79"/>
              </a:rPr>
              <a:t> </a:t>
            </a:r>
            <a:r>
              <a:rPr lang="he-IL" sz="4800" cap="all" dirty="0" smtClean="0">
                <a:latin typeface="Guttman-Aram" panose="02010401010101010101" pitchFamily="2" charset="-79"/>
                <a:cs typeface="Guttman-Aram" panose="02010401010101010101" pitchFamily="2" charset="-79"/>
              </a:rPr>
              <a:t>לאכילה</a:t>
            </a:r>
            <a:endParaRPr lang="he-IL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692398" y="2639833"/>
            <a:ext cx="6815669" cy="2338566"/>
          </a:xfrm>
        </p:spPr>
        <p:txBody>
          <a:bodyPr>
            <a:normAutofit/>
          </a:bodyPr>
          <a:lstStyle/>
          <a:p>
            <a:pPr algn="r"/>
            <a:r>
              <a:rPr lang="ar-SY" dirty="0" smtClean="0"/>
              <a:t> </a:t>
            </a:r>
            <a:endParaRPr lang="he-I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961" y="2447761"/>
            <a:ext cx="3208298" cy="29532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822" y="2447761"/>
            <a:ext cx="3086367" cy="2953295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4591645" y="2610241"/>
            <a:ext cx="202423" cy="152603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Oval 14"/>
          <p:cNvSpPr/>
          <p:nvPr/>
        </p:nvSpPr>
        <p:spPr>
          <a:xfrm>
            <a:off x="4732386" y="2482077"/>
            <a:ext cx="202423" cy="1678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Oval 15"/>
          <p:cNvSpPr/>
          <p:nvPr/>
        </p:nvSpPr>
        <p:spPr>
          <a:xfrm>
            <a:off x="5750418" y="2482077"/>
            <a:ext cx="202423" cy="1678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Oval 16"/>
          <p:cNvSpPr/>
          <p:nvPr/>
        </p:nvSpPr>
        <p:spPr>
          <a:xfrm>
            <a:off x="4415394" y="3225789"/>
            <a:ext cx="202423" cy="1678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Oval 17"/>
          <p:cNvSpPr/>
          <p:nvPr/>
        </p:nvSpPr>
        <p:spPr>
          <a:xfrm>
            <a:off x="4689714" y="3469629"/>
            <a:ext cx="202423" cy="1678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Oval 18"/>
          <p:cNvSpPr/>
          <p:nvPr/>
        </p:nvSpPr>
        <p:spPr>
          <a:xfrm>
            <a:off x="4555069" y="3360049"/>
            <a:ext cx="202423" cy="152603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Oval 19"/>
          <p:cNvSpPr/>
          <p:nvPr/>
        </p:nvSpPr>
        <p:spPr>
          <a:xfrm>
            <a:off x="4347805" y="4048897"/>
            <a:ext cx="202423" cy="152603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Oval 20"/>
          <p:cNvSpPr/>
          <p:nvPr/>
        </p:nvSpPr>
        <p:spPr>
          <a:xfrm>
            <a:off x="7767661" y="3207649"/>
            <a:ext cx="202423" cy="152603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Oval 21"/>
          <p:cNvSpPr/>
          <p:nvPr/>
        </p:nvSpPr>
        <p:spPr>
          <a:xfrm>
            <a:off x="8054173" y="3494161"/>
            <a:ext cx="202423" cy="152603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Oval 22"/>
          <p:cNvSpPr/>
          <p:nvPr/>
        </p:nvSpPr>
        <p:spPr>
          <a:xfrm>
            <a:off x="8212669" y="2463937"/>
            <a:ext cx="202423" cy="152603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Oval 23"/>
          <p:cNvSpPr/>
          <p:nvPr/>
        </p:nvSpPr>
        <p:spPr>
          <a:xfrm>
            <a:off x="9242893" y="2463937"/>
            <a:ext cx="202423" cy="152603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Oval 24"/>
          <p:cNvSpPr/>
          <p:nvPr/>
        </p:nvSpPr>
        <p:spPr>
          <a:xfrm>
            <a:off x="7073250" y="2597901"/>
            <a:ext cx="202423" cy="1678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Oval 25"/>
          <p:cNvSpPr/>
          <p:nvPr/>
        </p:nvSpPr>
        <p:spPr>
          <a:xfrm>
            <a:off x="7938882" y="2603997"/>
            <a:ext cx="202423" cy="1678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Oval 26"/>
          <p:cNvSpPr/>
          <p:nvPr/>
        </p:nvSpPr>
        <p:spPr>
          <a:xfrm>
            <a:off x="8475330" y="4036557"/>
            <a:ext cx="202423" cy="1678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Oval 27"/>
          <p:cNvSpPr/>
          <p:nvPr/>
        </p:nvSpPr>
        <p:spPr>
          <a:xfrm>
            <a:off x="7829154" y="4298685"/>
            <a:ext cx="202423" cy="1678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Oval 28"/>
          <p:cNvSpPr/>
          <p:nvPr/>
        </p:nvSpPr>
        <p:spPr>
          <a:xfrm>
            <a:off x="5006706" y="3817101"/>
            <a:ext cx="202423" cy="1678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Oval 29"/>
          <p:cNvSpPr/>
          <p:nvPr/>
        </p:nvSpPr>
        <p:spPr>
          <a:xfrm>
            <a:off x="3719917" y="2616337"/>
            <a:ext cx="202423" cy="152603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825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779863" y="1534600"/>
            <a:ext cx="6815669" cy="818985"/>
          </a:xfrm>
        </p:spPr>
        <p:txBody>
          <a:bodyPr/>
          <a:lstStyle/>
          <a:p>
            <a:r>
              <a:rPr lang="he-IL" sz="4800" cap="all" dirty="0" smtClean="0">
                <a:latin typeface="Guttman-Aram" panose="02010401010101010101" pitchFamily="2" charset="-79"/>
                <a:cs typeface="Guttman-Aram" panose="02010401010101010101" pitchFamily="2" charset="-79"/>
              </a:rPr>
              <a:t>המלך הראשון</a:t>
            </a:r>
            <a:endParaRPr lang="he-IL" sz="4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98" y="2353585"/>
            <a:ext cx="3093988" cy="29896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89" y="2353585"/>
            <a:ext cx="3109229" cy="2989691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8128683" y="2794827"/>
            <a:ext cx="202423" cy="1678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Oval 31"/>
          <p:cNvSpPr/>
          <p:nvPr/>
        </p:nvSpPr>
        <p:spPr>
          <a:xfrm>
            <a:off x="8082302" y="2350879"/>
            <a:ext cx="202423" cy="1678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Oval 32"/>
          <p:cNvSpPr/>
          <p:nvPr/>
        </p:nvSpPr>
        <p:spPr>
          <a:xfrm>
            <a:off x="9109346" y="2360157"/>
            <a:ext cx="202423" cy="1678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Oval 33"/>
          <p:cNvSpPr/>
          <p:nvPr/>
        </p:nvSpPr>
        <p:spPr>
          <a:xfrm>
            <a:off x="4832871" y="2941928"/>
            <a:ext cx="202423" cy="1678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256" y="2353585"/>
            <a:ext cx="3093988" cy="2989691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>
            <a:off x="4437125" y="2377797"/>
            <a:ext cx="202423" cy="152603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Oval 36"/>
          <p:cNvSpPr/>
          <p:nvPr/>
        </p:nvSpPr>
        <p:spPr>
          <a:xfrm>
            <a:off x="5480073" y="2371170"/>
            <a:ext cx="202423" cy="152603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Oval 37"/>
          <p:cNvSpPr/>
          <p:nvPr/>
        </p:nvSpPr>
        <p:spPr>
          <a:xfrm>
            <a:off x="4678319" y="2809818"/>
            <a:ext cx="202423" cy="152603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Oval 38"/>
          <p:cNvSpPr/>
          <p:nvPr/>
        </p:nvSpPr>
        <p:spPr>
          <a:xfrm>
            <a:off x="4830219" y="2947227"/>
            <a:ext cx="202423" cy="1678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469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779863" y="1534600"/>
            <a:ext cx="6815669" cy="818985"/>
          </a:xfrm>
        </p:spPr>
        <p:txBody>
          <a:bodyPr/>
          <a:lstStyle/>
          <a:p>
            <a:r>
              <a:rPr lang="he-IL" sz="4800" cap="all" dirty="0" smtClean="0">
                <a:latin typeface="Guttman-Aram" panose="02010401010101010101" pitchFamily="2" charset="-79"/>
                <a:cs typeface="Guttman-Aram" panose="02010401010101010101" pitchFamily="2" charset="-79"/>
              </a:rPr>
              <a:t>אין מנציח</a:t>
            </a:r>
            <a:endParaRPr lang="he-IL"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365" y="2226054"/>
            <a:ext cx="3314987" cy="31331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275" y="2469946"/>
            <a:ext cx="3147333" cy="2451911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4400026" y="3286893"/>
            <a:ext cx="202423" cy="152603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Oval 16"/>
          <p:cNvSpPr/>
          <p:nvPr/>
        </p:nvSpPr>
        <p:spPr>
          <a:xfrm>
            <a:off x="4663241" y="3694650"/>
            <a:ext cx="202423" cy="1678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Oval 17"/>
          <p:cNvSpPr/>
          <p:nvPr/>
        </p:nvSpPr>
        <p:spPr>
          <a:xfrm>
            <a:off x="4407443" y="3286893"/>
            <a:ext cx="202423" cy="152603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Oval 18"/>
          <p:cNvSpPr/>
          <p:nvPr/>
        </p:nvSpPr>
        <p:spPr>
          <a:xfrm>
            <a:off x="4670658" y="3694650"/>
            <a:ext cx="202423" cy="1678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Oval 19"/>
          <p:cNvSpPr/>
          <p:nvPr/>
        </p:nvSpPr>
        <p:spPr>
          <a:xfrm>
            <a:off x="8074323" y="4107203"/>
            <a:ext cx="202423" cy="152603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Oval 20"/>
          <p:cNvSpPr/>
          <p:nvPr/>
        </p:nvSpPr>
        <p:spPr>
          <a:xfrm>
            <a:off x="8218269" y="4403640"/>
            <a:ext cx="202423" cy="1678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 4"/>
          <p:cNvSpPr/>
          <p:nvPr/>
        </p:nvSpPr>
        <p:spPr>
          <a:xfrm>
            <a:off x="6217559" y="4403640"/>
            <a:ext cx="978011" cy="51383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093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779863" y="1534600"/>
            <a:ext cx="6815669" cy="818985"/>
          </a:xfrm>
        </p:spPr>
        <p:txBody>
          <a:bodyPr/>
          <a:lstStyle/>
          <a:p>
            <a:r>
              <a:rPr lang="he-IL" sz="4800" cap="all" dirty="0" smtClean="0">
                <a:latin typeface="Guttman-Aram" panose="02010401010101010101" pitchFamily="2" charset="-79"/>
                <a:cs typeface="Guttman-Aram" panose="02010401010101010101" pitchFamily="2" charset="-79"/>
              </a:rPr>
              <a:t>יש מנציח</a:t>
            </a:r>
            <a:endParaRPr lang="he-IL" sz="4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507" y="2599784"/>
            <a:ext cx="3824379" cy="2525457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6810885" y="4705791"/>
            <a:ext cx="202423" cy="1678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4285392" y="4873653"/>
            <a:ext cx="2425509" cy="2664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429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398" y="1615748"/>
            <a:ext cx="6815669" cy="832312"/>
          </a:xfrm>
        </p:spPr>
        <p:txBody>
          <a:bodyPr/>
          <a:lstStyle/>
          <a:p>
            <a:r>
              <a:rPr lang="he-IL" cap="all" dirty="0" smtClean="0">
                <a:latin typeface="Guttman-Aram" panose="02010401010101010101" pitchFamily="2" charset="-79"/>
                <a:cs typeface="Guttman-Aram" panose="02010401010101010101" pitchFamily="2" charset="-79"/>
              </a:rPr>
              <a:t>אתגר 1</a:t>
            </a:r>
            <a:endParaRPr lang="he-I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692398" y="2608028"/>
            <a:ext cx="6815669" cy="2338566"/>
          </a:xfrm>
        </p:spPr>
        <p:txBody>
          <a:bodyPr>
            <a:normAutofit fontScale="92500" lnSpcReduction="10000"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he-IL" sz="2900" b="1" dirty="0" smtClean="0"/>
              <a:t>אפשריות התנועה לכל חייל</a:t>
            </a:r>
            <a:r>
              <a:rPr lang="he-IL" sz="2900" dirty="0" smtClean="0"/>
              <a:t>.</a:t>
            </a:r>
          </a:p>
          <a:p>
            <a:pPr algn="r"/>
            <a:r>
              <a:rPr lang="he-IL" sz="2900" u="sng" dirty="0" smtClean="0"/>
              <a:t>הפתרון:</a:t>
            </a:r>
          </a:p>
          <a:p>
            <a:pPr algn="l" rtl="0"/>
            <a:r>
              <a:rPr lang="en-US" dirty="0" err="1" smtClean="0"/>
              <a:t>Int</a:t>
            </a:r>
            <a:r>
              <a:rPr lang="en-US" dirty="0" smtClean="0"/>
              <a:t> Direction = +1/-1        </a:t>
            </a:r>
            <a:r>
              <a:rPr lang="he-IL" dirty="0" smtClean="0"/>
              <a:t>1. לחחד כיוון ההתקדמות לחייל                        </a:t>
            </a:r>
            <a:endParaRPr lang="he-IL" i="1" dirty="0" smtClean="0"/>
          </a:p>
          <a:p>
            <a:pPr algn="l" rtl="0"/>
            <a:r>
              <a:rPr lang="en-US" i="1" dirty="0" smtClean="0"/>
              <a:t>Function </a:t>
            </a:r>
            <a:r>
              <a:rPr lang="en-US" i="1" dirty="0" err="1" smtClean="0"/>
              <a:t>checkBoard</a:t>
            </a:r>
            <a:r>
              <a:rPr lang="en-US" dirty="0" smtClean="0"/>
              <a:t>()               </a:t>
            </a:r>
            <a:r>
              <a:rPr lang="he-IL" dirty="0" smtClean="0"/>
              <a:t>2. לבדוק אם ההתקדמות תוך הלוח                  </a:t>
            </a:r>
          </a:p>
          <a:p>
            <a:pPr algn="l" rtl="0"/>
            <a:r>
              <a:rPr lang="he-IL" dirty="0" smtClean="0"/>
              <a:t> </a:t>
            </a:r>
            <a:r>
              <a:rPr lang="en-US" dirty="0"/>
              <a:t>string </a:t>
            </a:r>
            <a:r>
              <a:rPr lang="en-US" dirty="0" err="1"/>
              <a:t>posMoves</a:t>
            </a:r>
            <a:r>
              <a:rPr lang="en-US" dirty="0"/>
              <a:t>[2</a:t>
            </a:r>
            <a:r>
              <a:rPr lang="en-US" dirty="0" smtClean="0"/>
              <a:t>];     </a:t>
            </a:r>
            <a:r>
              <a:rPr lang="he-IL" dirty="0" smtClean="0"/>
              <a:t>3. לשמור מיקום ההתקדמות                                   </a:t>
            </a:r>
          </a:p>
          <a:p>
            <a:pPr algn="r"/>
            <a:endParaRPr lang="ar-SY" sz="2900" dirty="0" smtClean="0"/>
          </a:p>
        </p:txBody>
      </p:sp>
    </p:spTree>
    <p:extLst>
      <p:ext uri="{BB962C8B-B14F-4D97-AF65-F5344CB8AC3E}">
        <p14:creationId xmlns:p14="http://schemas.microsoft.com/office/powerpoint/2010/main" val="400858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398" y="1615748"/>
            <a:ext cx="6815669" cy="832312"/>
          </a:xfrm>
        </p:spPr>
        <p:txBody>
          <a:bodyPr/>
          <a:lstStyle/>
          <a:p>
            <a:r>
              <a:rPr lang="he-IL" cap="all" dirty="0" smtClean="0">
                <a:latin typeface="Guttman-Aram" panose="02010401010101010101" pitchFamily="2" charset="-79"/>
                <a:cs typeface="Guttman-Aram" panose="02010401010101010101" pitchFamily="2" charset="-79"/>
              </a:rPr>
              <a:t>אתגר 2</a:t>
            </a:r>
            <a:endParaRPr lang="he-I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819619" y="2559377"/>
            <a:ext cx="6815669" cy="2688483"/>
          </a:xfrm>
        </p:spPr>
        <p:txBody>
          <a:bodyPr>
            <a:normAutofit lnSpcReduction="10000"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he-IL" sz="2900" b="1" dirty="0" smtClean="0"/>
              <a:t>אפשריות אכילה לכל חייל</a:t>
            </a:r>
            <a:r>
              <a:rPr lang="he-IL" sz="2900" dirty="0" smtClean="0"/>
              <a:t>.</a:t>
            </a:r>
          </a:p>
          <a:p>
            <a:pPr algn="r"/>
            <a:r>
              <a:rPr lang="he-IL" sz="2900" u="sng" dirty="0" smtClean="0"/>
              <a:t>הפתרון:</a:t>
            </a:r>
            <a:endParaRPr lang="he-IL" sz="1600" dirty="0"/>
          </a:p>
          <a:p>
            <a:pPr marL="342900" indent="-342900" algn="r">
              <a:buFont typeface="+mj-lt"/>
              <a:buAutoNum type="arabicPeriod"/>
            </a:pPr>
            <a:r>
              <a:rPr lang="he-IL" sz="1800" dirty="0" smtClean="0"/>
              <a:t>לבדוק </a:t>
            </a:r>
            <a:r>
              <a:rPr lang="he-IL" sz="1800" dirty="0"/>
              <a:t>אם השחקן שלפניו מימין/שמאול הוא החייל היריב.</a:t>
            </a:r>
          </a:p>
          <a:p>
            <a:pPr marL="342900" indent="-342900" algn="r">
              <a:buAutoNum type="arabicPeriod"/>
            </a:pPr>
            <a:r>
              <a:rPr lang="he-IL" sz="1800" dirty="0" smtClean="0"/>
              <a:t>לבדוק </a:t>
            </a:r>
            <a:r>
              <a:rPr lang="he-IL" sz="1800" dirty="0"/>
              <a:t>אם המקום </a:t>
            </a:r>
            <a:r>
              <a:rPr lang="he-IL" sz="1800" dirty="0" smtClean="0"/>
              <a:t>שלפניו *2  </a:t>
            </a:r>
            <a:r>
              <a:rPr lang="he-IL" sz="1800" dirty="0"/>
              <a:t>מימין/שמאול תוך הלוח.</a:t>
            </a:r>
          </a:p>
          <a:p>
            <a:pPr marL="342900" indent="-342900" algn="r">
              <a:buFont typeface="+mj-lt"/>
              <a:buAutoNum type="arabicPeriod"/>
            </a:pPr>
            <a:r>
              <a:rPr lang="he-IL" sz="1800" dirty="0" smtClean="0"/>
              <a:t>לבדוק אם המקום שלפניו *2 מימין/שמאול הוא ריק.</a:t>
            </a:r>
          </a:p>
          <a:p>
            <a:pPr algn="l" rtl="0"/>
            <a:r>
              <a:rPr lang="en-US" sz="1800" dirty="0" err="1" smtClean="0"/>
              <a:t>Px.getP</a:t>
            </a:r>
            <a:r>
              <a:rPr lang="en-US" sz="1800" dirty="0"/>
              <a:t>()[</a:t>
            </a:r>
            <a:r>
              <a:rPr lang="en-US" sz="1800" dirty="0" err="1"/>
              <a:t>i</a:t>
            </a:r>
            <a:r>
              <a:rPr lang="en-US" sz="1800" dirty="0"/>
              <a:t>].</a:t>
            </a:r>
            <a:r>
              <a:rPr lang="en-US" sz="1800" dirty="0" err="1"/>
              <a:t>setEating</a:t>
            </a:r>
            <a:r>
              <a:rPr lang="en-US" sz="1800" dirty="0"/>
              <a:t>(true);</a:t>
            </a:r>
            <a:endParaRPr lang="he-IL" sz="2900" u="sng" dirty="0" smtClean="0"/>
          </a:p>
        </p:txBody>
      </p:sp>
    </p:spTree>
    <p:extLst>
      <p:ext uri="{BB962C8B-B14F-4D97-AF65-F5344CB8AC3E}">
        <p14:creationId xmlns:p14="http://schemas.microsoft.com/office/powerpoint/2010/main" val="412512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398" y="1615748"/>
            <a:ext cx="6815669" cy="832312"/>
          </a:xfrm>
        </p:spPr>
        <p:txBody>
          <a:bodyPr/>
          <a:lstStyle/>
          <a:p>
            <a:r>
              <a:rPr lang="he-IL" cap="all" dirty="0" smtClean="0">
                <a:latin typeface="Guttman-Aram" panose="02010401010101010101" pitchFamily="2" charset="-79"/>
                <a:cs typeface="Guttman-Aram" panose="02010401010101010101" pitchFamily="2" charset="-79"/>
              </a:rPr>
              <a:t>אתגר 3</a:t>
            </a:r>
            <a:endParaRPr lang="he-I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692398" y="2560320"/>
            <a:ext cx="6815669" cy="2338566"/>
          </a:xfrm>
        </p:spPr>
        <p:txBody>
          <a:bodyPr>
            <a:normAutofit lnSpcReduction="10000"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he-IL" sz="2900" b="1" dirty="0" smtClean="0"/>
              <a:t>כיוון אכילה של החייל</a:t>
            </a:r>
            <a:r>
              <a:rPr lang="he-IL" sz="2900" dirty="0" smtClean="0"/>
              <a:t>.</a:t>
            </a:r>
          </a:p>
          <a:p>
            <a:pPr algn="r"/>
            <a:r>
              <a:rPr lang="he-IL" sz="2900" u="sng" dirty="0" smtClean="0"/>
              <a:t>הפתרון:</a:t>
            </a:r>
          </a:p>
          <a:p>
            <a:pPr algn="l" rtl="0"/>
            <a:r>
              <a:rPr lang="en-US" sz="1600" dirty="0"/>
              <a:t>if (</a:t>
            </a:r>
            <a:r>
              <a:rPr lang="en-US" sz="1600" dirty="0" err="1"/>
              <a:t>boardArray</a:t>
            </a:r>
            <a:r>
              <a:rPr lang="en-US" sz="1600" dirty="0"/>
              <a:t>[</a:t>
            </a:r>
            <a:r>
              <a:rPr lang="en-US" sz="1600" dirty="0" err="1"/>
              <a:t>pR</a:t>
            </a:r>
            <a:r>
              <a:rPr lang="en-US" sz="1600" dirty="0"/>
              <a:t> + </a:t>
            </a:r>
            <a:r>
              <a:rPr lang="en-US" sz="1600" dirty="0" err="1"/>
              <a:t>dir</a:t>
            </a:r>
            <a:r>
              <a:rPr lang="en-US" sz="1600" dirty="0"/>
              <a:t>][</a:t>
            </a:r>
            <a:r>
              <a:rPr lang="en-US" sz="1600" dirty="0" err="1"/>
              <a:t>pC</a:t>
            </a:r>
            <a:r>
              <a:rPr lang="en-US" sz="1600" dirty="0"/>
              <a:t> + 1] == p </a:t>
            </a:r>
            <a:r>
              <a:rPr lang="en-US" sz="1600" dirty="0" smtClean="0"/>
              <a:t>  &amp;&amp;   </a:t>
            </a:r>
            <a:r>
              <a:rPr lang="en-US" sz="1600" dirty="0" err="1" smtClean="0"/>
              <a:t>boardArray</a:t>
            </a:r>
            <a:r>
              <a:rPr lang="en-US" sz="1600" dirty="0" smtClean="0"/>
              <a:t>[</a:t>
            </a:r>
            <a:r>
              <a:rPr lang="en-US" sz="1600" dirty="0" err="1" smtClean="0"/>
              <a:t>iR</a:t>
            </a:r>
            <a:r>
              <a:rPr lang="en-US" sz="1600" dirty="0"/>
              <a:t>][</a:t>
            </a:r>
            <a:r>
              <a:rPr lang="en-US" sz="1600" dirty="0" err="1"/>
              <a:t>jC</a:t>
            </a:r>
            <a:r>
              <a:rPr lang="en-US" sz="1600" dirty="0"/>
              <a:t>] == 3 </a:t>
            </a:r>
            <a:r>
              <a:rPr lang="en-US" sz="1600" dirty="0" smtClean="0"/>
              <a:t>  &amp;&amp; </a:t>
            </a:r>
            <a:r>
              <a:rPr lang="en-US" sz="1600" dirty="0" err="1" smtClean="0"/>
              <a:t>isRightMove</a:t>
            </a:r>
            <a:r>
              <a:rPr lang="en-US" sz="1600" dirty="0" smtClean="0"/>
              <a:t>(</a:t>
            </a:r>
            <a:r>
              <a:rPr lang="en-US" sz="1600" dirty="0" err="1" smtClean="0"/>
              <a:t>pC</a:t>
            </a:r>
            <a:r>
              <a:rPr lang="en-US" sz="1600" dirty="0"/>
              <a:t>, </a:t>
            </a:r>
            <a:r>
              <a:rPr lang="en-US" sz="1600" dirty="0" err="1"/>
              <a:t>jC</a:t>
            </a:r>
            <a:r>
              <a:rPr lang="en-US" sz="1600" dirty="0" smtClean="0"/>
              <a:t>))</a:t>
            </a:r>
          </a:p>
          <a:p>
            <a:pPr algn="l" rtl="0"/>
            <a:r>
              <a:rPr lang="en-US" sz="1600" dirty="0"/>
              <a:t>if (</a:t>
            </a:r>
            <a:r>
              <a:rPr lang="en-US" sz="1600" dirty="0" err="1"/>
              <a:t>boardArray</a:t>
            </a:r>
            <a:r>
              <a:rPr lang="en-US" sz="1600" dirty="0"/>
              <a:t>[</a:t>
            </a:r>
            <a:r>
              <a:rPr lang="en-US" sz="1600" dirty="0" err="1"/>
              <a:t>pR</a:t>
            </a:r>
            <a:r>
              <a:rPr lang="en-US" sz="1600" dirty="0"/>
              <a:t> + </a:t>
            </a:r>
            <a:r>
              <a:rPr lang="en-US" sz="1600" dirty="0" err="1"/>
              <a:t>dir</a:t>
            </a:r>
            <a:r>
              <a:rPr lang="en-US" sz="1600" dirty="0"/>
              <a:t>][</a:t>
            </a:r>
            <a:r>
              <a:rPr lang="en-US" sz="1600" dirty="0" err="1"/>
              <a:t>pC</a:t>
            </a:r>
            <a:r>
              <a:rPr lang="en-US" sz="1600" dirty="0"/>
              <a:t> - 1] == p </a:t>
            </a:r>
            <a:r>
              <a:rPr lang="en-US" sz="1600" dirty="0" smtClean="0"/>
              <a:t>    &amp;&amp;   </a:t>
            </a:r>
            <a:r>
              <a:rPr lang="en-US" sz="1600" dirty="0" err="1"/>
              <a:t>boardArray</a:t>
            </a:r>
            <a:r>
              <a:rPr lang="en-US" sz="1600" dirty="0"/>
              <a:t>[</a:t>
            </a:r>
            <a:r>
              <a:rPr lang="en-US" sz="1600" dirty="0" err="1"/>
              <a:t>iR</a:t>
            </a:r>
            <a:r>
              <a:rPr lang="en-US" sz="1600" dirty="0"/>
              <a:t>][</a:t>
            </a:r>
            <a:r>
              <a:rPr lang="en-US" sz="1600" dirty="0" err="1"/>
              <a:t>jC</a:t>
            </a:r>
            <a:r>
              <a:rPr lang="en-US" sz="1600" dirty="0"/>
              <a:t>] == 3 </a:t>
            </a:r>
            <a:r>
              <a:rPr lang="en-US" sz="1600" dirty="0" smtClean="0"/>
              <a:t>  &amp;&amp; </a:t>
            </a:r>
            <a:r>
              <a:rPr lang="en-US" sz="1600" dirty="0"/>
              <a:t>!</a:t>
            </a:r>
            <a:r>
              <a:rPr lang="en-US" sz="1600" dirty="0" err="1"/>
              <a:t>isRightMove</a:t>
            </a:r>
            <a:r>
              <a:rPr lang="en-US" sz="1600" dirty="0"/>
              <a:t>(</a:t>
            </a:r>
            <a:r>
              <a:rPr lang="en-US" sz="1600" dirty="0" err="1"/>
              <a:t>pC</a:t>
            </a:r>
            <a:r>
              <a:rPr lang="en-US" sz="1600" dirty="0"/>
              <a:t>, </a:t>
            </a:r>
            <a:r>
              <a:rPr lang="en-US" sz="1600" dirty="0" err="1"/>
              <a:t>jC</a:t>
            </a:r>
            <a:r>
              <a:rPr lang="en-US" sz="1600" dirty="0" smtClean="0"/>
              <a:t>)) </a:t>
            </a:r>
            <a:endParaRPr lang="ar-SY" sz="1600" dirty="0" smtClean="0"/>
          </a:p>
        </p:txBody>
      </p:sp>
    </p:spTree>
    <p:extLst>
      <p:ext uri="{BB962C8B-B14F-4D97-AF65-F5344CB8AC3E}">
        <p14:creationId xmlns:p14="http://schemas.microsoft.com/office/powerpoint/2010/main" val="59114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398" y="1615748"/>
            <a:ext cx="6815669" cy="832312"/>
          </a:xfrm>
        </p:spPr>
        <p:txBody>
          <a:bodyPr/>
          <a:lstStyle/>
          <a:p>
            <a:r>
              <a:rPr lang="he-IL" cap="all" dirty="0" smtClean="0">
                <a:latin typeface="Guttman-Aram" panose="02010401010101010101" pitchFamily="2" charset="-79"/>
                <a:cs typeface="Guttman-Aram" panose="02010401010101010101" pitchFamily="2" charset="-79"/>
              </a:rPr>
              <a:t>סידור </a:t>
            </a:r>
            <a:r>
              <a:rPr lang="he-IL" cap="all" dirty="0">
                <a:latin typeface="Guttman-Aram" panose="02010401010101010101" pitchFamily="2" charset="-79"/>
                <a:cs typeface="Guttman-Aram" panose="02010401010101010101" pitchFamily="2" charset="-79"/>
              </a:rPr>
              <a:t>הלוח</a:t>
            </a:r>
            <a:endParaRPr lang="he-I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692398" y="2703444"/>
            <a:ext cx="6815669" cy="2338566"/>
          </a:xfrm>
        </p:spPr>
        <p:txBody>
          <a:bodyPr>
            <a:normAutofit fontScale="70000" lnSpcReduction="20000"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he-IL" sz="2900" dirty="0" smtClean="0"/>
              <a:t>מובנה בדרך </a:t>
            </a:r>
            <a:r>
              <a:rPr lang="he-IL" sz="2900" dirty="0"/>
              <a:t>כלל על לוח בן</a:t>
            </a:r>
            <a:r>
              <a:rPr lang="ar-SY" sz="2900" dirty="0"/>
              <a:t> 64 (</a:t>
            </a:r>
            <a:r>
              <a:rPr lang="ar-SY" sz="2900" dirty="0">
                <a:solidFill>
                  <a:srgbClr val="FF0000"/>
                </a:solidFill>
              </a:rPr>
              <a:t>8 </a:t>
            </a:r>
            <a:r>
              <a:rPr lang="he-IL" sz="2900" dirty="0">
                <a:solidFill>
                  <a:srgbClr val="FF0000"/>
                </a:solidFill>
              </a:rPr>
              <a:t>על</a:t>
            </a:r>
            <a:r>
              <a:rPr lang="ar-SY" sz="2900" dirty="0">
                <a:solidFill>
                  <a:srgbClr val="FF0000"/>
                </a:solidFill>
              </a:rPr>
              <a:t> 8</a:t>
            </a:r>
            <a:r>
              <a:rPr lang="ar-SY" sz="2900" dirty="0" smtClean="0"/>
              <a:t>)</a:t>
            </a:r>
          </a:p>
          <a:p>
            <a:pPr marL="342900" lvl="0" indent="-342900" algn="r">
              <a:buFont typeface="Arial" panose="020B0604020202020204" pitchFamily="34" charset="0"/>
              <a:buChar char="•"/>
            </a:pPr>
            <a:r>
              <a:rPr lang="he-IL" sz="2900" dirty="0">
                <a:solidFill>
                  <a:srgbClr val="FF0000"/>
                </a:solidFill>
              </a:rPr>
              <a:t>שני שחקנים </a:t>
            </a:r>
            <a:r>
              <a:rPr lang="he-IL" sz="2900" dirty="0"/>
              <a:t>שלכל אחד מהם יש</a:t>
            </a:r>
            <a:r>
              <a:rPr lang="ar-SY" sz="2900" dirty="0"/>
              <a:t> </a:t>
            </a:r>
            <a:r>
              <a:rPr lang="ar-SY" sz="2900" dirty="0">
                <a:solidFill>
                  <a:srgbClr val="FF0000"/>
                </a:solidFill>
              </a:rPr>
              <a:t>12 </a:t>
            </a:r>
            <a:r>
              <a:rPr lang="he-IL" sz="2900" dirty="0">
                <a:solidFill>
                  <a:srgbClr val="FF0000"/>
                </a:solidFill>
              </a:rPr>
              <a:t>אבני</a:t>
            </a:r>
            <a:endParaRPr lang="en-US" sz="2900" dirty="0">
              <a:solidFill>
                <a:srgbClr val="FF0000"/>
              </a:solidFill>
            </a:endParaRPr>
          </a:p>
          <a:p>
            <a:pPr marL="342900" lvl="0" indent="-342900" algn="r">
              <a:buFont typeface="Arial" panose="020B0604020202020204" pitchFamily="34" charset="0"/>
              <a:buChar char="•"/>
            </a:pPr>
            <a:r>
              <a:rPr lang="he-IL" sz="2900" dirty="0" smtClean="0"/>
              <a:t>האבנים </a:t>
            </a:r>
            <a:r>
              <a:rPr lang="he-IL" sz="2900" dirty="0"/>
              <a:t>מונחות על המשבצות </a:t>
            </a:r>
            <a:r>
              <a:rPr lang="he-IL" sz="2900" dirty="0" smtClean="0">
                <a:solidFill>
                  <a:srgbClr val="FF0000"/>
                </a:solidFill>
              </a:rPr>
              <a:t>הלבנות</a:t>
            </a:r>
            <a:endParaRPr lang="en-US" sz="2900" dirty="0" smtClean="0">
              <a:solidFill>
                <a:srgbClr val="FF0000"/>
              </a:solidFill>
            </a:endParaRPr>
          </a:p>
          <a:p>
            <a:pPr marL="342900" lvl="0" indent="-342900" algn="r">
              <a:buFont typeface="Arial" panose="020B0604020202020204" pitchFamily="34" charset="0"/>
              <a:buChar char="•"/>
            </a:pPr>
            <a:r>
              <a:rPr lang="he-IL" sz="2900" dirty="0"/>
              <a:t>אבני השחקן האחד מונחות </a:t>
            </a:r>
            <a:r>
              <a:rPr lang="he-IL" sz="2900" dirty="0">
                <a:solidFill>
                  <a:srgbClr val="FF0000"/>
                </a:solidFill>
              </a:rPr>
              <a:t>בשלוש</a:t>
            </a:r>
            <a:r>
              <a:rPr lang="he-IL" sz="2900" dirty="0"/>
              <a:t> השורות הראשונות </a:t>
            </a:r>
            <a:endParaRPr lang="en-US" sz="2900" dirty="0" smtClean="0"/>
          </a:p>
          <a:p>
            <a:pPr marL="342900" lvl="0" indent="-342900" algn="r">
              <a:buFont typeface="Arial" panose="020B0604020202020204" pitchFamily="34" charset="0"/>
              <a:buChar char="•"/>
            </a:pPr>
            <a:r>
              <a:rPr lang="he-IL" sz="2900" dirty="0" smtClean="0"/>
              <a:t>ההתקדמות </a:t>
            </a:r>
            <a:r>
              <a:rPr lang="he-IL" sz="2900" dirty="0"/>
              <a:t>היא רק על משבצות </a:t>
            </a:r>
            <a:r>
              <a:rPr lang="he-IL" sz="2900" dirty="0" smtClean="0">
                <a:solidFill>
                  <a:srgbClr val="FF0000"/>
                </a:solidFill>
              </a:rPr>
              <a:t>באלכסון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he-IL" sz="2900" dirty="0"/>
              <a:t>כל פעולה נחשבת </a:t>
            </a:r>
            <a:r>
              <a:rPr lang="he-IL" sz="2900" dirty="0">
                <a:solidFill>
                  <a:srgbClr val="FF0000"/>
                </a:solidFill>
              </a:rPr>
              <a:t>כמסע </a:t>
            </a:r>
            <a:r>
              <a:rPr lang="he-IL" sz="2900" dirty="0" smtClean="0">
                <a:solidFill>
                  <a:srgbClr val="FF0000"/>
                </a:solidFill>
              </a:rPr>
              <a:t>אחד</a:t>
            </a:r>
            <a:endParaRPr lang="he-IL" sz="29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24" y="2711395"/>
            <a:ext cx="1920406" cy="214902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927941" y="4643564"/>
            <a:ext cx="326004" cy="27034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509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482" y="1574359"/>
            <a:ext cx="5143500" cy="376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398" y="1615748"/>
            <a:ext cx="6815669" cy="832312"/>
          </a:xfrm>
        </p:spPr>
        <p:txBody>
          <a:bodyPr/>
          <a:lstStyle/>
          <a:p>
            <a:r>
              <a:rPr lang="he-IL" cap="all" dirty="0" smtClean="0">
                <a:latin typeface="Guttman-Aram" panose="02010401010101010101" pitchFamily="2" charset="-79"/>
                <a:cs typeface="Guttman-Aram" panose="02010401010101010101" pitchFamily="2" charset="-79"/>
              </a:rPr>
              <a:t>אפשריות השחקן -1</a:t>
            </a:r>
            <a:endParaRPr lang="he-I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551" y="2448060"/>
            <a:ext cx="3185436" cy="28952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22551" y="4524292"/>
            <a:ext cx="704823" cy="65995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796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398" y="1615748"/>
            <a:ext cx="6815669" cy="832312"/>
          </a:xfrm>
        </p:spPr>
        <p:txBody>
          <a:bodyPr/>
          <a:lstStyle/>
          <a:p>
            <a:r>
              <a:rPr lang="he-IL" cap="all" dirty="0">
                <a:latin typeface="Guttman-Aram" panose="02010401010101010101" pitchFamily="2" charset="-79"/>
                <a:cs typeface="Guttman-Aram" panose="02010401010101010101" pitchFamily="2" charset="-79"/>
              </a:rPr>
              <a:t>ההתקדמות</a:t>
            </a:r>
            <a:r>
              <a:rPr lang="he-IL" cap="all" dirty="0" smtClean="0">
                <a:latin typeface="Guttman-Aram" panose="02010401010101010101" pitchFamily="2" charset="-79"/>
                <a:cs typeface="Guttman-Aram" panose="02010401010101010101" pitchFamily="2" charset="-79"/>
              </a:rPr>
              <a:t> השחקן -1</a:t>
            </a:r>
            <a:endParaRPr lang="he-I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72" y="2438013"/>
            <a:ext cx="4130398" cy="2751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042" y="2727297"/>
            <a:ext cx="1920406" cy="214902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309115" y="3622907"/>
            <a:ext cx="174928" cy="26239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8715956" y="3608328"/>
            <a:ext cx="174928" cy="26239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444288" y="3514477"/>
            <a:ext cx="159025" cy="1779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600000" y="3514477"/>
            <a:ext cx="157011" cy="1779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933521" y="4587903"/>
            <a:ext cx="620712" cy="23058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Oval 13"/>
          <p:cNvSpPr/>
          <p:nvPr/>
        </p:nvSpPr>
        <p:spPr>
          <a:xfrm>
            <a:off x="4532243" y="4405023"/>
            <a:ext cx="326004" cy="27034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Oval 14"/>
          <p:cNvSpPr/>
          <p:nvPr/>
        </p:nvSpPr>
        <p:spPr>
          <a:xfrm>
            <a:off x="4795960" y="2649108"/>
            <a:ext cx="326004" cy="27034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2942800" y="4047214"/>
            <a:ext cx="317235" cy="2261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Rectangle 16"/>
          <p:cNvSpPr/>
          <p:nvPr/>
        </p:nvSpPr>
        <p:spPr>
          <a:xfrm>
            <a:off x="2936180" y="4986792"/>
            <a:ext cx="317235" cy="2261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552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398" y="1615748"/>
            <a:ext cx="6815669" cy="832312"/>
          </a:xfrm>
        </p:spPr>
        <p:txBody>
          <a:bodyPr/>
          <a:lstStyle/>
          <a:p>
            <a:r>
              <a:rPr lang="he-IL" cap="all" dirty="0" smtClean="0">
                <a:latin typeface="Guttman-Aram" panose="02010401010101010101" pitchFamily="2" charset="-79"/>
                <a:cs typeface="Guttman-Aram" panose="02010401010101010101" pitchFamily="2" charset="-79"/>
              </a:rPr>
              <a:t> ההתקדמות של -1</a:t>
            </a:r>
            <a:endParaRPr lang="he-IL" cap="all" dirty="0">
              <a:latin typeface="Guttman-Aram" panose="02010401010101010101" pitchFamily="2" charset="-79"/>
              <a:cs typeface="Guttman-Aram" panose="02010401010101010101" pitchFamily="2" charset="-79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692398" y="2703444"/>
            <a:ext cx="6815669" cy="2338566"/>
          </a:xfrm>
        </p:spPr>
        <p:txBody>
          <a:bodyPr>
            <a:normAutofit/>
          </a:bodyPr>
          <a:lstStyle/>
          <a:p>
            <a:pPr lvl="0" algn="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79" y="2448060"/>
            <a:ext cx="4785775" cy="253005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6710901" y="3498574"/>
            <a:ext cx="166977" cy="214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6631387" y="2456482"/>
            <a:ext cx="326004" cy="27034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8242397" y="2463491"/>
            <a:ext cx="326004" cy="27034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6957391" y="4699966"/>
            <a:ext cx="326004" cy="27034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Oval 9"/>
          <p:cNvSpPr/>
          <p:nvPr/>
        </p:nvSpPr>
        <p:spPr>
          <a:xfrm>
            <a:off x="6468385" y="3605831"/>
            <a:ext cx="326004" cy="2703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46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398" y="1615748"/>
            <a:ext cx="6815669" cy="832312"/>
          </a:xfrm>
        </p:spPr>
        <p:txBody>
          <a:bodyPr/>
          <a:lstStyle/>
          <a:p>
            <a:r>
              <a:rPr lang="he-IL" cap="all" dirty="0">
                <a:latin typeface="Guttman-Aram" panose="02010401010101010101" pitchFamily="2" charset="-79"/>
                <a:cs typeface="Guttman-Aram" panose="02010401010101010101" pitchFamily="2" charset="-79"/>
              </a:rPr>
              <a:t>אפשריות השחקן </a:t>
            </a:r>
            <a:r>
              <a:rPr lang="he-IL" cap="all" dirty="0" smtClean="0">
                <a:latin typeface="Guttman-Aram" panose="02010401010101010101" pitchFamily="2" charset="-79"/>
                <a:cs typeface="Guttman-Aram" panose="02010401010101010101" pitchFamily="2" charset="-79"/>
              </a:rPr>
              <a:t>-2</a:t>
            </a:r>
            <a:endParaRPr lang="he-I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948" y="2355761"/>
            <a:ext cx="4359018" cy="298173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907948" y="4603805"/>
            <a:ext cx="664052" cy="7336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Oval 15"/>
          <p:cNvSpPr/>
          <p:nvPr/>
        </p:nvSpPr>
        <p:spPr>
          <a:xfrm>
            <a:off x="6615485" y="3919993"/>
            <a:ext cx="254442" cy="17492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87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398" y="1615748"/>
            <a:ext cx="6815669" cy="832312"/>
          </a:xfrm>
        </p:spPr>
        <p:txBody>
          <a:bodyPr/>
          <a:lstStyle/>
          <a:p>
            <a:r>
              <a:rPr lang="he-IL" cap="all" dirty="0">
                <a:latin typeface="Guttman-Aram" panose="02010401010101010101" pitchFamily="2" charset="-79"/>
                <a:cs typeface="Guttman-Aram" panose="02010401010101010101" pitchFamily="2" charset="-79"/>
              </a:rPr>
              <a:t>ההתקדמות</a:t>
            </a:r>
            <a:r>
              <a:rPr lang="he-IL" cap="all" dirty="0" smtClean="0">
                <a:latin typeface="Guttman-Aram" panose="02010401010101010101" pitchFamily="2" charset="-79"/>
                <a:cs typeface="Guttman-Aram" panose="02010401010101010101" pitchFamily="2" charset="-79"/>
              </a:rPr>
              <a:t> השחקן -2</a:t>
            </a:r>
            <a:endParaRPr lang="he-IL" dirty="0"/>
          </a:p>
        </p:txBody>
      </p:sp>
      <p:sp>
        <p:nvSpPr>
          <p:cNvPr id="17" name="Rectangle 16"/>
          <p:cNvSpPr/>
          <p:nvPr/>
        </p:nvSpPr>
        <p:spPr>
          <a:xfrm>
            <a:off x="2936180" y="4986792"/>
            <a:ext cx="317235" cy="2261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476" y="2486648"/>
            <a:ext cx="4092295" cy="2743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489" y="2836507"/>
            <a:ext cx="2057578" cy="1905165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4819813" y="2657059"/>
            <a:ext cx="326004" cy="27034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Rectangle 18"/>
          <p:cNvSpPr/>
          <p:nvPr/>
        </p:nvSpPr>
        <p:spPr>
          <a:xfrm>
            <a:off x="2942800" y="4589230"/>
            <a:ext cx="620712" cy="23058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Oval 19"/>
          <p:cNvSpPr/>
          <p:nvPr/>
        </p:nvSpPr>
        <p:spPr>
          <a:xfrm>
            <a:off x="4541522" y="4406350"/>
            <a:ext cx="326004" cy="27034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Rectangle 20"/>
          <p:cNvSpPr/>
          <p:nvPr/>
        </p:nvSpPr>
        <p:spPr>
          <a:xfrm>
            <a:off x="2952079" y="4048541"/>
            <a:ext cx="317235" cy="2261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Rectangle 21"/>
          <p:cNvSpPr/>
          <p:nvPr/>
        </p:nvSpPr>
        <p:spPr>
          <a:xfrm>
            <a:off x="2945459" y="4988119"/>
            <a:ext cx="317235" cy="2261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Oval 22"/>
          <p:cNvSpPr/>
          <p:nvPr/>
        </p:nvSpPr>
        <p:spPr>
          <a:xfrm>
            <a:off x="8285262" y="3758079"/>
            <a:ext cx="174928" cy="26239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4" name="Oval 23"/>
          <p:cNvSpPr/>
          <p:nvPr/>
        </p:nvSpPr>
        <p:spPr>
          <a:xfrm>
            <a:off x="7920827" y="3759400"/>
            <a:ext cx="174928" cy="26239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8046284" y="3975415"/>
            <a:ext cx="127656" cy="119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8174952" y="3959513"/>
            <a:ext cx="173921" cy="129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820649" y="4541522"/>
            <a:ext cx="326004" cy="27034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947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398" y="1615748"/>
            <a:ext cx="6815669" cy="832312"/>
          </a:xfrm>
        </p:spPr>
        <p:txBody>
          <a:bodyPr/>
          <a:lstStyle/>
          <a:p>
            <a:r>
              <a:rPr lang="he-IL" cap="all" dirty="0" smtClean="0">
                <a:latin typeface="Guttman-Aram" panose="02010401010101010101" pitchFamily="2" charset="-79"/>
                <a:cs typeface="Guttman-Aram" panose="02010401010101010101" pitchFamily="2" charset="-79"/>
              </a:rPr>
              <a:t> ההתקדמות של -2</a:t>
            </a:r>
            <a:endParaRPr lang="he-IL" cap="all" dirty="0">
              <a:latin typeface="Guttman-Aram" panose="02010401010101010101" pitchFamily="2" charset="-79"/>
              <a:cs typeface="Guttman-Aram" panose="02010401010101010101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092" y="2703444"/>
            <a:ext cx="4315581" cy="237919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6222882" y="4247587"/>
            <a:ext cx="162015" cy="1529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520067" y="2790437"/>
            <a:ext cx="326004" cy="27034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Oval 12"/>
          <p:cNvSpPr/>
          <p:nvPr/>
        </p:nvSpPr>
        <p:spPr>
          <a:xfrm>
            <a:off x="7995905" y="2773590"/>
            <a:ext cx="326004" cy="27034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Oval 14"/>
          <p:cNvSpPr/>
          <p:nvPr/>
        </p:nvSpPr>
        <p:spPr>
          <a:xfrm>
            <a:off x="6309359" y="4043152"/>
            <a:ext cx="326004" cy="2703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973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398" y="1720057"/>
            <a:ext cx="6815669" cy="832312"/>
          </a:xfrm>
        </p:spPr>
        <p:txBody>
          <a:bodyPr/>
          <a:lstStyle/>
          <a:p>
            <a:r>
              <a:rPr lang="he-IL" cap="all" dirty="0">
                <a:latin typeface="Guttman-Aram" panose="02010401010101010101" pitchFamily="2" charset="-79"/>
                <a:cs typeface="Guttman-Aram" panose="02010401010101010101" pitchFamily="2" charset="-79"/>
              </a:rPr>
              <a:t>דילוג</a:t>
            </a:r>
            <a:r>
              <a:rPr lang="ar-SY" cap="all" dirty="0">
                <a:latin typeface="Guttman-Aram" panose="02010401010101010101" pitchFamily="2" charset="-79"/>
                <a:cs typeface="Guttman-Aram" panose="02010401010101010101" pitchFamily="2" charset="-79"/>
              </a:rPr>
              <a:t> </a:t>
            </a:r>
            <a:r>
              <a:rPr lang="he-IL" cap="all" dirty="0" smtClean="0">
                <a:latin typeface="Guttman-Aram" panose="02010401010101010101" pitchFamily="2" charset="-79"/>
                <a:cs typeface="Guttman-Aram" panose="02010401010101010101" pitchFamily="2" charset="-79"/>
              </a:rPr>
              <a:t>או</a:t>
            </a:r>
            <a:r>
              <a:rPr lang="ar-SY" cap="all" dirty="0">
                <a:latin typeface="Guttman-Aram" panose="02010401010101010101" pitchFamily="2" charset="-79"/>
                <a:cs typeface="Guttman-Aram" panose="02010401010101010101" pitchFamily="2" charset="-79"/>
              </a:rPr>
              <a:t> </a:t>
            </a:r>
            <a:r>
              <a:rPr lang="he-IL" cap="all" dirty="0" smtClean="0">
                <a:latin typeface="Guttman-Aram" panose="02010401010101010101" pitchFamily="2" charset="-79"/>
                <a:cs typeface="Guttman-Aram" panose="02010401010101010101" pitchFamily="2" charset="-79"/>
              </a:rPr>
              <a:t>אכילה</a:t>
            </a:r>
            <a:endParaRPr lang="he-I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692398" y="2639833"/>
            <a:ext cx="6815669" cy="2338566"/>
          </a:xfrm>
        </p:spPr>
        <p:txBody>
          <a:bodyPr>
            <a:normAutofit fontScale="92500" lnSpcReduction="10000"/>
          </a:bodyPr>
          <a:lstStyle/>
          <a:p>
            <a:pPr marL="342900" lvl="0" indent="-342900" algn="r">
              <a:buFont typeface="Arial" panose="020B0604020202020204" pitchFamily="34" charset="0"/>
              <a:buChar char="•"/>
            </a:pPr>
            <a:r>
              <a:rPr lang="he-IL" dirty="0" smtClean="0"/>
              <a:t>מתבצע </a:t>
            </a:r>
            <a:r>
              <a:rPr lang="he-IL" dirty="0"/>
              <a:t>כאשר </a:t>
            </a:r>
            <a:r>
              <a:rPr lang="he-IL" dirty="0">
                <a:solidFill>
                  <a:srgbClr val="FF0000"/>
                </a:solidFill>
              </a:rPr>
              <a:t>אבן משחק </a:t>
            </a:r>
            <a:r>
              <a:rPr lang="he-IL" dirty="0"/>
              <a:t>מונחת במשבצת </a:t>
            </a:r>
            <a:endParaRPr lang="he-IL" dirty="0" smtClean="0"/>
          </a:p>
          <a:p>
            <a:pPr lvl="0" algn="r"/>
            <a:r>
              <a:rPr lang="he-IL" dirty="0" smtClean="0">
                <a:solidFill>
                  <a:srgbClr val="FF0000"/>
                </a:solidFill>
              </a:rPr>
              <a:t>סמוכה</a:t>
            </a:r>
            <a:r>
              <a:rPr lang="he-IL" dirty="0" smtClean="0"/>
              <a:t> </a:t>
            </a:r>
            <a:r>
              <a:rPr lang="he-IL" dirty="0"/>
              <a:t>לאבן</a:t>
            </a:r>
            <a:r>
              <a:rPr lang="he-IL" dirty="0">
                <a:solidFill>
                  <a:srgbClr val="FF0000"/>
                </a:solidFill>
              </a:rPr>
              <a:t> היריב</a:t>
            </a:r>
            <a:r>
              <a:rPr lang="ar-SY" dirty="0" smtClean="0"/>
              <a:t>, </a:t>
            </a:r>
            <a:r>
              <a:rPr lang="he-IL" dirty="0">
                <a:solidFill>
                  <a:srgbClr val="FF0000"/>
                </a:solidFill>
              </a:rPr>
              <a:t>ומעבר</a:t>
            </a:r>
            <a:r>
              <a:rPr lang="he-IL" dirty="0"/>
              <a:t> לאבן היריב יש </a:t>
            </a:r>
            <a:endParaRPr lang="he-IL" dirty="0" smtClean="0"/>
          </a:p>
          <a:p>
            <a:pPr lvl="0" algn="r"/>
            <a:r>
              <a:rPr lang="he-IL" dirty="0" smtClean="0">
                <a:solidFill>
                  <a:srgbClr val="FF0000"/>
                </a:solidFill>
              </a:rPr>
              <a:t>מקום </a:t>
            </a:r>
            <a:r>
              <a:rPr lang="he-IL" dirty="0">
                <a:solidFill>
                  <a:srgbClr val="FF0000"/>
                </a:solidFill>
              </a:rPr>
              <a:t>פנוי</a:t>
            </a:r>
            <a:r>
              <a:rPr lang="ar-SY" dirty="0"/>
              <a:t>. </a:t>
            </a:r>
            <a:endParaRPr lang="he-IL" dirty="0"/>
          </a:p>
          <a:p>
            <a:pPr marL="342900" lvl="0" indent="-342900" algn="r">
              <a:buFont typeface="Arial" panose="020B0604020202020204" pitchFamily="34" charset="0"/>
              <a:buChar char="•"/>
            </a:pPr>
            <a:r>
              <a:rPr lang="he-IL" dirty="0" smtClean="0"/>
              <a:t>כאשר </a:t>
            </a:r>
            <a:r>
              <a:rPr lang="he-IL" dirty="0">
                <a:solidFill>
                  <a:srgbClr val="FF0000"/>
                </a:solidFill>
              </a:rPr>
              <a:t>דילוג אפשרי</a:t>
            </a:r>
            <a:r>
              <a:rPr lang="ar-SY" dirty="0"/>
              <a:t>, </a:t>
            </a:r>
            <a:r>
              <a:rPr lang="he-IL" dirty="0">
                <a:solidFill>
                  <a:srgbClr val="FF0000"/>
                </a:solidFill>
              </a:rPr>
              <a:t>חובה לבצע אותו</a:t>
            </a:r>
            <a:r>
              <a:rPr lang="ar-SY" dirty="0"/>
              <a:t>, </a:t>
            </a:r>
            <a:endParaRPr lang="en-US" dirty="0"/>
          </a:p>
          <a:p>
            <a:pPr algn="r"/>
            <a:r>
              <a:rPr lang="he-IL" dirty="0"/>
              <a:t>על ידי הנחת האבן במקום הפנוי שמעבר </a:t>
            </a:r>
            <a:endParaRPr lang="he-IL" dirty="0" smtClean="0"/>
          </a:p>
          <a:p>
            <a:pPr algn="r"/>
            <a:r>
              <a:rPr lang="he-IL" dirty="0" smtClean="0"/>
              <a:t>לאבן </a:t>
            </a:r>
            <a:r>
              <a:rPr lang="he-IL" dirty="0"/>
              <a:t>היריב ו</a:t>
            </a:r>
            <a:r>
              <a:rPr lang="he-IL" dirty="0">
                <a:solidFill>
                  <a:srgbClr val="FF0000"/>
                </a:solidFill>
              </a:rPr>
              <a:t>הסרת</a:t>
            </a:r>
            <a:r>
              <a:rPr lang="he-IL" dirty="0"/>
              <a:t> אבן היריב </a:t>
            </a:r>
            <a:r>
              <a:rPr lang="he-IL" dirty="0">
                <a:solidFill>
                  <a:srgbClr val="FF0000"/>
                </a:solidFill>
              </a:rPr>
              <a:t>מן הלוח</a:t>
            </a:r>
            <a:r>
              <a:rPr lang="ar-SY" dirty="0"/>
              <a:t>.</a:t>
            </a:r>
            <a:r>
              <a:rPr lang="ar-SY" dirty="0" smtClean="0"/>
              <a:t> </a:t>
            </a:r>
            <a:endParaRPr lang="he-I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543" y="2639833"/>
            <a:ext cx="2338114" cy="2544417"/>
          </a:xfrm>
          <a:prstGeom prst="rect">
            <a:avLst/>
          </a:prstGeom>
        </p:spPr>
      </p:pic>
      <p:sp>
        <p:nvSpPr>
          <p:cNvPr id="8" name="Teardrop 7"/>
          <p:cNvSpPr/>
          <p:nvPr/>
        </p:nvSpPr>
        <p:spPr>
          <a:xfrm rot="10800000">
            <a:off x="3935897" y="3665550"/>
            <a:ext cx="628154" cy="588396"/>
          </a:xfrm>
          <a:prstGeom prst="teardrop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7972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7826</TotalTime>
  <Words>275</Words>
  <Application>Microsoft Office PowerPoint</Application>
  <PresentationFormat>Widescreen</PresentationFormat>
  <Paragraphs>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Garamond</vt:lpstr>
      <vt:lpstr>Guttman Yad-Brush</vt:lpstr>
      <vt:lpstr>Guttman-Aram</vt:lpstr>
      <vt:lpstr>Times New Roman</vt:lpstr>
      <vt:lpstr>Organic</vt:lpstr>
      <vt:lpstr>דמקה </vt:lpstr>
      <vt:lpstr>סידור הלוח</vt:lpstr>
      <vt:lpstr>אפשריות השחקן -1</vt:lpstr>
      <vt:lpstr>ההתקדמות השחקן -1</vt:lpstr>
      <vt:lpstr> ההתקדמות של -1</vt:lpstr>
      <vt:lpstr>אפשריות השחקן -2</vt:lpstr>
      <vt:lpstr>ההתקדמות השחקן -2</vt:lpstr>
      <vt:lpstr> ההתקדמות של -2</vt:lpstr>
      <vt:lpstr>דילוג או אכילה</vt:lpstr>
      <vt:lpstr>דילוג או אכילה</vt:lpstr>
      <vt:lpstr>אפשרות לאכילה</vt:lpstr>
      <vt:lpstr>דוגמה לאכילה</vt:lpstr>
      <vt:lpstr>אחרה כמה סבובים לאכילה</vt:lpstr>
      <vt:lpstr>המלך הראשון</vt:lpstr>
      <vt:lpstr>אין מנציח</vt:lpstr>
      <vt:lpstr>יש מנציח</vt:lpstr>
      <vt:lpstr>אתגר 1</vt:lpstr>
      <vt:lpstr>אתגר 2</vt:lpstr>
      <vt:lpstr>אתגר 3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דמקה</dc:title>
  <dc:creator>roaa nasr</dc:creator>
  <cp:lastModifiedBy>roaa nasr</cp:lastModifiedBy>
  <cp:revision>36</cp:revision>
  <dcterms:created xsi:type="dcterms:W3CDTF">2022-05-24T13:36:46Z</dcterms:created>
  <dcterms:modified xsi:type="dcterms:W3CDTF">2022-06-11T17:10:46Z</dcterms:modified>
</cp:coreProperties>
</file>