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7" r:id="rId1"/>
    <p:sldMasterId id="2147483790" r:id="rId2"/>
  </p:sldMasterIdLst>
  <p:sldIdLst>
    <p:sldId id="256" r:id="rId3"/>
    <p:sldId id="271" r:id="rId4"/>
    <p:sldId id="269" r:id="rId5"/>
    <p:sldId id="278" r:id="rId6"/>
    <p:sldId id="272" r:id="rId7"/>
    <p:sldId id="261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סגנון ערכת נושא 1 - הדגשה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1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175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64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02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61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9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724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598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417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75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67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24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911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773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211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872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231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84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897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48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8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29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8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0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6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30655-D1E1-4FF4-8C69-25AF0F1C8903}" type="datetimeFigureOut">
              <a:rPr lang="he-IL" smtClean="0"/>
              <a:t>ה'/אייר/תשפ"ב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651780-AE4D-47F3-8252-4BE1B9BAB5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82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20" y="508405"/>
            <a:ext cx="10039125" cy="58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i.e</a:t>
            </a:r>
            <a:r>
              <a:rPr lang="en-US" dirty="0" smtClean="0"/>
              <a:t>: Stations in </a:t>
            </a:r>
            <a:r>
              <a:rPr lang="en-US" dirty="0" err="1" smtClean="0"/>
              <a:t>Nesher</a:t>
            </a:r>
            <a:r>
              <a:rPr lang="en-US" dirty="0" smtClean="0"/>
              <a:t> city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57" y="1905000"/>
            <a:ext cx="3818302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51" y="1905000"/>
            <a:ext cx="4397121" cy="41303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10299" y="5843575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1970747" y="4309248"/>
            <a:ext cx="1267341" cy="23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Station name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41" y="1255846"/>
            <a:ext cx="4004448" cy="492587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29" y="1264555"/>
            <a:ext cx="4196357" cy="4925878"/>
          </a:xfrm>
        </p:spPr>
      </p:pic>
      <p:sp>
        <p:nvSpPr>
          <p:cNvPr id="9" name="Oval 8"/>
          <p:cNvSpPr/>
          <p:nvPr/>
        </p:nvSpPr>
        <p:spPr>
          <a:xfrm>
            <a:off x="6310299" y="5983057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1960424" y="5957230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98472" y="3735092"/>
            <a:ext cx="1270861" cy="0"/>
          </a:xfrm>
          <a:prstGeom prst="line">
            <a:avLst/>
          </a:prstGeom>
          <a:ln w="38100">
            <a:solidFill>
              <a:schemeClr val="accent1">
                <a:shade val="90000"/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6466" y="3904910"/>
            <a:ext cx="1990185" cy="5239"/>
          </a:xfrm>
          <a:prstGeom prst="line">
            <a:avLst/>
          </a:prstGeom>
          <a:ln w="38100">
            <a:solidFill>
              <a:schemeClr val="accent1">
                <a:shade val="90000"/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75013" y="2720907"/>
            <a:ext cx="121471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0" dirty="0" smtClean="0"/>
              <a:t>Key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1848282" y="2821552"/>
            <a:ext cx="195403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%10,000  </a:t>
            </a:r>
            <a:endParaRPr lang="he-IL" sz="2800" dirty="0"/>
          </a:p>
        </p:txBody>
      </p:sp>
      <p:sp>
        <p:nvSpPr>
          <p:cNvPr id="43" name="חץ ימינה 42"/>
          <p:cNvSpPr/>
          <p:nvPr/>
        </p:nvSpPr>
        <p:spPr>
          <a:xfrm>
            <a:off x="3868547" y="2956369"/>
            <a:ext cx="231170" cy="27329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/>
          <p:cNvSpPr txBox="1"/>
          <p:nvPr/>
        </p:nvSpPr>
        <p:spPr>
          <a:xfrm>
            <a:off x="679034" y="4896196"/>
            <a:ext cx="208649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Station Number</a:t>
            </a:r>
          </a:p>
          <a:p>
            <a:pPr algn="ctr"/>
            <a:r>
              <a:rPr lang="en-US" sz="2000" dirty="0" smtClean="0"/>
              <a:t>i.e.=</a:t>
            </a:r>
            <a:r>
              <a:rPr lang="en-US" sz="2000" b="1" dirty="0" smtClean="0"/>
              <a:t>53436</a:t>
            </a:r>
            <a:endParaRPr lang="he-IL" sz="2000" b="1" dirty="0"/>
          </a:p>
        </p:txBody>
      </p:sp>
      <p:cxnSp>
        <p:nvCxnSpPr>
          <p:cNvPr id="45" name="מחבר מעוקל 44"/>
          <p:cNvCxnSpPr>
            <a:stCxn id="44" idx="0"/>
            <a:endCxn id="39" idx="2"/>
          </p:cNvCxnSpPr>
          <p:nvPr/>
        </p:nvCxnSpPr>
        <p:spPr>
          <a:xfrm rot="16200000" flipV="1">
            <a:off x="518625" y="3692539"/>
            <a:ext cx="1467403" cy="939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/>
          <p:cNvCxnSpPr/>
          <p:nvPr/>
        </p:nvCxnSpPr>
        <p:spPr>
          <a:xfrm flipV="1">
            <a:off x="4152203" y="756458"/>
            <a:ext cx="1903089" cy="233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מחבר חץ ישר 50"/>
          <p:cNvCxnSpPr/>
          <p:nvPr/>
        </p:nvCxnSpPr>
        <p:spPr>
          <a:xfrm flipV="1">
            <a:off x="4152203" y="1529542"/>
            <a:ext cx="1858950" cy="1561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מחבר חץ ישר 52"/>
          <p:cNvCxnSpPr/>
          <p:nvPr/>
        </p:nvCxnSpPr>
        <p:spPr>
          <a:xfrm flipV="1">
            <a:off x="4152203" y="2236124"/>
            <a:ext cx="1858950" cy="855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/>
          <p:cNvCxnSpPr/>
          <p:nvPr/>
        </p:nvCxnSpPr>
        <p:spPr>
          <a:xfrm flipV="1">
            <a:off x="4152203" y="3074849"/>
            <a:ext cx="1903089" cy="1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4152203" y="3091476"/>
            <a:ext cx="1903089" cy="1071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מחבר חץ ישר 61"/>
          <p:cNvCxnSpPr/>
          <p:nvPr/>
        </p:nvCxnSpPr>
        <p:spPr>
          <a:xfrm>
            <a:off x="4152203" y="3091476"/>
            <a:ext cx="1903089" cy="180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מחבר חץ ישר 63"/>
          <p:cNvCxnSpPr/>
          <p:nvPr/>
        </p:nvCxnSpPr>
        <p:spPr>
          <a:xfrm>
            <a:off x="4152203" y="3091476"/>
            <a:ext cx="1903089" cy="281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טבלה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15162"/>
              </p:ext>
            </p:extLst>
          </p:nvPr>
        </p:nvGraphicFramePr>
        <p:xfrm>
          <a:off x="6055292" y="261016"/>
          <a:ext cx="5580868" cy="6560603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198744">
                  <a:extLst>
                    <a:ext uri="{9D8B030D-6E8A-4147-A177-3AD203B41FA5}">
                      <a16:colId xmlns:a16="http://schemas.microsoft.com/office/drawing/2014/main" xmlns="" val="4227007261"/>
                    </a:ext>
                  </a:extLst>
                </a:gridCol>
                <a:gridCol w="1382124">
                  <a:extLst>
                    <a:ext uri="{9D8B030D-6E8A-4147-A177-3AD203B41FA5}">
                      <a16:colId xmlns:a16="http://schemas.microsoft.com/office/drawing/2014/main" xmlns="" val="479509490"/>
                    </a:ext>
                  </a:extLst>
                </a:gridCol>
              </a:tblGrid>
              <a:tr h="614247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</a:p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sz="1600" baseline="0" dirty="0" err="1" smtClean="0">
                          <a:solidFill>
                            <a:schemeClr val="accent2"/>
                          </a:solidFill>
                        </a:rPr>
                        <a:t>StNum,Line,StName,City,Distance,IndexInNieghborsArry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) </a:t>
                      </a:r>
                      <a:endParaRPr lang="he-IL" sz="16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Index</a:t>
                      </a:r>
                      <a:endParaRPr lang="he-IL" sz="2000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0809164"/>
                  </a:ext>
                </a:extLst>
              </a:tr>
              <a:tr h="808270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……….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0</a:t>
                      </a:r>
                      <a:endParaRPr lang="he-IL" sz="1800" b="1" dirty="0" smtClean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991544"/>
                  </a:ext>
                </a:extLst>
              </a:tr>
              <a:tr h="609762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………..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.</a:t>
                      </a:r>
                    </a:p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.</a:t>
                      </a:r>
                    </a:p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.</a:t>
                      </a:r>
                      <a:endParaRPr lang="he-IL" sz="1800" b="1" dirty="0" smtClean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49978"/>
                  </a:ext>
                </a:extLst>
              </a:tr>
              <a:tr h="837610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480, 856,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Beit </a:t>
                      </a:r>
                      <a:r>
                        <a:rPr lang="en-US" dirty="0" err="1" smtClean="0"/>
                        <a:t>Shemesh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dirty="0" err="1" smtClean="0"/>
                        <a:t>Hayarkon</a:t>
                      </a:r>
                      <a:r>
                        <a:rPr lang="en-US" sz="1800" dirty="0" smtClean="0"/>
                        <a:t> River Boulevard /</a:t>
                      </a:r>
                      <a:r>
                        <a:rPr lang="en-US" sz="1800" dirty="0" err="1" smtClean="0"/>
                        <a:t>Eliyahu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Hanvi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dirty="0" smtClean="0"/>
                        <a:t>4663, 1369.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 smtClean="0"/>
                        <a:t>480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3641316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21616,  969  ,  </a:t>
                      </a:r>
                      <a:r>
                        <a:rPr lang="en-US" sz="1800" dirty="0" err="1" smtClean="0"/>
                        <a:t>Bnei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Brak</a:t>
                      </a:r>
                      <a:r>
                        <a:rPr lang="en-US" sz="1800" dirty="0" smtClean="0"/>
                        <a:t>  ,  </a:t>
                      </a:r>
                      <a:r>
                        <a:rPr lang="en-US" sz="1800" dirty="0" err="1" smtClean="0"/>
                        <a:t>Jabotinsky</a:t>
                      </a:r>
                      <a:r>
                        <a:rPr lang="en-US" sz="1800" dirty="0" smtClean="0"/>
                        <a:t> Road / Rabbi </a:t>
                      </a:r>
                      <a:r>
                        <a:rPr lang="en-US" sz="1800" dirty="0" err="1" smtClean="0"/>
                        <a:t>Shach</a:t>
                      </a:r>
                      <a:r>
                        <a:rPr lang="en-US" sz="1800" dirty="0" smtClean="0"/>
                        <a:t>  ,  473  , 654.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1616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887374"/>
                  </a:ext>
                </a:extLst>
              </a:tr>
              <a:tr h="335044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51616,  30  ,  </a:t>
                      </a:r>
                      <a:r>
                        <a:rPr lang="en-US" dirty="0" err="1" smtClean="0"/>
                        <a:t>Kfar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Tavor</a:t>
                      </a:r>
                      <a:r>
                        <a:rPr lang="en-US" dirty="0" smtClean="0"/>
                        <a:t>  ,  </a:t>
                      </a:r>
                      <a:r>
                        <a:rPr lang="en-US" dirty="0" err="1" smtClean="0"/>
                        <a:t>Kfar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Tavor</a:t>
                      </a:r>
                      <a:r>
                        <a:rPr lang="en-US" dirty="0" smtClean="0"/>
                        <a:t> Center  ,  446  , 2232.</a:t>
                      </a:r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dirty="0" smtClean="0"/>
                        <a:t>1617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267567"/>
                  </a:ext>
                </a:extLst>
              </a:tr>
              <a:tr h="1088893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53436</a:t>
                      </a:r>
                      <a:r>
                        <a:rPr lang="en-US" dirty="0" smtClean="0"/>
                        <a:t>, 190, Big Center / Odem Forest, </a:t>
                      </a:r>
                      <a:r>
                        <a:rPr lang="en-US" dirty="0" err="1" smtClean="0"/>
                        <a:t>Yokneam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Illith</a:t>
                      </a:r>
                      <a:r>
                        <a:rPr lang="en-US" dirty="0" smtClean="0"/>
                        <a:t>, 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, 1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3436</a:t>
                      </a:r>
                      <a:endParaRPr lang="he-IL" b="1" dirty="0" smtClean="0"/>
                    </a:p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5760279"/>
                  </a:ext>
                </a:extLst>
              </a:tr>
            </a:tbl>
          </a:graphicData>
        </a:graphic>
      </p:graphicFrame>
      <p:sp>
        <p:nvSpPr>
          <p:cNvPr id="90" name="חץ ימינה 89"/>
          <p:cNvSpPr/>
          <p:nvPr/>
        </p:nvSpPr>
        <p:spPr>
          <a:xfrm>
            <a:off x="1442213" y="2980449"/>
            <a:ext cx="231170" cy="27329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5" name="מחבר מעוקל 94"/>
          <p:cNvCxnSpPr>
            <a:stCxn id="44" idx="3"/>
          </p:cNvCxnSpPr>
          <p:nvPr/>
        </p:nvCxnSpPr>
        <p:spPr>
          <a:xfrm flipV="1">
            <a:off x="2765529" y="3105464"/>
            <a:ext cx="1334188" cy="2298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88510" y="1371320"/>
            <a:ext cx="2080037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Hash Function</a:t>
            </a:r>
            <a:r>
              <a:rPr lang="en-US" sz="1400" dirty="0" smtClean="0"/>
              <a:t>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62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44636"/>
              </p:ext>
            </p:extLst>
          </p:nvPr>
        </p:nvGraphicFramePr>
        <p:xfrm>
          <a:off x="2057713" y="1247615"/>
          <a:ext cx="1457436" cy="5681922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457436">
                  <a:extLst>
                    <a:ext uri="{9D8B030D-6E8A-4147-A177-3AD203B41FA5}">
                      <a16:colId xmlns:a16="http://schemas.microsoft.com/office/drawing/2014/main" xmlns="" val="3065180550"/>
                    </a:ext>
                  </a:extLst>
                </a:gridCol>
              </a:tblGrid>
              <a:tr h="6191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792963"/>
                  </a:ext>
                </a:extLst>
              </a:tr>
              <a:tr h="560904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920994"/>
                  </a:ext>
                </a:extLst>
              </a:tr>
              <a:tr h="55582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614801"/>
                  </a:ext>
                </a:extLst>
              </a:tr>
              <a:tr h="20535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.</a:t>
                      </a:r>
                    </a:p>
                    <a:p>
                      <a:pPr algn="ctr" rtl="1"/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6455"/>
                  </a:ext>
                </a:extLst>
              </a:tr>
              <a:tr h="978054">
                <a:tc>
                  <a:txBody>
                    <a:bodyPr/>
                    <a:lstStyle/>
                    <a:p>
                      <a:pPr algn="ctr" rtl="1"/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1654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7102601"/>
                  </a:ext>
                </a:extLst>
              </a:tr>
              <a:tr h="877658">
                <a:tc>
                  <a:txBody>
                    <a:bodyPr/>
                    <a:lstStyle/>
                    <a:p>
                      <a:pPr algn="ctr" rtl="1"/>
                      <a:endParaRPr lang="en-US" dirty="0" smtClean="0"/>
                    </a:p>
                    <a:p>
                      <a:pPr algn="ctr" rtl="1"/>
                      <a:r>
                        <a:rPr lang="en-US" dirty="0" smtClean="0"/>
                        <a:t>1655</a:t>
                      </a:r>
                    </a:p>
                    <a:p>
                      <a:pPr algn="ctr" rtl="1"/>
                      <a:endParaRPr lang="he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15251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0500" y="1908329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53436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5290610" y="77935"/>
            <a:ext cx="2240721" cy="7398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Neighbors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049117" y="507737"/>
            <a:ext cx="146502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Neighbors Array</a:t>
            </a:r>
            <a:endParaRPr lang="he-IL" dirty="0"/>
          </a:p>
        </p:txBody>
      </p:sp>
      <p:sp>
        <p:nvSpPr>
          <p:cNvPr id="14" name="חץ למעלה 13"/>
          <p:cNvSpPr/>
          <p:nvPr/>
        </p:nvSpPr>
        <p:spPr>
          <a:xfrm rot="5400000">
            <a:off x="1482954" y="1780641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250499" y="2601687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59589</a:t>
            </a:r>
            <a:endParaRPr lang="he-IL" dirty="0"/>
          </a:p>
        </p:txBody>
      </p:sp>
      <p:sp>
        <p:nvSpPr>
          <p:cNvPr id="16" name="חץ למעלה 15"/>
          <p:cNvSpPr/>
          <p:nvPr/>
        </p:nvSpPr>
        <p:spPr>
          <a:xfrm rot="5400000">
            <a:off x="1482953" y="2473999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250499" y="5352490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53542</a:t>
            </a:r>
            <a:endParaRPr lang="he-IL" dirty="0"/>
          </a:p>
        </p:txBody>
      </p:sp>
      <p:sp>
        <p:nvSpPr>
          <p:cNvPr id="21" name="חץ למעלה 20"/>
          <p:cNvSpPr/>
          <p:nvPr/>
        </p:nvSpPr>
        <p:spPr>
          <a:xfrm rot="5400000">
            <a:off x="1482953" y="5224802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250498" y="6045848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53543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23" name="חץ למעלה 22"/>
          <p:cNvSpPr/>
          <p:nvPr/>
        </p:nvSpPr>
        <p:spPr>
          <a:xfrm rot="5400000">
            <a:off x="1482952" y="5918160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 למעלה 23"/>
          <p:cNvSpPr/>
          <p:nvPr/>
        </p:nvSpPr>
        <p:spPr>
          <a:xfrm rot="5400000">
            <a:off x="3858143" y="1740829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חץ למעלה 24"/>
          <p:cNvSpPr/>
          <p:nvPr/>
        </p:nvSpPr>
        <p:spPr>
          <a:xfrm rot="5400000">
            <a:off x="3858142" y="2434187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חץ למעלה 28"/>
          <p:cNvSpPr/>
          <p:nvPr/>
        </p:nvSpPr>
        <p:spPr>
          <a:xfrm rot="5400000">
            <a:off x="3858142" y="5256330"/>
            <a:ext cx="316879" cy="677163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 למעלה 29"/>
          <p:cNvSpPr/>
          <p:nvPr/>
        </p:nvSpPr>
        <p:spPr>
          <a:xfrm rot="5400000">
            <a:off x="3858140" y="5949690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2" name="טבלה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8038"/>
              </p:ext>
            </p:extLst>
          </p:nvPr>
        </p:nvGraphicFramePr>
        <p:xfrm>
          <a:off x="6581742" y="1893990"/>
          <a:ext cx="1678460" cy="37084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64655">
                  <a:extLst>
                    <a:ext uri="{9D8B030D-6E8A-4147-A177-3AD203B41FA5}">
                      <a16:colId xmlns:a16="http://schemas.microsoft.com/office/drawing/2014/main" xmlns="" val="2290454690"/>
                    </a:ext>
                  </a:extLst>
                </a:gridCol>
                <a:gridCol w="1213805">
                  <a:extLst>
                    <a:ext uri="{9D8B030D-6E8A-4147-A177-3AD203B41FA5}">
                      <a16:colId xmlns:a16="http://schemas.microsoft.com/office/drawing/2014/main" xmlns="" val="239633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||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53542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18021"/>
                  </a:ext>
                </a:extLst>
              </a:tr>
            </a:tbl>
          </a:graphicData>
        </a:graphic>
      </p:graphicFrame>
      <p:graphicFrame>
        <p:nvGraphicFramePr>
          <p:cNvPr id="53" name="טבלה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25161"/>
              </p:ext>
            </p:extLst>
          </p:nvPr>
        </p:nvGraphicFramePr>
        <p:xfrm>
          <a:off x="4356539" y="1868517"/>
          <a:ext cx="1678460" cy="396313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64655">
                  <a:extLst>
                    <a:ext uri="{9D8B030D-6E8A-4147-A177-3AD203B41FA5}">
                      <a16:colId xmlns:a16="http://schemas.microsoft.com/office/drawing/2014/main" xmlns="" val="2290454690"/>
                    </a:ext>
                  </a:extLst>
                </a:gridCol>
                <a:gridCol w="1213805">
                  <a:extLst>
                    <a:ext uri="{9D8B030D-6E8A-4147-A177-3AD203B41FA5}">
                      <a16:colId xmlns:a16="http://schemas.microsoft.com/office/drawing/2014/main" xmlns="" val="2396338272"/>
                    </a:ext>
                  </a:extLst>
                </a:gridCol>
              </a:tblGrid>
              <a:tr h="39631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59589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18021"/>
                  </a:ext>
                </a:extLst>
              </a:tr>
            </a:tbl>
          </a:graphicData>
        </a:graphic>
      </p:graphicFrame>
      <p:sp>
        <p:nvSpPr>
          <p:cNvPr id="51" name="חץ למעלה 50"/>
          <p:cNvSpPr/>
          <p:nvPr/>
        </p:nvSpPr>
        <p:spPr>
          <a:xfrm rot="5400000">
            <a:off x="6161951" y="1714602"/>
            <a:ext cx="16241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4" name="טבלה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79101"/>
              </p:ext>
            </p:extLst>
          </p:nvPr>
        </p:nvGraphicFramePr>
        <p:xfrm>
          <a:off x="4356539" y="2591600"/>
          <a:ext cx="1678460" cy="37084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64655">
                  <a:extLst>
                    <a:ext uri="{9D8B030D-6E8A-4147-A177-3AD203B41FA5}">
                      <a16:colId xmlns:a16="http://schemas.microsoft.com/office/drawing/2014/main" xmlns="" val="2290454690"/>
                    </a:ext>
                  </a:extLst>
                </a:gridCol>
                <a:gridCol w="1213805">
                  <a:extLst>
                    <a:ext uri="{9D8B030D-6E8A-4147-A177-3AD203B41FA5}">
                      <a16:colId xmlns:a16="http://schemas.microsoft.com/office/drawing/2014/main" xmlns="" val="239633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||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53500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18021"/>
                  </a:ext>
                </a:extLst>
              </a:tr>
            </a:tbl>
          </a:graphicData>
        </a:graphic>
      </p:graphicFrame>
      <p:graphicFrame>
        <p:nvGraphicFramePr>
          <p:cNvPr id="55" name="טבלה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83357"/>
              </p:ext>
            </p:extLst>
          </p:nvPr>
        </p:nvGraphicFramePr>
        <p:xfrm>
          <a:off x="4380874" y="6069925"/>
          <a:ext cx="1678460" cy="37084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64655">
                  <a:extLst>
                    <a:ext uri="{9D8B030D-6E8A-4147-A177-3AD203B41FA5}">
                      <a16:colId xmlns:a16="http://schemas.microsoft.com/office/drawing/2014/main" xmlns="" val="2290454690"/>
                    </a:ext>
                  </a:extLst>
                </a:gridCol>
                <a:gridCol w="1213805">
                  <a:extLst>
                    <a:ext uri="{9D8B030D-6E8A-4147-A177-3AD203B41FA5}">
                      <a16:colId xmlns:a16="http://schemas.microsoft.com/office/drawing/2014/main" xmlns="" val="239633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||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53544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18021"/>
                  </a:ext>
                </a:extLst>
              </a:tr>
            </a:tbl>
          </a:graphicData>
        </a:graphic>
      </p:graphicFrame>
      <p:graphicFrame>
        <p:nvGraphicFramePr>
          <p:cNvPr id="56" name="טבלה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81331"/>
              </p:ext>
            </p:extLst>
          </p:nvPr>
        </p:nvGraphicFramePr>
        <p:xfrm>
          <a:off x="4356539" y="5409491"/>
          <a:ext cx="1678460" cy="37084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64655">
                  <a:extLst>
                    <a:ext uri="{9D8B030D-6E8A-4147-A177-3AD203B41FA5}">
                      <a16:colId xmlns:a16="http://schemas.microsoft.com/office/drawing/2014/main" xmlns="" val="2290454690"/>
                    </a:ext>
                  </a:extLst>
                </a:gridCol>
                <a:gridCol w="1213805">
                  <a:extLst>
                    <a:ext uri="{9D8B030D-6E8A-4147-A177-3AD203B41FA5}">
                      <a16:colId xmlns:a16="http://schemas.microsoft.com/office/drawing/2014/main" xmlns="" val="239633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||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53543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1802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38" y="4351369"/>
            <a:ext cx="7087214" cy="901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38" y="3099009"/>
            <a:ext cx="7087214" cy="11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2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291" y="29457"/>
            <a:ext cx="8911687" cy="1280890"/>
          </a:xfrm>
        </p:spPr>
        <p:txBody>
          <a:bodyPr/>
          <a:lstStyle/>
          <a:p>
            <a:r>
              <a:rPr lang="en-US" dirty="0" smtClean="0"/>
              <a:t>Station neighbors example: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64" y="711125"/>
            <a:ext cx="8314140" cy="35055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64" y="4341989"/>
            <a:ext cx="8420830" cy="1112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64" y="5580418"/>
            <a:ext cx="8397968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טבלה 9"/>
          <p:cNvGraphicFramePr>
            <a:graphicFrameLocks noGrp="1"/>
          </p:cNvGraphicFramePr>
          <p:nvPr>
            <p:extLst/>
          </p:nvPr>
        </p:nvGraphicFramePr>
        <p:xfrm>
          <a:off x="2057713" y="1637608"/>
          <a:ext cx="1457436" cy="3943962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457436">
                  <a:extLst>
                    <a:ext uri="{9D8B030D-6E8A-4147-A177-3AD203B41FA5}">
                      <a16:colId xmlns:a16="http://schemas.microsoft.com/office/drawing/2014/main" xmlns="" val="3065180550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792963"/>
                  </a:ext>
                </a:extLst>
              </a:tr>
              <a:tr h="68405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920994"/>
                  </a:ext>
                </a:extLst>
              </a:tr>
              <a:tr h="68405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614801"/>
                  </a:ext>
                </a:extLst>
              </a:tr>
              <a:tr h="68405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.</a:t>
                      </a:r>
                    </a:p>
                    <a:p>
                      <a:pPr algn="ctr" rtl="1"/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6455"/>
                  </a:ext>
                </a:extLst>
              </a:tr>
              <a:tr h="68405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1654</a:t>
                      </a:r>
                      <a:endParaRPr lang="he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7102601"/>
                  </a:ext>
                </a:extLst>
              </a:tr>
              <a:tr h="68405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1655</a:t>
                      </a:r>
                      <a:endParaRPr lang="he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15251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0500" y="2280688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53436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5631431" y="93363"/>
            <a:ext cx="2240721" cy="7398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BFS </a:t>
            </a:r>
            <a:r>
              <a:rPr lang="en-US" dirty="0" smtClean="0"/>
              <a:t>Function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049117" y="833196"/>
            <a:ext cx="145642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400" dirty="0" err="1" smtClean="0"/>
              <a:t>BfsInfo</a:t>
            </a:r>
            <a:endParaRPr lang="he-IL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714" y="5581570"/>
            <a:ext cx="145642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  <a:endParaRPr lang="he-IL" b="1" dirty="0"/>
          </a:p>
        </p:txBody>
      </p:sp>
      <p:sp>
        <p:nvSpPr>
          <p:cNvPr id="14" name="חץ למעלה 13"/>
          <p:cNvSpPr/>
          <p:nvPr/>
        </p:nvSpPr>
        <p:spPr>
          <a:xfrm rot="5400000">
            <a:off x="1482954" y="2153000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250499" y="2974046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59589</a:t>
            </a:r>
            <a:endParaRPr lang="he-IL" dirty="0"/>
          </a:p>
        </p:txBody>
      </p:sp>
      <p:sp>
        <p:nvSpPr>
          <p:cNvPr id="16" name="חץ למעלה 15"/>
          <p:cNvSpPr/>
          <p:nvPr/>
        </p:nvSpPr>
        <p:spPr>
          <a:xfrm rot="5400000">
            <a:off x="1482953" y="2846358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250499" y="4253576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53542</a:t>
            </a:r>
            <a:endParaRPr lang="he-IL" dirty="0"/>
          </a:p>
        </p:txBody>
      </p:sp>
      <p:sp>
        <p:nvSpPr>
          <p:cNvPr id="21" name="חץ למעלה 20"/>
          <p:cNvSpPr/>
          <p:nvPr/>
        </p:nvSpPr>
        <p:spPr>
          <a:xfrm rot="5400000">
            <a:off x="1482953" y="4125888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250498" y="4946934"/>
            <a:ext cx="967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53543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23" name="חץ למעלה 22"/>
          <p:cNvSpPr/>
          <p:nvPr/>
        </p:nvSpPr>
        <p:spPr>
          <a:xfrm rot="5400000">
            <a:off x="1482952" y="4819246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/>
        </p:nvGraphicFramePr>
        <p:xfrm>
          <a:off x="4518014" y="1908340"/>
          <a:ext cx="4177092" cy="74168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1392364">
                  <a:extLst>
                    <a:ext uri="{9D8B030D-6E8A-4147-A177-3AD203B41FA5}">
                      <a16:colId xmlns:a16="http://schemas.microsoft.com/office/drawing/2014/main" xmlns="" val="308720531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168324654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234934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Visited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Distance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Parent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92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True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-1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8512511"/>
                  </a:ext>
                </a:extLst>
              </a:tr>
            </a:tbl>
          </a:graphicData>
        </a:graphic>
      </p:graphicFrame>
      <p:sp>
        <p:nvSpPr>
          <p:cNvPr id="24" name="חץ למעלה 23"/>
          <p:cNvSpPr/>
          <p:nvPr/>
        </p:nvSpPr>
        <p:spPr>
          <a:xfrm rot="5400000">
            <a:off x="3858143" y="2153000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חץ למעלה 24"/>
          <p:cNvSpPr/>
          <p:nvPr/>
        </p:nvSpPr>
        <p:spPr>
          <a:xfrm rot="5400000">
            <a:off x="3858142" y="2846358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7" name="טבלה 26"/>
          <p:cNvGraphicFramePr>
            <a:graphicFrameLocks noGrp="1"/>
          </p:cNvGraphicFramePr>
          <p:nvPr/>
        </p:nvGraphicFramePr>
        <p:xfrm>
          <a:off x="4518014" y="3026499"/>
          <a:ext cx="4177092" cy="74168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1392364">
                  <a:extLst>
                    <a:ext uri="{9D8B030D-6E8A-4147-A177-3AD203B41FA5}">
                      <a16:colId xmlns:a16="http://schemas.microsoft.com/office/drawing/2014/main" xmlns="" val="308720531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168324654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234934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Visited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Distance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Parent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92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True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0 + 1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53436</a:t>
                      </a:r>
                      <a:endParaRPr lang="he-IL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8512511"/>
                  </a:ext>
                </a:extLst>
              </a:tr>
            </a:tbl>
          </a:graphicData>
        </a:graphic>
      </p:graphicFrame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4518014" y="4092571"/>
          <a:ext cx="4177092" cy="74168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392364">
                  <a:extLst>
                    <a:ext uri="{9D8B030D-6E8A-4147-A177-3AD203B41FA5}">
                      <a16:colId xmlns:a16="http://schemas.microsoft.com/office/drawing/2014/main" xmlns="" val="308720531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168324654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234934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Visited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Distance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Parent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92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True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0 + 1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53436</a:t>
                      </a:r>
                      <a:endParaRPr lang="he-IL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8512511"/>
                  </a:ext>
                </a:extLst>
              </a:tr>
            </a:tbl>
          </a:graphicData>
        </a:graphic>
      </p:graphicFrame>
      <p:sp>
        <p:nvSpPr>
          <p:cNvPr id="29" name="חץ למעלה 28"/>
          <p:cNvSpPr/>
          <p:nvPr/>
        </p:nvSpPr>
        <p:spPr>
          <a:xfrm rot="5400000">
            <a:off x="3858143" y="4337231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 למעלה 29"/>
          <p:cNvSpPr/>
          <p:nvPr/>
        </p:nvSpPr>
        <p:spPr>
          <a:xfrm rot="5400000">
            <a:off x="3858142" y="5030589"/>
            <a:ext cx="316879" cy="67716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1" name="טבלה 30"/>
          <p:cNvGraphicFramePr>
            <a:graphicFrameLocks noGrp="1"/>
          </p:cNvGraphicFramePr>
          <p:nvPr/>
        </p:nvGraphicFramePr>
        <p:xfrm>
          <a:off x="4518014" y="5210730"/>
          <a:ext cx="4177092" cy="74168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392364">
                  <a:extLst>
                    <a:ext uri="{9D8B030D-6E8A-4147-A177-3AD203B41FA5}">
                      <a16:colId xmlns:a16="http://schemas.microsoft.com/office/drawing/2014/main" xmlns="" val="308720531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1683246546"/>
                    </a:ext>
                  </a:extLst>
                </a:gridCol>
                <a:gridCol w="1392364">
                  <a:extLst>
                    <a:ext uri="{9D8B030D-6E8A-4147-A177-3AD203B41FA5}">
                      <a16:colId xmlns:a16="http://schemas.microsoft.com/office/drawing/2014/main" xmlns="" val="234934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Visited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Distance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Parent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92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True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/>
                        <a:t>1 + 1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53542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8512511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8857956" y="1962301"/>
          <a:ext cx="313731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45770">
                  <a:extLst>
                    <a:ext uri="{9D8B030D-6E8A-4147-A177-3AD203B41FA5}">
                      <a16:colId xmlns:a16="http://schemas.microsoft.com/office/drawing/2014/main" xmlns="" val="728005701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1973202386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571287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53436</a:t>
                      </a:r>
                      <a:endParaRPr lang="he-IL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6029889"/>
                  </a:ext>
                </a:extLst>
              </a:tr>
            </a:tbl>
          </a:graphicData>
        </a:graphic>
      </p:graphicFrame>
      <p:graphicFrame>
        <p:nvGraphicFramePr>
          <p:cNvPr id="32" name="טבלה 31"/>
          <p:cNvGraphicFramePr>
            <a:graphicFrameLocks noGrp="1"/>
          </p:cNvGraphicFramePr>
          <p:nvPr/>
        </p:nvGraphicFramePr>
        <p:xfrm>
          <a:off x="8857956" y="2465354"/>
          <a:ext cx="3137310" cy="3657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45770">
                  <a:extLst>
                    <a:ext uri="{9D8B030D-6E8A-4147-A177-3AD203B41FA5}">
                      <a16:colId xmlns:a16="http://schemas.microsoft.com/office/drawing/2014/main" xmlns="" val="728005701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1973202386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571287792"/>
                    </a:ext>
                  </a:extLst>
                </a:gridCol>
              </a:tblGrid>
              <a:tr h="29522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59589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53542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6029889"/>
                  </a:ext>
                </a:extLst>
              </a:tr>
            </a:tbl>
          </a:graphicData>
        </a:graphic>
      </p:graphicFrame>
      <p:graphicFrame>
        <p:nvGraphicFramePr>
          <p:cNvPr id="33" name="טבלה 32"/>
          <p:cNvGraphicFramePr>
            <a:graphicFrameLocks noGrp="1"/>
          </p:cNvGraphicFramePr>
          <p:nvPr/>
        </p:nvGraphicFramePr>
        <p:xfrm>
          <a:off x="8857956" y="3026499"/>
          <a:ext cx="313731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45770">
                  <a:extLst>
                    <a:ext uri="{9D8B030D-6E8A-4147-A177-3AD203B41FA5}">
                      <a16:colId xmlns:a16="http://schemas.microsoft.com/office/drawing/2014/main" xmlns="" val="728005701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1973202386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571287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53543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59589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6029889"/>
                  </a:ext>
                </a:extLst>
              </a:tr>
            </a:tbl>
          </a:graphicData>
        </a:graphic>
      </p:graphicFrame>
      <p:graphicFrame>
        <p:nvGraphicFramePr>
          <p:cNvPr id="34" name="טבלה 33"/>
          <p:cNvGraphicFramePr>
            <a:graphicFrameLocks noGrp="1"/>
          </p:cNvGraphicFramePr>
          <p:nvPr/>
        </p:nvGraphicFramePr>
        <p:xfrm>
          <a:off x="8857956" y="3519721"/>
          <a:ext cx="313731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45770">
                  <a:extLst>
                    <a:ext uri="{9D8B030D-6E8A-4147-A177-3AD203B41FA5}">
                      <a16:colId xmlns:a16="http://schemas.microsoft.com/office/drawing/2014/main" xmlns="" val="728005701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1973202386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571287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53500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53543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6029889"/>
                  </a:ext>
                </a:extLst>
              </a:tr>
            </a:tbl>
          </a:graphicData>
        </a:graphic>
      </p:graphicFrame>
      <p:graphicFrame>
        <p:nvGraphicFramePr>
          <p:cNvPr id="35" name="טבלה 34"/>
          <p:cNvGraphicFramePr>
            <a:graphicFrameLocks noGrp="1"/>
          </p:cNvGraphicFramePr>
          <p:nvPr/>
        </p:nvGraphicFramePr>
        <p:xfrm>
          <a:off x="8857956" y="4146532"/>
          <a:ext cx="313731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45770">
                  <a:extLst>
                    <a:ext uri="{9D8B030D-6E8A-4147-A177-3AD203B41FA5}">
                      <a16:colId xmlns:a16="http://schemas.microsoft.com/office/drawing/2014/main" xmlns="" val="728005701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1973202386"/>
                    </a:ext>
                  </a:extLst>
                </a:gridCol>
                <a:gridCol w="1045770">
                  <a:extLst>
                    <a:ext uri="{9D8B030D-6E8A-4147-A177-3AD203B41FA5}">
                      <a16:colId xmlns:a16="http://schemas.microsoft.com/office/drawing/2014/main" xmlns="" val="571287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53500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60298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03651" y="1294861"/>
            <a:ext cx="1645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Queue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169026" y="1430031"/>
            <a:ext cx="129401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Start Point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110837" y="5916629"/>
            <a:ext cx="119197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End Point</a:t>
            </a:r>
            <a:endParaRPr lang="he-IL" dirty="0"/>
          </a:p>
        </p:txBody>
      </p:sp>
      <p:cxnSp>
        <p:nvCxnSpPr>
          <p:cNvPr id="41" name="מחבר חץ ישר 40"/>
          <p:cNvCxnSpPr/>
          <p:nvPr/>
        </p:nvCxnSpPr>
        <p:spPr>
          <a:xfrm flipV="1">
            <a:off x="576350" y="5316266"/>
            <a:ext cx="0" cy="58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>
            <a:endCxn id="17" idx="0"/>
          </p:cNvCxnSpPr>
          <p:nvPr/>
        </p:nvCxnSpPr>
        <p:spPr>
          <a:xfrm>
            <a:off x="734097" y="1793466"/>
            <a:ext cx="3" cy="48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528457" y="5527610"/>
            <a:ext cx="792480" cy="49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Oval 35"/>
          <p:cNvSpPr/>
          <p:nvPr/>
        </p:nvSpPr>
        <p:spPr>
          <a:xfrm>
            <a:off x="4541513" y="4382445"/>
            <a:ext cx="792480" cy="49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Oval 36"/>
          <p:cNvSpPr/>
          <p:nvPr/>
        </p:nvSpPr>
        <p:spPr>
          <a:xfrm>
            <a:off x="4528442" y="2209667"/>
            <a:ext cx="792480" cy="49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ight Arrow 2"/>
          <p:cNvSpPr/>
          <p:nvPr/>
        </p:nvSpPr>
        <p:spPr>
          <a:xfrm rot="10800000">
            <a:off x="10023561" y="1750423"/>
            <a:ext cx="1045029" cy="88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36" y="4986532"/>
            <a:ext cx="3696020" cy="107451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979367" y="6129641"/>
            <a:ext cx="217844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0+708+292=1000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0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2051654" y="3758935"/>
            <a:ext cx="1175534" cy="752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53436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5573474" y="3776355"/>
            <a:ext cx="1305099" cy="691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53543</a:t>
            </a:r>
            <a:endParaRPr lang="he-IL" dirty="0"/>
          </a:p>
        </p:txBody>
      </p:sp>
      <p:sp>
        <p:nvSpPr>
          <p:cNvPr id="6" name="אליפסה 5"/>
          <p:cNvSpPr/>
          <p:nvPr/>
        </p:nvSpPr>
        <p:spPr>
          <a:xfrm>
            <a:off x="3716764" y="3760227"/>
            <a:ext cx="1305099" cy="742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53542</a:t>
            </a:r>
            <a:endParaRPr lang="he-IL" dirty="0"/>
          </a:p>
        </p:txBody>
      </p:sp>
      <p:sp>
        <p:nvSpPr>
          <p:cNvPr id="7" name="אליפסה 6"/>
          <p:cNvSpPr/>
          <p:nvPr/>
        </p:nvSpPr>
        <p:spPr>
          <a:xfrm>
            <a:off x="9198031" y="475005"/>
            <a:ext cx="1305099" cy="1163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53501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6949438" y="475005"/>
            <a:ext cx="1305099" cy="1163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53500</a:t>
            </a:r>
            <a:endParaRPr lang="he-IL" dirty="0"/>
          </a:p>
        </p:txBody>
      </p:sp>
      <p:sp>
        <p:nvSpPr>
          <p:cNvPr id="9" name="אליפסה 8"/>
          <p:cNvSpPr/>
          <p:nvPr/>
        </p:nvSpPr>
        <p:spPr>
          <a:xfrm>
            <a:off x="4700845" y="477776"/>
            <a:ext cx="1305099" cy="1163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59589</a:t>
            </a:r>
            <a:endParaRPr lang="he-IL" dirty="0"/>
          </a:p>
        </p:txBody>
      </p:sp>
      <p:sp>
        <p:nvSpPr>
          <p:cNvPr id="10" name="אליפסה 9"/>
          <p:cNvSpPr/>
          <p:nvPr/>
        </p:nvSpPr>
        <p:spPr>
          <a:xfrm>
            <a:off x="2452252" y="477776"/>
            <a:ext cx="1305099" cy="1163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53436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9143986" y="3776356"/>
            <a:ext cx="1305099" cy="633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53545</a:t>
            </a:r>
            <a:endParaRPr lang="he-IL" dirty="0"/>
          </a:p>
        </p:txBody>
      </p:sp>
      <p:sp>
        <p:nvSpPr>
          <p:cNvPr id="13" name="אליפסה 12"/>
          <p:cNvSpPr/>
          <p:nvPr/>
        </p:nvSpPr>
        <p:spPr>
          <a:xfrm>
            <a:off x="10858840" y="3741517"/>
            <a:ext cx="1305099" cy="7085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53501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7465005" y="3819896"/>
            <a:ext cx="1305099" cy="5900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53544</a:t>
            </a:r>
            <a:endParaRPr lang="he-IL" dirty="0"/>
          </a:p>
        </p:txBody>
      </p:sp>
      <p:cxnSp>
        <p:nvCxnSpPr>
          <p:cNvPr id="15" name="מחבר חץ ישר 14"/>
          <p:cNvCxnSpPr>
            <a:stCxn id="10" idx="6"/>
            <a:endCxn id="9" idx="2"/>
          </p:cNvCxnSpPr>
          <p:nvPr/>
        </p:nvCxnSpPr>
        <p:spPr>
          <a:xfrm>
            <a:off x="3757351" y="1059667"/>
            <a:ext cx="943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9" idx="6"/>
            <a:endCxn id="8" idx="2"/>
          </p:cNvCxnSpPr>
          <p:nvPr/>
        </p:nvCxnSpPr>
        <p:spPr>
          <a:xfrm flipV="1">
            <a:off x="6005944" y="1056896"/>
            <a:ext cx="943494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8" idx="6"/>
            <a:endCxn id="7" idx="2"/>
          </p:cNvCxnSpPr>
          <p:nvPr/>
        </p:nvCxnSpPr>
        <p:spPr>
          <a:xfrm>
            <a:off x="8254537" y="1056896"/>
            <a:ext cx="943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 19"/>
          <p:cNvSpPr/>
          <p:nvPr/>
        </p:nvSpPr>
        <p:spPr>
          <a:xfrm>
            <a:off x="334585" y="493030"/>
            <a:ext cx="1645920" cy="10571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Shortest</a:t>
            </a:r>
          </a:p>
          <a:p>
            <a:pPr algn="ctr"/>
            <a:r>
              <a:rPr lang="en-US" dirty="0" smtClean="0"/>
              <a:t> path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343294" y="3725102"/>
            <a:ext cx="1645920" cy="7811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Longest</a:t>
            </a:r>
          </a:p>
          <a:p>
            <a:pPr algn="ctr"/>
            <a:r>
              <a:rPr lang="en-US" dirty="0" smtClean="0"/>
              <a:t> path</a:t>
            </a:r>
            <a:endParaRPr lang="he-IL" dirty="0"/>
          </a:p>
        </p:txBody>
      </p:sp>
      <p:cxnSp>
        <p:nvCxnSpPr>
          <p:cNvPr id="23" name="מחבר חץ ישר 22"/>
          <p:cNvCxnSpPr>
            <a:stCxn id="2" idx="6"/>
            <a:endCxn id="6" idx="2"/>
          </p:cNvCxnSpPr>
          <p:nvPr/>
        </p:nvCxnSpPr>
        <p:spPr>
          <a:xfrm flipV="1">
            <a:off x="3227188" y="4131279"/>
            <a:ext cx="489576" cy="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stCxn id="6" idx="6"/>
            <a:endCxn id="4" idx="2"/>
          </p:cNvCxnSpPr>
          <p:nvPr/>
        </p:nvCxnSpPr>
        <p:spPr>
          <a:xfrm flipV="1">
            <a:off x="5021863" y="4121927"/>
            <a:ext cx="551611" cy="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>
            <a:endCxn id="14" idx="2"/>
          </p:cNvCxnSpPr>
          <p:nvPr/>
        </p:nvCxnSpPr>
        <p:spPr>
          <a:xfrm flipV="1">
            <a:off x="6861153" y="4114925"/>
            <a:ext cx="603852" cy="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>
            <a:stCxn id="14" idx="6"/>
          </p:cNvCxnSpPr>
          <p:nvPr/>
        </p:nvCxnSpPr>
        <p:spPr>
          <a:xfrm>
            <a:off x="8770104" y="4114925"/>
            <a:ext cx="347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stCxn id="12" idx="6"/>
            <a:endCxn id="13" idx="2"/>
          </p:cNvCxnSpPr>
          <p:nvPr/>
        </p:nvCxnSpPr>
        <p:spPr>
          <a:xfrm>
            <a:off x="10449085" y="4093155"/>
            <a:ext cx="409755" cy="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69264" y="692012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693+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6005944" y="686333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208+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8254537" y="686333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371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10503130" y="663213"/>
            <a:ext cx="16337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Path Length</a:t>
            </a:r>
          </a:p>
          <a:p>
            <a:pPr algn="ctr"/>
            <a:r>
              <a:rPr lang="en-US" dirty="0" smtClean="0"/>
              <a:t>= 1272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10540114" y="4489064"/>
            <a:ext cx="16518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Path Length</a:t>
            </a:r>
          </a:p>
          <a:p>
            <a:pPr algn="ctr"/>
            <a:r>
              <a:rPr lang="en-US" dirty="0" smtClean="0"/>
              <a:t>= </a:t>
            </a:r>
            <a:r>
              <a:rPr lang="he-IL" dirty="0" smtClean="0"/>
              <a:t>1940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10166180" y="3629016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418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6713564" y="3656478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+294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4828433" y="3670725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292+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2980579" y="3656478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708+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8430177" y="3670725"/>
            <a:ext cx="888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+228</a:t>
            </a:r>
            <a:endParaRPr lang="he-IL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11" y="1793524"/>
            <a:ext cx="10058400" cy="15921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35" y="5191345"/>
            <a:ext cx="10058400" cy="1338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63196" y="73074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dirty="0">
                <a:solidFill>
                  <a:srgbClr val="202124"/>
                </a:solidFill>
                <a:latin typeface="inherit"/>
              </a:rPr>
              <a:t>A </a:t>
            </a:r>
            <a:r>
              <a:rPr lang="en-US" dirty="0" smtClean="0">
                <a:solidFill>
                  <a:srgbClr val="202124"/>
                </a:solidFill>
                <a:latin typeface="inherit"/>
              </a:rPr>
              <a:t>simple</a:t>
            </a:r>
            <a:r>
              <a:rPr lang="he-IL" dirty="0" smtClean="0">
                <a:solidFill>
                  <a:srgbClr val="202124"/>
                </a:solidFill>
                <a:latin typeface="inherit"/>
              </a:rPr>
              <a:t> </a:t>
            </a:r>
            <a:r>
              <a:rPr lang="he-IL" dirty="0">
                <a:solidFill>
                  <a:srgbClr val="202124"/>
                </a:solidFill>
                <a:latin typeface="inherit"/>
              </a:rPr>
              <a:t>example</a:t>
            </a:r>
            <a:r>
              <a:rPr lang="he-IL" sz="600" dirty="0"/>
              <a:t> </a:t>
            </a:r>
            <a:endParaRPr lang="he-IL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7970"/>
          </a:xfrm>
        </p:spPr>
        <p:txBody>
          <a:bodyPr>
            <a:normAutofit/>
          </a:bodyPr>
          <a:lstStyle/>
          <a:p>
            <a:pPr lvl="0" defTabSz="914400" rtl="0" eaLnBrk="0" fontAlgn="base" hangingPunct="0">
              <a:spcAft>
                <a:spcPct val="0"/>
              </a:spcAft>
            </a:pPr>
            <a:r>
              <a:rPr lang="he-IL" sz="3200" dirty="0">
                <a:solidFill>
                  <a:srgbClr val="202124"/>
                </a:solidFill>
                <a:latin typeface="inherit"/>
              </a:rPr>
              <a:t>A complex example</a:t>
            </a:r>
            <a:r>
              <a:rPr lang="he-IL" sz="1000" dirty="0">
                <a:solidFill>
                  <a:schemeClr val="tx1"/>
                </a:solidFill>
              </a:rPr>
              <a:t> </a:t>
            </a:r>
            <a:endParaRPr lang="he-IL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95" y="1402080"/>
            <a:ext cx="8237934" cy="17375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15" y="3833335"/>
            <a:ext cx="3187811" cy="1931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56" y="3887231"/>
            <a:ext cx="2848361" cy="18850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08507" y="4016685"/>
            <a:ext cx="792480" cy="49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432449" y="4215539"/>
            <a:ext cx="792480" cy="2911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5642837" y="2570747"/>
            <a:ext cx="792480" cy="311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2751001" y="1988014"/>
            <a:ext cx="792480" cy="2911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2751001" y="1570272"/>
            <a:ext cx="792480" cy="311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7945368" y="5215892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600987" y="5215893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2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865" y="457707"/>
            <a:ext cx="8911687" cy="1280890"/>
          </a:xfrm>
        </p:spPr>
        <p:txBody>
          <a:bodyPr/>
          <a:lstStyle/>
          <a:p>
            <a:pPr lvl="0" defTabSz="914400" rtl="0" eaLnBrk="0" fontAlgn="base" hangingPunct="0">
              <a:spcAft>
                <a:spcPct val="0"/>
              </a:spcAft>
            </a:pPr>
            <a:r>
              <a:rPr lang="he-IL" dirty="0">
                <a:solidFill>
                  <a:srgbClr val="202124"/>
                </a:solidFill>
                <a:latin typeface="inherit"/>
              </a:rPr>
              <a:t>A complex example</a:t>
            </a:r>
            <a:r>
              <a:rPr lang="he-IL" sz="1050" dirty="0">
                <a:solidFill>
                  <a:schemeClr val="tx1"/>
                </a:solidFill>
              </a:rPr>
              <a:t> </a:t>
            </a:r>
            <a:endParaRPr lang="he-IL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80" y="1487515"/>
            <a:ext cx="9539307" cy="19608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80" y="4016685"/>
            <a:ext cx="3904773" cy="1521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36" y="4042707"/>
            <a:ext cx="4922210" cy="152118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66192" y="3970532"/>
            <a:ext cx="792480" cy="49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8041361" y="4046711"/>
            <a:ext cx="792480" cy="2911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6070676" y="2889529"/>
            <a:ext cx="792480" cy="311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2016027" y="1987757"/>
            <a:ext cx="792480" cy="4229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2075909" y="1597667"/>
            <a:ext cx="792480" cy="311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7441673" y="4750943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267774" y="4746281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142613" y="37867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51" y="128165"/>
            <a:ext cx="8911687" cy="1280890"/>
          </a:xfrm>
        </p:spPr>
        <p:txBody>
          <a:bodyPr/>
          <a:lstStyle/>
          <a:p>
            <a:r>
              <a:rPr lang="en-US" b="1" i="1" dirty="0" smtClean="0"/>
              <a:t>City names:</a:t>
            </a:r>
            <a:endParaRPr lang="he-IL" b="1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24" y="1257946"/>
            <a:ext cx="3867219" cy="37782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90" y="1257946"/>
            <a:ext cx="4999153" cy="485436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813634" y="5533603"/>
            <a:ext cx="1267341" cy="335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5136</TotalTime>
  <Words>240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Gisha</vt:lpstr>
      <vt:lpstr>inherit</vt:lpstr>
      <vt:lpstr>Times New Roman</vt:lpstr>
      <vt:lpstr>Wingdings 2</vt:lpstr>
      <vt:lpstr>Wingdings 3</vt:lpstr>
      <vt:lpstr>HDOfficeLightV0</vt:lpstr>
      <vt:lpstr>עשן מתפתל</vt:lpstr>
      <vt:lpstr>PowerPoint Presentation</vt:lpstr>
      <vt:lpstr>PowerPoint Presentation</vt:lpstr>
      <vt:lpstr>PowerPoint Presentation</vt:lpstr>
      <vt:lpstr>Station neighbors example:</vt:lpstr>
      <vt:lpstr>PowerPoint Presentation</vt:lpstr>
      <vt:lpstr>PowerPoint Presentation</vt:lpstr>
      <vt:lpstr>A complex example </vt:lpstr>
      <vt:lpstr>A complex example </vt:lpstr>
      <vt:lpstr>City names:</vt:lpstr>
      <vt:lpstr>i.e: Stations in Nesher city</vt:lpstr>
      <vt:lpstr>Search by Station name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רנא אבראהים</dc:creator>
  <cp:lastModifiedBy>roaa nasr</cp:lastModifiedBy>
  <cp:revision>73</cp:revision>
  <dcterms:created xsi:type="dcterms:W3CDTF">2022-04-14T05:44:41Z</dcterms:created>
  <dcterms:modified xsi:type="dcterms:W3CDTF">2022-05-06T13:01:35Z</dcterms:modified>
</cp:coreProperties>
</file>