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90B81F-3A8A-4363-86D0-FEDA8F41D65B}" type="datetimeFigureOut">
              <a:rPr lang="en-IN" smtClean="0"/>
              <a:t>16-11-2024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416654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47646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26179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26103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2800198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90B81F-3A8A-4363-86D0-FEDA8F41D65B}"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3134171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90B81F-3A8A-4363-86D0-FEDA8F41D65B}"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408512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0B81F-3A8A-4363-86D0-FEDA8F41D65B}"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2784475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0B81F-3A8A-4363-86D0-FEDA8F41D65B}"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234699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0B81F-3A8A-4363-86D0-FEDA8F41D65B}"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213397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0B81F-3A8A-4363-86D0-FEDA8F41D65B}"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98687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214814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0B81F-3A8A-4363-86D0-FEDA8F41D65B}"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09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0B81F-3A8A-4363-86D0-FEDA8F41D65B}"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30035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0B81F-3A8A-4363-86D0-FEDA8F41D65B}"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49038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00250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90B81F-3A8A-4363-86D0-FEDA8F41D65B}"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7D1375-C43F-4FC0-90AE-7262DC102F88}" type="slidenum">
              <a:rPr lang="en-IN" smtClean="0"/>
              <a:t>‹#›</a:t>
            </a:fld>
            <a:endParaRPr lang="en-IN"/>
          </a:p>
        </p:txBody>
      </p:sp>
    </p:spTree>
    <p:extLst>
      <p:ext uri="{BB962C8B-B14F-4D97-AF65-F5344CB8AC3E}">
        <p14:creationId xmlns:p14="http://schemas.microsoft.com/office/powerpoint/2010/main" val="1193241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90B81F-3A8A-4363-86D0-FEDA8F41D65B}" type="datetimeFigureOut">
              <a:rPr lang="en-IN" smtClean="0"/>
              <a:t>16-11-2024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7D1375-C43F-4FC0-90AE-7262DC102F88}" type="slidenum">
              <a:rPr lang="en-IN" smtClean="0"/>
              <a:t>‹#›</a:t>
            </a:fld>
            <a:endParaRPr lang="en-IN"/>
          </a:p>
        </p:txBody>
      </p:sp>
    </p:spTree>
    <p:extLst>
      <p:ext uri="{BB962C8B-B14F-4D97-AF65-F5344CB8AC3E}">
        <p14:creationId xmlns:p14="http://schemas.microsoft.com/office/powerpoint/2010/main" val="12894734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azyer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eazyerp.com/eazypaymodules/employee-module.php#sol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7A2D-160F-D8C4-FE86-2B4E5501EE54}"/>
              </a:ext>
            </a:extLst>
          </p:cNvPr>
          <p:cNvSpPr>
            <a:spLocks noGrp="1"/>
          </p:cNvSpPr>
          <p:nvPr>
            <p:ph type="ctrTitle"/>
          </p:nvPr>
        </p:nvSpPr>
        <p:spPr>
          <a:xfrm>
            <a:off x="1876424" y="1122363"/>
            <a:ext cx="8791575" cy="1768321"/>
          </a:xfrm>
        </p:spPr>
        <p:txBody>
          <a:bodyPr>
            <a:normAutofit/>
          </a:bodyPr>
          <a:lstStyle/>
          <a:p>
            <a:pPr algn="ctr"/>
            <a:r>
              <a:rPr lang="en-US" sz="6600" dirty="0">
                <a:solidFill>
                  <a:schemeClr val="bg1"/>
                </a:solidFill>
              </a:rPr>
              <a:t>Seo Project</a:t>
            </a:r>
            <a:endParaRPr lang="en-IN" sz="6600" dirty="0">
              <a:solidFill>
                <a:schemeClr val="bg1"/>
              </a:solidFill>
            </a:endParaRPr>
          </a:p>
        </p:txBody>
      </p:sp>
      <p:sp>
        <p:nvSpPr>
          <p:cNvPr id="3" name="Subtitle 2">
            <a:extLst>
              <a:ext uri="{FF2B5EF4-FFF2-40B4-BE49-F238E27FC236}">
                <a16:creationId xmlns:a16="http://schemas.microsoft.com/office/drawing/2014/main" id="{5180B6CE-E523-7061-6C4D-AA84542E9F20}"/>
              </a:ext>
            </a:extLst>
          </p:cNvPr>
          <p:cNvSpPr>
            <a:spLocks noGrp="1"/>
          </p:cNvSpPr>
          <p:nvPr>
            <p:ph type="subTitle" idx="1"/>
          </p:nvPr>
        </p:nvSpPr>
        <p:spPr>
          <a:xfrm>
            <a:off x="1876424" y="3028335"/>
            <a:ext cx="8791575" cy="2229465"/>
          </a:xfrm>
        </p:spPr>
        <p:txBody>
          <a:bodyPr>
            <a:normAutofit/>
          </a:bodyPr>
          <a:lstStyle/>
          <a:p>
            <a:pPr algn="ctr"/>
            <a:r>
              <a:rPr lang="en-US" sz="2400" b="1" i="0" u="none" strike="noStrike" dirty="0">
                <a:solidFill>
                  <a:srgbClr val="000000"/>
                </a:solidFill>
                <a:effectLst/>
                <a:latin typeface="Arial" panose="020B0604020202020204" pitchFamily="34" charset="0"/>
              </a:rPr>
              <a:t>Comprehensive SEO Audit &amp; Optimization for Organic Traffic Growth</a:t>
            </a:r>
          </a:p>
          <a:p>
            <a:pPr algn="ctr"/>
            <a:r>
              <a:rPr lang="en-US" sz="2400" dirty="0">
                <a:solidFill>
                  <a:srgbClr val="000000"/>
                </a:solidFill>
                <a:latin typeface="Arial" panose="020B0604020202020204" pitchFamily="34" charset="0"/>
              </a:rPr>
              <a:t>Nasrudeen.s-mbe12</a:t>
            </a:r>
            <a:endParaRPr lang="en-IN" sz="2400" dirty="0"/>
          </a:p>
        </p:txBody>
      </p:sp>
    </p:spTree>
    <p:extLst>
      <p:ext uri="{BB962C8B-B14F-4D97-AF65-F5344CB8AC3E}">
        <p14:creationId xmlns:p14="http://schemas.microsoft.com/office/powerpoint/2010/main" val="1570078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191A6-308B-6FD9-7A87-5AC06C5B8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61937-F937-3C64-65B3-1F5AFB3B72B4}"/>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0812B864-50BF-DC1B-B7EC-7A36A3B3CC97}"/>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Headings</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The page likely uses headings to structure content, which is important for both user experience and SEO.</a:t>
            </a:r>
            <a:endParaRPr lang="en-IN" sz="1800" dirty="0">
              <a:solidFill>
                <a:schemeClr val="bg1"/>
              </a:solidFill>
              <a:effectLst/>
              <a:latin typeface="Arial" panose="020B0604020202020204" pitchFamily="34" charset="0"/>
              <a:cs typeface="Arial" panose="020B0604020202020204" pitchFamily="34" charset="0"/>
            </a:endParaRPr>
          </a:p>
          <a:p>
            <a:pPr marL="0" indent="0">
              <a:buNone/>
            </a:pPr>
            <a:r>
              <a:rPr lang="en-IN" sz="1800" b="1" dirty="0">
                <a:solidFill>
                  <a:schemeClr val="bg1"/>
                </a:solidFill>
                <a:latin typeface="Arial" panose="020B0604020202020204" pitchFamily="34" charset="0"/>
                <a:cs typeface="Arial" panose="020B0604020202020204" pitchFamily="34" charset="0"/>
              </a:rPr>
              <a:t>Weaknesses: </a:t>
            </a:r>
            <a:r>
              <a:rPr lang="en-US" sz="1800" dirty="0">
                <a:solidFill>
                  <a:schemeClr val="bg1"/>
                </a:solidFill>
                <a:latin typeface="Arial" panose="020B0604020202020204" pitchFamily="34" charset="0"/>
                <a:cs typeface="Arial" panose="020B0604020202020204" pitchFamily="34" charset="0"/>
              </a:rPr>
              <a:t>The presence of a single, well-optimized H1 tag is important for search engines. If multiple H1 tags are used or the H1 tag is missing, it could confuse search engines . Subheadings (H2, H3) should reflect the content structure, but they may not be optimized with keywords.</a:t>
            </a:r>
            <a:endParaRPr lang="en-IN" sz="1800" dirty="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Ensure there is only one H1 tag, and it clearly reflects the page’s main topic (e.g., “Employee Management Module for EazyERP”).Use H2 and H3 tags to organize content and include relevant keywords.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817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173C-FCB2-13F2-C244-4BE8AE342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54832-E8C6-A48C-5013-D836F1807E5E}"/>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C66056EE-FE13-3C5B-AFF9-413A583EED10}"/>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rgbClr val="000000"/>
                </a:solidFill>
                <a:latin typeface="Arial" panose="020B0604020202020204" pitchFamily="34" charset="0"/>
              </a:rPr>
              <a:t>Image Optimization:</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Images (if used) can enhance user engagement and SEO when optimized correctly.</a:t>
            </a:r>
          </a:p>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Weaknesses: </a:t>
            </a:r>
            <a:r>
              <a:rPr lang="en-IN" sz="1800" dirty="0">
                <a:solidFill>
                  <a:schemeClr val="bg1"/>
                </a:solidFill>
                <a:latin typeface="Arial" panose="020B0604020202020204" pitchFamily="34" charset="0"/>
                <a:cs typeface="Arial" panose="020B0604020202020204" pitchFamily="34" charset="0"/>
              </a:rPr>
              <a:t>I</a:t>
            </a:r>
            <a:r>
              <a:rPr lang="en-US" sz="1800" dirty="0">
                <a:solidFill>
                  <a:schemeClr val="bg1"/>
                </a:solidFill>
                <a:latin typeface="Arial" panose="020B0604020202020204" pitchFamily="34" charset="0"/>
                <a:cs typeface="Arial" panose="020B0604020202020204" pitchFamily="34" charset="0"/>
              </a:rPr>
              <a:t>mages without alt text will not contribute to SEO, and they may also hurt accessibility. Large image files could slow down page load time.</a:t>
            </a:r>
            <a:endParaRPr lang="en-IN" sz="1800" dirty="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Add descriptive alt text to all images, using keywords where appropriate . Compress images to reduce load times without compromising quality.</a:t>
            </a:r>
          </a:p>
          <a:p>
            <a:pPr marL="0" indent="0">
              <a:buNone/>
            </a:pPr>
            <a:endParaRPr lang="en-US" sz="1800" b="1" dirty="0">
              <a:solidFill>
                <a:schemeClr val="bg1"/>
              </a:solidFill>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091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338A4-C458-6C35-57B7-7CAB72F6E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A82D1-F810-2217-D6D6-2B70F3B44615}"/>
              </a:ext>
            </a:extLst>
          </p:cNvPr>
          <p:cNvSpPr>
            <a:spLocks noGrp="1"/>
          </p:cNvSpPr>
          <p:nvPr>
            <p:ph type="title"/>
          </p:nvPr>
        </p:nvSpPr>
        <p:spPr>
          <a:xfrm>
            <a:off x="1141413" y="108156"/>
            <a:ext cx="9905998" cy="530941"/>
          </a:xfrm>
        </p:spPr>
        <p:txBody>
          <a:bodyPr>
            <a:normAutofit/>
          </a:bodyPr>
          <a:lstStyle/>
          <a:p>
            <a:r>
              <a:rPr lang="en-US" sz="800" b="1" dirty="0">
                <a:solidFill>
                  <a:schemeClr val="bg1"/>
                </a:solidFill>
                <a:latin typeface="Arial" panose="020B0604020202020204" pitchFamily="34" charset="0"/>
                <a:cs typeface="Arial" panose="020B0604020202020204" pitchFamily="34" charset="0"/>
              </a:rPr>
              <a:t>.</a:t>
            </a:r>
            <a:endParaRPr lang="en-IN" sz="8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95B333-8806-DD21-BB19-86A66463C014}"/>
              </a:ext>
            </a:extLst>
          </p:cNvPr>
          <p:cNvSpPr>
            <a:spLocks noGrp="1"/>
          </p:cNvSpPr>
          <p:nvPr>
            <p:ph idx="1"/>
          </p:nvPr>
        </p:nvSpPr>
        <p:spPr>
          <a:xfrm>
            <a:off x="1141412" y="639098"/>
            <a:ext cx="9905999" cy="5732206"/>
          </a:xfrm>
        </p:spPr>
        <p:txBody>
          <a:bodyPr>
            <a:normAutofit fontScale="77500" lnSpcReduction="20000"/>
          </a:bodyPr>
          <a:lstStyle/>
          <a:p>
            <a:pPr marL="0" indent="0">
              <a:buNone/>
            </a:pPr>
            <a:r>
              <a:rPr lang="en-IN" sz="2300" b="1" i="0" u="none" strike="noStrike" dirty="0">
                <a:solidFill>
                  <a:srgbClr val="000000"/>
                </a:solidFill>
                <a:effectLst/>
                <a:latin typeface="Arial" panose="020B0604020202020204" pitchFamily="34" charset="0"/>
              </a:rPr>
              <a:t>Selected Pages</a:t>
            </a:r>
            <a:r>
              <a:rPr lang="en-IN" sz="2300" b="1" dirty="0">
                <a:solidFill>
                  <a:srgbClr val="000000"/>
                </a:solidFill>
                <a:latin typeface="Arial" panose="020B0604020202020204" pitchFamily="34" charset="0"/>
              </a:rPr>
              <a:t> 2</a:t>
            </a:r>
            <a:r>
              <a:rPr lang="en-IN" sz="2300" b="1" i="0" u="none" strike="noStrike" dirty="0">
                <a:solidFill>
                  <a:srgbClr val="000000"/>
                </a:solidFill>
                <a:effectLst/>
                <a:latin typeface="Arial" panose="020B0604020202020204" pitchFamily="34" charset="0"/>
              </a:rPr>
              <a:t>:</a:t>
            </a:r>
          </a:p>
          <a:p>
            <a:pPr marL="0" indent="0">
              <a:buNone/>
            </a:pPr>
            <a:r>
              <a:rPr lang="en-IN" sz="2300" b="1" dirty="0">
                <a:solidFill>
                  <a:srgbClr val="000000"/>
                </a:solidFill>
                <a:latin typeface="Arial" panose="020B0604020202020204" pitchFamily="34" charset="0"/>
              </a:rPr>
              <a:t>      </a:t>
            </a:r>
            <a:r>
              <a:rPr lang="en-IN" sz="2300" dirty="0">
                <a:solidFill>
                  <a:srgbClr val="000000"/>
                </a:solidFill>
                <a:highlight>
                  <a:srgbClr val="FFFF00"/>
                </a:highlight>
                <a:latin typeface="Arial" panose="020B0604020202020204" pitchFamily="34" charset="0"/>
              </a:rPr>
              <a:t>https://www.eazyerp.com/crmmodules/lead-management.php#solution</a:t>
            </a:r>
            <a:endParaRPr lang="en-IN" sz="2300" dirty="0">
              <a:highlight>
                <a:srgbClr val="FFFF00"/>
              </a:highlight>
              <a:latin typeface="Arial" panose="020B0604020202020204" pitchFamily="34" charset="0"/>
              <a:cs typeface="Arial" panose="020B0604020202020204" pitchFamily="34" charset="0"/>
            </a:endParaRPr>
          </a:p>
          <a:p>
            <a:pPr rtl="0">
              <a:spcBef>
                <a:spcPts val="1200"/>
              </a:spcBef>
              <a:spcAft>
                <a:spcPts val="1200"/>
              </a:spcAft>
            </a:pPr>
            <a:r>
              <a:rPr lang="en-IN" sz="2300" b="1" dirty="0">
                <a:solidFill>
                  <a:srgbClr val="000000"/>
                </a:solidFill>
                <a:latin typeface="Arial" panose="020B0604020202020204" pitchFamily="34" charset="0"/>
              </a:rPr>
              <a:t>Title tag:</a:t>
            </a:r>
          </a:p>
          <a:p>
            <a:pPr marL="0" indent="0" rtl="0">
              <a:spcBef>
                <a:spcPts val="1200"/>
              </a:spcBef>
              <a:spcAft>
                <a:spcPts val="1200"/>
              </a:spcAft>
              <a:buNone/>
            </a:pPr>
            <a:r>
              <a:rPr lang="en-US" sz="2100" b="1" dirty="0">
                <a:solidFill>
                  <a:schemeClr val="bg1"/>
                </a:solidFill>
                <a:effectLst/>
                <a:latin typeface="Arial" panose="020B0604020202020204" pitchFamily="34" charset="0"/>
                <a:cs typeface="Arial" panose="020B0604020202020204" pitchFamily="34" charset="0"/>
              </a:rPr>
              <a:t>Strengths</a:t>
            </a:r>
            <a:r>
              <a:rPr lang="en-US" sz="2100" b="0" dirty="0">
                <a:solidFill>
                  <a:schemeClr val="bg1"/>
                </a:solidFill>
                <a:effectLst/>
                <a:latin typeface="Arial" panose="020B0604020202020204" pitchFamily="34" charset="0"/>
                <a:cs typeface="Arial" panose="020B0604020202020204" pitchFamily="34" charset="0"/>
              </a:rPr>
              <a:t>: The title tag is presumably relevant to the content (Lead Management in a CRM system).</a:t>
            </a:r>
          </a:p>
          <a:p>
            <a:pPr marL="0" indent="0" rtl="0">
              <a:spcBef>
                <a:spcPts val="1200"/>
              </a:spcBef>
              <a:spcAft>
                <a:spcPts val="1200"/>
              </a:spcAft>
              <a:buNone/>
            </a:pPr>
            <a:r>
              <a:rPr lang="en-IN" sz="2100" b="1" dirty="0">
                <a:solidFill>
                  <a:schemeClr val="bg1"/>
                </a:solidFill>
                <a:latin typeface="Arial" panose="020B0604020202020204" pitchFamily="34" charset="0"/>
                <a:cs typeface="Arial" panose="020B0604020202020204" pitchFamily="34" charset="0"/>
              </a:rPr>
              <a:t>Weaknesses: </a:t>
            </a:r>
            <a:r>
              <a:rPr lang="en-US" sz="2100" dirty="0">
                <a:solidFill>
                  <a:schemeClr val="bg1"/>
                </a:solidFill>
                <a:latin typeface="Arial" panose="020B0604020202020204" pitchFamily="34" charset="0"/>
                <a:cs typeface="Arial" panose="020B0604020202020204" pitchFamily="34" charset="0"/>
              </a:rPr>
              <a:t>Without checking the actual title tag, it’s unclear if it contains high-priority keywords. A missing or poorly optimized title tag will negatively affect SEO. It’s important to ensure the title tag includes both the primary keyword ("Lead Management") and the brand name ("EazyERP").</a:t>
            </a:r>
          </a:p>
          <a:p>
            <a:pPr marL="0" indent="0" rtl="0">
              <a:spcBef>
                <a:spcPts val="1200"/>
              </a:spcBef>
              <a:spcAft>
                <a:spcPts val="1200"/>
              </a:spcAft>
              <a:buNone/>
            </a:pPr>
            <a:r>
              <a:rPr lang="en-US" sz="2100" b="1" dirty="0">
                <a:solidFill>
                  <a:schemeClr val="bg1"/>
                </a:solidFill>
                <a:latin typeface="Arial" panose="020B0604020202020204" pitchFamily="34" charset="0"/>
                <a:cs typeface="Arial" panose="020B0604020202020204" pitchFamily="34" charset="0"/>
              </a:rPr>
              <a:t>Actionable Item :</a:t>
            </a:r>
            <a:r>
              <a:rPr lang="en-US" sz="2300" dirty="0">
                <a:solidFill>
                  <a:schemeClr val="bg1"/>
                </a:solidFill>
                <a:latin typeface="Arial" panose="020B0604020202020204" pitchFamily="34" charset="0"/>
                <a:cs typeface="Arial" panose="020B0604020202020204" pitchFamily="34" charset="0"/>
              </a:rPr>
              <a:t>Ensure the title </a:t>
            </a:r>
            <a:r>
              <a:rPr lang="en-US" sz="2100" dirty="0">
                <a:solidFill>
                  <a:schemeClr val="bg1"/>
                </a:solidFill>
                <a:latin typeface="Arial" panose="020B0604020202020204" pitchFamily="34" charset="0"/>
                <a:cs typeface="Arial" panose="020B0604020202020204" pitchFamily="34" charset="0"/>
              </a:rPr>
              <a:t>tag is clear, descriptive, and includes primary keywords such as "Lead Management CRM," "CRM Lead Management Module," and "EazyERP </a:t>
            </a:r>
            <a:r>
              <a:rPr lang="en-US" sz="2100" dirty="0" err="1">
                <a:solidFill>
                  <a:schemeClr val="bg1"/>
                </a:solidFill>
                <a:latin typeface="Arial" panose="020B0604020202020204" pitchFamily="34" charset="0"/>
                <a:cs typeface="Arial" panose="020B0604020202020204" pitchFamily="34" charset="0"/>
              </a:rPr>
              <a:t>CRM."Keep</a:t>
            </a:r>
            <a:r>
              <a:rPr lang="en-US" sz="2100" dirty="0">
                <a:solidFill>
                  <a:schemeClr val="bg1"/>
                </a:solidFill>
                <a:latin typeface="Arial" panose="020B0604020202020204" pitchFamily="34" charset="0"/>
                <a:cs typeface="Arial" panose="020B0604020202020204" pitchFamily="34" charset="0"/>
              </a:rPr>
              <a:t> it under 60 characters to ensure it's not truncated in search results.</a:t>
            </a:r>
          </a:p>
          <a:p>
            <a:pPr marL="0" indent="0" rtl="0">
              <a:spcBef>
                <a:spcPts val="1200"/>
              </a:spcBef>
              <a:spcAft>
                <a:spcPts val="1200"/>
              </a:spcAft>
              <a:buNone/>
            </a:pPr>
            <a:r>
              <a:rPr lang="en-US" sz="2100" dirty="0">
                <a:solidFill>
                  <a:schemeClr val="bg1"/>
                </a:solidFill>
                <a:latin typeface="Arial" panose="020B0604020202020204" pitchFamily="34" charset="0"/>
                <a:cs typeface="Arial" panose="020B0604020202020204" pitchFamily="34" charset="0"/>
              </a:rPr>
              <a:t>Example title tag: Lead Management Module - EazyERP CRM Software.</a:t>
            </a:r>
          </a:p>
          <a:p>
            <a:pPr marL="0" indent="0" rtl="0">
              <a:spcBef>
                <a:spcPts val="1200"/>
              </a:spcBef>
              <a:spcAft>
                <a:spcPts val="1200"/>
              </a:spcAft>
              <a:buNone/>
            </a:pPr>
            <a:endParaRPr lang="en-US" sz="1800" dirty="0">
              <a:solidFill>
                <a:schemeClr val="bg1"/>
              </a:solidFill>
              <a:latin typeface="Arial" panose="020B0604020202020204" pitchFamily="34" charset="0"/>
              <a:cs typeface="Arial" panose="020B0604020202020204" pitchFamily="34" charset="0"/>
            </a:endParaRPr>
          </a:p>
          <a:p>
            <a:pPr marL="0" indent="0">
              <a:buNone/>
            </a:pPr>
            <a:br>
              <a:rPr lang="en-IN" sz="1400" dirty="0"/>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479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1D5F-156A-6653-CFCB-E73F278FB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B890A-649A-B8B3-081E-CD9F27B053D1}"/>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24E12F13-F549-30B5-E6FD-4DBE742EAF8C}"/>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Meta Description</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The meta description (if properly implemented) will give search engines and users a brief overview of the page’s content.</a:t>
            </a:r>
            <a:r>
              <a:rPr lang="en-US" sz="1800" dirty="0">
                <a:solidFill>
                  <a:schemeClr val="bg1"/>
                </a:solidFill>
                <a:latin typeface="Arial" panose="020B0604020202020204" pitchFamily="34" charset="0"/>
                <a:cs typeface="Arial" panose="020B0604020202020204" pitchFamily="34" charset="0"/>
              </a:rPr>
              <a:t>.</a:t>
            </a:r>
            <a:endParaRPr lang="en-IN" sz="1800" dirty="0">
              <a:solidFill>
                <a:schemeClr val="bg1"/>
              </a:solidFill>
              <a:effectLst/>
              <a:latin typeface="Arial" panose="020B0604020202020204" pitchFamily="34" charset="0"/>
              <a:cs typeface="Arial" panose="020B0604020202020204" pitchFamily="34" charset="0"/>
            </a:endParaRPr>
          </a:p>
          <a:p>
            <a:pPr marL="0" indent="0">
              <a:buNone/>
            </a:pPr>
            <a:r>
              <a:rPr lang="en-IN" sz="1800" b="1" dirty="0">
                <a:solidFill>
                  <a:schemeClr val="bg1"/>
                </a:solidFill>
                <a:latin typeface="Arial" panose="020B0604020202020204" pitchFamily="34" charset="0"/>
                <a:cs typeface="Arial" panose="020B0604020202020204" pitchFamily="34" charset="0"/>
              </a:rPr>
              <a:t>Weaknesses: </a:t>
            </a:r>
            <a:r>
              <a:rPr lang="en-US" sz="1800" dirty="0">
                <a:solidFill>
                  <a:schemeClr val="bg1"/>
                </a:solidFill>
                <a:latin typeface="Arial" panose="020B0604020202020204" pitchFamily="34" charset="0"/>
                <a:cs typeface="Arial" panose="020B0604020202020204" pitchFamily="34" charset="0"/>
              </a:rPr>
              <a:t>If the meta description is missing or not optimized, it could lead to lower click-through rates (CTR) in search results.</a:t>
            </a:r>
          </a:p>
          <a:p>
            <a:pPr marL="0" indent="0">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Add a compelling meta description with relevant keywords.</a:t>
            </a:r>
          </a:p>
          <a:p>
            <a:pPr marL="0" indent="0">
              <a:buNone/>
            </a:pPr>
            <a:r>
              <a:rPr lang="en-US" sz="1800" dirty="0">
                <a:solidFill>
                  <a:schemeClr val="bg1"/>
                </a:solidFill>
                <a:latin typeface="Arial" panose="020B0604020202020204" pitchFamily="34" charset="0"/>
                <a:cs typeface="Arial" panose="020B0604020202020204" pitchFamily="34" charset="0"/>
              </a:rPr>
              <a:t>Example: Manage your leads efficiently with EazyERP’s Lead Management CRM Module. Automate and track leads to drive sales and conversions. (Under 160 characters).</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55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F0A73-3174-E12A-FF03-8FF8AB16A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06A67C-9EE3-0682-A3BC-7F8649F0BF98}"/>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7FE70EF-CAA0-AD47-A12A-E21108A0C413}"/>
              </a:ext>
            </a:extLst>
          </p:cNvPr>
          <p:cNvSpPr>
            <a:spLocks noGrp="1"/>
          </p:cNvSpPr>
          <p:nvPr>
            <p:ph idx="1"/>
          </p:nvPr>
        </p:nvSpPr>
        <p:spPr>
          <a:xfrm>
            <a:off x="1141412" y="619432"/>
            <a:ext cx="9905999" cy="5751871"/>
          </a:xfrm>
        </p:spPr>
        <p:txBody>
          <a:bodyPr>
            <a:normAutofit/>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Headings</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Proper use of headings helps structure content and aids search engines in understanding the topic hierarchy.</a:t>
            </a:r>
          </a:p>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Weaknesses</a:t>
            </a:r>
            <a:r>
              <a:rPr lang="en-IN" sz="1900" dirty="0">
                <a:solidFill>
                  <a:schemeClr val="bg1"/>
                </a:solidFill>
                <a:latin typeface="Arial" panose="020B0604020202020204" pitchFamily="34" charset="0"/>
                <a:cs typeface="Arial" panose="020B0604020202020204" pitchFamily="34" charset="0"/>
              </a:rPr>
              <a:t>:</a:t>
            </a:r>
            <a:r>
              <a:rPr lang="en-US" sz="1900" dirty="0">
                <a:solidFill>
                  <a:schemeClr val="bg1"/>
                </a:solidFill>
                <a:latin typeface="Arial" panose="020B0604020202020204" pitchFamily="34" charset="0"/>
                <a:cs typeface="Arial" panose="020B0604020202020204" pitchFamily="34" charset="0"/>
              </a:rPr>
              <a:t>The H1 tag should be used only once and clearly describe the page’s main focus. It's important to ensure that H2 and H3 headings are used effectively to break down the content . If heading tags are not optimized or if H1 is missing, it can impact SEO.</a:t>
            </a:r>
          </a:p>
          <a:p>
            <a:pPr marL="0" indent="0" rtl="0">
              <a:spcBef>
                <a:spcPts val="1200"/>
              </a:spcBef>
              <a:spcAft>
                <a:spcPts val="1200"/>
              </a:spcAft>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Ensure there is one H1 tag on the page, which should reflect the primary keyword and the content’s focus (e.g., "Lead Management CRM Software - EazyERP").Use H2 tags for subheadings (e.g., "Features of the Lead Management Module," "Benefits of Lead Management CRM," etc.).Make sure the H3 tags (if any) are also optimized with related keywords and improve content readability.</a:t>
            </a:r>
          </a:p>
          <a:p>
            <a:pPr marL="0" indent="0" rtl="0">
              <a:spcBef>
                <a:spcPts val="1200"/>
              </a:spcBef>
              <a:spcAft>
                <a:spcPts val="1200"/>
              </a:spcAft>
              <a:buNone/>
            </a:pPr>
            <a:endParaRPr lang="en-US" sz="1800" b="1"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126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15961-2F11-7CD4-5EA6-868839D5A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07F2E-1CD7-FD1F-4EFA-393D01DE6283}"/>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6C83A1A3-8439-2518-8D4A-62B54B72FAB5}"/>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rgbClr val="000000"/>
                </a:solidFill>
                <a:latin typeface="Arial" panose="020B0604020202020204" pitchFamily="34" charset="0"/>
              </a:rPr>
              <a:t>Image Optimization:</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 </a:t>
            </a:r>
            <a:r>
              <a:rPr lang="en-US" sz="1800" b="0" dirty="0">
                <a:solidFill>
                  <a:schemeClr val="bg1"/>
                </a:solidFill>
                <a:effectLst/>
                <a:latin typeface="Arial" panose="020B0604020202020204" pitchFamily="34" charset="0"/>
                <a:cs typeface="Arial" panose="020B0604020202020204" pitchFamily="34" charset="0"/>
              </a:rPr>
              <a:t>: If the page contains images that illustrate the features of the lead management module, it will enhance user experience.</a:t>
            </a:r>
          </a:p>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Weaknesses</a:t>
            </a:r>
            <a:r>
              <a:rPr lang="en-IN" sz="1800" dirty="0">
                <a:solidFill>
                  <a:schemeClr val="bg1"/>
                </a:solidFill>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Images without descriptive alt text will not contribute to SEO and may negatively affect accessibility . Large image files can slow down the page, negatively affecting user experience and SEO.</a:t>
            </a:r>
          </a:p>
          <a:p>
            <a:pPr marL="0" indent="0" rtl="0">
              <a:spcBef>
                <a:spcPts val="1200"/>
              </a:spcBef>
              <a:spcAft>
                <a:spcPts val="1200"/>
              </a:spcAft>
              <a:buNone/>
            </a:pPr>
            <a:r>
              <a:rPr lang="en-US" sz="1800" b="1" dirty="0">
                <a:solidFill>
                  <a:schemeClr val="bg1"/>
                </a:solidFill>
                <a:latin typeface="Arial" panose="020B0604020202020204" pitchFamily="34" charset="0"/>
                <a:cs typeface="Arial" panose="020B0604020202020204" pitchFamily="34" charset="0"/>
              </a:rPr>
              <a:t>Actionable Item : </a:t>
            </a:r>
            <a:r>
              <a:rPr lang="en-US" sz="1800" dirty="0">
                <a:solidFill>
                  <a:schemeClr val="bg1"/>
                </a:solidFill>
                <a:latin typeface="Arial" panose="020B0604020202020204" pitchFamily="34" charset="0"/>
                <a:cs typeface="Arial" panose="020B0604020202020204" pitchFamily="34" charset="0"/>
              </a:rPr>
              <a:t>Add alt text to all images, incorporating relevant keywords (e.g., "Lead Management Dashboard," "CRM Lead Tracking").Compress images to improve page load speed without compromising quality . Use modern image formats (like WebP) to reduce file sizes.</a:t>
            </a:r>
          </a:p>
          <a:p>
            <a:pPr marL="0" indent="0" rtl="0">
              <a:spcBef>
                <a:spcPts val="1200"/>
              </a:spcBef>
              <a:spcAft>
                <a:spcPts val="1200"/>
              </a:spcAft>
              <a:buNone/>
            </a:pPr>
            <a:r>
              <a:rPr lang="en-US" sz="1800" dirty="0">
                <a:solidFill>
                  <a:schemeClr val="bg1"/>
                </a:solidFill>
                <a:latin typeface="Arial" panose="020B0604020202020204" pitchFamily="34" charset="0"/>
                <a:cs typeface="Arial" panose="020B0604020202020204" pitchFamily="34" charset="0"/>
              </a:rPr>
              <a:t>.</a:t>
            </a:r>
          </a:p>
          <a:p>
            <a:pPr marL="0" indent="0">
              <a:buNone/>
            </a:pPr>
            <a:endParaRPr lang="en-US" sz="1800" b="1" dirty="0">
              <a:solidFill>
                <a:schemeClr val="bg1"/>
              </a:solidFill>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6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16CFB-F13D-46A0-0AC1-41327FF2A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48ADE-652D-1235-7C37-6CF5310EDFBF}"/>
              </a:ext>
            </a:extLst>
          </p:cNvPr>
          <p:cNvSpPr>
            <a:spLocks noGrp="1"/>
          </p:cNvSpPr>
          <p:nvPr>
            <p:ph type="title"/>
          </p:nvPr>
        </p:nvSpPr>
        <p:spPr>
          <a:xfrm>
            <a:off x="1141413" y="108156"/>
            <a:ext cx="9905998" cy="530941"/>
          </a:xfrm>
        </p:spPr>
        <p:txBody>
          <a:bodyPr>
            <a:normAutofit/>
          </a:bodyPr>
          <a:lstStyle/>
          <a:p>
            <a:r>
              <a:rPr lang="en-US" sz="800" b="1" dirty="0">
                <a:solidFill>
                  <a:schemeClr val="bg1"/>
                </a:solidFill>
                <a:latin typeface="Arial" panose="020B0604020202020204" pitchFamily="34" charset="0"/>
                <a:cs typeface="Arial" panose="020B0604020202020204" pitchFamily="34" charset="0"/>
              </a:rPr>
              <a:t>.</a:t>
            </a:r>
            <a:endParaRPr lang="en-IN" sz="8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F2A1B9B-9E64-C829-C29A-4AE478FF45C9}"/>
              </a:ext>
            </a:extLst>
          </p:cNvPr>
          <p:cNvSpPr>
            <a:spLocks noGrp="1"/>
          </p:cNvSpPr>
          <p:nvPr>
            <p:ph idx="1"/>
          </p:nvPr>
        </p:nvSpPr>
        <p:spPr>
          <a:xfrm>
            <a:off x="1141412" y="639098"/>
            <a:ext cx="9905999" cy="5732206"/>
          </a:xfrm>
        </p:spPr>
        <p:txBody>
          <a:bodyPr>
            <a:normAutofit fontScale="25000" lnSpcReduction="20000"/>
          </a:bodyPr>
          <a:lstStyle/>
          <a:p>
            <a:pPr marL="0" indent="0">
              <a:buNone/>
            </a:pPr>
            <a:r>
              <a:rPr lang="en-IN" sz="8000" b="1" i="0" u="none" strike="noStrike" dirty="0">
                <a:solidFill>
                  <a:srgbClr val="000000"/>
                </a:solidFill>
                <a:effectLst/>
                <a:latin typeface="Arial" panose="020B0604020202020204" pitchFamily="34" charset="0"/>
              </a:rPr>
              <a:t>Selected Pages</a:t>
            </a:r>
            <a:r>
              <a:rPr lang="en-IN" sz="8000" b="1" dirty="0">
                <a:solidFill>
                  <a:srgbClr val="000000"/>
                </a:solidFill>
                <a:latin typeface="Arial" panose="020B0604020202020204" pitchFamily="34" charset="0"/>
              </a:rPr>
              <a:t> 3</a:t>
            </a:r>
            <a:r>
              <a:rPr lang="en-IN" sz="8000" b="1" i="0" u="none" strike="noStrike" dirty="0">
                <a:solidFill>
                  <a:srgbClr val="000000"/>
                </a:solidFill>
                <a:effectLst/>
                <a:latin typeface="Arial" panose="020B0604020202020204" pitchFamily="34" charset="0"/>
              </a:rPr>
              <a:t>:</a:t>
            </a:r>
          </a:p>
          <a:p>
            <a:pPr marL="0" indent="0">
              <a:buNone/>
            </a:pPr>
            <a:r>
              <a:rPr lang="en-IN" sz="2300" b="1" dirty="0">
                <a:solidFill>
                  <a:srgbClr val="000000"/>
                </a:solidFill>
                <a:latin typeface="Arial" panose="020B0604020202020204" pitchFamily="34" charset="0"/>
              </a:rPr>
              <a:t>      </a:t>
            </a:r>
            <a:r>
              <a:rPr lang="en-IN" sz="7200" b="1" dirty="0">
                <a:solidFill>
                  <a:srgbClr val="000000"/>
                </a:solidFill>
                <a:highlight>
                  <a:srgbClr val="FFFF00"/>
                </a:highlight>
                <a:latin typeface="Arial" panose="020B0604020202020204" pitchFamily="34" charset="0"/>
              </a:rPr>
              <a:t>https://www.eazyerp.com/client.php</a:t>
            </a:r>
            <a:endParaRPr lang="en-IN" sz="7200" dirty="0">
              <a:highlight>
                <a:srgbClr val="FFFF00"/>
              </a:highlight>
              <a:latin typeface="Arial" panose="020B0604020202020204" pitchFamily="34" charset="0"/>
              <a:cs typeface="Arial" panose="020B0604020202020204" pitchFamily="34" charset="0"/>
            </a:endParaRPr>
          </a:p>
          <a:p>
            <a:pPr rtl="0">
              <a:spcBef>
                <a:spcPts val="1200"/>
              </a:spcBef>
              <a:spcAft>
                <a:spcPts val="1200"/>
              </a:spcAft>
            </a:pPr>
            <a:r>
              <a:rPr lang="en-IN" sz="7200" b="1" dirty="0">
                <a:solidFill>
                  <a:srgbClr val="000000"/>
                </a:solidFill>
                <a:latin typeface="Arial" panose="020B0604020202020204" pitchFamily="34" charset="0"/>
              </a:rPr>
              <a:t>Title tag</a:t>
            </a:r>
          </a:p>
          <a:p>
            <a:pPr marL="0" indent="0" rtl="0">
              <a:spcBef>
                <a:spcPts val="1200"/>
              </a:spcBef>
              <a:spcAft>
                <a:spcPts val="1200"/>
              </a:spcAft>
              <a:buNone/>
            </a:pPr>
            <a:r>
              <a:rPr lang="en-US" sz="7200" b="1" dirty="0">
                <a:solidFill>
                  <a:schemeClr val="bg1"/>
                </a:solidFill>
                <a:effectLst/>
                <a:latin typeface="Arial" panose="020B0604020202020204" pitchFamily="34" charset="0"/>
                <a:cs typeface="Arial" panose="020B0604020202020204" pitchFamily="34" charset="0"/>
              </a:rPr>
              <a:t>Strengths : </a:t>
            </a:r>
            <a:r>
              <a:rPr lang="en-US" sz="7200" dirty="0">
                <a:solidFill>
                  <a:schemeClr val="bg1"/>
                </a:solidFill>
                <a:effectLst/>
                <a:latin typeface="Arial" panose="020B0604020202020204" pitchFamily="34" charset="0"/>
                <a:cs typeface="Arial" panose="020B0604020202020204" pitchFamily="34" charset="0"/>
              </a:rPr>
              <a:t>The title tag should ideally include the primary keyword of the page and represent its content well.</a:t>
            </a:r>
          </a:p>
          <a:p>
            <a:pPr marL="0" indent="0" rtl="0">
              <a:spcBef>
                <a:spcPts val="1200"/>
              </a:spcBef>
              <a:spcAft>
                <a:spcPts val="1200"/>
              </a:spcAft>
              <a:buNone/>
            </a:pPr>
            <a:r>
              <a:rPr lang="en-IN" sz="7200" b="1" dirty="0">
                <a:solidFill>
                  <a:schemeClr val="bg1"/>
                </a:solidFill>
                <a:latin typeface="Arial" panose="020B0604020202020204" pitchFamily="34" charset="0"/>
                <a:cs typeface="Arial" panose="020B0604020202020204" pitchFamily="34" charset="0"/>
              </a:rPr>
              <a:t>Weaknesses:</a:t>
            </a:r>
            <a:r>
              <a:rPr lang="en-US" sz="7200" dirty="0">
                <a:solidFill>
                  <a:schemeClr val="bg1"/>
                </a:solidFill>
                <a:latin typeface="Arial" panose="020B0604020202020204" pitchFamily="34" charset="0"/>
                <a:cs typeface="Arial" panose="020B0604020202020204" pitchFamily="34" charset="0"/>
              </a:rPr>
              <a:t>It's unclear if the title tag is optimized, as it hasn’t been shared </a:t>
            </a:r>
            <a:r>
              <a:rPr lang="en-US" sz="7200" dirty="0" err="1">
                <a:solidFill>
                  <a:schemeClr val="bg1"/>
                </a:solidFill>
                <a:latin typeface="Arial" panose="020B0604020202020204" pitchFamily="34" charset="0"/>
                <a:cs typeface="Arial" panose="020B0604020202020204" pitchFamily="34" charset="0"/>
              </a:rPr>
              <a:t>here.If</a:t>
            </a:r>
            <a:r>
              <a:rPr lang="en-US" sz="7200" dirty="0">
                <a:solidFill>
                  <a:schemeClr val="bg1"/>
                </a:solidFill>
                <a:latin typeface="Arial" panose="020B0604020202020204" pitchFamily="34" charset="0"/>
                <a:cs typeface="Arial" panose="020B0604020202020204" pitchFamily="34" charset="0"/>
              </a:rPr>
              <a:t> the title is something generic like "Client", it may not effectively target relevant search queries</a:t>
            </a:r>
            <a:r>
              <a:rPr lang="en-US" sz="7200" b="1" dirty="0">
                <a:solidFill>
                  <a:schemeClr val="bg1"/>
                </a:solidFill>
                <a:latin typeface="Arial" panose="020B0604020202020204" pitchFamily="34" charset="0"/>
                <a:cs typeface="Arial" panose="020B0604020202020204" pitchFamily="34" charset="0"/>
              </a:rPr>
              <a:t>.</a:t>
            </a:r>
            <a:endParaRPr lang="en-US" sz="7200"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r>
              <a:rPr lang="en-US" sz="7200" b="1" dirty="0">
                <a:solidFill>
                  <a:schemeClr val="bg1"/>
                </a:solidFill>
                <a:latin typeface="Arial" panose="020B0604020202020204" pitchFamily="34" charset="0"/>
                <a:cs typeface="Arial" panose="020B0604020202020204" pitchFamily="34" charset="0"/>
              </a:rPr>
              <a:t>Actionable Item :</a:t>
            </a:r>
            <a:r>
              <a:rPr lang="en-US" sz="7200" dirty="0">
                <a:solidFill>
                  <a:schemeClr val="bg1"/>
                </a:solidFill>
                <a:latin typeface="Arial" panose="020B0604020202020204" pitchFamily="34" charset="0"/>
                <a:cs typeface="Arial" panose="020B0604020202020204" pitchFamily="34" charset="0"/>
              </a:rPr>
              <a:t>Ensure the title tag is optimized and includes primary keywords relevant to the page. Example titles might be: EazyERP Client Success </a:t>
            </a:r>
            <a:r>
              <a:rPr lang="en-US" sz="7200" dirty="0" err="1">
                <a:solidFill>
                  <a:schemeClr val="bg1"/>
                </a:solidFill>
                <a:latin typeface="Arial" panose="020B0604020202020204" pitchFamily="34" charset="0"/>
                <a:cs typeface="Arial" panose="020B0604020202020204" pitchFamily="34" charset="0"/>
              </a:rPr>
              <a:t>Stories,Our</a:t>
            </a:r>
            <a:r>
              <a:rPr lang="en-US" sz="7200" dirty="0">
                <a:solidFill>
                  <a:schemeClr val="bg1"/>
                </a:solidFill>
                <a:latin typeface="Arial" panose="020B0604020202020204" pitchFamily="34" charset="0"/>
                <a:cs typeface="Arial" panose="020B0604020202020204" pitchFamily="34" charset="0"/>
              </a:rPr>
              <a:t> Clients - Trusted by Businesses for ERP Solutions</a:t>
            </a:r>
          </a:p>
          <a:p>
            <a:pPr marL="0" indent="0" rtl="0">
              <a:spcBef>
                <a:spcPts val="1200"/>
              </a:spcBef>
              <a:spcAft>
                <a:spcPts val="1200"/>
              </a:spcAft>
              <a:buNone/>
            </a:pPr>
            <a:r>
              <a:rPr lang="en-US" sz="7200" dirty="0">
                <a:solidFill>
                  <a:schemeClr val="bg1"/>
                </a:solidFill>
                <a:latin typeface="Arial" panose="020B0604020202020204" pitchFamily="34" charset="0"/>
                <a:cs typeface="Arial" panose="020B0604020202020204" pitchFamily="34" charset="0"/>
              </a:rPr>
              <a:t>Keep it under 60 characters to avoid truncation in search results</a:t>
            </a:r>
            <a:r>
              <a:rPr lang="en-US" sz="7200" b="1" dirty="0">
                <a:solidFill>
                  <a:schemeClr val="bg1"/>
                </a:solidFill>
                <a:latin typeface="Arial" panose="020B0604020202020204" pitchFamily="34" charset="0"/>
                <a:cs typeface="Arial" panose="020B0604020202020204" pitchFamily="34" charset="0"/>
              </a:rPr>
              <a:t>.</a:t>
            </a:r>
          </a:p>
          <a:p>
            <a:pPr marL="0" indent="0" rtl="0">
              <a:spcBef>
                <a:spcPts val="1200"/>
              </a:spcBef>
              <a:spcAft>
                <a:spcPts val="1200"/>
              </a:spcAft>
              <a:buNone/>
            </a:pPr>
            <a:endParaRPr lang="en-US" sz="2100" b="1"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r>
              <a:rPr lang="en-US" sz="2100" dirty="0">
                <a:solidFill>
                  <a:schemeClr val="bg1"/>
                </a:solidFill>
                <a:latin typeface="Arial" panose="020B0604020202020204" pitchFamily="34" charset="0"/>
                <a:cs typeface="Arial" panose="020B0604020202020204" pitchFamily="34" charset="0"/>
              </a:rPr>
              <a:t>.</a:t>
            </a:r>
          </a:p>
          <a:p>
            <a:pPr marL="0" indent="0" rtl="0">
              <a:spcBef>
                <a:spcPts val="1200"/>
              </a:spcBef>
              <a:spcAft>
                <a:spcPts val="1200"/>
              </a:spcAft>
              <a:buNone/>
            </a:pPr>
            <a:endParaRPr lang="en-US" sz="1800" dirty="0">
              <a:solidFill>
                <a:schemeClr val="bg1"/>
              </a:solidFill>
              <a:latin typeface="Arial" panose="020B0604020202020204" pitchFamily="34" charset="0"/>
              <a:cs typeface="Arial" panose="020B0604020202020204" pitchFamily="34" charset="0"/>
            </a:endParaRPr>
          </a:p>
          <a:p>
            <a:pPr marL="0" indent="0">
              <a:buNone/>
            </a:pPr>
            <a:br>
              <a:rPr lang="en-IN" sz="1400" dirty="0"/>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28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316DC-BAD1-073D-A5E0-AF7A76525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8D1DD-E2C7-1E1F-5FF2-B0639086B90C}"/>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2EBBB11B-7D54-33F9-C08C-E87D4648FF03}"/>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Meta Description</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:The meta description is an important element to encourage click-throughs from search results.</a:t>
            </a:r>
            <a:endParaRPr lang="en-IN" sz="1800" dirty="0">
              <a:solidFill>
                <a:schemeClr val="bg1"/>
              </a:solidFill>
              <a:effectLst/>
              <a:latin typeface="Arial" panose="020B0604020202020204" pitchFamily="34" charset="0"/>
              <a:cs typeface="Arial" panose="020B0604020202020204" pitchFamily="34" charset="0"/>
            </a:endParaRPr>
          </a:p>
          <a:p>
            <a:pPr marL="0" indent="0">
              <a:buNone/>
            </a:pPr>
            <a:r>
              <a:rPr lang="en-IN" sz="1800" b="1" dirty="0">
                <a:solidFill>
                  <a:schemeClr val="bg1"/>
                </a:solidFill>
                <a:latin typeface="Arial" panose="020B0604020202020204" pitchFamily="34" charset="0"/>
                <a:cs typeface="Arial" panose="020B0604020202020204" pitchFamily="34" charset="0"/>
              </a:rPr>
              <a:t>Weaknesses:</a:t>
            </a:r>
            <a:r>
              <a:rPr lang="en-US" sz="1800" dirty="0">
                <a:solidFill>
                  <a:schemeClr val="bg1"/>
                </a:solidFill>
                <a:latin typeface="Arial" panose="020B0604020202020204" pitchFamily="34" charset="0"/>
                <a:cs typeface="Arial" panose="020B0604020202020204" pitchFamily="34" charset="0"/>
              </a:rPr>
              <a:t>It’s unclear if a meta description is implemented. If it’s missing or not optimized, this can negatively affect CTR.</a:t>
            </a:r>
          </a:p>
          <a:p>
            <a:pPr marL="0" indent="0">
              <a:buNone/>
            </a:pPr>
            <a:r>
              <a:rPr lang="en-US" sz="1800" b="1" dirty="0">
                <a:solidFill>
                  <a:schemeClr val="bg1"/>
                </a:solidFill>
                <a:latin typeface="Arial" panose="020B0604020202020204" pitchFamily="34" charset="0"/>
                <a:cs typeface="Arial" panose="020B0604020202020204" pitchFamily="34" charset="0"/>
              </a:rPr>
              <a:t>Actionable Item : </a:t>
            </a:r>
            <a:r>
              <a:rPr lang="en-US" sz="1800" dirty="0">
                <a:solidFill>
                  <a:schemeClr val="bg1"/>
                </a:solidFill>
                <a:latin typeface="Arial" panose="020B0604020202020204" pitchFamily="34" charset="0"/>
                <a:cs typeface="Arial" panose="020B0604020202020204" pitchFamily="34" charset="0"/>
              </a:rPr>
              <a:t>Ensure the meta description is written and optimized. It should be concise and include relevant keywords.</a:t>
            </a:r>
          </a:p>
          <a:p>
            <a:pPr marL="0" indent="0">
              <a:buNone/>
            </a:pPr>
            <a:r>
              <a:rPr lang="en-US" sz="1800" dirty="0">
                <a:solidFill>
                  <a:schemeClr val="bg1"/>
                </a:solidFill>
                <a:latin typeface="Arial" panose="020B0604020202020204" pitchFamily="34" charset="0"/>
                <a:cs typeface="Arial" panose="020B0604020202020204" pitchFamily="34" charset="0"/>
              </a:rPr>
              <a:t> Example:</a:t>
            </a:r>
          </a:p>
          <a:p>
            <a:pPr marL="0" indent="0">
              <a:buNone/>
            </a:pPr>
            <a:r>
              <a:rPr lang="en-US" sz="1800" dirty="0">
                <a:solidFill>
                  <a:schemeClr val="bg1"/>
                </a:solidFill>
                <a:latin typeface="Arial" panose="020B0604020202020204" pitchFamily="34" charset="0"/>
                <a:cs typeface="Arial" panose="020B0604020202020204" pitchFamily="34" charset="0"/>
              </a:rPr>
              <a:t>Discover how EazyERP has helped businesses transform their operations. Explore our client success stories and see why they trust EazyERP.</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324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09771-E621-CF2F-245E-57621371C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82C920-4383-F017-8416-CCDFB94487CA}"/>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3B8F3BA3-56AF-30FC-022D-AF986DDE862D}"/>
              </a:ext>
            </a:extLst>
          </p:cNvPr>
          <p:cNvSpPr>
            <a:spLocks noGrp="1"/>
          </p:cNvSpPr>
          <p:nvPr>
            <p:ph idx="1"/>
          </p:nvPr>
        </p:nvSpPr>
        <p:spPr>
          <a:xfrm>
            <a:off x="1141412" y="619432"/>
            <a:ext cx="9905999" cy="5751871"/>
          </a:xfrm>
        </p:spPr>
        <p:txBody>
          <a:bodyPr>
            <a:normAutofit/>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Headings</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Proper use of headings helps search engines understand the structure and relevance of the content.</a:t>
            </a:r>
          </a:p>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Weaknesses</a:t>
            </a:r>
            <a:r>
              <a:rPr lang="en-IN" sz="1900" dirty="0">
                <a:solidFill>
                  <a:schemeClr val="bg1"/>
                </a:solidFill>
                <a:latin typeface="Arial" panose="020B0604020202020204" pitchFamily="34" charset="0"/>
                <a:cs typeface="Arial" panose="020B0604020202020204" pitchFamily="34" charset="0"/>
              </a:rPr>
              <a:t>:</a:t>
            </a:r>
            <a:r>
              <a:rPr lang="en-US" sz="1900" dirty="0">
                <a:solidFill>
                  <a:schemeClr val="bg1"/>
                </a:solidFill>
                <a:latin typeface="Arial" panose="020B0604020202020204" pitchFamily="34" charset="0"/>
                <a:cs typeface="Arial" panose="020B0604020202020204" pitchFamily="34" charset="0"/>
              </a:rPr>
              <a:t>If the H1 tag is missing or not optimized, search engines will struggle to understand the focus of the </a:t>
            </a:r>
            <a:r>
              <a:rPr lang="en-US" sz="1900" dirty="0" err="1">
                <a:solidFill>
                  <a:schemeClr val="bg1"/>
                </a:solidFill>
                <a:latin typeface="Arial" panose="020B0604020202020204" pitchFamily="34" charset="0"/>
                <a:cs typeface="Arial" panose="020B0604020202020204" pitchFamily="34" charset="0"/>
              </a:rPr>
              <a:t>page.The</a:t>
            </a:r>
            <a:r>
              <a:rPr lang="en-US" sz="1900" dirty="0">
                <a:solidFill>
                  <a:schemeClr val="bg1"/>
                </a:solidFill>
                <a:latin typeface="Arial" panose="020B0604020202020204" pitchFamily="34" charset="0"/>
                <a:cs typeface="Arial" panose="020B0604020202020204" pitchFamily="34" charset="0"/>
              </a:rPr>
              <a:t> page may be missing a clear and informative H1 tag that accurately reflects the page's content.</a:t>
            </a:r>
          </a:p>
          <a:p>
            <a:pPr marL="0" indent="0" rtl="0">
              <a:spcBef>
                <a:spcPts val="1200"/>
              </a:spcBef>
              <a:spcAft>
                <a:spcPts val="1200"/>
              </a:spcAft>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Ensure the H1 tag clearly describes the page’s topic, such as “Our Clients - Success Stories with EazyERP” or “EazyERP Clients: Trusted by Leading Businesses”.</a:t>
            </a:r>
          </a:p>
          <a:p>
            <a:pPr marL="0" indent="0" rtl="0">
              <a:spcBef>
                <a:spcPts val="1200"/>
              </a:spcBef>
              <a:spcAft>
                <a:spcPts val="1200"/>
              </a:spcAft>
              <a:buNone/>
            </a:pPr>
            <a:r>
              <a:rPr lang="en-US" sz="1800" dirty="0">
                <a:solidFill>
                  <a:schemeClr val="bg1"/>
                </a:solidFill>
                <a:latin typeface="Arial" panose="020B0604020202020204" pitchFamily="34" charset="0"/>
                <a:cs typeface="Arial" panose="020B0604020202020204" pitchFamily="34" charset="0"/>
              </a:rPr>
              <a:t>Use H2 and H3 tags to break the content into sections (e.g., "Client Success Stories," "Why Our Clients Trust Us," etc.).</a:t>
            </a:r>
          </a:p>
          <a:p>
            <a:pPr marL="0" indent="0" rtl="0">
              <a:spcBef>
                <a:spcPts val="1200"/>
              </a:spcBef>
              <a:spcAft>
                <a:spcPts val="1200"/>
              </a:spcAft>
              <a:buNone/>
            </a:pPr>
            <a:endParaRPr lang="en-US" sz="1800" b="1"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endParaRPr lang="en-US" sz="1800" b="1"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063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53EEA-EAFC-8F82-CD0F-E25C8BCBD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701326-389C-2015-79D3-B9D7F4B6C844}"/>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4D1D3E78-4325-DA3D-308A-082263408168}"/>
              </a:ext>
            </a:extLst>
          </p:cNvPr>
          <p:cNvSpPr>
            <a:spLocks noGrp="1"/>
          </p:cNvSpPr>
          <p:nvPr>
            <p:ph idx="1"/>
          </p:nvPr>
        </p:nvSpPr>
        <p:spPr>
          <a:xfrm>
            <a:off x="1141412" y="619432"/>
            <a:ext cx="9905999" cy="5751871"/>
          </a:xfrm>
        </p:spPr>
        <p:txBody>
          <a:bodyPr>
            <a:normAutofit/>
          </a:bodyPr>
          <a:lstStyle/>
          <a:p>
            <a:pPr marL="0" indent="0" rtl="0">
              <a:spcBef>
                <a:spcPts val="1200"/>
              </a:spcBef>
              <a:spcAft>
                <a:spcPts val="1200"/>
              </a:spcAft>
              <a:buNone/>
            </a:pPr>
            <a:r>
              <a:rPr lang="en-IN" sz="1800" b="1" dirty="0">
                <a:solidFill>
                  <a:srgbClr val="000000"/>
                </a:solidFill>
                <a:latin typeface="Arial" panose="020B0604020202020204" pitchFamily="34" charset="0"/>
              </a:rPr>
              <a:t>Image Optimization:</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 :</a:t>
            </a:r>
            <a:r>
              <a:rPr lang="en-US" sz="1800" dirty="0">
                <a:solidFill>
                  <a:schemeClr val="bg1"/>
                </a:solidFill>
                <a:effectLst/>
                <a:latin typeface="Arial" panose="020B0604020202020204" pitchFamily="34" charset="0"/>
                <a:cs typeface="Arial" panose="020B0604020202020204" pitchFamily="34" charset="0"/>
              </a:rPr>
              <a:t>Using images or client logos can increase user engagement and add a visual component to the content.</a:t>
            </a:r>
          </a:p>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Weaknesses:</a:t>
            </a:r>
            <a:r>
              <a:rPr lang="en-US" sz="1800" dirty="0">
                <a:solidFill>
                  <a:schemeClr val="bg1"/>
                </a:solidFill>
                <a:latin typeface="Arial" panose="020B0604020202020204" pitchFamily="34" charset="0"/>
                <a:cs typeface="Arial" panose="020B0604020202020204" pitchFamily="34" charset="0"/>
              </a:rPr>
              <a:t>If images are not optimized, they may slow down the page, negatively impacting user experience and SEO. Missing alt text can make the page less accessible and reduce the chances of ranking in image search.</a:t>
            </a:r>
          </a:p>
          <a:p>
            <a:pPr marL="0" indent="0" rtl="0">
              <a:spcBef>
                <a:spcPts val="1200"/>
              </a:spcBef>
              <a:spcAft>
                <a:spcPts val="1200"/>
              </a:spcAft>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Add descriptive alt text to all images that incorporate relevant keywords. Compress images to reduce file sizes and improve page speed. Consider using client logos or screenshots (with permission) for better engagement.</a:t>
            </a:r>
          </a:p>
          <a:p>
            <a:pPr marL="0" indent="0" rtl="0">
              <a:spcBef>
                <a:spcPts val="1200"/>
              </a:spcBef>
              <a:spcAft>
                <a:spcPts val="1200"/>
              </a:spcAft>
              <a:buNone/>
            </a:pPr>
            <a:endParaRPr lang="en-US" sz="1800" b="1" dirty="0">
              <a:solidFill>
                <a:schemeClr val="bg1"/>
              </a:solidFill>
              <a:latin typeface="Arial" panose="020B0604020202020204" pitchFamily="34" charset="0"/>
              <a:cs typeface="Arial" panose="020B0604020202020204" pitchFamily="34" charset="0"/>
            </a:endParaRPr>
          </a:p>
          <a:p>
            <a:pPr marL="0" indent="0" rtl="0">
              <a:spcBef>
                <a:spcPts val="1200"/>
              </a:spcBef>
              <a:spcAft>
                <a:spcPts val="1200"/>
              </a:spcAft>
              <a:buNone/>
            </a:pPr>
            <a:r>
              <a:rPr lang="en-US" sz="1800" dirty="0">
                <a:solidFill>
                  <a:schemeClr val="bg1"/>
                </a:solidFill>
                <a:latin typeface="Arial" panose="020B0604020202020204" pitchFamily="34" charset="0"/>
                <a:cs typeface="Arial" panose="020B0604020202020204" pitchFamily="34" charset="0"/>
              </a:rPr>
              <a:t>.</a:t>
            </a:r>
          </a:p>
          <a:p>
            <a:pPr marL="0" indent="0">
              <a:buNone/>
            </a:pPr>
            <a:endParaRPr lang="en-US" sz="1800" b="1" dirty="0">
              <a:solidFill>
                <a:schemeClr val="bg1"/>
              </a:solidFill>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141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CCD2-02A3-FF68-7314-2D22C33A6B5A}"/>
              </a:ext>
            </a:extLst>
          </p:cNvPr>
          <p:cNvSpPr>
            <a:spLocks noGrp="1"/>
          </p:cNvSpPr>
          <p:nvPr>
            <p:ph type="title"/>
          </p:nvPr>
        </p:nvSpPr>
        <p:spPr>
          <a:xfrm>
            <a:off x="1141413" y="618518"/>
            <a:ext cx="9905998" cy="659676"/>
          </a:xfrm>
        </p:spPr>
        <p:txBody>
          <a:bodyPr/>
          <a:lstStyle/>
          <a:p>
            <a:r>
              <a:rPr lang="en-US" dirty="0">
                <a:solidFill>
                  <a:schemeClr val="bg1"/>
                </a:solidFill>
              </a:rPr>
              <a:t>Company selection</a:t>
            </a:r>
            <a:endParaRPr lang="en-IN" dirty="0">
              <a:solidFill>
                <a:schemeClr val="bg1"/>
              </a:solidFill>
            </a:endParaRPr>
          </a:p>
        </p:txBody>
      </p:sp>
      <p:sp>
        <p:nvSpPr>
          <p:cNvPr id="3" name="Content Placeholder 2">
            <a:extLst>
              <a:ext uri="{FF2B5EF4-FFF2-40B4-BE49-F238E27FC236}">
                <a16:creationId xmlns:a16="http://schemas.microsoft.com/office/drawing/2014/main" id="{5E71744D-840B-2917-139D-17616F7D6235}"/>
              </a:ext>
            </a:extLst>
          </p:cNvPr>
          <p:cNvSpPr>
            <a:spLocks noGrp="1"/>
          </p:cNvSpPr>
          <p:nvPr>
            <p:ph idx="1"/>
          </p:nvPr>
        </p:nvSpPr>
        <p:spPr>
          <a:xfrm>
            <a:off x="1141412" y="1209368"/>
            <a:ext cx="9905999" cy="3539613"/>
          </a:xfrm>
        </p:spPr>
        <p:txBody>
          <a:bodyPr>
            <a:normAutofit fontScale="92500"/>
          </a:bodyPr>
          <a:lstStyle/>
          <a:p>
            <a:r>
              <a:rPr lang="en-US" sz="2600" b="0" i="0" u="none" strike="noStrike" dirty="0">
                <a:solidFill>
                  <a:srgbClr val="233A44"/>
                </a:solidFill>
                <a:effectLst/>
                <a:latin typeface="Arial" panose="020B0604020202020204" pitchFamily="34" charset="0"/>
              </a:rPr>
              <a:t>I selected the company “</a:t>
            </a:r>
            <a:r>
              <a:rPr lang="en-US" sz="2600" b="1" dirty="0">
                <a:solidFill>
                  <a:srgbClr val="233A44"/>
                </a:solidFill>
                <a:latin typeface="Arial" panose="020B0604020202020204" pitchFamily="34" charset="0"/>
              </a:rPr>
              <a:t>Eazyerp</a:t>
            </a:r>
            <a:r>
              <a:rPr lang="en-US" sz="2600" b="1" i="0" u="none" strike="noStrike" dirty="0">
                <a:solidFill>
                  <a:srgbClr val="233A44"/>
                </a:solidFill>
                <a:effectLst/>
                <a:latin typeface="Arial" panose="020B0604020202020204" pitchFamily="34" charset="0"/>
              </a:rPr>
              <a:t> </a:t>
            </a:r>
            <a:r>
              <a:rPr lang="en-US" sz="2600" b="0" i="0" u="none" strike="noStrike" dirty="0">
                <a:solidFill>
                  <a:srgbClr val="000000"/>
                </a:solidFill>
                <a:effectLst/>
                <a:latin typeface="Arial" panose="020B0604020202020204" pitchFamily="34" charset="0"/>
              </a:rPr>
              <a:t>(</a:t>
            </a:r>
            <a:r>
              <a:rPr lang="en-IN" sz="2600" b="0" i="0" u="sng" strike="noStrike" dirty="0">
                <a:solidFill>
                  <a:srgbClr val="1155CC"/>
                </a:solidFill>
                <a:effectLst/>
                <a:latin typeface="Arial" panose="020B0604020202020204" pitchFamily="34" charset="0"/>
                <a:hlinkClick r:id="rId2"/>
              </a:rPr>
              <a:t>https://www.eazyerp.com/</a:t>
            </a:r>
            <a:r>
              <a:rPr lang="en-US" sz="2600" b="0" i="0" u="none" strike="noStrike" dirty="0">
                <a:solidFill>
                  <a:srgbClr val="000000"/>
                </a:solidFill>
                <a:effectLst/>
                <a:latin typeface="Arial" panose="020B0604020202020204" pitchFamily="34" charset="0"/>
              </a:rPr>
              <a:t>)</a:t>
            </a:r>
            <a:r>
              <a:rPr lang="en-US" sz="2600" b="0" i="0" u="none" strike="noStrike" dirty="0">
                <a:solidFill>
                  <a:srgbClr val="233A44"/>
                </a:solidFill>
                <a:effectLst/>
                <a:latin typeface="Arial" panose="020B0604020202020204" pitchFamily="34" charset="0"/>
              </a:rPr>
              <a:t>” for this SEO project.</a:t>
            </a:r>
          </a:p>
          <a:p>
            <a:pPr marL="0" indent="0">
              <a:buNone/>
            </a:pPr>
            <a:r>
              <a:rPr lang="en-US" sz="2800" b="1" dirty="0">
                <a:solidFill>
                  <a:srgbClr val="233A44"/>
                </a:solidFill>
                <a:latin typeface="Arial" panose="020B0604020202020204" pitchFamily="34" charset="0"/>
              </a:rPr>
              <a:t>About Eazyerp</a:t>
            </a:r>
            <a:endParaRPr lang="en-US" sz="2800" b="1" i="0" u="none" strike="noStrike" dirty="0">
              <a:solidFill>
                <a:srgbClr val="233A44"/>
              </a:solidFill>
              <a:effectLst/>
              <a:latin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EasyERP is a cloud-based software solution designed to streamline and manage business operations, particularly for small and medium-sized enterprises (SMEs). It offers a range of enterprise resource planning (ERP) tools that help businesses manage various aspects of their operations.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330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08410-8493-4A16-B0DB-5B957D79F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E2A3F-2B68-B585-8F8A-7859F50B0476}"/>
              </a:ext>
            </a:extLst>
          </p:cNvPr>
          <p:cNvSpPr>
            <a:spLocks noGrp="1"/>
          </p:cNvSpPr>
          <p:nvPr>
            <p:ph type="title"/>
          </p:nvPr>
        </p:nvSpPr>
        <p:spPr>
          <a:xfrm>
            <a:off x="1141413" y="108156"/>
            <a:ext cx="9905998" cy="958643"/>
          </a:xfrm>
        </p:spPr>
        <p:txBody>
          <a:bodyPr>
            <a:normAutofit/>
          </a:bodyPr>
          <a:lstStyle/>
          <a:p>
            <a:r>
              <a:rPr lang="en-US" sz="3200" b="1" i="0" u="none" strike="noStrike" dirty="0">
                <a:solidFill>
                  <a:schemeClr val="bg1"/>
                </a:solidFill>
                <a:effectLst/>
                <a:latin typeface="Arial" panose="020B0604020202020204" pitchFamily="34" charset="0"/>
                <a:cs typeface="Arial" panose="020B0604020202020204" pitchFamily="34" charset="0"/>
              </a:rPr>
              <a:t>Task 3 - </a:t>
            </a:r>
            <a:r>
              <a:rPr lang="en-IN" sz="3200" b="1" i="0" u="none" strike="noStrike" dirty="0">
                <a:solidFill>
                  <a:schemeClr val="bg1"/>
                </a:solidFill>
                <a:effectLst/>
                <a:latin typeface="Nunito" pitchFamily="2" charset="0"/>
              </a:rPr>
              <a:t>Technical</a:t>
            </a:r>
            <a:r>
              <a:rPr lang="en-IN" b="1" i="0" u="none" strike="noStrike" dirty="0">
                <a:solidFill>
                  <a:schemeClr val="bg1"/>
                </a:solidFill>
                <a:effectLst/>
                <a:latin typeface="Nunito" pitchFamily="2" charset="0"/>
              </a:rPr>
              <a:t> </a:t>
            </a:r>
            <a:r>
              <a:rPr lang="en-IN" sz="3200" b="1" i="0" u="none" strike="noStrike" dirty="0">
                <a:solidFill>
                  <a:schemeClr val="bg1"/>
                </a:solidFill>
                <a:effectLst/>
                <a:latin typeface="Nunito" pitchFamily="2" charset="0"/>
              </a:rPr>
              <a:t>SEO</a:t>
            </a:r>
            <a:endParaRPr lang="en-IN" sz="32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3D6EB9-9026-CD04-1E22-A862DEB9F024}"/>
              </a:ext>
            </a:extLst>
          </p:cNvPr>
          <p:cNvSpPr>
            <a:spLocks noGrp="1"/>
          </p:cNvSpPr>
          <p:nvPr>
            <p:ph idx="1"/>
          </p:nvPr>
        </p:nvSpPr>
        <p:spPr>
          <a:xfrm>
            <a:off x="1141412" y="894736"/>
            <a:ext cx="9905999" cy="5466735"/>
          </a:xfrm>
        </p:spPr>
        <p:txBody>
          <a:bodyPr/>
          <a:lstStyle/>
          <a:p>
            <a:pPr marL="0" indent="0">
              <a:buNone/>
            </a:pPr>
            <a:r>
              <a:rPr lang="en-IN" sz="1800" b="1" i="0" u="none" strike="noStrike" dirty="0">
                <a:solidFill>
                  <a:srgbClr val="000000"/>
                </a:solidFill>
                <a:effectLst/>
                <a:latin typeface="Arial" panose="020B0604020202020204" pitchFamily="34" charset="0"/>
              </a:rPr>
              <a:t>Technical SEO Issues :</a:t>
            </a:r>
          </a:p>
          <a:p>
            <a:pPr marL="0" indent="0">
              <a:buNone/>
            </a:pPr>
            <a:r>
              <a:rPr kumimoji="0" lang="en-US" altLang="en-US" sz="2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Make sure there are no noindex tags on the homepage or key pages unless intentional.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Missing Information</a:t>
            </a:r>
            <a:r>
              <a:rPr kumimoji="0" lang="en-US" altLang="en-US" sz="2000" b="0" i="0" u="none" strike="noStrike" cap="none" normalizeH="0" baseline="0" dirty="0">
                <a:ln>
                  <a:noFill/>
                </a:ln>
                <a:solidFill>
                  <a:schemeClr val="bg1"/>
                </a:solidFill>
                <a:effectLst/>
                <a:latin typeface="Arial" panose="020B0604020202020204" pitchFamily="34" charset="0"/>
              </a:rPr>
              <a:t>: Add or improve the title tag, meta description, and alt text for images.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Mobile Responsiveness</a:t>
            </a:r>
            <a:r>
              <a:rPr kumimoji="0" lang="en-US" altLang="en-US" sz="2000" b="0" i="0" u="none" strike="noStrike" cap="none" normalizeH="0" baseline="0" dirty="0">
                <a:ln>
                  <a:noFill/>
                </a:ln>
                <a:solidFill>
                  <a:schemeClr val="bg1"/>
                </a:solidFill>
                <a:effectLst/>
                <a:latin typeface="Arial" panose="020B0604020202020204" pitchFamily="34" charset="0"/>
              </a:rPr>
              <a:t>: Verify mobile optimization and viewport settings using Google’s Mobile-Friendly Test.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Site Speed</a:t>
            </a:r>
            <a:r>
              <a:rPr kumimoji="0" lang="en-US" altLang="en-US" sz="2000" b="0" i="0" u="none" strike="noStrike" cap="none" normalizeH="0" baseline="0" dirty="0">
                <a:ln>
                  <a:noFill/>
                </a:ln>
                <a:solidFill>
                  <a:schemeClr val="bg1"/>
                </a:solidFill>
                <a:effectLst/>
                <a:latin typeface="Arial" panose="020B0604020202020204" pitchFamily="34" charset="0"/>
              </a:rPr>
              <a:t>: Aim to reduce load times to under 3 seconds by optimizing images, leveraging caching, and minifying code. </a:t>
            </a:r>
          </a:p>
          <a:p>
            <a:pPr marL="0" indent="0">
              <a:buNone/>
            </a:pPr>
            <a:endParaRPr lang="en-IN" sz="1800" b="1" dirty="0">
              <a:solidFill>
                <a:srgbClr val="000000"/>
              </a:solidFill>
              <a:latin typeface="Arial" panose="020B0604020202020204" pitchFamily="34" charset="0"/>
            </a:endParaRPr>
          </a:p>
          <a:p>
            <a:pPr marL="0" indent="0">
              <a:buNone/>
            </a:pPr>
            <a:endParaRPr lang="en-IN" sz="1800" b="1" dirty="0">
              <a:solidFill>
                <a:srgbClr val="000000"/>
              </a:solidFill>
              <a:latin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91865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209B4-B5E5-8BC6-69D9-014A7B43F37F}"/>
              </a:ext>
            </a:extLst>
          </p:cNvPr>
          <p:cNvSpPr>
            <a:spLocks noGrp="1"/>
          </p:cNvSpPr>
          <p:nvPr>
            <p:ph type="title"/>
          </p:nvPr>
        </p:nvSpPr>
        <p:spPr>
          <a:xfrm>
            <a:off x="1141413" y="206478"/>
            <a:ext cx="9905998" cy="304799"/>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0DB94BA6-E4FD-C8AD-5F0B-A8D50C596115}"/>
              </a:ext>
            </a:extLst>
          </p:cNvPr>
          <p:cNvSpPr>
            <a:spLocks noGrp="1"/>
          </p:cNvSpPr>
          <p:nvPr>
            <p:ph idx="1"/>
          </p:nvPr>
        </p:nvSpPr>
        <p:spPr>
          <a:xfrm>
            <a:off x="1141412" y="511277"/>
            <a:ext cx="9905999" cy="5850194"/>
          </a:xfrm>
        </p:spPr>
        <p:txBody>
          <a:bodyPr/>
          <a:lstStyle/>
          <a:p>
            <a:r>
              <a:rPr lang="en-US" sz="2000" b="1" i="0" u="none" strike="noStrike" dirty="0">
                <a:solidFill>
                  <a:srgbClr val="000000"/>
                </a:solidFill>
                <a:effectLst/>
                <a:latin typeface="Arial" panose="020B0604020202020204" pitchFamily="34" charset="0"/>
              </a:rPr>
              <a:t>5 Best Practices to Improve Site and Web Page Speed:</a:t>
            </a:r>
          </a:p>
          <a:p>
            <a:pPr marL="0" indent="0">
              <a:buNone/>
            </a:pPr>
            <a:r>
              <a:rPr lang="en-IN" sz="1800" b="1" dirty="0">
                <a:solidFill>
                  <a:schemeClr val="bg1"/>
                </a:solidFill>
                <a:latin typeface="Arial" panose="020B0604020202020204" pitchFamily="34" charset="0"/>
                <a:cs typeface="Arial" panose="020B0604020202020204" pitchFamily="34" charset="0"/>
              </a:rPr>
              <a:t> Optimize Images</a:t>
            </a:r>
            <a:r>
              <a:rPr lang="en-US" sz="1800" b="1" dirty="0">
                <a:solidFill>
                  <a:schemeClr val="bg1"/>
                </a:solidFill>
                <a:latin typeface="Arial" panose="020B0604020202020204" pitchFamily="34" charset="0"/>
                <a:cs typeface="Arial" panose="020B0604020202020204" pitchFamily="34" charset="0"/>
              </a:rPr>
              <a:t>:</a:t>
            </a:r>
            <a:r>
              <a:rPr lang="en-US" sz="1800" dirty="0">
                <a:solidFill>
                  <a:schemeClr val="bg1"/>
                </a:solidFill>
                <a:latin typeface="Arial" panose="020B0604020202020204" pitchFamily="34" charset="0"/>
                <a:cs typeface="Arial" panose="020B0604020202020204" pitchFamily="34" charset="0"/>
              </a:rPr>
              <a:t>Compress images without sacrificing quality. Use modern image formats like </a:t>
            </a:r>
            <a:r>
              <a:rPr lang="en-US" sz="1800" b="1" dirty="0">
                <a:solidFill>
                  <a:schemeClr val="bg1"/>
                </a:solidFill>
                <a:latin typeface="Arial" panose="020B0604020202020204" pitchFamily="34" charset="0"/>
                <a:cs typeface="Arial" panose="020B0604020202020204" pitchFamily="34" charset="0"/>
              </a:rPr>
              <a:t>WebP</a:t>
            </a:r>
            <a:r>
              <a:rPr lang="en-US" sz="1800" dirty="0">
                <a:solidFill>
                  <a:schemeClr val="bg1"/>
                </a:solidFill>
                <a:latin typeface="Arial" panose="020B0604020202020204" pitchFamily="34" charset="0"/>
                <a:cs typeface="Arial" panose="020B0604020202020204" pitchFamily="34" charset="0"/>
              </a:rPr>
              <a:t> (which provides better compression than JPEG and PNG) or </a:t>
            </a:r>
            <a:r>
              <a:rPr lang="en-US" sz="1800" b="1" dirty="0">
                <a:solidFill>
                  <a:schemeClr val="bg1"/>
                </a:solidFill>
                <a:latin typeface="Arial" panose="020B0604020202020204" pitchFamily="34" charset="0"/>
                <a:cs typeface="Arial" panose="020B0604020202020204" pitchFamily="34" charset="0"/>
              </a:rPr>
              <a:t>JPEG 2000</a:t>
            </a:r>
            <a:r>
              <a:rPr lang="en-US" sz="1800" dirty="0">
                <a:solidFill>
                  <a:schemeClr val="bg1"/>
                </a:solidFill>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  Minify CSS, JavaScript, and HTML: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by removing unnecessary characters such as    whitespace, comments, and line breaks. This reduces file sizes.</a:t>
            </a: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1800" i="0" u="none" strike="noStrike" cap="none" normalizeH="0" baseline="0" dirty="0">
                <a:ln>
                  <a:noFill/>
                </a:ln>
                <a:solidFill>
                  <a:schemeClr val="bg1"/>
                </a:solidFill>
                <a:effectLst/>
                <a:latin typeface="Arial" panose="020B0604020202020204" pitchFamily="34" charset="0"/>
              </a:rPr>
              <a:t>Combine</a:t>
            </a: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a:ln>
                  <a:noFill/>
                </a:ln>
                <a:solidFill>
                  <a:schemeClr val="bg1"/>
                </a:solidFill>
                <a:effectLst/>
                <a:latin typeface="Arial" panose="020B0604020202020204" pitchFamily="34" charset="0"/>
              </a:rPr>
              <a:t>multiple CSS and JavaScript files into one, if possible, to reduce HTTP requests. However, be cautious about combining files if they are large or not needed globally. </a:t>
            </a:r>
          </a:p>
          <a:p>
            <a:pPr marL="0" marR="0" lvl="0" indent="0" defTabSz="914400" rtl="0" eaLnBrk="0" fontAlgn="base" latinLnBrk="0" hangingPunct="0">
              <a:lnSpc>
                <a:spcPct val="100000"/>
              </a:lnSpc>
              <a:spcBef>
                <a:spcPct val="0"/>
              </a:spcBef>
              <a:spcAft>
                <a:spcPct val="0"/>
              </a:spcAft>
              <a:buClrTx/>
              <a:buSzTx/>
              <a:buFontTx/>
              <a:buChar char="•"/>
              <a:tabLst/>
            </a:pPr>
            <a:r>
              <a:rPr lang="en-IN" sz="1800" b="1" dirty="0">
                <a:solidFill>
                  <a:schemeClr val="bg1"/>
                </a:solidFill>
                <a:latin typeface="Arial" panose="020B0604020202020204" pitchFamily="34" charset="0"/>
                <a:cs typeface="Arial" panose="020B0604020202020204" pitchFamily="34" charset="0"/>
              </a:rPr>
              <a:t>Enable Caching:</a:t>
            </a:r>
            <a:r>
              <a:rPr lang="en-US" sz="1800" dirty="0">
                <a:solidFill>
                  <a:schemeClr val="bg1"/>
                </a:solidFill>
                <a:latin typeface="Arial" panose="020B0604020202020204" pitchFamily="34" charset="0"/>
                <a:cs typeface="Arial" panose="020B0604020202020204" pitchFamily="34" charset="0"/>
              </a:rPr>
              <a:t>Leverage browser caching by specifying cache expiration times for static resources like images, CSS, and JavaScript. This allows users to load resources from their local cache instead of downloading them again.</a:t>
            </a:r>
          </a:p>
          <a:p>
            <a:pPr marL="0" marR="0" lvl="0" indent="0" defTabSz="914400" rtl="0" eaLnBrk="0" fontAlgn="base" latinLnBrk="0" hangingPunct="0">
              <a:lnSpc>
                <a:spcPct val="100000"/>
              </a:lnSpc>
              <a:spcBef>
                <a:spcPct val="0"/>
              </a:spcBef>
              <a:spcAft>
                <a:spcPct val="0"/>
              </a:spcAft>
              <a:buClrTx/>
              <a:buSzTx/>
              <a:buFontTx/>
              <a:buChar char="•"/>
              <a:tabLst/>
            </a:pPr>
            <a:r>
              <a:rPr lang="en-IN" sz="1800" b="1" dirty="0">
                <a:solidFill>
                  <a:schemeClr val="bg1"/>
                </a:solidFill>
                <a:latin typeface="Arial" panose="020B0604020202020204" pitchFamily="34" charset="0"/>
                <a:cs typeface="Arial" panose="020B0604020202020204" pitchFamily="34" charset="0"/>
              </a:rPr>
              <a:t>Minimize Server Response Time (TTFB)</a:t>
            </a:r>
            <a:r>
              <a:rPr lang="en-US" sz="1800" dirty="0">
                <a:solidFill>
                  <a:schemeClr val="bg1"/>
                </a:solidFill>
                <a:latin typeface="Arial" panose="020B0604020202020204" pitchFamily="34" charset="0"/>
                <a:cs typeface="Arial" panose="020B0604020202020204" pitchFamily="34" charset="0"/>
              </a:rPr>
              <a:t>:Upgrade Hosting If you're using shared hosting, consider moving to a dedicated server or VPS. For higher performance, consider using a managed WordPress host or a cloud-based service like Amazon Web Services (AWS) or Google Cloud.</a:t>
            </a:r>
          </a:p>
          <a:p>
            <a:pPr marL="0" marR="0" lvl="0" indent="0" defTabSz="914400" rtl="0" eaLnBrk="0" fontAlgn="base" latinLnBrk="0" hangingPunct="0">
              <a:lnSpc>
                <a:spcPct val="100000"/>
              </a:lnSpc>
              <a:spcBef>
                <a:spcPct val="0"/>
              </a:spcBef>
              <a:spcAft>
                <a:spcPct val="0"/>
              </a:spcAft>
              <a:buClrTx/>
              <a:buSzTx/>
              <a:buFontTx/>
              <a:buChar char="•"/>
              <a:tabLst/>
            </a:pPr>
            <a:r>
              <a:rPr lang="en-US" sz="1800" b="1" dirty="0">
                <a:solidFill>
                  <a:schemeClr val="bg1"/>
                </a:solidFill>
                <a:latin typeface="Arial" panose="020B0604020202020204" pitchFamily="34" charset="0"/>
                <a:cs typeface="Arial" panose="020B0604020202020204" pitchFamily="34" charset="0"/>
              </a:rPr>
              <a:t>Reduce and Optimize HTTP Requests</a:t>
            </a:r>
            <a:r>
              <a:rPr lang="en-US" sz="1800" dirty="0">
                <a:solidFill>
                  <a:schemeClr val="bg1"/>
                </a:solidFill>
                <a:latin typeface="Arial" panose="020B0604020202020204" pitchFamily="34" charset="0"/>
                <a:cs typeface="Arial" panose="020B0604020202020204" pitchFamily="34" charset="0"/>
              </a:rPr>
              <a:t>: Reduce the number of HTTP requests by eliminating unnecessary files and combining assets. For example, reduce the use of external resources like third-party scripts or excessive fonts.</a:t>
            </a:r>
            <a:endPar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836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F5AC-DFB5-7F29-C904-4D0DE8B5900A}"/>
              </a:ext>
            </a:extLst>
          </p:cNvPr>
          <p:cNvSpPr>
            <a:spLocks noGrp="1"/>
          </p:cNvSpPr>
          <p:nvPr>
            <p:ph type="title"/>
          </p:nvPr>
        </p:nvSpPr>
        <p:spPr>
          <a:xfrm>
            <a:off x="1141413" y="176983"/>
            <a:ext cx="9905998" cy="422786"/>
          </a:xfrm>
        </p:spPr>
        <p:txBody>
          <a:bodyPr/>
          <a:lstStyle/>
          <a:p>
            <a:pPr rtl="0"/>
            <a:r>
              <a:rPr lang="en-IN" sz="2400" b="1" i="0" u="none" strike="noStrike" dirty="0">
                <a:solidFill>
                  <a:schemeClr val="bg1"/>
                </a:solidFill>
                <a:effectLst/>
                <a:latin typeface="Arial" panose="020B0604020202020204" pitchFamily="34" charset="0"/>
                <a:cs typeface="Arial" panose="020B0604020202020204" pitchFamily="34" charset="0"/>
              </a:rPr>
              <a:t>Task 5 - Content Strategy</a:t>
            </a:r>
            <a:endParaRPr lang="en-IN" dirty="0"/>
          </a:p>
        </p:txBody>
      </p:sp>
      <p:sp>
        <p:nvSpPr>
          <p:cNvPr id="3" name="Content Placeholder 2">
            <a:extLst>
              <a:ext uri="{FF2B5EF4-FFF2-40B4-BE49-F238E27FC236}">
                <a16:creationId xmlns:a16="http://schemas.microsoft.com/office/drawing/2014/main" id="{44E398B7-3CAF-EE37-C835-4A9579F75439}"/>
              </a:ext>
            </a:extLst>
          </p:cNvPr>
          <p:cNvSpPr>
            <a:spLocks noGrp="1"/>
          </p:cNvSpPr>
          <p:nvPr>
            <p:ph idx="1"/>
          </p:nvPr>
        </p:nvSpPr>
        <p:spPr>
          <a:xfrm>
            <a:off x="1141412" y="599769"/>
            <a:ext cx="9905999" cy="5191432"/>
          </a:xfrm>
        </p:spPr>
        <p:txBody>
          <a:bodyPr>
            <a:normAutofit fontScale="92500" lnSpcReduction="20000"/>
          </a:bodyPr>
          <a:lstStyle/>
          <a:p>
            <a:r>
              <a:rPr lang="en-IN" sz="2000" b="1" dirty="0">
                <a:solidFill>
                  <a:schemeClr val="bg1"/>
                </a:solidFill>
                <a:latin typeface="Arial" panose="020B0604020202020204" pitchFamily="34" charset="0"/>
                <a:cs typeface="Arial" panose="020B0604020202020204" pitchFamily="34" charset="0"/>
              </a:rPr>
              <a:t>Blog topic:</a:t>
            </a:r>
          </a:p>
          <a:p>
            <a:pPr marL="342900"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 The Top 5 Challenges Small Businesses Face Without an ERP System</a:t>
            </a:r>
          </a:p>
          <a:p>
            <a:pPr marL="342900"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 How EasyERP Improves HR Efficiency: Automating Payroll, Attendance, and Employee Records</a:t>
            </a:r>
          </a:p>
          <a:p>
            <a:pPr marL="342900" indent="-342900">
              <a:buFont typeface="+mj-lt"/>
              <a:buAutoNum type="arabicPeriod"/>
            </a:pPr>
            <a:r>
              <a:rPr lang="en-US" sz="1600" dirty="0">
                <a:solidFill>
                  <a:schemeClr val="bg1"/>
                </a:solidFill>
                <a:latin typeface="Arial" panose="020B0604020202020204" pitchFamily="34" charset="0"/>
                <a:cs typeface="Arial" panose="020B0604020202020204" pitchFamily="34" charset="0"/>
              </a:rPr>
              <a:t> ERP for Inventory Management: How EasyERP Streamlines Stock Control and Order Fulfillment</a:t>
            </a:r>
            <a:endParaRPr lang="en-IN" sz="1600" dirty="0">
              <a:solidFill>
                <a:schemeClr val="bg1"/>
              </a:solidFill>
              <a:latin typeface="Arial" panose="020B0604020202020204" pitchFamily="34" charset="0"/>
              <a:cs typeface="Arial" panose="020B0604020202020204" pitchFamily="34" charset="0"/>
            </a:endParaRPr>
          </a:p>
          <a:p>
            <a:r>
              <a:rPr lang="en-US" sz="1800" b="1" dirty="0">
                <a:solidFill>
                  <a:schemeClr val="bg1"/>
                </a:solidFill>
                <a:latin typeface="Arial" panose="020B0604020202020204" pitchFamily="34" charset="0"/>
                <a:cs typeface="Arial" panose="020B0604020202020204" pitchFamily="34" charset="0"/>
              </a:rPr>
              <a:t>Content Strategy for EasyERP Blog:</a:t>
            </a:r>
          </a:p>
          <a:p>
            <a:pPr marL="342900" indent="-342900">
              <a:buFont typeface="+mj-lt"/>
              <a:buAutoNum type="arabicPeriod"/>
            </a:pPr>
            <a:r>
              <a:rPr lang="en-US" sz="1600" b="1" dirty="0">
                <a:solidFill>
                  <a:schemeClr val="bg1"/>
                </a:solidFill>
                <a:latin typeface="Arial" panose="020B0604020202020204" pitchFamily="34" charset="0"/>
                <a:cs typeface="Arial" panose="020B0604020202020204" pitchFamily="34" charset="0"/>
              </a:rPr>
              <a:t>Target Audience</a:t>
            </a:r>
            <a:r>
              <a:rPr lang="en-US" sz="1600" dirty="0">
                <a:solidFill>
                  <a:schemeClr val="bg1"/>
                </a:solidFill>
                <a:latin typeface="Arial" panose="020B0604020202020204" pitchFamily="34" charset="0"/>
                <a:cs typeface="Arial" panose="020B0604020202020204" pitchFamily="34" charset="0"/>
              </a:rPr>
              <a:t>: Small and medium-sized businesses across various industries (retail, manufacturing, logistics, HR, etc.)</a:t>
            </a:r>
          </a:p>
          <a:p>
            <a:pPr marL="342900" indent="-342900">
              <a:buFont typeface="+mj-lt"/>
              <a:buAutoNum type="arabicPeriod"/>
            </a:pPr>
            <a:r>
              <a:rPr lang="en-US" sz="1600" b="1" dirty="0">
                <a:solidFill>
                  <a:schemeClr val="bg1"/>
                </a:solidFill>
                <a:latin typeface="Arial" panose="020B0604020202020204" pitchFamily="34" charset="0"/>
                <a:cs typeface="Arial" panose="020B0604020202020204" pitchFamily="34" charset="0"/>
              </a:rPr>
              <a:t>Goals</a:t>
            </a:r>
            <a:r>
              <a:rPr lang="en-US" sz="1600" dirty="0">
                <a:solidFill>
                  <a:schemeClr val="bg1"/>
                </a:solidFill>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Educate</a:t>
            </a:r>
            <a:r>
              <a:rPr lang="en-US" sz="1600" dirty="0">
                <a:solidFill>
                  <a:schemeClr val="bg1"/>
                </a:solidFill>
                <a:latin typeface="Arial" panose="020B0604020202020204" pitchFamily="34" charset="0"/>
                <a:cs typeface="Arial" panose="020B0604020202020204" pitchFamily="34" charset="0"/>
              </a:rPr>
              <a:t> businesses on the importance of ERP systems and the specific benefits of </a:t>
            </a:r>
            <a:r>
              <a:rPr lang="en-US" sz="1600" b="1" dirty="0">
                <a:solidFill>
                  <a:schemeClr val="bg1"/>
                </a:solidFill>
                <a:latin typeface="Arial" panose="020B0604020202020204" pitchFamily="34" charset="0"/>
                <a:cs typeface="Arial" panose="020B0604020202020204" pitchFamily="34" charset="0"/>
              </a:rPr>
              <a:t>easyERP</a:t>
            </a:r>
            <a:r>
              <a:rPr lang="en-US" sz="1600" dirty="0">
                <a:solidFill>
                  <a:schemeClr val="bg1"/>
                </a:solidFill>
                <a:latin typeface="Arial" panose="020B0604020202020204" pitchFamily="34" charset="0"/>
                <a:cs typeface="Arial" panose="020B0604020202020204" pitchFamily="34" charset="0"/>
              </a:rPr>
              <a:t>.</a:t>
            </a:r>
          </a:p>
          <a:p>
            <a:pPr marL="342900" indent="-342900">
              <a:buFont typeface="+mj-lt"/>
              <a:buAutoNum type="arabicPeriod"/>
            </a:pPr>
            <a:r>
              <a:rPr lang="en-US" sz="1600" b="1" dirty="0">
                <a:solidFill>
                  <a:schemeClr val="bg1"/>
                </a:solidFill>
                <a:latin typeface="Arial" panose="020B0604020202020204" pitchFamily="34" charset="0"/>
                <a:cs typeface="Arial" panose="020B0604020202020204" pitchFamily="34" charset="0"/>
              </a:rPr>
              <a:t>SEO and Keyword Strategy</a:t>
            </a:r>
            <a:r>
              <a:rPr lang="en-US" sz="1600" dirty="0">
                <a:solidFill>
                  <a:schemeClr val="bg1"/>
                </a:solidFill>
                <a:latin typeface="Arial" panose="020B0604020202020204" pitchFamily="34" charset="0"/>
                <a:cs typeface="Arial" panose="020B0604020202020204" pitchFamily="34" charset="0"/>
              </a:rPr>
              <a:t>: Perform keyword research to identify high-value, low-competition keywords.</a:t>
            </a:r>
          </a:p>
          <a:p>
            <a:pPr marL="342900" indent="-342900">
              <a:buFont typeface="+mj-lt"/>
              <a:buAutoNum type="arabicPeriod"/>
            </a:pPr>
            <a:r>
              <a:rPr lang="en-US" sz="1600" b="1" dirty="0">
                <a:solidFill>
                  <a:schemeClr val="bg1"/>
                </a:solidFill>
                <a:latin typeface="Arial" panose="020B0604020202020204" pitchFamily="34" charset="0"/>
                <a:cs typeface="Arial" panose="020B0604020202020204" pitchFamily="34" charset="0"/>
              </a:rPr>
              <a:t>Content Distribution</a:t>
            </a:r>
            <a:r>
              <a:rPr lang="en-US" sz="1600" dirty="0">
                <a:solidFill>
                  <a:schemeClr val="bg1"/>
                </a:solidFill>
                <a:latin typeface="Arial" panose="020B0604020202020204" pitchFamily="34" charset="0"/>
                <a:cs typeface="Arial" panose="020B0604020202020204" pitchFamily="34" charset="0"/>
              </a:rPr>
              <a:t>:</a:t>
            </a:r>
          </a:p>
          <a:p>
            <a:r>
              <a:rPr lang="en-US" sz="1600" b="1" dirty="0">
                <a:solidFill>
                  <a:schemeClr val="bg1"/>
                </a:solidFill>
                <a:latin typeface="Arial" panose="020B0604020202020204" pitchFamily="34" charset="0"/>
                <a:cs typeface="Arial" panose="020B0604020202020204" pitchFamily="34" charset="0"/>
              </a:rPr>
              <a:t>Promote on Social Media</a:t>
            </a:r>
            <a:r>
              <a:rPr lang="en-US" sz="1600" dirty="0">
                <a:solidFill>
                  <a:schemeClr val="bg1"/>
                </a:solidFill>
                <a:latin typeface="Arial" panose="020B0604020202020204" pitchFamily="34" charset="0"/>
                <a:cs typeface="Arial" panose="020B0604020202020204" pitchFamily="34" charset="0"/>
              </a:rPr>
              <a:t>: Share blogs on LinkedIn, Twitter, and Facebook to increase reach and engagement.</a:t>
            </a:r>
          </a:p>
          <a:p>
            <a:r>
              <a:rPr lang="en-US" sz="1600" b="1" dirty="0">
                <a:solidFill>
                  <a:schemeClr val="bg1"/>
                </a:solidFill>
                <a:latin typeface="Arial" panose="020B0604020202020204" pitchFamily="34" charset="0"/>
                <a:cs typeface="Arial" panose="020B0604020202020204" pitchFamily="34" charset="0"/>
              </a:rPr>
              <a:t>Email Marketing</a:t>
            </a:r>
            <a:r>
              <a:rPr lang="en-US" sz="1600" dirty="0">
                <a:solidFill>
                  <a:schemeClr val="bg1"/>
                </a:solidFill>
                <a:latin typeface="Arial" panose="020B0604020202020204" pitchFamily="34" charset="0"/>
                <a:cs typeface="Arial" panose="020B0604020202020204" pitchFamily="34" charset="0"/>
              </a:rPr>
              <a:t>: Include blog links in newsletters to keep leads engaged and nurture them through the sales funnel.</a:t>
            </a:r>
          </a:p>
          <a:p>
            <a:r>
              <a:rPr lang="en-US" sz="1600" b="1" dirty="0">
                <a:solidFill>
                  <a:schemeClr val="bg1"/>
                </a:solidFill>
                <a:latin typeface="Arial" panose="020B0604020202020204" pitchFamily="34" charset="0"/>
                <a:cs typeface="Arial" panose="020B0604020202020204" pitchFamily="34" charset="0"/>
              </a:rPr>
              <a:t>Internal Linking</a:t>
            </a:r>
            <a:r>
              <a:rPr lang="en-US" sz="1600" dirty="0">
                <a:solidFill>
                  <a:schemeClr val="bg1"/>
                </a:solidFill>
                <a:latin typeface="Arial" panose="020B0604020202020204" pitchFamily="34" charset="0"/>
                <a:cs typeface="Arial" panose="020B0604020202020204" pitchFamily="34" charset="0"/>
              </a:rPr>
              <a:t>: Link blog posts to relevant product pages, case studies, and demo requests on the </a:t>
            </a:r>
            <a:r>
              <a:rPr lang="en-US" sz="1600" b="1" dirty="0">
                <a:solidFill>
                  <a:schemeClr val="bg1"/>
                </a:solidFill>
                <a:latin typeface="Arial" panose="020B0604020202020204" pitchFamily="34" charset="0"/>
                <a:cs typeface="Arial" panose="020B0604020202020204" pitchFamily="34" charset="0"/>
              </a:rPr>
              <a:t>easyERP</a:t>
            </a:r>
            <a:r>
              <a:rPr lang="en-US" sz="1600" dirty="0">
                <a:solidFill>
                  <a:schemeClr val="bg1"/>
                </a:solidFill>
                <a:latin typeface="Arial" panose="020B0604020202020204" pitchFamily="34" charset="0"/>
                <a:cs typeface="Arial" panose="020B0604020202020204" pitchFamily="34" charset="0"/>
              </a:rPr>
              <a:t> website.</a:t>
            </a:r>
          </a:p>
          <a:p>
            <a:endParaRPr lang="en-US" sz="1000" dirty="0">
              <a:solidFill>
                <a:schemeClr val="bg1"/>
              </a:solidFill>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endParaRPr lang="en-IN"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8303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22608-653A-8729-1681-1A61DDB19958}"/>
              </a:ext>
            </a:extLst>
          </p:cNvPr>
          <p:cNvSpPr>
            <a:spLocks noGrp="1"/>
          </p:cNvSpPr>
          <p:nvPr>
            <p:ph type="title"/>
          </p:nvPr>
        </p:nvSpPr>
        <p:spPr>
          <a:xfrm>
            <a:off x="1141413" y="255640"/>
            <a:ext cx="9905998" cy="707921"/>
          </a:xfrm>
        </p:spPr>
        <p:txBody>
          <a:bodyPr>
            <a:normAutofit fontScale="90000"/>
          </a:bodyPr>
          <a:lstStyle/>
          <a:p>
            <a:pPr rtl="0"/>
            <a:br>
              <a:rPr lang="en-IN" b="1" dirty="0">
                <a:solidFill>
                  <a:schemeClr val="bg1"/>
                </a:solidFill>
                <a:effectLst/>
                <a:latin typeface="Arial" panose="020B0604020202020204" pitchFamily="34" charset="0"/>
                <a:cs typeface="Arial" panose="020B0604020202020204" pitchFamily="34" charset="0"/>
              </a:rPr>
            </a:br>
            <a:r>
              <a:rPr lang="en-IN" b="1" i="0" u="none" strike="noStrike" dirty="0">
                <a:solidFill>
                  <a:schemeClr val="bg1"/>
                </a:solidFill>
                <a:effectLst/>
                <a:latin typeface="Arial" panose="020B0604020202020204" pitchFamily="34" charset="0"/>
                <a:cs typeface="Arial" panose="020B0604020202020204" pitchFamily="34" charset="0"/>
              </a:rPr>
              <a:t>Task 6 - Off-Page SEO</a:t>
            </a:r>
            <a:br>
              <a:rPr lang="en-IN" dirty="0"/>
            </a:br>
            <a:endParaRPr lang="en-IN" dirty="0"/>
          </a:p>
        </p:txBody>
      </p:sp>
      <p:sp>
        <p:nvSpPr>
          <p:cNvPr id="4" name="Rectangle 1">
            <a:extLst>
              <a:ext uri="{FF2B5EF4-FFF2-40B4-BE49-F238E27FC236}">
                <a16:creationId xmlns:a16="http://schemas.microsoft.com/office/drawing/2014/main" id="{5E7D5902-47C0-9CDA-DDA4-B47545B58442}"/>
              </a:ext>
            </a:extLst>
          </p:cNvPr>
          <p:cNvSpPr>
            <a:spLocks noGrp="1" noChangeArrowheads="1"/>
          </p:cNvSpPr>
          <p:nvPr>
            <p:ph idx="1"/>
          </p:nvPr>
        </p:nvSpPr>
        <p:spPr bwMode="auto">
          <a:xfrm>
            <a:off x="1224119" y="948185"/>
            <a:ext cx="99059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Backlink Quality</a:t>
            </a:r>
            <a:r>
              <a:rPr kumimoji="0" lang="en-US" altLang="en-US" sz="1800" b="0" i="0" u="none" strike="noStrike" cap="none" normalizeH="0" baseline="0" dirty="0">
                <a:ln>
                  <a:noFill/>
                </a:ln>
                <a:solidFill>
                  <a:schemeClr val="bg1"/>
                </a:solidFill>
                <a:effectLst/>
                <a:latin typeface="Arial" panose="020B0604020202020204" pitchFamily="34" charset="0"/>
              </a:rPr>
              <a:t>: Aim to build high-quality backlinks from authoritative domains, industry blogs, directories, and PR sites. Focus on earning </a:t>
            </a:r>
            <a:r>
              <a:rPr kumimoji="0" lang="en-US" altLang="en-US" sz="1800" b="1" i="0" u="none" strike="noStrike" cap="none" normalizeH="0" baseline="0" dirty="0">
                <a:ln>
                  <a:noFill/>
                </a:ln>
                <a:solidFill>
                  <a:schemeClr val="bg1"/>
                </a:solidFill>
                <a:effectLst/>
                <a:latin typeface="Arial" panose="020B0604020202020204" pitchFamily="34" charset="0"/>
              </a:rPr>
              <a:t>.edu</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.gov</a:t>
            </a:r>
            <a:r>
              <a:rPr kumimoji="0" lang="en-US" altLang="en-US" sz="1800" b="0" i="0" u="none" strike="noStrike" cap="none" normalizeH="0" baseline="0" dirty="0">
                <a:ln>
                  <a:noFill/>
                </a:ln>
                <a:solidFill>
                  <a:schemeClr val="bg1"/>
                </a:solidFill>
                <a:effectLst/>
                <a:latin typeface="Arial" panose="020B0604020202020204" pitchFamily="34" charset="0"/>
              </a:rPr>
              <a:t>, and industry-specific links.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Social Media Strategy</a:t>
            </a:r>
            <a:r>
              <a:rPr kumimoji="0" lang="en-US" altLang="en-US" sz="1800" b="0" i="0" u="none" strike="noStrike" cap="none" normalizeH="0" baseline="0" dirty="0">
                <a:ln>
                  <a:noFill/>
                </a:ln>
                <a:solidFill>
                  <a:schemeClr val="bg1"/>
                </a:solidFill>
                <a:effectLst/>
                <a:latin typeface="Arial" panose="020B0604020202020204" pitchFamily="34" charset="0"/>
              </a:rPr>
              <a:t>: Increase content shares and brand mentions across platforms like LinkedIn, Facebook, Twitter, and Instagram to build social signals.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Brand Mentions</a:t>
            </a:r>
            <a:r>
              <a:rPr kumimoji="0" lang="en-US" altLang="en-US" sz="1800" b="0" i="0" u="none" strike="noStrike" cap="none" normalizeH="0" baseline="0" dirty="0">
                <a:ln>
                  <a:noFill/>
                </a:ln>
                <a:solidFill>
                  <a:schemeClr val="bg1"/>
                </a:solidFill>
                <a:effectLst/>
                <a:latin typeface="Arial" panose="020B0604020202020204" pitchFamily="34" charset="0"/>
              </a:rPr>
              <a:t>: Secure mentions through PR releases, influencer collaborations, and expert roundups to enhance brand authority.</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Content Syndication &amp; Guest Posts</a:t>
            </a:r>
            <a:r>
              <a:rPr kumimoji="0" lang="en-US" altLang="en-US" sz="1800" b="0" i="0" u="none" strike="noStrike" cap="none" normalizeH="0" baseline="0" dirty="0">
                <a:ln>
                  <a:noFill/>
                </a:ln>
                <a:solidFill>
                  <a:schemeClr val="bg1"/>
                </a:solidFill>
                <a:effectLst/>
                <a:latin typeface="Arial" panose="020B0604020202020204" pitchFamily="34" charset="0"/>
              </a:rPr>
              <a:t>: Guest posts and syndicating content across platforms like </a:t>
            </a:r>
            <a:r>
              <a:rPr kumimoji="0" lang="en-US" altLang="en-US" sz="1800" b="1" i="0" u="none" strike="noStrike" cap="none" normalizeH="0" baseline="0" dirty="0">
                <a:ln>
                  <a:noFill/>
                </a:ln>
                <a:solidFill>
                  <a:schemeClr val="bg1"/>
                </a:solidFill>
                <a:effectLst/>
                <a:latin typeface="Arial" panose="020B0604020202020204" pitchFamily="34" charset="0"/>
              </a:rPr>
              <a:t>Medium</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1" i="0" u="none" strike="noStrike" cap="none" normalizeH="0" baseline="0" dirty="0">
                <a:ln>
                  <a:noFill/>
                </a:ln>
                <a:solidFill>
                  <a:schemeClr val="bg1"/>
                </a:solidFill>
                <a:effectLst/>
                <a:latin typeface="Arial" panose="020B0604020202020204" pitchFamily="34" charset="0"/>
              </a:rPr>
              <a:t>Quora</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1" i="0" u="none" strike="noStrike" cap="none" normalizeH="0" baseline="0" dirty="0">
                <a:ln>
                  <a:noFill/>
                </a:ln>
                <a:solidFill>
                  <a:schemeClr val="bg1"/>
                </a:solidFill>
                <a:effectLst/>
                <a:latin typeface="Arial" panose="020B0604020202020204" pitchFamily="34" charset="0"/>
              </a:rPr>
              <a:t>Reddit</a:t>
            </a:r>
            <a:r>
              <a:rPr kumimoji="0" lang="en-US" altLang="en-US" sz="1800" b="0" i="0" u="none" strike="noStrike" cap="none" normalizeH="0" baseline="0" dirty="0">
                <a:ln>
                  <a:noFill/>
                </a:ln>
                <a:solidFill>
                  <a:schemeClr val="bg1"/>
                </a:solidFill>
                <a:effectLst/>
                <a:latin typeface="Arial" panose="020B0604020202020204" pitchFamily="34" charset="0"/>
              </a:rPr>
              <a:t> will help build backlinks and drive traffic.</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Influencer Outreach</a:t>
            </a:r>
            <a:r>
              <a:rPr kumimoji="0" lang="en-US" altLang="en-US" sz="1800" b="0" i="0" u="none" strike="noStrike" cap="none" normalizeH="0" baseline="0" dirty="0">
                <a:ln>
                  <a:noFill/>
                </a:ln>
                <a:solidFill>
                  <a:schemeClr val="bg1"/>
                </a:solidFill>
                <a:effectLst/>
                <a:latin typeface="Arial" panose="020B0604020202020204" pitchFamily="34" charset="0"/>
              </a:rPr>
              <a:t>: Focus on </a:t>
            </a:r>
            <a:r>
              <a:rPr kumimoji="0" lang="en-US" altLang="en-US" sz="1800" b="1" i="0" u="none" strike="noStrike" cap="none" normalizeH="0" baseline="0" dirty="0">
                <a:ln>
                  <a:noFill/>
                </a:ln>
                <a:solidFill>
                  <a:schemeClr val="bg1"/>
                </a:solidFill>
                <a:effectLst/>
                <a:latin typeface="Arial" panose="020B0604020202020204" pitchFamily="34" charset="0"/>
              </a:rPr>
              <a:t>business influencers</a:t>
            </a:r>
            <a:r>
              <a:rPr kumimoji="0" lang="en-US" altLang="en-US" sz="1800" b="0" i="0" u="none" strike="noStrike" cap="none" normalizeH="0" baseline="0" dirty="0">
                <a:ln>
                  <a:noFill/>
                </a:ln>
                <a:solidFill>
                  <a:schemeClr val="bg1"/>
                </a:solidFill>
                <a:effectLst/>
                <a:latin typeface="Arial" panose="020B0604020202020204" pitchFamily="34" charset="0"/>
              </a:rPr>
              <a:t> and industry bloggers to amplify brand credibility and gain quality backlinks. </a:t>
            </a:r>
          </a:p>
        </p:txBody>
      </p:sp>
    </p:spTree>
    <p:extLst>
      <p:ext uri="{BB962C8B-B14F-4D97-AF65-F5344CB8AC3E}">
        <p14:creationId xmlns:p14="http://schemas.microsoft.com/office/powerpoint/2010/main" val="2998580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4513-DA02-6DFB-BA41-604337C74199}"/>
              </a:ext>
            </a:extLst>
          </p:cNvPr>
          <p:cNvSpPr>
            <a:spLocks noGrp="1"/>
          </p:cNvSpPr>
          <p:nvPr>
            <p:ph type="title"/>
          </p:nvPr>
        </p:nvSpPr>
        <p:spPr>
          <a:xfrm>
            <a:off x="1141413" y="618518"/>
            <a:ext cx="9905998" cy="448281"/>
          </a:xfrm>
        </p:spPr>
        <p:txBody>
          <a:bodyPr>
            <a:normAutofit/>
          </a:bodyPr>
          <a:lstStyle/>
          <a:p>
            <a:r>
              <a:rPr lang="en-IN" sz="800" dirty="0"/>
              <a:t>.</a:t>
            </a:r>
          </a:p>
        </p:txBody>
      </p:sp>
      <p:sp>
        <p:nvSpPr>
          <p:cNvPr id="3" name="Content Placeholder 2">
            <a:extLst>
              <a:ext uri="{FF2B5EF4-FFF2-40B4-BE49-F238E27FC236}">
                <a16:creationId xmlns:a16="http://schemas.microsoft.com/office/drawing/2014/main" id="{7F1A2A9E-7983-0ED0-28A2-022BB1C43E1F}"/>
              </a:ext>
            </a:extLst>
          </p:cNvPr>
          <p:cNvSpPr>
            <a:spLocks noGrp="1"/>
          </p:cNvSpPr>
          <p:nvPr>
            <p:ph idx="1"/>
          </p:nvPr>
        </p:nvSpPr>
        <p:spPr>
          <a:xfrm>
            <a:off x="1141412" y="1219200"/>
            <a:ext cx="9905999" cy="4572001"/>
          </a:xfrm>
        </p:spPr>
        <p:txBody>
          <a:bodyPr/>
          <a:lstStyle/>
          <a:p>
            <a:endParaRPr lang="en-IN" dirty="0"/>
          </a:p>
          <a:p>
            <a:endParaRPr lang="en-IN" dirty="0"/>
          </a:p>
          <a:p>
            <a:endParaRPr lang="en-IN" dirty="0"/>
          </a:p>
          <a:p>
            <a:endParaRPr lang="en-IN" dirty="0"/>
          </a:p>
          <a:p>
            <a:pPr marL="0" indent="0" algn="ctr">
              <a:buNone/>
            </a:pPr>
            <a:r>
              <a:rPr lang="en-IN" sz="440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17686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8DC2-0AAE-A01C-E9D1-3EE3A5180DB7}"/>
              </a:ext>
            </a:extLst>
          </p:cNvPr>
          <p:cNvSpPr>
            <a:spLocks noGrp="1"/>
          </p:cNvSpPr>
          <p:nvPr>
            <p:ph type="ctrTitle"/>
          </p:nvPr>
        </p:nvSpPr>
        <p:spPr>
          <a:xfrm>
            <a:off x="1700212" y="304800"/>
            <a:ext cx="8791575" cy="58993"/>
          </a:xfrm>
        </p:spPr>
        <p:txBody>
          <a:bodyPr>
            <a:normAutofit fontScale="90000"/>
          </a:bodyPr>
          <a:lstStyle/>
          <a:p>
            <a:r>
              <a:rPr lang="en-US" dirty="0"/>
              <a:t>.</a:t>
            </a:r>
            <a:endParaRPr lang="en-IN" dirty="0"/>
          </a:p>
        </p:txBody>
      </p:sp>
      <p:sp>
        <p:nvSpPr>
          <p:cNvPr id="4" name="Rectangle 1">
            <a:extLst>
              <a:ext uri="{FF2B5EF4-FFF2-40B4-BE49-F238E27FC236}">
                <a16:creationId xmlns:a16="http://schemas.microsoft.com/office/drawing/2014/main" id="{BF41CFD3-3FF0-615F-CA33-5EA8A38B1038}"/>
              </a:ext>
            </a:extLst>
          </p:cNvPr>
          <p:cNvSpPr>
            <a:spLocks noGrp="1" noChangeArrowheads="1"/>
          </p:cNvSpPr>
          <p:nvPr>
            <p:ph type="subTitle" idx="1"/>
          </p:nvPr>
        </p:nvSpPr>
        <p:spPr bwMode="auto">
          <a:xfrm>
            <a:off x="1395414" y="-50464"/>
            <a:ext cx="936107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A</a:t>
            </a:r>
            <a:r>
              <a:rPr lang="en-US" altLang="en-US" sz="2400" b="1" cap="none" dirty="0">
                <a:solidFill>
                  <a:schemeClr val="bg1"/>
                </a:solidFill>
                <a:latin typeface="Arial" panose="020B0604020202020204" pitchFamily="34" charset="0"/>
              </a:rPr>
              <a:t>c</a:t>
            </a:r>
            <a:r>
              <a:rPr kumimoji="0" lang="en-US" altLang="en-US" sz="2400" b="1" i="0" u="none" strike="noStrike" cap="none" normalizeH="0" baseline="0" dirty="0">
                <a:ln>
                  <a:noFill/>
                </a:ln>
                <a:solidFill>
                  <a:schemeClr val="bg1"/>
                </a:solidFill>
                <a:effectLst/>
                <a:latin typeface="Arial" panose="020B0604020202020204" pitchFamily="34" charset="0"/>
              </a:rPr>
              <a:t>counting &amp; Finance</a:t>
            </a:r>
            <a:r>
              <a:rPr kumimoji="0" lang="en-US" altLang="en-US" sz="2400" b="0" i="0" u="none" strike="noStrike" cap="none" normalizeH="0" baseline="0" dirty="0">
                <a:ln>
                  <a:noFill/>
                </a:ln>
                <a:solidFill>
                  <a:schemeClr val="bg1"/>
                </a:solidFill>
                <a:effectLst/>
                <a:latin typeface="Arial" panose="020B0604020202020204" pitchFamily="34" charset="0"/>
              </a:rPr>
              <a:t> – Tools for managing invoices, payments, general ledger, and financial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Inventory Management</a:t>
            </a:r>
            <a:r>
              <a:rPr kumimoji="0" lang="en-US" altLang="en-US" sz="2400" b="0" i="0" u="none" strike="noStrike" cap="none" normalizeH="0" baseline="0" dirty="0">
                <a:ln>
                  <a:noFill/>
                </a:ln>
                <a:solidFill>
                  <a:schemeClr val="bg1"/>
                </a:solidFill>
                <a:effectLst/>
                <a:latin typeface="Arial" panose="020B0604020202020204" pitchFamily="34" charset="0"/>
              </a:rPr>
              <a:t> – Features to track stock levels, manage orders, and optimize supply chains.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Sales &amp; CRM</a:t>
            </a:r>
            <a:r>
              <a:rPr kumimoji="0" lang="en-US" altLang="en-US" sz="2400" b="0" i="0" u="none" strike="noStrike" cap="none" normalizeH="0" baseline="0" dirty="0">
                <a:ln>
                  <a:noFill/>
                </a:ln>
                <a:solidFill>
                  <a:schemeClr val="bg1"/>
                </a:solidFill>
                <a:effectLst/>
                <a:latin typeface="Arial" panose="020B0604020202020204" pitchFamily="34" charset="0"/>
              </a:rPr>
              <a:t> – Customer relationship management (CRM) tools to manage leads, sales orders, and customer interactions.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Purchasing &amp; Procurement</a:t>
            </a:r>
            <a:r>
              <a:rPr kumimoji="0" lang="en-US" altLang="en-US" sz="2400" b="0" i="0" u="none" strike="noStrike" cap="none" normalizeH="0" baseline="0" dirty="0">
                <a:ln>
                  <a:noFill/>
                </a:ln>
                <a:solidFill>
                  <a:schemeClr val="bg1"/>
                </a:solidFill>
                <a:effectLst/>
                <a:latin typeface="Arial" panose="020B0604020202020204" pitchFamily="34" charset="0"/>
              </a:rPr>
              <a:t> – Modules to manage purchase orders, supplier relations, and procurement workflows.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Manufacturing &amp; Production</a:t>
            </a:r>
            <a:r>
              <a:rPr kumimoji="0" lang="en-US" altLang="en-US" sz="2400" b="0" i="0" u="none" strike="noStrike" cap="none" normalizeH="0" baseline="0" dirty="0">
                <a:ln>
                  <a:noFill/>
                </a:ln>
                <a:solidFill>
                  <a:schemeClr val="bg1"/>
                </a:solidFill>
                <a:effectLst/>
                <a:latin typeface="Arial" panose="020B0604020202020204" pitchFamily="34" charset="0"/>
              </a:rPr>
              <a:t> – Features to plan and manage production processes, track work orders, and optimize workflows.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Human Resources (HR)</a:t>
            </a:r>
            <a:r>
              <a:rPr kumimoji="0" lang="en-US" altLang="en-US" sz="2400" b="0" i="0" u="none" strike="noStrike" cap="none" normalizeH="0" baseline="0" dirty="0">
                <a:ln>
                  <a:noFill/>
                </a:ln>
                <a:solidFill>
                  <a:schemeClr val="bg1"/>
                </a:solidFill>
                <a:effectLst/>
                <a:latin typeface="Arial" panose="020B0604020202020204" pitchFamily="34" charset="0"/>
              </a:rPr>
              <a:t> – Tools for managing employee data, payroll, timesheets, and leave </a:t>
            </a:r>
          </a:p>
        </p:txBody>
      </p:sp>
    </p:spTree>
    <p:extLst>
      <p:ext uri="{BB962C8B-B14F-4D97-AF65-F5344CB8AC3E}">
        <p14:creationId xmlns:p14="http://schemas.microsoft.com/office/powerpoint/2010/main" val="156920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6E66-EE75-DCF7-0BD7-A143C9EA8D5A}"/>
              </a:ext>
            </a:extLst>
          </p:cNvPr>
          <p:cNvSpPr>
            <a:spLocks noGrp="1"/>
          </p:cNvSpPr>
          <p:nvPr>
            <p:ph type="title"/>
          </p:nvPr>
        </p:nvSpPr>
        <p:spPr>
          <a:xfrm>
            <a:off x="1141413" y="618518"/>
            <a:ext cx="9905998" cy="718669"/>
          </a:xfrm>
        </p:spPr>
        <p:txBody>
          <a:bodyPr/>
          <a:lstStyle/>
          <a:p>
            <a:r>
              <a:rPr lang="en-IN" sz="3600" b="1" i="0" u="none" strike="noStrike" dirty="0">
                <a:solidFill>
                  <a:schemeClr val="bg1"/>
                </a:solidFill>
                <a:effectLst/>
                <a:latin typeface="Arial" panose="020B0604020202020204" pitchFamily="34" charset="0"/>
                <a:cs typeface="Arial" panose="020B0604020202020204" pitchFamily="34" charset="0"/>
              </a:rPr>
              <a:t>Task 1 - Initial Audit:</a:t>
            </a:r>
            <a:endParaRPr lang="en-IN" b="1" dirty="0"/>
          </a:p>
        </p:txBody>
      </p:sp>
      <p:sp>
        <p:nvSpPr>
          <p:cNvPr id="4" name="Rectangle 1">
            <a:extLst>
              <a:ext uri="{FF2B5EF4-FFF2-40B4-BE49-F238E27FC236}">
                <a16:creationId xmlns:a16="http://schemas.microsoft.com/office/drawing/2014/main" id="{507B5699-079D-E625-04EA-676F9BF0E62C}"/>
              </a:ext>
            </a:extLst>
          </p:cNvPr>
          <p:cNvSpPr>
            <a:spLocks noGrp="1" noChangeArrowheads="1"/>
          </p:cNvSpPr>
          <p:nvPr>
            <p:ph idx="1"/>
          </p:nvPr>
        </p:nvSpPr>
        <p:spPr bwMode="auto">
          <a:xfrm>
            <a:off x="1141412" y="1542743"/>
            <a:ext cx="1044433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bg1"/>
                </a:solidFill>
                <a:effectLst/>
                <a:latin typeface="Arial" panose="020B0604020202020204" pitchFamily="34" charset="0"/>
              </a:rPr>
              <a:t>Strengths: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Fast Loading Speed</a:t>
            </a:r>
            <a:r>
              <a:rPr kumimoji="0" lang="en-US" altLang="en-US" b="0" i="0" u="none" strike="noStrike" cap="none" normalizeH="0" baseline="0" dirty="0">
                <a:ln>
                  <a:noFill/>
                </a:ln>
                <a:solidFill>
                  <a:schemeClr val="bg1"/>
                </a:solidFill>
                <a:effectLst/>
                <a:latin typeface="Arial" panose="020B0604020202020204" pitchFamily="34" charset="0"/>
              </a:rPr>
              <a:t>: If EasyERP's website loads quickly, it will enhance user experience, reduce bounce rates, and improve SEO.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Mobile Optimization</a:t>
            </a:r>
            <a:r>
              <a:rPr kumimoji="0" lang="en-US" altLang="en-US" b="0" i="0" u="none" strike="noStrike" cap="none" normalizeH="0" baseline="0" dirty="0">
                <a:ln>
                  <a:noFill/>
                </a:ln>
                <a:solidFill>
                  <a:schemeClr val="bg1"/>
                </a:solidFill>
                <a:effectLst/>
                <a:latin typeface="Arial" panose="020B0604020202020204" pitchFamily="34" charset="0"/>
              </a:rPr>
              <a:t>: If the site is responsive and mobile-friendly, it will provide a good user experience for visitors on all devices, increasing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Strong CTAs</a:t>
            </a:r>
            <a:r>
              <a:rPr kumimoji="0" lang="en-US" altLang="en-US" b="0" i="0" u="none" strike="noStrike" cap="none" normalizeH="0" baseline="0" dirty="0">
                <a:ln>
                  <a:noFill/>
                </a:ln>
                <a:solidFill>
                  <a:schemeClr val="bg1"/>
                </a:solidFill>
                <a:effectLst/>
                <a:latin typeface="Arial" panose="020B0604020202020204" pitchFamily="34" charset="0"/>
              </a:rPr>
              <a:t>: Well-placed and clear CTAs will drive conversions, such as demo sign-ups or product inquiries.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High-Quality Backlinks</a:t>
            </a:r>
            <a:r>
              <a:rPr kumimoji="0" lang="en-US" altLang="en-US" b="0" i="0" u="none" strike="noStrike" cap="none" normalizeH="0" baseline="0" dirty="0">
                <a:ln>
                  <a:noFill/>
                </a:ln>
                <a:solidFill>
                  <a:schemeClr val="bg1"/>
                </a:solidFill>
                <a:effectLst/>
                <a:latin typeface="Arial" panose="020B0604020202020204" pitchFamily="34" charset="0"/>
              </a:rPr>
              <a:t>: If the site has authoritative backlinks, it improves its SEO and trustworthiness.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Clear Navigation</a:t>
            </a:r>
            <a:r>
              <a:rPr kumimoji="0" lang="en-US" altLang="en-US" b="0" i="0" u="none" strike="noStrike" cap="none" normalizeH="0" baseline="0" dirty="0">
                <a:ln>
                  <a:noFill/>
                </a:ln>
                <a:solidFill>
                  <a:schemeClr val="bg1"/>
                </a:solidFill>
                <a:effectLst/>
                <a:latin typeface="Arial" panose="020B0604020202020204" pitchFamily="34" charset="0"/>
              </a:rPr>
              <a:t>: If users can easily find what they need, it will increase time on site and decrease bounce rates. </a:t>
            </a:r>
          </a:p>
        </p:txBody>
      </p:sp>
    </p:spTree>
    <p:extLst>
      <p:ext uri="{BB962C8B-B14F-4D97-AF65-F5344CB8AC3E}">
        <p14:creationId xmlns:p14="http://schemas.microsoft.com/office/powerpoint/2010/main" val="32949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3C7DC-C3A9-6C11-3CDD-5C32900D1E9B}"/>
              </a:ext>
            </a:extLst>
          </p:cNvPr>
          <p:cNvSpPr>
            <a:spLocks noGrp="1"/>
          </p:cNvSpPr>
          <p:nvPr>
            <p:ph type="title"/>
          </p:nvPr>
        </p:nvSpPr>
        <p:spPr>
          <a:xfrm>
            <a:off x="1143001" y="598854"/>
            <a:ext cx="9905998" cy="630179"/>
          </a:xfrm>
        </p:spPr>
        <p:txBody>
          <a:bodyPr/>
          <a:lstStyle/>
          <a:p>
            <a:r>
              <a:rPr lang="en-IN" sz="2800" b="1" dirty="0">
                <a:solidFill>
                  <a:schemeClr val="bg1"/>
                </a:solidFill>
                <a:latin typeface="Arial" panose="020B0604020202020204" pitchFamily="34" charset="0"/>
                <a:cs typeface="Arial" panose="020B0604020202020204" pitchFamily="34" charset="0"/>
              </a:rPr>
              <a:t>Weaknesses</a:t>
            </a:r>
            <a:r>
              <a:rPr lang="en-IN" b="1" dirty="0">
                <a:solidFill>
                  <a:schemeClr val="bg1"/>
                </a:solidFill>
                <a:latin typeface="Arial" panose="020B0604020202020204" pitchFamily="34" charset="0"/>
                <a:cs typeface="Arial" panose="020B0604020202020204" pitchFamily="34" charset="0"/>
              </a:rPr>
              <a:t>:</a:t>
            </a:r>
          </a:p>
        </p:txBody>
      </p:sp>
      <p:sp>
        <p:nvSpPr>
          <p:cNvPr id="4" name="Rectangle 1">
            <a:extLst>
              <a:ext uri="{FF2B5EF4-FFF2-40B4-BE49-F238E27FC236}">
                <a16:creationId xmlns:a16="http://schemas.microsoft.com/office/drawing/2014/main" id="{B39D1EE7-EAB3-BA1B-0BD0-34C0AB283660}"/>
              </a:ext>
            </a:extLst>
          </p:cNvPr>
          <p:cNvSpPr>
            <a:spLocks noGrp="1" noChangeArrowheads="1"/>
          </p:cNvSpPr>
          <p:nvPr>
            <p:ph idx="1"/>
          </p:nvPr>
        </p:nvSpPr>
        <p:spPr bwMode="auto">
          <a:xfrm>
            <a:off x="1141414" y="1621662"/>
            <a:ext cx="1021322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SEO Optimization</a:t>
            </a:r>
            <a:r>
              <a:rPr kumimoji="0" lang="en-US" altLang="en-US" b="0" i="0" u="none" strike="noStrike" cap="none" normalizeH="0" baseline="0" dirty="0">
                <a:ln>
                  <a:noFill/>
                </a:ln>
                <a:solidFill>
                  <a:schemeClr val="bg1"/>
                </a:solidFill>
                <a:effectLst/>
                <a:latin typeface="Arial" panose="020B0604020202020204" pitchFamily="34" charset="0"/>
              </a:rPr>
              <a:t>: If the site lacks sufficient keyword targeting or has missing meta tags, it will be harder for users to find it through search engines.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Slow Page Load Speed</a:t>
            </a:r>
            <a:r>
              <a:rPr kumimoji="0" lang="en-US" altLang="en-US" b="0" i="0" u="none" strike="noStrike" cap="none" normalizeH="0" baseline="0" dirty="0">
                <a:ln>
                  <a:noFill/>
                </a:ln>
                <a:solidFill>
                  <a:schemeClr val="bg1"/>
                </a:solidFill>
                <a:effectLst/>
                <a:latin typeface="Arial" panose="020B0604020202020204" pitchFamily="34" charset="0"/>
              </a:rPr>
              <a:t>: A delay in loading speed could frustrate users and cause them to abandon the 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Outdated Design</a:t>
            </a:r>
            <a:r>
              <a:rPr kumimoji="0" lang="en-US" altLang="en-US" b="0" i="0" u="none" strike="noStrike" cap="none" normalizeH="0" baseline="0" dirty="0">
                <a:ln>
                  <a:noFill/>
                </a:ln>
                <a:solidFill>
                  <a:schemeClr val="bg1"/>
                </a:solidFill>
                <a:effectLst/>
                <a:latin typeface="Arial" panose="020B0604020202020204" pitchFamily="34" charset="0"/>
              </a:rPr>
              <a:t>: An older or cluttered website design can deter users and negatively impact trust.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Lack of Clear Trust Signals</a:t>
            </a:r>
            <a:r>
              <a:rPr kumimoji="0" lang="en-US" altLang="en-US" b="0" i="0" u="none" strike="noStrike" cap="none" normalizeH="0" baseline="0" dirty="0">
                <a:ln>
                  <a:noFill/>
                </a:ln>
                <a:solidFill>
                  <a:schemeClr val="bg1"/>
                </a:solidFill>
                <a:effectLst/>
                <a:latin typeface="Arial" panose="020B0604020202020204" pitchFamily="34" charset="0"/>
              </a:rPr>
              <a:t>: Without visible customer reviews, certifications, or security badges, users may hesitate to convert.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1"/>
                </a:solidFill>
                <a:effectLst/>
                <a:latin typeface="Arial" panose="020B0604020202020204" pitchFamily="34" charset="0"/>
              </a:rPr>
              <a:t>Missing Structured Data (Schema)</a:t>
            </a:r>
            <a:r>
              <a:rPr kumimoji="0" lang="en-US" altLang="en-US" b="0" i="0" u="none" strike="noStrike" cap="none" normalizeH="0" baseline="0" dirty="0">
                <a:ln>
                  <a:noFill/>
                </a:ln>
                <a:solidFill>
                  <a:schemeClr val="bg1"/>
                </a:solidFill>
                <a:effectLst/>
                <a:latin typeface="Arial" panose="020B0604020202020204" pitchFamily="34" charset="0"/>
              </a:rPr>
              <a:t>: Not using structured data can hinder how search engines understand the content, reducing organic search performance</a:t>
            </a:r>
            <a:r>
              <a:rPr kumimoji="0" lang="en-US" altLang="en-US" sz="1800"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415122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96DB-9BF2-4102-BFF3-4671519EF786}"/>
              </a:ext>
            </a:extLst>
          </p:cNvPr>
          <p:cNvSpPr>
            <a:spLocks noGrp="1"/>
          </p:cNvSpPr>
          <p:nvPr>
            <p:ph type="title"/>
          </p:nvPr>
        </p:nvSpPr>
        <p:spPr>
          <a:xfrm>
            <a:off x="1141413" y="117987"/>
            <a:ext cx="9905998" cy="717755"/>
          </a:xfrm>
        </p:spPr>
        <p:txBody>
          <a:bodyPr>
            <a:normAutofit/>
          </a:bodyPr>
          <a:lstStyle/>
          <a:p>
            <a:r>
              <a:rPr lang="en-IN" sz="4000" b="1" i="0" u="none" strike="noStrike" dirty="0">
                <a:solidFill>
                  <a:srgbClr val="AF7B51"/>
                </a:solidFill>
                <a:effectLst/>
                <a:latin typeface="Arial" panose="020B0604020202020204" pitchFamily="34" charset="0"/>
                <a:cs typeface="Arial" panose="020B0604020202020204" pitchFamily="34" charset="0"/>
              </a:rPr>
              <a:t>Task 2 - Keyword Research: </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981B41-9A63-840B-37B8-01AEF8DD918E}"/>
              </a:ext>
            </a:extLst>
          </p:cNvPr>
          <p:cNvSpPr>
            <a:spLocks noGrp="1"/>
          </p:cNvSpPr>
          <p:nvPr>
            <p:ph idx="1"/>
          </p:nvPr>
        </p:nvSpPr>
        <p:spPr>
          <a:xfrm>
            <a:off x="1141412" y="914400"/>
            <a:ext cx="9905999" cy="4876801"/>
          </a:xfrm>
        </p:spPr>
        <p:txBody>
          <a:bodyPr/>
          <a:lstStyle/>
          <a:p>
            <a:r>
              <a:rPr lang="en-IN" sz="2000" b="1" i="0" u="none" strike="noStrike" dirty="0">
                <a:solidFill>
                  <a:srgbClr val="000000"/>
                </a:solidFill>
                <a:effectLst/>
                <a:latin typeface="Arial" panose="020B0604020202020204" pitchFamily="34" charset="0"/>
              </a:rPr>
              <a:t>Targeted Keywords:</a:t>
            </a:r>
          </a:p>
          <a:p>
            <a:r>
              <a:rPr lang="en-IN" sz="1800" b="1" i="0" u="none" strike="noStrike" dirty="0">
                <a:solidFill>
                  <a:srgbClr val="000000"/>
                </a:solidFill>
                <a:effectLst/>
                <a:latin typeface="Arial" panose="020B0604020202020204" pitchFamily="34" charset="0"/>
              </a:rPr>
              <a:t>Primary Keywords: </a:t>
            </a:r>
            <a:r>
              <a:rPr lang="en-IN" sz="1800" i="0" u="none" strike="noStrike" dirty="0">
                <a:solidFill>
                  <a:srgbClr val="000000"/>
                </a:solidFill>
                <a:effectLst/>
                <a:latin typeface="Arial" panose="020B0604020202020204" pitchFamily="34" charset="0"/>
              </a:rPr>
              <a:t>ERP software,Enterprise Resource Planning,ERP system,Cloud ERP,ERP solutions,Small business ERP software,ERP for SMEs </a:t>
            </a:r>
          </a:p>
          <a:p>
            <a:r>
              <a:rPr lang="en-IN" sz="1800" b="1" dirty="0">
                <a:solidFill>
                  <a:schemeClr val="bg1"/>
                </a:solidFill>
                <a:latin typeface="Arial" panose="020B0604020202020204" pitchFamily="34" charset="0"/>
                <a:cs typeface="Arial" panose="020B0604020202020204" pitchFamily="34" charset="0"/>
              </a:rPr>
              <a:t>Secondary Keywords: </a:t>
            </a:r>
            <a:r>
              <a:rPr lang="en-IN" sz="1800" dirty="0">
                <a:solidFill>
                  <a:schemeClr val="bg1"/>
                </a:solidFill>
                <a:latin typeface="Arial" panose="020B0604020202020204" pitchFamily="34" charset="0"/>
                <a:cs typeface="Arial" panose="020B0604020202020204" pitchFamily="34" charset="0"/>
              </a:rPr>
              <a:t>Affordable ERP for small businesses, ERP software for manufacturing, Best ERP software for SMBs, Cloud-based ERP for small businesses, ERP with CRM integration, Open-source ERP solutions</a:t>
            </a:r>
          </a:p>
          <a:p>
            <a:r>
              <a:rPr lang="en-IN" sz="1800" b="1" dirty="0">
                <a:solidFill>
                  <a:schemeClr val="bg1"/>
                </a:solidFill>
                <a:latin typeface="Arial" panose="020B0604020202020204" pitchFamily="34" charset="0"/>
                <a:cs typeface="Arial" panose="020B0604020202020204" pitchFamily="34" charset="0"/>
              </a:rPr>
              <a:t>Long-Tail Keywords: </a:t>
            </a:r>
            <a:r>
              <a:rPr lang="en-US" sz="1800" dirty="0">
                <a:solidFill>
                  <a:schemeClr val="bg1"/>
                </a:solidFill>
                <a:latin typeface="Arial" panose="020B0604020202020204" pitchFamily="34" charset="0"/>
                <a:cs typeface="Arial" panose="020B0604020202020204" pitchFamily="34" charset="0"/>
              </a:rPr>
              <a:t>Best ERP for small businesses with inventory management, Cloud ERP with CRM integration for retail, Affordable ERP for manufacturing companies, Top ERP systems for service-based businesses</a:t>
            </a:r>
            <a:endParaRPr lang="en-IN"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11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7BEE-9EE1-E32D-3FAD-E5D1C790C897}"/>
              </a:ext>
            </a:extLst>
          </p:cNvPr>
          <p:cNvSpPr>
            <a:spLocks noGrp="1"/>
          </p:cNvSpPr>
          <p:nvPr>
            <p:ph type="title"/>
          </p:nvPr>
        </p:nvSpPr>
        <p:spPr>
          <a:xfrm>
            <a:off x="1141413" y="216311"/>
            <a:ext cx="9905998" cy="924232"/>
          </a:xfrm>
        </p:spPr>
        <p:txBody>
          <a:bodyPr>
            <a:normAutofit/>
          </a:bodyPr>
          <a:lstStyle/>
          <a:p>
            <a:r>
              <a:rPr lang="en-IN" sz="2800" b="1" i="0" u="none" strike="noStrike" dirty="0">
                <a:solidFill>
                  <a:srgbClr val="000000"/>
                </a:solidFill>
                <a:effectLst/>
                <a:latin typeface="Arial" panose="020B0604020202020204" pitchFamily="34" charset="0"/>
              </a:rPr>
              <a:t>Competitive Analysis:</a:t>
            </a:r>
            <a:endParaRPr lang="en-IN" sz="2800" dirty="0"/>
          </a:p>
        </p:txBody>
      </p:sp>
      <p:sp>
        <p:nvSpPr>
          <p:cNvPr id="3" name="Content Placeholder 2">
            <a:extLst>
              <a:ext uri="{FF2B5EF4-FFF2-40B4-BE49-F238E27FC236}">
                <a16:creationId xmlns:a16="http://schemas.microsoft.com/office/drawing/2014/main" id="{33A6E3D0-D32F-166D-75BD-D4350CE02DE7}"/>
              </a:ext>
            </a:extLst>
          </p:cNvPr>
          <p:cNvSpPr>
            <a:spLocks noGrp="1"/>
          </p:cNvSpPr>
          <p:nvPr>
            <p:ph idx="1"/>
          </p:nvPr>
        </p:nvSpPr>
        <p:spPr>
          <a:xfrm>
            <a:off x="1141412" y="1140543"/>
            <a:ext cx="9905999" cy="4650658"/>
          </a:xfrm>
        </p:spPr>
        <p:txBody>
          <a:bodyPr/>
          <a:lstStyle/>
          <a:p>
            <a:r>
              <a:rPr lang="en-IN" sz="1800" b="1" dirty="0">
                <a:solidFill>
                  <a:schemeClr val="bg1"/>
                </a:solidFill>
                <a:latin typeface="Arial" panose="020B0604020202020204" pitchFamily="34" charset="0"/>
                <a:cs typeface="Arial" panose="020B0604020202020204" pitchFamily="34" charset="0"/>
              </a:rPr>
              <a:t>Zoho ERP: </a:t>
            </a:r>
            <a:r>
              <a:rPr lang="en-IN" sz="1800" dirty="0">
                <a:solidFill>
                  <a:schemeClr val="bg1"/>
                </a:solidFill>
                <a:latin typeface="Arial" panose="020B0604020202020204" pitchFamily="34" charset="0"/>
                <a:cs typeface="Arial" panose="020B0604020202020204" pitchFamily="34" charset="0"/>
              </a:rPr>
              <a:t>Their keyword strategy emphasizes "cloud-based ERP", "small business ERP", and "Zoho ERP for growing businesses". They target SMBs and emphasize affordability, ease of use, and cloud integrations.</a:t>
            </a:r>
          </a:p>
          <a:p>
            <a:r>
              <a:rPr lang="en-IN" sz="1800" b="1" dirty="0">
                <a:solidFill>
                  <a:schemeClr val="bg1"/>
                </a:solidFill>
                <a:latin typeface="Arial" panose="020B0604020202020204" pitchFamily="34" charset="0"/>
                <a:cs typeface="Arial" panose="020B0604020202020204" pitchFamily="34" charset="0"/>
              </a:rPr>
              <a:t>SAP Business One: </a:t>
            </a:r>
            <a:r>
              <a:rPr lang="en-IN" sz="1800" dirty="0">
                <a:solidFill>
                  <a:schemeClr val="bg1"/>
                </a:solidFill>
                <a:latin typeface="Arial" panose="020B0604020202020204" pitchFamily="34" charset="0"/>
                <a:cs typeface="Arial" panose="020B0604020202020204" pitchFamily="34" charset="0"/>
              </a:rPr>
              <a:t>They focus on "enterprise ERP", "SAP ERP software", "enterprise resource planning for large businesses", and "business management software". Their target market includes larger enterprises with more complex ERP needs.</a:t>
            </a:r>
          </a:p>
          <a:p>
            <a:endParaRPr lang="en-IN" dirty="0"/>
          </a:p>
        </p:txBody>
      </p:sp>
    </p:spTree>
    <p:extLst>
      <p:ext uri="{BB962C8B-B14F-4D97-AF65-F5344CB8AC3E}">
        <p14:creationId xmlns:p14="http://schemas.microsoft.com/office/powerpoint/2010/main" val="365264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6AB9-BB7F-279B-56DD-B7AB74575ACE}"/>
              </a:ext>
            </a:extLst>
          </p:cNvPr>
          <p:cNvSpPr>
            <a:spLocks noGrp="1"/>
          </p:cNvSpPr>
          <p:nvPr>
            <p:ph type="title"/>
          </p:nvPr>
        </p:nvSpPr>
        <p:spPr>
          <a:xfrm>
            <a:off x="1141413" y="108156"/>
            <a:ext cx="9905998" cy="958643"/>
          </a:xfrm>
        </p:spPr>
        <p:txBody>
          <a:bodyPr>
            <a:normAutofit/>
          </a:bodyPr>
          <a:lstStyle/>
          <a:p>
            <a:r>
              <a:rPr lang="en-US" sz="3200" b="1" i="0" u="none" strike="noStrike" dirty="0">
                <a:solidFill>
                  <a:schemeClr val="bg1"/>
                </a:solidFill>
                <a:effectLst/>
                <a:latin typeface="Arial" panose="020B0604020202020204" pitchFamily="34" charset="0"/>
                <a:cs typeface="Arial" panose="020B0604020202020204" pitchFamily="34" charset="0"/>
              </a:rPr>
              <a:t>Task 3 - On-Page SEO Optimization Audit</a:t>
            </a:r>
            <a:endParaRPr lang="en-IN" sz="3200" b="1"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2F7FD9A-7DBE-EE92-03FE-977A1C7ADBE1}"/>
              </a:ext>
            </a:extLst>
          </p:cNvPr>
          <p:cNvSpPr>
            <a:spLocks noGrp="1"/>
          </p:cNvSpPr>
          <p:nvPr>
            <p:ph idx="1"/>
          </p:nvPr>
        </p:nvSpPr>
        <p:spPr>
          <a:xfrm>
            <a:off x="1141412" y="904568"/>
            <a:ext cx="9905999" cy="5466735"/>
          </a:xfrm>
        </p:spPr>
        <p:txBody>
          <a:bodyPr/>
          <a:lstStyle/>
          <a:p>
            <a:r>
              <a:rPr lang="en-IN" sz="1800" b="1" i="0" u="none" strike="noStrike" dirty="0">
                <a:solidFill>
                  <a:srgbClr val="000000"/>
                </a:solidFill>
                <a:effectLst/>
                <a:latin typeface="Arial" panose="020B0604020202020204" pitchFamily="34" charset="0"/>
              </a:rPr>
              <a:t>Selected Pages:</a:t>
            </a:r>
          </a:p>
          <a:p>
            <a:pPr marL="0" indent="0">
              <a:buNone/>
            </a:pPr>
            <a:r>
              <a:rPr lang="en-IN" sz="1800" b="1" dirty="0">
                <a:solidFill>
                  <a:srgbClr val="000000"/>
                </a:solidFill>
                <a:latin typeface="Arial" panose="020B0604020202020204" pitchFamily="34" charset="0"/>
              </a:rPr>
              <a:t>      </a:t>
            </a:r>
            <a:r>
              <a:rPr lang="en-IN" sz="1800" dirty="0">
                <a:latin typeface="Arial" panose="020B0604020202020204" pitchFamily="34" charset="0"/>
                <a:cs typeface="Arial" panose="020B0604020202020204" pitchFamily="34" charset="0"/>
                <a:hlinkClick r:id="rId2"/>
              </a:rPr>
              <a:t>https://www.eazyerp.com/eazypaymodules/employee-module.php#solution</a:t>
            </a:r>
            <a:endParaRPr lang="en-IN" sz="1800" dirty="0">
              <a:latin typeface="Arial" panose="020B0604020202020204" pitchFamily="34" charset="0"/>
              <a:cs typeface="Arial" panose="020B0604020202020204" pitchFamily="34" charset="0"/>
            </a:endParaRPr>
          </a:p>
          <a:p>
            <a:pPr rtl="0">
              <a:spcBef>
                <a:spcPts val="1200"/>
              </a:spcBef>
              <a:spcAft>
                <a:spcPts val="1200"/>
              </a:spcAft>
            </a:pPr>
            <a:r>
              <a:rPr lang="en-IN" sz="1800" b="1" dirty="0">
                <a:solidFill>
                  <a:srgbClr val="000000"/>
                </a:solidFill>
                <a:latin typeface="Arial" panose="020B0604020202020204" pitchFamily="34" charset="0"/>
              </a:rPr>
              <a:t>Title tag:</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The title likely includes the main focus of the page (e.g., "Employee Module"), which is relevant to the content.</a:t>
            </a:r>
            <a:endParaRPr lang="en-IN" sz="1800" b="0" dirty="0">
              <a:solidFill>
                <a:schemeClr val="bg1"/>
              </a:solidFill>
              <a:effectLst/>
              <a:latin typeface="Arial" panose="020B0604020202020204" pitchFamily="34" charset="0"/>
              <a:cs typeface="Arial" panose="020B0604020202020204" pitchFamily="34" charset="0"/>
            </a:endParaRPr>
          </a:p>
          <a:p>
            <a:pPr marL="0" indent="0">
              <a:buNone/>
            </a:pPr>
            <a:r>
              <a:rPr lang="en-IN" sz="1800" b="1" dirty="0">
                <a:solidFill>
                  <a:schemeClr val="bg1"/>
                </a:solidFill>
                <a:latin typeface="Arial" panose="020B0604020202020204" pitchFamily="34" charset="0"/>
                <a:cs typeface="Arial" panose="020B0604020202020204" pitchFamily="34" charset="0"/>
              </a:rPr>
              <a:t>Weaknesses: </a:t>
            </a:r>
            <a:r>
              <a:rPr lang="en-US" sz="1800" dirty="0">
                <a:solidFill>
                  <a:schemeClr val="bg1"/>
                </a:solidFill>
                <a:latin typeface="Arial" panose="020B0604020202020204" pitchFamily="34" charset="0"/>
                <a:cs typeface="Arial" panose="020B0604020202020204" pitchFamily="34" charset="0"/>
              </a:rPr>
              <a:t>The title tag is not provided here, so it’s unclear if it’s optimized for SEO. If the title tag is missing or irrelevant, it will impact rankings</a:t>
            </a:r>
            <a:r>
              <a:rPr lang="en-US" sz="1800" b="1" dirty="0">
                <a:solidFill>
                  <a:schemeClr val="bg1"/>
                </a:solidFill>
                <a:latin typeface="Arial" panose="020B0604020202020204" pitchFamily="34" charset="0"/>
                <a:cs typeface="Arial" panose="020B0604020202020204" pitchFamily="34" charset="0"/>
              </a:rPr>
              <a:t>.</a:t>
            </a:r>
          </a:p>
          <a:p>
            <a:pPr marL="0" indent="0">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Make sure the title tag is descriptive and contains primary keywords such as "Employee Management Module for ERP" or "EazyERP Employee Module". Keep it under 60 characters to ensure it’s fully visible in search results.</a:t>
            </a:r>
          </a:p>
          <a:p>
            <a:pPr marL="0" indent="0">
              <a:buNone/>
            </a:pPr>
            <a:br>
              <a:rPr lang="en-IN" sz="1400" dirty="0"/>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8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84D88-B0FE-17F6-939A-856D16724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37F81-B69C-330B-4C7E-3F4E504EA63E}"/>
              </a:ext>
            </a:extLst>
          </p:cNvPr>
          <p:cNvSpPr>
            <a:spLocks noGrp="1"/>
          </p:cNvSpPr>
          <p:nvPr>
            <p:ph type="title"/>
          </p:nvPr>
        </p:nvSpPr>
        <p:spPr>
          <a:xfrm>
            <a:off x="1141413" y="108156"/>
            <a:ext cx="9905998" cy="378541"/>
          </a:xfrm>
        </p:spPr>
        <p:txBody>
          <a:bodyPr>
            <a:normAutofit/>
          </a:bodyPr>
          <a:lstStyle/>
          <a:p>
            <a:r>
              <a:rPr lang="en-IN" sz="800" b="1"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167A310C-4FBB-E1A5-2425-B2108DE2E6DC}"/>
              </a:ext>
            </a:extLst>
          </p:cNvPr>
          <p:cNvSpPr>
            <a:spLocks noGrp="1"/>
          </p:cNvSpPr>
          <p:nvPr>
            <p:ph idx="1"/>
          </p:nvPr>
        </p:nvSpPr>
        <p:spPr>
          <a:xfrm>
            <a:off x="1141412" y="619432"/>
            <a:ext cx="9905999" cy="5751871"/>
          </a:xfrm>
        </p:spPr>
        <p:txBody>
          <a:bodyPr/>
          <a:lstStyle/>
          <a:p>
            <a:pPr marL="0" indent="0" rtl="0">
              <a:spcBef>
                <a:spcPts val="1200"/>
              </a:spcBef>
              <a:spcAft>
                <a:spcPts val="1200"/>
              </a:spcAft>
              <a:buNone/>
            </a:pPr>
            <a:r>
              <a:rPr lang="en-IN" sz="1800" b="1" dirty="0">
                <a:solidFill>
                  <a:schemeClr val="bg1"/>
                </a:solidFill>
                <a:latin typeface="Arial" panose="020B0604020202020204" pitchFamily="34" charset="0"/>
                <a:cs typeface="Arial" panose="020B0604020202020204" pitchFamily="34" charset="0"/>
              </a:rPr>
              <a:t>Meta Description</a:t>
            </a:r>
            <a:r>
              <a:rPr lang="en-IN" sz="1800" b="1" dirty="0">
                <a:solidFill>
                  <a:srgbClr val="000000"/>
                </a:solidFill>
                <a:latin typeface="Arial" panose="020B0604020202020204" pitchFamily="34" charset="0"/>
              </a:rPr>
              <a:t>:</a:t>
            </a:r>
          </a:p>
          <a:p>
            <a:pPr marL="0" indent="0" rtl="0">
              <a:spcBef>
                <a:spcPts val="1200"/>
              </a:spcBef>
              <a:spcAft>
                <a:spcPts val="1200"/>
              </a:spcAft>
              <a:buNone/>
            </a:pPr>
            <a:r>
              <a:rPr lang="en-US" sz="1800" b="1" dirty="0">
                <a:solidFill>
                  <a:schemeClr val="bg1"/>
                </a:solidFill>
                <a:effectLst/>
                <a:latin typeface="Arial" panose="020B0604020202020204" pitchFamily="34" charset="0"/>
                <a:cs typeface="Arial" panose="020B0604020202020204" pitchFamily="34" charset="0"/>
              </a:rPr>
              <a:t>Strengths</a:t>
            </a:r>
            <a:r>
              <a:rPr lang="en-US" sz="1800" b="0" dirty="0">
                <a:solidFill>
                  <a:schemeClr val="bg1"/>
                </a:solidFill>
                <a:effectLst/>
                <a:latin typeface="Arial" panose="020B0604020202020204" pitchFamily="34" charset="0"/>
                <a:cs typeface="Arial" panose="020B0604020202020204" pitchFamily="34" charset="0"/>
              </a:rPr>
              <a:t>: </a:t>
            </a:r>
            <a:r>
              <a:rPr lang="en-US" sz="1800" dirty="0">
                <a:solidFill>
                  <a:schemeClr val="bg1"/>
                </a:solidFill>
                <a:latin typeface="Arial" panose="020B0604020202020204" pitchFamily="34" charset="0"/>
                <a:cs typeface="Arial" panose="020B0604020202020204" pitchFamily="34" charset="0"/>
              </a:rPr>
              <a:t>The meta description (if properly implemented) will help inform users about the content of the page in search results.</a:t>
            </a:r>
            <a:endParaRPr lang="en-IN" sz="1800" dirty="0">
              <a:solidFill>
                <a:schemeClr val="bg1"/>
              </a:solidFill>
              <a:effectLst/>
              <a:latin typeface="Arial" panose="020B0604020202020204" pitchFamily="34" charset="0"/>
              <a:cs typeface="Arial" panose="020B0604020202020204" pitchFamily="34" charset="0"/>
            </a:endParaRPr>
          </a:p>
          <a:p>
            <a:pPr marL="0" indent="0">
              <a:buNone/>
            </a:pPr>
            <a:r>
              <a:rPr lang="en-IN" sz="1800" b="1" dirty="0">
                <a:solidFill>
                  <a:schemeClr val="bg1"/>
                </a:solidFill>
                <a:latin typeface="Arial" panose="020B0604020202020204" pitchFamily="34" charset="0"/>
                <a:cs typeface="Arial" panose="020B0604020202020204" pitchFamily="34" charset="0"/>
              </a:rPr>
              <a:t>Weaknesses: </a:t>
            </a:r>
            <a:r>
              <a:rPr lang="en-US" sz="1800" dirty="0">
                <a:solidFill>
                  <a:schemeClr val="bg1"/>
                </a:solidFill>
                <a:latin typeface="Arial" panose="020B0604020202020204" pitchFamily="34" charset="0"/>
                <a:cs typeface="Arial" panose="020B0604020202020204" pitchFamily="34" charset="0"/>
              </a:rPr>
              <a:t>The meta description is not visible from the provided URL, and it may not be optimized for the page’s keywords .If there is no meta description, it might hurt click-through rates from search results</a:t>
            </a:r>
            <a:endParaRPr lang="en-IN" sz="1800" dirty="0">
              <a:solidFill>
                <a:schemeClr val="bg1"/>
              </a:solidFill>
              <a:latin typeface="Arial" panose="020B0604020202020204" pitchFamily="34" charset="0"/>
              <a:cs typeface="Arial" panose="020B0604020202020204" pitchFamily="34" charset="0"/>
            </a:endParaRPr>
          </a:p>
          <a:p>
            <a:pPr marL="0" indent="0">
              <a:buNone/>
            </a:pPr>
            <a:r>
              <a:rPr lang="en-US" sz="1800" b="1" dirty="0">
                <a:solidFill>
                  <a:schemeClr val="bg1"/>
                </a:solidFill>
                <a:latin typeface="Arial" panose="020B0604020202020204" pitchFamily="34" charset="0"/>
                <a:cs typeface="Arial" panose="020B0604020202020204" pitchFamily="34" charset="0"/>
              </a:rPr>
              <a:t>Actionable Item :</a:t>
            </a:r>
            <a:r>
              <a:rPr lang="en-US" sz="1800" dirty="0">
                <a:solidFill>
                  <a:schemeClr val="bg1"/>
                </a:solidFill>
                <a:latin typeface="Arial" panose="020B0604020202020204" pitchFamily="34" charset="0"/>
                <a:cs typeface="Arial" panose="020B0604020202020204" pitchFamily="34" charset="0"/>
              </a:rPr>
              <a:t>Add a concise, engaging meta description with relevant keywords. It should ideally be between 150-160 characters, e.g., "Discover the EazyERP Employee Module for efficient employee management and streamlined HR processes."</a:t>
            </a:r>
            <a:br>
              <a:rPr lang="en-IN" sz="1400" dirty="0"/>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6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521</TotalTime>
  <Words>2652</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Nunito</vt:lpstr>
      <vt:lpstr>Tw Cen MT</vt:lpstr>
      <vt:lpstr>Circuit</vt:lpstr>
      <vt:lpstr>Seo Project</vt:lpstr>
      <vt:lpstr>Company selection</vt:lpstr>
      <vt:lpstr>.</vt:lpstr>
      <vt:lpstr>Task 1 - Initial Audit:</vt:lpstr>
      <vt:lpstr>Weaknesses:</vt:lpstr>
      <vt:lpstr>Task 2 - Keyword Research: </vt:lpstr>
      <vt:lpstr>Competitive Analysis:</vt:lpstr>
      <vt:lpstr>Task 3 - On-Page SEO Optimization Audit</vt:lpstr>
      <vt:lpstr>.</vt:lpstr>
      <vt:lpstr>.</vt:lpstr>
      <vt:lpstr>.</vt:lpstr>
      <vt:lpstr>.</vt:lpstr>
      <vt:lpstr>.</vt:lpstr>
      <vt:lpstr>.</vt:lpstr>
      <vt:lpstr>.</vt:lpstr>
      <vt:lpstr>.</vt:lpstr>
      <vt:lpstr>.</vt:lpstr>
      <vt:lpstr>.</vt:lpstr>
      <vt:lpstr>.</vt:lpstr>
      <vt:lpstr>Task 3 - Technical SEO</vt:lpstr>
      <vt:lpstr>.</vt:lpstr>
      <vt:lpstr>Task 5 - Content Strategy</vt:lpstr>
      <vt:lpstr> Task 6 - Off-Page SEO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nasrudeen0035@outlook.com</dc:creator>
  <cp:lastModifiedBy>nasrudeen0035@outlook.com</cp:lastModifiedBy>
  <cp:revision>3</cp:revision>
  <dcterms:created xsi:type="dcterms:W3CDTF">2024-11-10T09:47:39Z</dcterms:created>
  <dcterms:modified xsi:type="dcterms:W3CDTF">2024-11-16T09:52:06Z</dcterms:modified>
</cp:coreProperties>
</file>