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0"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NORMALIZATION BASED ON DICTIONARY CROSS CHECK</a:t>
            </a:r>
            <a:endParaRPr lang="en-US" dirty="0"/>
          </a:p>
        </p:txBody>
      </p:sp>
      <p:sp>
        <p:nvSpPr>
          <p:cNvPr id="3" name="Subtitle 2"/>
          <p:cNvSpPr>
            <a:spLocks noGrp="1"/>
          </p:cNvSpPr>
          <p:nvPr>
            <p:ph type="subTitle" idx="1"/>
          </p:nvPr>
        </p:nvSpPr>
        <p:spPr/>
        <p:txBody>
          <a:bodyPr/>
          <a:lstStyle/>
          <a:p>
            <a:r>
              <a:rPr lang="en-US"/>
              <a:t>DSC - WAVE 13</a:t>
            </a:r>
            <a:endParaRPr lang="en-US"/>
          </a:p>
          <a:p>
            <a:r>
              <a:rPr lang="en-US"/>
              <a:t>NASRUDIN YAN WIJAYA</a:t>
            </a:r>
            <a:endParaRPr lang="en-US"/>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BACKGROUND</a:t>
            </a:r>
            <a:endParaRPr lang="en-US"/>
          </a:p>
        </p:txBody>
      </p:sp>
      <p:sp>
        <p:nvSpPr>
          <p:cNvPr id="3" name="Content Placeholder 2"/>
          <p:cNvSpPr>
            <a:spLocks noGrp="1"/>
          </p:cNvSpPr>
          <p:nvPr>
            <p:ph idx="1"/>
          </p:nvPr>
        </p:nvSpPr>
        <p:spPr/>
        <p:txBody>
          <a:bodyPr anchor="ctr" anchorCtr="0"/>
          <a:p>
            <a:pPr marL="0" indent="0" algn="ctr" fontAlgn="t">
              <a:buNone/>
            </a:pPr>
            <a:r>
              <a:rPr lang="en-US"/>
              <a:t>Prevalence of slang words usage in Twitter among Indonesians</a:t>
            </a:r>
            <a:endParaRPr lang="en-US"/>
          </a:p>
          <a:p>
            <a:pPr marL="0" indent="0" algn="ctr" fontAlgn="t">
              <a:buNone/>
            </a:pPr>
            <a:r>
              <a:rPr lang="en-US" altLang="ja-JP"/>
              <a:t>↓</a:t>
            </a:r>
            <a:endParaRPr lang="en-US"/>
          </a:p>
          <a:p>
            <a:pPr marL="0" indent="0" algn="ctr" fontAlgn="t">
              <a:buNone/>
            </a:pPr>
            <a:r>
              <a:rPr lang="en-US"/>
              <a:t>Why are slang words usage in Twitter preferrable among Indonesians?</a:t>
            </a:r>
            <a:endParaRPr lang="en-US"/>
          </a:p>
          <a:p>
            <a:pPr marL="0" indent="0" algn="ctr" fontAlgn="t">
              <a:buNone/>
            </a:pPr>
            <a:r>
              <a:rPr lang="en-US" altLang="ja-JP">
                <a:sym typeface="+mn-ea"/>
              </a:rPr>
              <a:t>↓</a:t>
            </a:r>
            <a:endParaRPr lang="en-US" altLang="ja-JP">
              <a:sym typeface="+mn-ea"/>
            </a:endParaRPr>
          </a:p>
          <a:p>
            <a:pPr marL="0" indent="0" algn="ctr" fontAlgn="t">
              <a:buNone/>
            </a:pPr>
            <a:r>
              <a:rPr lang="en-US"/>
              <a:t>Hypothesis: more often than not, slang word has fewer characters than its formal counterpart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TEXT CLEANSING PROCESS</a:t>
            </a:r>
            <a:endParaRPr lang="en-US"/>
          </a:p>
        </p:txBody>
      </p:sp>
      <p:sp>
        <p:nvSpPr>
          <p:cNvPr id="6" name="Text Box 5"/>
          <p:cNvSpPr txBox="1"/>
          <p:nvPr/>
        </p:nvSpPr>
        <p:spPr>
          <a:xfrm>
            <a:off x="3339465" y="1478915"/>
            <a:ext cx="5513070" cy="645160"/>
          </a:xfrm>
          <a:prstGeom prst="rect">
            <a:avLst/>
          </a:prstGeom>
          <a:noFill/>
          <a:ln w="38100">
            <a:solidFill>
              <a:schemeClr val="tx1"/>
            </a:solidFill>
          </a:ln>
        </p:spPr>
        <p:txBody>
          <a:bodyPr wrap="square" rtlCol="0">
            <a:spAutoFit/>
          </a:bodyPr>
          <a:p>
            <a:pPr algn="ctr"/>
            <a:r>
              <a:rPr lang="en-US"/>
              <a:t>Text and/or csv file input, e.g.</a:t>
            </a:r>
            <a:endParaRPr lang="en-US"/>
          </a:p>
          <a:p>
            <a:pPr algn="ctr"/>
            <a:r>
              <a:rPr lang="en-US"/>
              <a:t>‘aduhh, aer habis’, </a:t>
            </a:r>
            <a:r>
              <a:rPr lang="en-US">
                <a:sym typeface="+mn-ea"/>
              </a:rPr>
              <a:t>‘saya makan 3x’</a:t>
            </a:r>
            <a:endParaRPr lang="en-US"/>
          </a:p>
        </p:txBody>
      </p:sp>
      <p:sp>
        <p:nvSpPr>
          <p:cNvPr id="8" name="Text Box 7"/>
          <p:cNvSpPr txBox="1"/>
          <p:nvPr/>
        </p:nvSpPr>
        <p:spPr>
          <a:xfrm>
            <a:off x="3339465" y="2449195"/>
            <a:ext cx="5513070" cy="922020"/>
          </a:xfrm>
          <a:prstGeom prst="rect">
            <a:avLst/>
          </a:prstGeom>
          <a:noFill/>
          <a:ln w="38100">
            <a:solidFill>
              <a:schemeClr val="tx1"/>
            </a:solidFill>
          </a:ln>
        </p:spPr>
        <p:txBody>
          <a:bodyPr wrap="square" rtlCol="0">
            <a:spAutoFit/>
          </a:bodyPr>
          <a:p>
            <a:pPr algn="ctr"/>
            <a:r>
              <a:rPr lang="en-US"/>
              <a:t>Sentence breakdown into list of composing words, disregarding punctuation, e.g.</a:t>
            </a:r>
            <a:endParaRPr lang="en-US"/>
          </a:p>
          <a:p>
            <a:pPr algn="ctr"/>
            <a:r>
              <a:rPr lang="en-US"/>
              <a:t>(‘aduhh’, ‘aer’, ‘habis’), </a:t>
            </a:r>
            <a:r>
              <a:rPr lang="en-US">
                <a:sym typeface="+mn-ea"/>
              </a:rPr>
              <a:t>(‘saya’, ‘makan’, ‘3x’)</a:t>
            </a:r>
            <a:endParaRPr lang="en-US"/>
          </a:p>
        </p:txBody>
      </p:sp>
      <p:sp>
        <p:nvSpPr>
          <p:cNvPr id="9" name="Text Box 8"/>
          <p:cNvSpPr txBox="1"/>
          <p:nvPr/>
        </p:nvSpPr>
        <p:spPr>
          <a:xfrm>
            <a:off x="3342640" y="3709670"/>
            <a:ext cx="5509895" cy="1198880"/>
          </a:xfrm>
          <a:prstGeom prst="rect">
            <a:avLst/>
          </a:prstGeom>
          <a:noFill/>
          <a:ln w="38100">
            <a:solidFill>
              <a:schemeClr val="tx1"/>
            </a:solidFill>
          </a:ln>
        </p:spPr>
        <p:txBody>
          <a:bodyPr wrap="square" rtlCol="0">
            <a:spAutoFit/>
          </a:bodyPr>
          <a:p>
            <a:pPr algn="ctr"/>
            <a:r>
              <a:rPr lang="en-US"/>
              <a:t>Cross check &amp; replace/leave as is each word based on dictionary e.g.</a:t>
            </a:r>
            <a:endParaRPr lang="en-US"/>
          </a:p>
          <a:p>
            <a:pPr algn="ctr"/>
            <a:r>
              <a:rPr lang="en-US">
                <a:sym typeface="+mn-ea"/>
              </a:rPr>
              <a:t>(‘aduhh’, ‘aer’, ‘habis’) --&gt; (‘aduh’, ‘air’, ‘habis’)</a:t>
            </a:r>
            <a:endParaRPr lang="en-US"/>
          </a:p>
          <a:p>
            <a:pPr algn="ctr"/>
            <a:r>
              <a:rPr lang="en-US">
                <a:sym typeface="+mn-ea"/>
              </a:rPr>
              <a:t>(‘saya’, ‘makan’, ‘3x’) --&gt; </a:t>
            </a:r>
            <a:r>
              <a:rPr lang="en-US">
                <a:sym typeface="+mn-ea"/>
              </a:rPr>
              <a:t>(‘saya’, ‘makan’, ‘tiga kali’)</a:t>
            </a:r>
            <a:endParaRPr lang="en-US"/>
          </a:p>
        </p:txBody>
      </p:sp>
      <p:sp>
        <p:nvSpPr>
          <p:cNvPr id="10" name="Text Box 9"/>
          <p:cNvSpPr txBox="1"/>
          <p:nvPr/>
        </p:nvSpPr>
        <p:spPr>
          <a:xfrm>
            <a:off x="3345815" y="5245735"/>
            <a:ext cx="5506720" cy="998855"/>
          </a:xfrm>
          <a:prstGeom prst="rect">
            <a:avLst/>
          </a:prstGeom>
          <a:noFill/>
          <a:ln w="38100">
            <a:solidFill>
              <a:schemeClr val="tx1"/>
            </a:solidFill>
          </a:ln>
        </p:spPr>
        <p:txBody>
          <a:bodyPr wrap="square" rtlCol="0">
            <a:noAutofit/>
          </a:bodyPr>
          <a:p>
            <a:pPr algn="ctr"/>
            <a:r>
              <a:rPr lang="en-US"/>
              <a:t>Sentence rebuilt based on words replaced &amp; words left as is words, capitalized, e.g.</a:t>
            </a:r>
            <a:endParaRPr lang="en-US"/>
          </a:p>
          <a:p>
            <a:pPr algn="ctr"/>
            <a:r>
              <a:rPr lang="en-US"/>
              <a:t>‘Aduh, air habis’, </a:t>
            </a:r>
            <a:r>
              <a:rPr lang="en-US">
                <a:sym typeface="+mn-ea"/>
              </a:rPr>
              <a:t>‘Saya makan tiga kali’</a:t>
            </a:r>
            <a:endParaRPr lang="en-US"/>
          </a:p>
        </p:txBody>
      </p:sp>
      <p:cxnSp>
        <p:nvCxnSpPr>
          <p:cNvPr id="3" name="Straight Arrow Connector 2"/>
          <p:cNvCxnSpPr>
            <a:stCxn id="6" idx="2"/>
            <a:endCxn id="8" idx="0"/>
          </p:cNvCxnSpPr>
          <p:nvPr/>
        </p:nvCxnSpPr>
        <p:spPr>
          <a:xfrm>
            <a:off x="6096000" y="2124075"/>
            <a:ext cx="0" cy="325120"/>
          </a:xfrm>
          <a:prstGeom prst="straightConnector1">
            <a:avLst/>
          </a:prstGeom>
          <a:gradFill rotWithShape="0">
            <a:gsLst>
              <a:gs pos="0">
                <a:schemeClr val="accent1"/>
              </a:gs>
              <a:gs pos="100000">
                <a:schemeClr val="accent2"/>
              </a:gs>
            </a:gsLst>
            <a:lin ang="5400000" scaled="1"/>
          </a:gradFill>
          <a:ln w="38100" cap="flat" cmpd="sng" algn="ctr">
            <a:solidFill>
              <a:schemeClr val="tx1"/>
            </a:solidFill>
            <a:prstDash val="solid"/>
            <a:round/>
            <a:headEnd type="none" w="med" len="med"/>
            <a:tailEnd type="arrow" w="med" len="med"/>
          </a:ln>
        </p:spPr>
      </p:cxnSp>
      <p:cxnSp>
        <p:nvCxnSpPr>
          <p:cNvPr id="15" name="Straight Arrow Connector 14"/>
          <p:cNvCxnSpPr>
            <a:endCxn id="9" idx="0"/>
          </p:cNvCxnSpPr>
          <p:nvPr/>
        </p:nvCxnSpPr>
        <p:spPr>
          <a:xfrm>
            <a:off x="6096000" y="3376930"/>
            <a:ext cx="1905" cy="332740"/>
          </a:xfrm>
          <a:prstGeom prst="straightConnector1">
            <a:avLst/>
          </a:prstGeom>
          <a:gradFill rotWithShape="0">
            <a:gsLst>
              <a:gs pos="0">
                <a:schemeClr val="accent1"/>
              </a:gs>
              <a:gs pos="100000">
                <a:schemeClr val="accent2"/>
              </a:gs>
            </a:gsLst>
            <a:lin ang="5400000" scaled="1"/>
          </a:gradFill>
          <a:ln w="38100" cap="flat" cmpd="sng" algn="ctr">
            <a:solidFill>
              <a:schemeClr val="tx1"/>
            </a:solidFill>
            <a:prstDash val="solid"/>
            <a:round/>
            <a:headEnd type="none" w="med" len="med"/>
            <a:tailEnd type="arrow" w="med" len="med"/>
          </a:ln>
        </p:spPr>
      </p:cxnSp>
      <p:cxnSp>
        <p:nvCxnSpPr>
          <p:cNvPr id="16" name="Straight Arrow Connector 15"/>
          <p:cNvCxnSpPr>
            <a:stCxn id="9" idx="2"/>
            <a:endCxn id="10" idx="0"/>
          </p:cNvCxnSpPr>
          <p:nvPr/>
        </p:nvCxnSpPr>
        <p:spPr>
          <a:xfrm>
            <a:off x="6097905" y="4908550"/>
            <a:ext cx="1270" cy="337185"/>
          </a:xfrm>
          <a:prstGeom prst="straightConnector1">
            <a:avLst/>
          </a:prstGeom>
          <a:gradFill rotWithShape="0">
            <a:gsLst>
              <a:gs pos="0">
                <a:schemeClr val="accent1"/>
              </a:gs>
              <a:gs pos="100000">
                <a:schemeClr val="accent2"/>
              </a:gs>
            </a:gsLst>
            <a:lin ang="5400000" scaled="1"/>
          </a:gradFill>
          <a:ln w="38100" cap="flat" cmpd="sng" algn="ctr">
            <a:solidFill>
              <a:schemeClr val="tx1"/>
            </a:solidFill>
            <a:prstDash val="solid"/>
            <a:round/>
            <a:headEnd type="none" w="med" len="med"/>
            <a:tailEnd type="arrow" w="med" len="med"/>
          </a:ln>
        </p:spPr>
      </p:cxnSp>
      <p:sp>
        <p:nvSpPr>
          <p:cNvPr id="17" name="Slide Number Placeholder 1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STATISTICS METHOD &amp; E.D.A.</a:t>
            </a:r>
            <a:endParaRPr lang="en-US"/>
          </a:p>
        </p:txBody>
      </p:sp>
      <p:sp>
        <p:nvSpPr>
          <p:cNvPr id="3" name="Content Placeholder 2"/>
          <p:cNvSpPr>
            <a:spLocks noGrp="1"/>
          </p:cNvSpPr>
          <p:nvPr>
            <p:ph idx="1"/>
          </p:nvPr>
        </p:nvSpPr>
        <p:spPr>
          <a:xfrm>
            <a:off x="609600" y="1174750"/>
            <a:ext cx="10972800" cy="5438775"/>
          </a:xfrm>
        </p:spPr>
        <p:txBody>
          <a:bodyPr anchor="ctr" anchorCtr="0"/>
          <a:p>
            <a:pPr marL="0" indent="0" algn="ctr" fontAlgn="t">
              <a:buNone/>
            </a:pPr>
            <a:r>
              <a:rPr lang="en-US" sz="2800"/>
              <a:t>To test the previously stated hypothesis,</a:t>
            </a:r>
            <a:endParaRPr lang="en-US" sz="2800"/>
          </a:p>
          <a:p>
            <a:pPr marL="0" indent="0" algn="ctr" fontAlgn="t">
              <a:buNone/>
            </a:pPr>
            <a:r>
              <a:rPr lang="en-US" sz="2800"/>
              <a:t>this data analysis mainly uses descriptive statistics, particularly </a:t>
            </a:r>
            <a:r>
              <a:rPr lang="en-US" sz="2800" u="sng"/>
              <a:t>variance</a:t>
            </a:r>
            <a:r>
              <a:rPr lang="en-US" sz="2800"/>
              <a:t> &amp; </a:t>
            </a:r>
            <a:r>
              <a:rPr lang="en-US" sz="2800" u="sng"/>
              <a:t>range</a:t>
            </a:r>
            <a:r>
              <a:rPr lang="en-US" sz="2800"/>
              <a:t> of the </a:t>
            </a:r>
            <a:r>
              <a:rPr lang="en-US" sz="2800" u="sng"/>
              <a:t>character count difference</a:t>
            </a:r>
            <a:r>
              <a:rPr lang="en-US" sz="2800"/>
              <a:t> between</a:t>
            </a:r>
            <a:endParaRPr lang="en-US" sz="2800"/>
          </a:p>
          <a:p>
            <a:pPr marL="0" indent="0" algn="ctr" fontAlgn="t">
              <a:buNone/>
            </a:pPr>
            <a:r>
              <a:rPr lang="en-US" sz="2800"/>
              <a:t>the cleansed tweet (formal words), and</a:t>
            </a:r>
            <a:endParaRPr lang="en-US" sz="2800"/>
          </a:p>
          <a:p>
            <a:pPr marL="0" indent="0" algn="ctr" fontAlgn="t">
              <a:buNone/>
            </a:pPr>
            <a:r>
              <a:rPr lang="en-US" sz="2800"/>
              <a:t>the </a:t>
            </a:r>
            <a:r>
              <a:rPr lang="en-US" sz="2800">
                <a:sym typeface="+mn-ea"/>
              </a:rPr>
              <a:t>original, uncleansed tweets (slang words)</a:t>
            </a:r>
            <a:r>
              <a:rPr lang="en-US" sz="2800"/>
              <a:t>.</a:t>
            </a:r>
            <a:endParaRPr lang="en-US" sz="2800"/>
          </a:p>
          <a:p>
            <a:pPr marL="0" indent="0" algn="ctr" fontAlgn="t">
              <a:buNone/>
            </a:pPr>
            <a:endParaRPr lang="en-US" sz="2800"/>
          </a:p>
          <a:p>
            <a:pPr marL="0" indent="0" algn="ctr" fontAlgn="t">
              <a:buNone/>
            </a:pPr>
            <a:r>
              <a:rPr lang="en-US" sz="2800"/>
              <a:t>A sample of 100 tweets will be visualized using </a:t>
            </a:r>
            <a:r>
              <a:rPr lang="en-US" sz="2800" u="sng"/>
              <a:t>bar charts</a:t>
            </a:r>
            <a:r>
              <a:rPr lang="en-US" sz="2800"/>
              <a:t> &amp; </a:t>
            </a:r>
            <a:r>
              <a:rPr lang="en-US" sz="2800" u="sng"/>
              <a:t>box plots</a:t>
            </a:r>
            <a:r>
              <a:rPr lang="en-US" sz="2800"/>
              <a:t> of the </a:t>
            </a:r>
            <a:r>
              <a:rPr lang="en-US" sz="2800" u="sng">
                <a:sym typeface="+mn-ea"/>
              </a:rPr>
              <a:t>character count difference</a:t>
            </a:r>
            <a:r>
              <a:rPr lang="en-US" sz="2800">
                <a:sym typeface="+mn-ea"/>
              </a:rPr>
              <a:t>, of which the value is</a:t>
            </a:r>
            <a:endParaRPr lang="en-US" sz="2800">
              <a:sym typeface="+mn-ea"/>
            </a:endParaRPr>
          </a:p>
          <a:p>
            <a:pPr marL="0" indent="0" algn="ctr" fontAlgn="t">
              <a:buNone/>
            </a:pPr>
            <a:r>
              <a:rPr lang="en-US" sz="2800">
                <a:sym typeface="+mn-ea"/>
              </a:rPr>
              <a:t>(cleansed tweet char count) - (original tweet char count)</a:t>
            </a:r>
            <a:endParaRPr lang="en-US" sz="28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VISUALIZATION</a:t>
            </a:r>
            <a:endParaRPr lang="en-US"/>
          </a:p>
        </p:txBody>
      </p:sp>
      <p:pic>
        <p:nvPicPr>
          <p:cNvPr id="5" name="Picture 4" descr="chart_box_1696167905"/>
          <p:cNvPicPr>
            <a:picLocks noChangeAspect="1"/>
          </p:cNvPicPr>
          <p:nvPr/>
        </p:nvPicPr>
        <p:blipFill>
          <a:blip r:embed="rId1"/>
          <a:srcRect t="7767"/>
          <a:stretch>
            <a:fillRect/>
          </a:stretch>
        </p:blipFill>
        <p:spPr>
          <a:xfrm>
            <a:off x="6714490" y="1247775"/>
            <a:ext cx="5477510" cy="3536315"/>
          </a:xfrm>
          <a:prstGeom prst="rect">
            <a:avLst/>
          </a:prstGeom>
        </p:spPr>
      </p:pic>
      <p:pic>
        <p:nvPicPr>
          <p:cNvPr id="6" name="Picture 5" descr="chart_bar_1696167905"/>
          <p:cNvPicPr>
            <a:picLocks noChangeAspect="1"/>
          </p:cNvPicPr>
          <p:nvPr/>
        </p:nvPicPr>
        <p:blipFill>
          <a:blip r:embed="rId2"/>
          <a:srcRect l="8349" t="7751" r="8156"/>
          <a:stretch>
            <a:fillRect/>
          </a:stretch>
        </p:blipFill>
        <p:spPr>
          <a:xfrm>
            <a:off x="0" y="1247775"/>
            <a:ext cx="6858000" cy="3536950"/>
          </a:xfrm>
          <a:prstGeom prst="rect">
            <a:avLst/>
          </a:prstGeom>
        </p:spPr>
      </p:pic>
      <p:sp>
        <p:nvSpPr>
          <p:cNvPr id="7" name="Content Placeholder 6"/>
          <p:cNvSpPr>
            <a:spLocks noGrp="1"/>
          </p:cNvSpPr>
          <p:nvPr>
            <p:ph idx="1"/>
          </p:nvPr>
        </p:nvSpPr>
        <p:spPr>
          <a:xfrm>
            <a:off x="0" y="4784725"/>
            <a:ext cx="6714490" cy="570865"/>
          </a:xfrm>
        </p:spPr>
        <p:txBody>
          <a:bodyPr anchor="ctr" anchorCtr="0"/>
          <a:p>
            <a:pPr marL="0" indent="0" algn="ctr" fontAlgn="t">
              <a:buNone/>
            </a:pPr>
            <a:r>
              <a:rPr lang="en-US" sz="1800">
                <a:sym typeface="+mn-ea"/>
              </a:rPr>
              <a:t>Bar charts show that the number of cleansed tweets with higher character count far outnumbers those with lower character count.</a:t>
            </a:r>
            <a:endParaRPr lang="en-US" sz="1800">
              <a:sym typeface="+mn-ea"/>
            </a:endParaRPr>
          </a:p>
        </p:txBody>
      </p:sp>
      <p:sp>
        <p:nvSpPr>
          <p:cNvPr id="8" name="Content Placeholder 6"/>
          <p:cNvSpPr>
            <a:spLocks noGrp="1"/>
          </p:cNvSpPr>
          <p:nvPr/>
        </p:nvSpPr>
        <p:spPr>
          <a:xfrm>
            <a:off x="6858635" y="4784090"/>
            <a:ext cx="5333365" cy="570865"/>
          </a:xfrm>
          <a:prstGeom prst="rect">
            <a:avLst/>
          </a:prstGeom>
          <a:noFill/>
          <a:ln w="9525">
            <a:noFill/>
          </a:ln>
        </p:spPr>
        <p:txBody>
          <a:bodyPr anchor="ctr" anchorCtr="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t">
              <a:buNone/>
            </a:pPr>
            <a:r>
              <a:rPr lang="en-US" sz="1800">
                <a:sym typeface="+mn-ea"/>
              </a:rPr>
              <a:t>Box plot shows wider range &amp; variance in positive number of character count difference.</a:t>
            </a:r>
            <a:endParaRPr lang="en-US" sz="1800">
              <a:sym typeface="+mn-ea"/>
            </a:endParaRPr>
          </a:p>
        </p:txBody>
      </p:sp>
      <p:sp>
        <p:nvSpPr>
          <p:cNvPr id="9" name="Content Placeholder 6"/>
          <p:cNvSpPr>
            <a:spLocks noGrp="1"/>
          </p:cNvSpPr>
          <p:nvPr/>
        </p:nvSpPr>
        <p:spPr>
          <a:xfrm>
            <a:off x="0" y="5609590"/>
            <a:ext cx="12192000" cy="902970"/>
          </a:xfrm>
          <a:prstGeom prst="rect">
            <a:avLst/>
          </a:prstGeom>
          <a:noFill/>
          <a:ln w="9525">
            <a:noFill/>
          </a:ln>
        </p:spPr>
        <p:txBody>
          <a:bodyPr anchor="ctr" anchorCtr="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t">
              <a:buNone/>
            </a:pPr>
            <a:r>
              <a:rPr lang="en-US" sz="1800" u="sng">
                <a:sym typeface="+mn-ea"/>
              </a:rPr>
              <a:t>Both confirms the hypothesis that more often than not, slang word has fewer characters than its formal counterpart.</a:t>
            </a:r>
            <a:endParaRPr lang="en-US" sz="1800" u="sng">
              <a:sym typeface="+mn-ea"/>
            </a:endParaRPr>
          </a:p>
        </p:txBody>
      </p:sp>
      <p:sp>
        <p:nvSpPr>
          <p:cNvPr id="10" name="Slide Number Placeholder 9"/>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a:xfrm>
            <a:off x="609600" y="1174750"/>
            <a:ext cx="10972800" cy="5438775"/>
          </a:xfrm>
        </p:spPr>
        <p:txBody>
          <a:bodyPr anchor="ctr" anchorCtr="0"/>
          <a:p>
            <a:pPr marL="0" indent="0" algn="ctr" fontAlgn="t">
              <a:buNone/>
            </a:pPr>
            <a:r>
              <a:rPr lang="en-US" sz="2800"/>
              <a:t>The prevalence of slang words usage in Twitter among Indonesians is, for one, due to the factor that they require fewer characters to type, but it doesn't stop there. Slang words often also represent fluidity in language and communication. With Twitter being a social media, slang words usage among Indonesians is an extension of their communication.</a:t>
            </a:r>
            <a:endParaRPr lang="en-US" sz="28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a:t>THANK YOU</a:t>
            </a:r>
            <a:endParaRPr lang="en-US"/>
          </a:p>
          <a:p>
            <a:pPr algn="ctr"/>
            <a:r>
              <a:rPr lang="en-US"/>
              <a:t>FOR YOUR ATTENTION</a:t>
            </a:r>
            <a:endParaRPr lang="en-US"/>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2038</Words>
  <Application>WPS Presentation</Application>
  <PresentationFormat>Widescreen</PresentationFormat>
  <Paragraphs>67</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Microsoft YaHei</vt:lpstr>
      <vt:lpstr>Arial Unicode MS</vt:lpstr>
      <vt:lpstr>Calibri</vt:lpstr>
      <vt:lpstr>Communications and Dialogues</vt:lpstr>
      <vt:lpstr>TEXT NORMALIZATION BASED ON DICTIONARY CROSS CHECK</vt:lpstr>
      <vt:lpstr>BACKGROUND</vt:lpstr>
      <vt:lpstr>TEXT CLEANSING PROCESS</vt:lpstr>
      <vt:lpstr>STATISTICS METHOD &amp; E.D.A.</vt:lpstr>
      <vt:lpstr>DATA VISUALIZATION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NORMALIZATION BASED ON DICTIONARY CROSS CHECK</dc:title>
  <dc:creator/>
  <cp:lastModifiedBy>sanga</cp:lastModifiedBy>
  <cp:revision>9</cp:revision>
  <dcterms:created xsi:type="dcterms:W3CDTF">2023-09-30T14:11:00Z</dcterms:created>
  <dcterms:modified xsi:type="dcterms:W3CDTF">2023-10-01T16:38:30Z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CB4222995B124C7CA96670236CFAE179_11</vt:lpwstr>
  </property>
  <property fmtid="{D5CDD505-2E9C-101B-9397-08002B2CF9AE}" pid="3" name="KSOProductBuildVer">
    <vt:lpwstr>1033-12.2.0.13215</vt:lpwstr>
  </property>
</Properties>
</file>