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967" r:id="rId4"/>
    <p:sldId id="344" r:id="rId5"/>
    <p:sldId id="345" r:id="rId6"/>
    <p:sldId id="347" r:id="rId7"/>
    <p:sldId id="346" r:id="rId8"/>
    <p:sldId id="965" r:id="rId9"/>
    <p:sldId id="665" r:id="rId10"/>
    <p:sldId id="269" r:id="rId11"/>
    <p:sldId id="360" r:id="rId12"/>
    <p:sldId id="361" r:id="rId13"/>
    <p:sldId id="966" r:id="rId14"/>
    <p:sldId id="359" r:id="rId15"/>
    <p:sldId id="362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80" r:id="rId32"/>
    <p:sldId id="379" r:id="rId33"/>
    <p:sldId id="355" r:id="rId34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 autoAdjust="0"/>
    <p:restoredTop sz="94719"/>
  </p:normalViewPr>
  <p:slideViewPr>
    <p:cSldViewPr snapToGrid="0">
      <p:cViewPr varScale="1">
        <p:scale>
          <a:sx n="120" d="100"/>
          <a:sy n="120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1A9EF-84D3-42F2-837F-DB3A83F26FCE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C65E6-2505-4782-94BE-8E03C03FD6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827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E060-95D2-49A5-9BC4-C094F61096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22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F6287-BD41-3083-3C01-19168CC60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87F5DE-03CA-F366-8A99-01FB31B40B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D9D4E9-D2A3-4F71-3CDD-F526F7391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9BBC2-BF7E-F1AC-F4B3-DB2DFD10D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21076-86DA-4717-8006-D0BCC3CEB48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731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92C60-179D-55A0-0C1E-9650FD524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D605DB-8070-458A-7B4D-4C1F369942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E1749D-CC5F-6916-F4DA-617E57F23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9EBE3-237A-4488-C14A-2A843D469B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21076-86DA-4717-8006-D0BCC3CEB48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659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A5D56-BB8B-AB2D-51FC-D7AC1BFFA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135798-28E4-5503-90DB-B981AB834B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3AC29F-DBD1-CE0D-2C11-F3B3C8838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8CDA3-745A-52FC-DB90-969AF7022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21076-86DA-4717-8006-D0BCC3CEB48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648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9DA9A-BC24-2014-0CB3-F3B0948F4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D8E5FE-568F-C6A9-5A99-F7270F20FE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BB460C-AA08-CC4A-90C3-BCA84BCC7A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96F55-FB28-D1BB-9FC9-29A9FE16CE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21076-86DA-4717-8006-D0BCC3CEB48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500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19AC5-D93B-16C5-93ED-19CCF8FB4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DA4082-8C7F-2578-5B44-C62E2C78D2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D6B883-B3FD-8AA8-7472-1D5E661D4B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5FE5E-6458-4442-6624-7B6DA54941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21076-86DA-4717-8006-D0BCC3CEB48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648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612DA-2071-4AF1-64F7-FD900F975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687C4F-4258-8523-8F88-A5A2C7FC58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51347E-714E-5487-E64C-207EB4F64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83E1D-6DB0-5125-7FF0-3AC72F60A6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21076-86DA-4717-8006-D0BCC3CEB483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136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AE734-3D94-DC13-4D9F-9352AFB1D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F2F313-D5C3-F2F7-9F2E-0D8F4974F2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6DDA61-417C-952D-04F6-5A1961799C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EE2C6-886A-3D4B-E084-945846AB26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21076-86DA-4717-8006-D0BCC3CEB483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84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33957-B65B-35B9-9399-6FA67C37C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BC3153-7717-756B-DC65-67145DCC58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9A0182-BD0B-C245-4077-83869992A9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F00C2-1725-595F-B4EA-296A0C59D4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21076-86DA-4717-8006-D0BCC3CEB483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0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97848-8341-B1E0-22B1-0A3F06929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7878FF-4E21-6237-9E8F-D701B16E4B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810024-C284-00A5-47DA-4431E05A6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435A3-D565-30DD-0067-0C3300EDEE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21076-86DA-4717-8006-D0BCC3CEB483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218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6346E-4A64-9BEE-F1C0-3DDD24833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8B376D-932D-CC12-D804-0372665F6B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FD1C91-2FD7-C00E-2835-56432A5D96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691BA-DCCE-0BF1-3933-FA496E7254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21076-86DA-4717-8006-D0BCC3CEB483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E060-95D2-49A5-9BC4-C094F61096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973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5A08F-9D83-5D4E-8022-E4E9115B3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A9ECD8-C37F-0A04-39C0-E0C51C7688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35647A-F4BF-60C7-400B-8632513F4B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692A1-5AD2-029F-C993-CCA426A5AC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21076-86DA-4717-8006-D0BCC3CEB483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2613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C8C5D-9690-0679-3D33-8E97530F7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439384-FA56-00E6-042D-3E161EF463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38FD37-62F2-D663-2024-63D7C6462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2ADE5-E393-7F24-D821-723E469A00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21076-86DA-4717-8006-D0BCC3CEB483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371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D8DB6-99E9-6C60-11FB-C77BBD9A0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522E14-5C4E-9B63-4DC4-4B271A0DA9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FCAC95-4629-C1DB-8295-E8AD244ABE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4352D-6090-4372-F6D3-8F9AB5E88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21076-86DA-4717-8006-D0BCC3CEB483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226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E060-95D2-49A5-9BC4-C094F61096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5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Choose states to be able to conduct assessments and finalize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083B3-43DE-4CDD-896B-25CD9663F8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22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E8000-1CFB-B1F3-21F0-2FE1134D0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5E0985-0B4C-1485-82AF-ED476381B0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F94FF8-41D4-7C13-8DD5-C3451EA428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B48CE-31ED-DEBF-64C8-97F4D3897B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21076-86DA-4717-8006-D0BCC3CEB48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917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FF347-E7DA-80D2-5F93-FDD07DFE3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B56C67-6E9C-58D8-1DB5-92B2589503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F14574-32B9-5433-4732-A61EB8EEF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80A80-7D9B-296A-4F71-80C5EAFECC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21076-86DA-4717-8006-D0BCC3CEB48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667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2FFB4-FB6F-683E-F813-633798C3A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4DBCF1-F4E9-15CF-612F-748CE95F57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ADA6BA-B5C3-BEB8-84D3-B35C10693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71F48-C575-082F-40E9-D1D2907E5B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21076-86DA-4717-8006-D0BCC3CEB48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796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19D3E-F668-B95E-D623-364EDE0AC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ADBB50-5E80-4229-4C58-3BC6D56A41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FC6E73-2E8E-AEB9-991C-77F1499B79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B74E6-10B6-7BE6-EA2B-58860D22AD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21076-86DA-4717-8006-D0BCC3CEB48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240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93CF3-29E7-5D06-0352-5D046E3C9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B40CE8-A15D-208E-9D2D-036F3B2F34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D19627-BCB9-54AF-02AC-AD0B70059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32DBF-F4EF-C3F8-24D7-D037209A1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21076-86DA-4717-8006-D0BCC3CEB48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81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4AD2-972C-B582-39D3-80B620AEB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5086C-7E68-A068-2CB2-4DE91FE99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FBEFE-5DA5-9770-11D5-25CAEE7E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2081-1C13-4803-AA5B-8EDBB6FAA8AA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B2723-45A8-BC23-221E-1491D06B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D75ED-1047-C0F9-9879-959205FF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CE26-E465-4A22-8261-1F1BAAE7B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4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24C5-943C-EF85-6923-4ED269CF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600C1-40F4-338A-7035-D070298B6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62487-3483-AB91-51F3-946E2599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2081-1C13-4803-AA5B-8EDBB6FAA8AA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1F80D-0987-5F3C-3697-4E8F9E12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56C7D-79C9-A75F-BD68-8350A6A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CE26-E465-4A22-8261-1F1BAAE7B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9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21B0F-FD0D-BB23-8F03-FAF4241EA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CB32F-34A9-362F-22F9-C2932F373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21C7F-617D-A3A1-48EE-0EA2F8941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2081-1C13-4803-AA5B-8EDBB6FAA8AA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E9EAB-8B48-FCB4-76EF-FE61F47B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798FE-C9A0-6CF1-370A-9369213B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CE26-E465-4A22-8261-1F1BAAE7B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400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single chart or table-title only-world b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C6C2AD43-F1E4-470F-A476-C2C4F1FC92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4777" y="622490"/>
            <a:ext cx="10811435" cy="287899"/>
          </a:xfrm>
        </p:spPr>
        <p:txBody>
          <a:bodyPr>
            <a:spAutoFit/>
          </a:bodyPr>
          <a:lstStyle>
            <a:lvl1pPr>
              <a:defRPr sz="1412" b="1" i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Chart sub-title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557448-B80D-4741-953C-3BE612440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777" y="227188"/>
            <a:ext cx="10811435" cy="434509"/>
          </a:xfrm>
        </p:spPr>
        <p:txBody>
          <a:bodyPr/>
          <a:lstStyle>
            <a:lvl1pPr>
              <a:defRPr sz="2824" b="1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Single chart-title only</a:t>
            </a:r>
          </a:p>
        </p:txBody>
      </p:sp>
    </p:spTree>
    <p:extLst>
      <p:ext uri="{BB962C8B-B14F-4D97-AF65-F5344CB8AC3E}">
        <p14:creationId xmlns:p14="http://schemas.microsoft.com/office/powerpoint/2010/main" val="393911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77ED-B35C-CCCE-55B1-A2743FD2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7E519-9483-2F4A-3F44-944857DD5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0C217-22F8-855F-F7FA-BC73BB789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2081-1C13-4803-AA5B-8EDBB6FAA8AA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26DBE-7B2D-AB71-273A-B0743480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EA9E7-7889-6E61-8890-70D99B15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CE26-E465-4A22-8261-1F1BAAE7B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30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4EAE-DF21-90AB-496D-5F3A1C25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7FB0D-7B45-5B01-6902-297EEA0B0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CBC94-F796-DFFC-650F-0F04FBAD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2081-1C13-4803-AA5B-8EDBB6FAA8AA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9B46B-5F14-0781-B6F0-1CFB77D1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BEF90-ABAE-35C8-FB3A-13AB6ADA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CE26-E465-4A22-8261-1F1BAAE7B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14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6763-F56E-1B8C-00CF-D4BC5852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E7985-9BDA-5ACC-80C9-8B958AE90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839B2-2B68-590A-53E0-5008A67A8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78794-B47A-8178-40B6-01FFD864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2081-1C13-4803-AA5B-8EDBB6FAA8AA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B16FA-0C22-1FDA-FCB7-6FFB43AD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0E444-186C-71DD-35D0-3E5DD3A7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CE26-E465-4A22-8261-1F1BAAE7B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64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DC92-BC42-1E5C-5FA4-0D62A6E45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638FF-6E43-2BC0-177F-2413E24BF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0DC29-9DC2-C37B-B420-0FE1F695B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8F6AB1-E228-41AD-EE37-B47EED50D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AFD344-21B1-2F53-4CC4-C6DE3AED1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562D6B-5615-996E-887F-3ED37408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2081-1C13-4803-AA5B-8EDBB6FAA8AA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DCFD4-94C0-A503-B542-7CA9C875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1E863-A1C7-61FF-6152-41A146C3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CE26-E465-4A22-8261-1F1BAAE7B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6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257A-4FB1-3082-FBD5-ADC0A3AB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584A62-892F-D99A-C70E-C9391174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2081-1C13-4803-AA5B-8EDBB6FAA8AA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75609-2DEF-13B6-28A3-3690A3A4E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D835D-407F-EF80-4363-6DF894AD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CE26-E465-4A22-8261-1F1BAAE7B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5FD15-50B0-2D03-722A-27DEAE08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2081-1C13-4803-AA5B-8EDBB6FAA8AA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C90F1A-A497-704C-414C-6C57109AC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5BAFE-8AF0-C587-5289-82A4EC6A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CE26-E465-4A22-8261-1F1BAAE7B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2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187FD-38F9-2008-B1D3-DD509D34F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7423E-4D07-0794-EFBD-9EEDDE092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F9CBB-6919-D1D5-2925-92003D227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EAFB3-82C9-960C-AFDD-576BDABE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2081-1C13-4803-AA5B-8EDBB6FAA8AA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42A4B-37BE-EA45-266C-62C2CA86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9B0B8-2602-3379-BB2F-7D852740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CE26-E465-4A22-8261-1F1BAAE7B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93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A4EC1-6BB8-6F25-AC08-298CCC78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B3B002-116C-DEC1-8296-3373976D0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96F0E-6A58-D1D5-3074-0CD61AB7A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DECB5-A6EC-6CA5-3236-4D60FCCC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2081-1C13-4803-AA5B-8EDBB6FAA8AA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97EA9-1A5D-BC43-CD0A-24FB77BC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474F5-0865-32BC-0C00-1C564E1C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2CE26-E465-4A22-8261-1F1BAAE7B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67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83DE4-A0A0-50DF-152F-4A837228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721DD-AF36-D73A-C0D0-6E958528E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49C42-46B0-1793-1D10-55FCAEA2A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E02081-1C13-4803-AA5B-8EDBB6FAA8AA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4064D-6B06-074C-6E7A-D46961904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B8EE7-6A33-AF2A-A861-35DF25F7B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22CE26-E465-4A22-8261-1F1BAAE7B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3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43C1-E2C5-EF02-82D7-2B2D84427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B2532-5685-5C58-9287-14C6760B0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890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E0EE-5997-7265-8951-A4B643B9CB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Eligibility</a:t>
            </a:r>
            <a:r>
              <a:rPr lang="en-US" b="1" dirty="0">
                <a:solidFill>
                  <a:srgbClr val="0070C0"/>
                </a:solidFill>
              </a:rPr>
              <a:t> Criteria for onboarding new States onto the SURWASH </a:t>
            </a:r>
            <a:r>
              <a:rPr lang="en-US" b="1" dirty="0" err="1">
                <a:solidFill>
                  <a:srgbClr val="0070C0"/>
                </a:solidFill>
              </a:rPr>
              <a:t>Programme</a:t>
            </a:r>
            <a:endParaRPr lang="en-GB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925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583A0-6724-536C-6C70-D89635621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7BCB-6D26-15A0-872B-F2FF1280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1: Mandatory Criteria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DB1CC4-4DFA-6D7D-AE1A-0DC311830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810250"/>
              </p:ext>
            </p:extLst>
          </p:nvPr>
        </p:nvGraphicFramePr>
        <p:xfrm>
          <a:off x="503116" y="2633472"/>
          <a:ext cx="11077964" cy="20669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759553800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3481885965"/>
                    </a:ext>
                  </a:extLst>
                </a:gridCol>
                <a:gridCol w="5245964">
                  <a:extLst>
                    <a:ext uri="{9D8B030D-6E8A-4147-A177-3AD203B41FA5}">
                      <a16:colId xmlns:a16="http://schemas.microsoft.com/office/drawing/2014/main" val="1250682573"/>
                    </a:ext>
                  </a:extLst>
                </a:gridCol>
              </a:tblGrid>
              <a:tr h="2294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b="1" kern="100" dirty="0">
                          <a:solidFill>
                            <a:schemeClr val="tx1"/>
                          </a:solidFill>
                          <a:effectLst/>
                        </a:rPr>
                        <a:t>S/No</a:t>
                      </a:r>
                      <a:endParaRPr lang="en-NG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482" marR="784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b="1" kern="100" dirty="0">
                          <a:solidFill>
                            <a:schemeClr val="tx1"/>
                          </a:solidFill>
                          <a:effectLst/>
                        </a:rPr>
                        <a:t>Eligibility Criteria</a:t>
                      </a:r>
                      <a:endParaRPr lang="en-NG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482" marR="784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b="1" kern="100">
                          <a:solidFill>
                            <a:schemeClr val="tx1"/>
                          </a:solidFill>
                          <a:effectLst/>
                        </a:rPr>
                        <a:t>Means of Verification</a:t>
                      </a:r>
                      <a:endParaRPr lang="en-NG" sz="20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482" marR="7848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298355"/>
                  </a:ext>
                </a:extLst>
              </a:tr>
              <a:tr h="6306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NG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482" marR="78482" marT="0" marB="0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 dirty="0">
                          <a:solidFill>
                            <a:schemeClr val="tx1"/>
                          </a:solidFill>
                          <a:effectLst/>
                        </a:rPr>
                        <a:t>Expression of interest by the State Governor to participate in the Program and submission of requested evidence to assess eligibility and readiness </a:t>
                      </a:r>
                      <a:endParaRPr lang="en-NG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482" marR="78482" marT="0" marB="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 dirty="0">
                          <a:solidFill>
                            <a:schemeClr val="tx1"/>
                          </a:solidFill>
                          <a:effectLst/>
                        </a:rPr>
                        <a:t>Letter submitted by the State Governor to the Federal Government clearly stating interest to participate in the Program accompanied by the requested evidence to assess eligibility and readiness</a:t>
                      </a:r>
                      <a:endParaRPr lang="en-NG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482" marR="78482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347294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355E7351-DE66-CB07-F329-61789419F275}"/>
              </a:ext>
            </a:extLst>
          </p:cNvPr>
          <p:cNvGrpSpPr/>
          <p:nvPr/>
        </p:nvGrpSpPr>
        <p:grpSpPr>
          <a:xfrm>
            <a:off x="11644491" y="6332561"/>
            <a:ext cx="451347" cy="445122"/>
            <a:chOff x="10822041" y="5661171"/>
            <a:chExt cx="1096393" cy="10963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1FA9E70-E1AA-8C93-1492-1D22645E2B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16" r="11151"/>
            <a:stretch/>
          </p:blipFill>
          <p:spPr>
            <a:xfrm>
              <a:off x="10927629" y="5764322"/>
              <a:ext cx="885218" cy="890093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555471-7C8E-3BF0-D134-783C85FE914B}"/>
                </a:ext>
              </a:extLst>
            </p:cNvPr>
            <p:cNvSpPr/>
            <p:nvPr/>
          </p:nvSpPr>
          <p:spPr>
            <a:xfrm>
              <a:off x="10822041" y="5661171"/>
              <a:ext cx="1096393" cy="1096393"/>
            </a:xfrm>
            <a:prstGeom prst="ellipse">
              <a:avLst/>
            </a:prstGeom>
            <a:noFill/>
            <a:ln w="19050">
              <a:solidFill>
                <a:srgbClr val="247BC5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Z"/>
            </a:p>
          </p:txBody>
        </p:sp>
      </p:grpSp>
    </p:spTree>
    <p:extLst>
      <p:ext uri="{BB962C8B-B14F-4D97-AF65-F5344CB8AC3E}">
        <p14:creationId xmlns:p14="http://schemas.microsoft.com/office/powerpoint/2010/main" val="1231212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D15E5-A9AB-18CE-092E-395CC3340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ADDC-96E0-4D3F-BD96-06F0BE7C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1: Mandatory Criteria </a:t>
            </a:r>
            <a:r>
              <a:rPr lang="en-US" sz="66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</a:t>
            </a:r>
            <a:r>
              <a:rPr lang="en-US" sz="66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…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2F82DD-7672-BDBD-A749-DAB5EB4E2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96988"/>
              </p:ext>
            </p:extLst>
          </p:nvPr>
        </p:nvGraphicFramePr>
        <p:xfrm>
          <a:off x="503116" y="2633472"/>
          <a:ext cx="11077964" cy="25698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759553800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3481885965"/>
                    </a:ext>
                  </a:extLst>
                </a:gridCol>
                <a:gridCol w="5245964">
                  <a:extLst>
                    <a:ext uri="{9D8B030D-6E8A-4147-A177-3AD203B41FA5}">
                      <a16:colId xmlns:a16="http://schemas.microsoft.com/office/drawing/2014/main" val="1250682573"/>
                    </a:ext>
                  </a:extLst>
                </a:gridCol>
              </a:tblGrid>
              <a:tr h="2294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b="1" kern="100" dirty="0">
                          <a:solidFill>
                            <a:schemeClr val="tx1"/>
                          </a:solidFill>
                          <a:effectLst/>
                        </a:rPr>
                        <a:t>S/No</a:t>
                      </a:r>
                      <a:endParaRPr lang="en-NG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482" marR="784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b="1" kern="100" dirty="0">
                          <a:solidFill>
                            <a:schemeClr val="tx1"/>
                          </a:solidFill>
                          <a:effectLst/>
                        </a:rPr>
                        <a:t>Eligibility Criteria</a:t>
                      </a:r>
                      <a:endParaRPr lang="en-NG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482" marR="784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b="1" kern="100">
                          <a:solidFill>
                            <a:schemeClr val="tx1"/>
                          </a:solidFill>
                          <a:effectLst/>
                        </a:rPr>
                        <a:t>Means of Verification</a:t>
                      </a:r>
                      <a:endParaRPr lang="en-NG" sz="20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482" marR="7848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298355"/>
                  </a:ext>
                </a:extLst>
              </a:tr>
              <a:tr h="12061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NG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482" marR="7848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 dirty="0">
                          <a:solidFill>
                            <a:schemeClr val="tx1"/>
                          </a:solidFill>
                          <a:effectLst/>
                        </a:rPr>
                        <a:t>Acceptance of Program Requirements</a:t>
                      </a:r>
                      <a:endParaRPr lang="en-NG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482" marR="78482" marT="0" marB="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 dirty="0">
                          <a:solidFill>
                            <a:schemeClr val="tx1"/>
                          </a:solidFill>
                          <a:effectLst/>
                        </a:rPr>
                        <a:t>A list of prioritized LGAs for investment according to the prioritization criteria in the Program Documents</a:t>
                      </a:r>
                      <a:endParaRPr lang="en-NG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 dirty="0">
                          <a:solidFill>
                            <a:schemeClr val="tx1"/>
                          </a:solidFill>
                          <a:effectLst/>
                        </a:rPr>
                        <a:t>Security Risk Index at an acceptable level within prioritized LGAs which allows for an</a:t>
                      </a:r>
                      <a:endParaRPr lang="en-NG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 dirty="0">
                          <a:solidFill>
                            <a:schemeClr val="tx1"/>
                          </a:solidFill>
                          <a:effectLst/>
                        </a:rPr>
                        <a:t>acceptable cost-benefit analysis</a:t>
                      </a:r>
                      <a:endParaRPr lang="en-NG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482" marR="78482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744771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B129E88D-EA66-827D-C1F6-4E254CEF3869}"/>
              </a:ext>
            </a:extLst>
          </p:cNvPr>
          <p:cNvGrpSpPr/>
          <p:nvPr/>
        </p:nvGrpSpPr>
        <p:grpSpPr>
          <a:xfrm>
            <a:off x="11644491" y="6332561"/>
            <a:ext cx="451347" cy="445122"/>
            <a:chOff x="10822041" y="5661171"/>
            <a:chExt cx="1096393" cy="10963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463CC3-7466-B99F-E497-D6684463E4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16" r="11151"/>
            <a:stretch/>
          </p:blipFill>
          <p:spPr>
            <a:xfrm>
              <a:off x="10927629" y="5764322"/>
              <a:ext cx="885218" cy="890093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5C13AB0-4D7C-194D-8D1F-394ECEA4CFCE}"/>
                </a:ext>
              </a:extLst>
            </p:cNvPr>
            <p:cNvSpPr/>
            <p:nvPr/>
          </p:nvSpPr>
          <p:spPr>
            <a:xfrm>
              <a:off x="10822041" y="5661171"/>
              <a:ext cx="1096393" cy="1096393"/>
            </a:xfrm>
            <a:prstGeom prst="ellipse">
              <a:avLst/>
            </a:prstGeom>
            <a:noFill/>
            <a:ln w="19050">
              <a:solidFill>
                <a:srgbClr val="247BC5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Z"/>
            </a:p>
          </p:txBody>
        </p:sp>
      </p:grpSp>
    </p:spTree>
    <p:extLst>
      <p:ext uri="{BB962C8B-B14F-4D97-AF65-F5344CB8AC3E}">
        <p14:creationId xmlns:p14="http://schemas.microsoft.com/office/powerpoint/2010/main" val="49015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99E58-13DD-1B8C-AE3F-E14F7AB5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08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NG" sz="3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Prospective states should commit to an LGA-wide integrated approach to WASH which invests progressively in LGAs according to a set of prioritization criteria</a:t>
            </a:r>
            <a:r>
              <a:rPr lang="en-NG" sz="3100" b="1" dirty="0">
                <a:effectLst/>
              </a:rPr>
              <a:t> </a:t>
            </a:r>
            <a:br>
              <a:rPr lang="en-NG" dirty="0"/>
            </a:b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4F753-9722-2FE5-A261-50772CF9B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49"/>
            <a:ext cx="10515600" cy="4664981"/>
          </a:xfrm>
        </p:spPr>
        <p:txBody>
          <a:bodyPr>
            <a:normAutofit/>
          </a:bodyPr>
          <a:lstStyle/>
          <a:p>
            <a:pPr marL="0" indent="0" algn="just">
              <a:buNone/>
              <a:tabLst>
                <a:tab pos="457200" algn="l"/>
              </a:tabLst>
            </a:pPr>
            <a:r>
              <a:rPr lang="en-NG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LGA Prioritisation process shall consider the following aspects:</a:t>
            </a:r>
          </a:p>
          <a:p>
            <a:pPr marL="342900" lvl="0" indent="-342900" algn="just">
              <a:buFont typeface="+mj-lt"/>
              <a:buAutoNum type="romanLcPeriod"/>
              <a:tabLst>
                <a:tab pos="457200" algn="l"/>
              </a:tabLst>
            </a:pPr>
            <a:r>
              <a:rPr lang="en-NG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Functional LGA WASH Department; </a:t>
            </a:r>
          </a:p>
          <a:p>
            <a:pPr marL="342900" lvl="0" indent="-342900" algn="just">
              <a:buFont typeface="+mj-lt"/>
              <a:buAutoNum type="romanLcPeriod"/>
              <a:tabLst>
                <a:tab pos="457200" algn="l"/>
              </a:tabLst>
            </a:pPr>
            <a:r>
              <a:rPr lang="en-NG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Willingness to par participate in the Program; </a:t>
            </a:r>
          </a:p>
          <a:p>
            <a:pPr marL="342900" lvl="0" indent="-342900" algn="just">
              <a:buFont typeface="+mj-lt"/>
              <a:buAutoNum type="romanLcPeriod"/>
              <a:tabLst>
                <a:tab pos="457200" algn="l"/>
              </a:tabLst>
            </a:pPr>
            <a:r>
              <a:rPr lang="en-NG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Low access to WASH coverage; </a:t>
            </a:r>
          </a:p>
          <a:p>
            <a:pPr marL="342900" lvl="0" indent="-342900" algn="just">
              <a:buFont typeface="+mj-lt"/>
              <a:buAutoNum type="romanLcPeriod" startAt="4"/>
              <a:tabLst>
                <a:tab pos="457200" algn="l"/>
              </a:tabLst>
            </a:pPr>
            <a:r>
              <a:rPr lang="en-NG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 prevalence of WASH related diseases; </a:t>
            </a:r>
          </a:p>
          <a:p>
            <a:pPr marL="342900" lvl="0" indent="-342900" algn="just">
              <a:buFont typeface="+mj-lt"/>
              <a:buAutoNum type="romanLcPeriod" startAt="4"/>
              <a:tabLst>
                <a:tab pos="457200" algn="l"/>
              </a:tabLst>
            </a:pPr>
            <a:r>
              <a:rPr lang="en-NG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LGA WASH Plan for five years; </a:t>
            </a:r>
          </a:p>
          <a:p>
            <a:pPr marL="342900" lvl="0" indent="-342900" algn="just">
              <a:buFont typeface="+mj-lt"/>
              <a:buAutoNum type="romanLcPeriod" startAt="4"/>
              <a:tabLst>
                <a:tab pos="457200" algn="l"/>
              </a:tabLst>
            </a:pPr>
            <a:r>
              <a:rPr lang="en-NG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Open defecation status of the LGA; </a:t>
            </a:r>
          </a:p>
          <a:p>
            <a:pPr marL="342900" lvl="0" indent="-342900" algn="just">
              <a:buFont typeface="+mj-lt"/>
              <a:buAutoNum type="romanLcPeriod" startAt="4"/>
              <a:tabLst>
                <a:tab pos="457200" algn="l"/>
              </a:tabLst>
            </a:pPr>
            <a:r>
              <a:rPr lang="en-NG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Co-location/convergence with other human capital focused operations in the state </a:t>
            </a:r>
          </a:p>
          <a:p>
            <a:pPr marL="342900" lvl="0" indent="-342900" algn="just">
              <a:buFont typeface="+mj-lt"/>
              <a:buAutoNum type="romanLcPeriod" startAt="4"/>
              <a:tabLst>
                <a:tab pos="457200" algn="l"/>
              </a:tabLst>
            </a:pPr>
            <a:r>
              <a:rPr lang="en-NG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Signing of MoU with communities; and </a:t>
            </a:r>
          </a:p>
          <a:p>
            <a:pPr marL="342900" lvl="0" indent="-342900" algn="just">
              <a:buFont typeface="+mj-lt"/>
              <a:buAutoNum type="romanLcPeriod" startAt="4"/>
              <a:tabLst>
                <a:tab pos="457200" algn="l"/>
              </a:tabLst>
            </a:pPr>
            <a:r>
              <a:rPr lang="en-NG" sz="2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Security Risk Index at an acceptable level for operations</a:t>
            </a:r>
            <a:r>
              <a:rPr lang="en-NG" sz="2200" dirty="0">
                <a:effectLst/>
              </a:rPr>
              <a:t> </a:t>
            </a:r>
            <a:endParaRPr lang="en-NG" sz="2200" dirty="0"/>
          </a:p>
        </p:txBody>
      </p:sp>
    </p:spTree>
    <p:extLst>
      <p:ext uri="{BB962C8B-B14F-4D97-AF65-F5344CB8AC3E}">
        <p14:creationId xmlns:p14="http://schemas.microsoft.com/office/powerpoint/2010/main" val="2755683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E23CE-5D99-DBA5-2BC5-7874ADA3C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BD38-1B0E-CEDE-D18E-563910392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1: Mandatory Criteria </a:t>
            </a:r>
            <a:r>
              <a:rPr lang="en-US" sz="66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</a:t>
            </a:r>
            <a:r>
              <a:rPr lang="en-US" sz="66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…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D2D0DC-B771-D76B-F36D-6BC7B904F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433562"/>
              </p:ext>
            </p:extLst>
          </p:nvPr>
        </p:nvGraphicFramePr>
        <p:xfrm>
          <a:off x="503116" y="1588438"/>
          <a:ext cx="11077964" cy="38957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759553800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3481885965"/>
                    </a:ext>
                  </a:extLst>
                </a:gridCol>
                <a:gridCol w="5245964">
                  <a:extLst>
                    <a:ext uri="{9D8B030D-6E8A-4147-A177-3AD203B41FA5}">
                      <a16:colId xmlns:a16="http://schemas.microsoft.com/office/drawing/2014/main" val="1250682573"/>
                    </a:ext>
                  </a:extLst>
                </a:gridCol>
              </a:tblGrid>
              <a:tr h="2294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b="1" kern="100" dirty="0">
                          <a:solidFill>
                            <a:schemeClr val="tx1"/>
                          </a:solidFill>
                          <a:effectLst/>
                        </a:rPr>
                        <a:t>S/No</a:t>
                      </a:r>
                      <a:endParaRPr lang="en-NG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482" marR="784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b="1" kern="100" dirty="0">
                          <a:solidFill>
                            <a:schemeClr val="tx1"/>
                          </a:solidFill>
                          <a:effectLst/>
                        </a:rPr>
                        <a:t>Eligibility Criteria</a:t>
                      </a:r>
                      <a:endParaRPr lang="en-NG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482" marR="784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b="1" kern="100">
                          <a:solidFill>
                            <a:schemeClr val="tx1"/>
                          </a:solidFill>
                          <a:effectLst/>
                        </a:rPr>
                        <a:t>Means of Verification</a:t>
                      </a:r>
                      <a:endParaRPr lang="en-NG" sz="20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482" marR="7848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298355"/>
                  </a:ext>
                </a:extLst>
              </a:tr>
              <a:tr h="15200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NG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482" marR="7848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 dirty="0">
                          <a:solidFill>
                            <a:schemeClr val="tx1"/>
                          </a:solidFill>
                          <a:effectLst/>
                        </a:rPr>
                        <a:t>Commitment to national WASH initiatives and programs.  At least 2 out of the following 3 must be met:</a:t>
                      </a:r>
                      <a:endParaRPr lang="en-NG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buFont typeface="+mj-lt"/>
                        <a:buAutoNum type="romanLcParenBoth"/>
                      </a:pPr>
                      <a:r>
                        <a:rPr lang="en-GB" sz="2000" kern="100" dirty="0">
                          <a:solidFill>
                            <a:schemeClr val="tx1"/>
                          </a:solidFill>
                          <a:effectLst/>
                        </a:rPr>
                        <a:t>State-level action plan for the revitalization of the WASH sector </a:t>
                      </a:r>
                      <a:endParaRPr lang="en-NG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+mj-lt"/>
                        <a:buAutoNum type="romanLcParenBoth"/>
                      </a:pPr>
                      <a:r>
                        <a:rPr lang="en-GB" sz="2000" kern="100" dirty="0">
                          <a:solidFill>
                            <a:schemeClr val="tx1"/>
                          </a:solidFill>
                          <a:effectLst/>
                        </a:rPr>
                        <a:t>PEWASH Partnership Agreement</a:t>
                      </a:r>
                      <a:endParaRPr lang="en-NG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+mj-lt"/>
                        <a:buAutoNum type="romanLcParenBoth"/>
                      </a:pPr>
                      <a:r>
                        <a:rPr lang="en-GB" sz="2000" kern="100" dirty="0">
                          <a:solidFill>
                            <a:schemeClr val="tx1"/>
                          </a:solidFill>
                          <a:effectLst/>
                        </a:rPr>
                        <a:t>State-level campaign to end open defecation in accordance with the Clean Nigeria: Use the Toilet campaign has been launched</a:t>
                      </a:r>
                      <a:endParaRPr lang="en-NG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482" marR="78482" marT="0" marB="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 dirty="0">
                          <a:solidFill>
                            <a:schemeClr val="tx1"/>
                          </a:solidFill>
                          <a:effectLst/>
                        </a:rPr>
                        <a:t>At least 2 out of the following 3 must be sent and verified:</a:t>
                      </a:r>
                      <a:endParaRPr lang="en-NG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buFont typeface="+mj-lt"/>
                        <a:buAutoNum type="romanLcParenBoth"/>
                      </a:pPr>
                      <a:r>
                        <a:rPr lang="en-GB" sz="2000" kern="100" dirty="0">
                          <a:solidFill>
                            <a:schemeClr val="tx1"/>
                          </a:solidFill>
                          <a:effectLst/>
                        </a:rPr>
                        <a:t>State-level action plan for the revitalization of the WASH sector as approved by the relevant authorities</a:t>
                      </a:r>
                      <a:endParaRPr lang="en-NG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+mj-lt"/>
                        <a:buAutoNum type="romanLcParenBoth"/>
                      </a:pPr>
                      <a:r>
                        <a:rPr lang="en-GB" sz="2000" kern="100" dirty="0">
                          <a:solidFill>
                            <a:schemeClr val="tx1"/>
                          </a:solidFill>
                          <a:effectLst/>
                        </a:rPr>
                        <a:t>Signed PEWASH Partnership Agreement</a:t>
                      </a:r>
                      <a:endParaRPr lang="en-NG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+mj-lt"/>
                        <a:buAutoNum type="romanLcParenBoth"/>
                      </a:pPr>
                      <a:r>
                        <a:rPr lang="en-GB" sz="2000" kern="100" dirty="0">
                          <a:solidFill>
                            <a:schemeClr val="tx1"/>
                          </a:solidFill>
                          <a:effectLst/>
                        </a:rPr>
                        <a:t>Evidence of implementation of comprehensive awareness campaigns to end open defecation in accordance with the Clean Nigeria: Use the Toilet campaign</a:t>
                      </a:r>
                      <a:endParaRPr lang="en-NG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482" marR="78482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123629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7505172-BC31-77B3-EF69-F2FD757ACC99}"/>
              </a:ext>
            </a:extLst>
          </p:cNvPr>
          <p:cNvGrpSpPr/>
          <p:nvPr/>
        </p:nvGrpSpPr>
        <p:grpSpPr>
          <a:xfrm>
            <a:off x="11644491" y="6332561"/>
            <a:ext cx="451347" cy="445122"/>
            <a:chOff x="10822041" y="5661171"/>
            <a:chExt cx="1096393" cy="10963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8142895-6075-72F6-7867-602849C891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16" r="11151"/>
            <a:stretch/>
          </p:blipFill>
          <p:spPr>
            <a:xfrm>
              <a:off x="10927629" y="5764322"/>
              <a:ext cx="885218" cy="890093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9799864-D50E-279C-F000-1EC221CB13FC}"/>
                </a:ext>
              </a:extLst>
            </p:cNvPr>
            <p:cNvSpPr/>
            <p:nvPr/>
          </p:nvSpPr>
          <p:spPr>
            <a:xfrm>
              <a:off x="10822041" y="5661171"/>
              <a:ext cx="1096393" cy="1096393"/>
            </a:xfrm>
            <a:prstGeom prst="ellipse">
              <a:avLst/>
            </a:prstGeom>
            <a:noFill/>
            <a:ln w="19050">
              <a:solidFill>
                <a:srgbClr val="247BC5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Z"/>
            </a:p>
          </p:txBody>
        </p:sp>
      </p:grpSp>
    </p:spTree>
    <p:extLst>
      <p:ext uri="{BB962C8B-B14F-4D97-AF65-F5344CB8AC3E}">
        <p14:creationId xmlns:p14="http://schemas.microsoft.com/office/powerpoint/2010/main" val="1485952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7512B-D15E-31F2-78C9-29214D169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782A-54EB-58CE-3674-CB064C5E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2: Scored Criteria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3C2791-EF75-0092-B5D6-48E1ABDA4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418801"/>
              </p:ext>
            </p:extLst>
          </p:nvPr>
        </p:nvGraphicFramePr>
        <p:xfrm>
          <a:off x="361602" y="1523136"/>
          <a:ext cx="11232000" cy="5204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7595538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348188596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80987298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19380746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282561885"/>
                    </a:ext>
                  </a:extLst>
                </a:gridCol>
                <a:gridCol w="6372000">
                  <a:extLst>
                    <a:ext uri="{9D8B030D-6E8A-4147-A177-3AD203B41FA5}">
                      <a16:colId xmlns:a16="http://schemas.microsoft.com/office/drawing/2014/main" val="1250682573"/>
                    </a:ext>
                  </a:extLst>
                </a:gridCol>
              </a:tblGrid>
              <a:tr h="340233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b="1" kern="1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  <a:cs typeface="Times New Roman" panose="02020603050405020304" pitchFamily="18" charset="0"/>
                        </a:rPr>
                        <a:t>№</a:t>
                      </a:r>
                      <a:endParaRPr lang="en-NG" sz="2000" b="1" kern="100" dirty="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482" marR="78482" marT="0" marB="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Eligibility Criteria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</a:pPr>
                      <a:r>
                        <a:rPr lang="en-GB" sz="20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Urban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</a:pPr>
                      <a:r>
                        <a:rPr lang="en-GB" sz="20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Small Towns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</a:pPr>
                      <a:r>
                        <a:rPr lang="en-GB" sz="20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Rural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Means of Verification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(3 points per evidence)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298355"/>
                  </a:ext>
                </a:extLst>
              </a:tr>
              <a:tr h="34023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Score (%)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endParaRPr lang="en-NG" sz="20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920644"/>
                  </a:ext>
                </a:extLst>
              </a:tr>
              <a:tr h="6306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1</a:t>
                      </a:r>
                      <a:endParaRPr lang="en-NG" sz="2000" kern="100" dirty="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482" marR="78482" marT="0" marB="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Institutional Arrangements and Capacity for the past 5 years 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Bef>
                          <a:spcPts val="600"/>
                        </a:spcBef>
                        <a:buFont typeface="+mj-lt"/>
                        <a:buAutoNum type="romanLcPeriod"/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Official documentation naming the implementing agency(</a:t>
                      </a:r>
                      <a:r>
                        <a:rPr lang="en-GB" sz="2000" kern="100" dirty="0" err="1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ies</a:t>
                      </a: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) for water supply and sanitation and their mandate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buFont typeface="+mj-lt"/>
                        <a:buAutoNum type="romanLcPeriod"/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Current staff resumes, qualifications, and records of relevant experience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buFont typeface="+mj-lt"/>
                        <a:buAutoNum type="romanLcPeriod"/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Training materials, workshop reports, and evidence of capacity building initiatives for the indicated period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buFont typeface="+mj-lt"/>
                        <a:buAutoNum type="romanLcPeriod"/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Minutes of coordination meetings, MOUs, and collaboration agreements for the indicated period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buFont typeface="+mj-lt"/>
                        <a:buAutoNum type="romanLcPeriod"/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Budget documents, resource allocation plans, and financial reports for agency(</a:t>
                      </a:r>
                      <a:r>
                        <a:rPr lang="en-GB" sz="2000" kern="100" dirty="0" err="1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ies</a:t>
                      </a: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) for indicated period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347294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AF617546-121A-E66C-4F7D-02436B5D2A7C}"/>
              </a:ext>
            </a:extLst>
          </p:cNvPr>
          <p:cNvGrpSpPr/>
          <p:nvPr/>
        </p:nvGrpSpPr>
        <p:grpSpPr>
          <a:xfrm>
            <a:off x="11644491" y="6332561"/>
            <a:ext cx="451347" cy="445122"/>
            <a:chOff x="10822041" y="5661171"/>
            <a:chExt cx="1096393" cy="10963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78FCD24-4716-E9C8-9980-D4CBC5D112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16" r="11151"/>
            <a:stretch/>
          </p:blipFill>
          <p:spPr>
            <a:xfrm>
              <a:off x="10927629" y="5764322"/>
              <a:ext cx="885218" cy="890093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1170528-01D4-8526-FA8A-7229BD8ABD35}"/>
                </a:ext>
              </a:extLst>
            </p:cNvPr>
            <p:cNvSpPr/>
            <p:nvPr/>
          </p:nvSpPr>
          <p:spPr>
            <a:xfrm>
              <a:off x="10822041" y="5661171"/>
              <a:ext cx="1096393" cy="1096393"/>
            </a:xfrm>
            <a:prstGeom prst="ellipse">
              <a:avLst/>
            </a:prstGeom>
            <a:noFill/>
            <a:ln w="19050">
              <a:solidFill>
                <a:srgbClr val="247BC5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Z"/>
            </a:p>
          </p:txBody>
        </p:sp>
      </p:grpSp>
    </p:spTree>
    <p:extLst>
      <p:ext uri="{BB962C8B-B14F-4D97-AF65-F5344CB8AC3E}">
        <p14:creationId xmlns:p14="http://schemas.microsoft.com/office/powerpoint/2010/main" val="4289237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BA831-79B0-F6FB-7136-5E6BC226F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88E7-6BB5-1C08-5FB4-BBE3EC69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16839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2: Scored Criteria </a:t>
            </a:r>
            <a:r>
              <a:rPr lang="en-US" sz="66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</a:t>
            </a:r>
            <a:r>
              <a:rPr lang="en-US" sz="66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…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D869C2-9CD7-8593-0D5F-65BE1B3B3124}"/>
              </a:ext>
            </a:extLst>
          </p:cNvPr>
          <p:cNvGrpSpPr/>
          <p:nvPr/>
        </p:nvGrpSpPr>
        <p:grpSpPr>
          <a:xfrm>
            <a:off x="11644491" y="6332561"/>
            <a:ext cx="451347" cy="445122"/>
            <a:chOff x="10822041" y="5661171"/>
            <a:chExt cx="1096393" cy="10963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4F9BDF6-9689-DF53-5838-8092F2D423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16" r="11151"/>
            <a:stretch/>
          </p:blipFill>
          <p:spPr>
            <a:xfrm>
              <a:off x="10927629" y="5764322"/>
              <a:ext cx="885218" cy="890093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7815A0F-6EDF-35A5-8377-365A02AFA7A4}"/>
                </a:ext>
              </a:extLst>
            </p:cNvPr>
            <p:cNvSpPr/>
            <p:nvPr/>
          </p:nvSpPr>
          <p:spPr>
            <a:xfrm>
              <a:off x="10822041" y="5661171"/>
              <a:ext cx="1096393" cy="1096393"/>
            </a:xfrm>
            <a:prstGeom prst="ellipse">
              <a:avLst/>
            </a:prstGeom>
            <a:noFill/>
            <a:ln w="19050">
              <a:solidFill>
                <a:srgbClr val="247BC5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Z"/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64FDA7E-9ECE-84BF-EBCB-BB4712A48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362896"/>
              </p:ext>
            </p:extLst>
          </p:nvPr>
        </p:nvGraphicFramePr>
        <p:xfrm>
          <a:off x="285396" y="1324799"/>
          <a:ext cx="11304000" cy="55551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759553800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348188596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80987298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19380746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282561885"/>
                    </a:ext>
                  </a:extLst>
                </a:gridCol>
                <a:gridCol w="6516000">
                  <a:extLst>
                    <a:ext uri="{9D8B030D-6E8A-4147-A177-3AD203B41FA5}">
                      <a16:colId xmlns:a16="http://schemas.microsoft.com/office/drawing/2014/main" val="1250682573"/>
                    </a:ext>
                  </a:extLst>
                </a:gridCol>
              </a:tblGrid>
              <a:tr h="340233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b="1" kern="1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  <a:cs typeface="Times New Roman" panose="02020603050405020304" pitchFamily="18" charset="0"/>
                        </a:rPr>
                        <a:t>№</a:t>
                      </a:r>
                      <a:endParaRPr lang="en-NG" sz="2000" b="1" kern="100" dirty="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482" marR="78482" marT="0" marB="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Eligibility Criteria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</a:pPr>
                      <a:r>
                        <a:rPr lang="en-GB" sz="20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Urban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</a:pPr>
                      <a:r>
                        <a:rPr lang="en-GB" sz="20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Small Towns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</a:pPr>
                      <a:r>
                        <a:rPr lang="en-GB" sz="20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Rural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Means of Verification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(3 points per evidence)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298355"/>
                  </a:ext>
                </a:extLst>
              </a:tr>
              <a:tr h="34023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Score (%)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endParaRPr lang="en-NG" sz="20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920644"/>
                  </a:ext>
                </a:extLst>
              </a:tr>
              <a:tr h="6306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2</a:t>
                      </a:r>
                      <a:endParaRPr lang="en-NG" sz="2000" kern="100" dirty="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482" marR="78482" marT="0" marB="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Commitment to carry out institutional reform in the WASH sector for the past 5 years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Bef>
                          <a:spcPts val="600"/>
                        </a:spcBef>
                        <a:buFont typeface="+mj-lt"/>
                        <a:buAutoNum type="romanLcPeriod"/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Copies of current relevant policies, regulations, and legislative documents for the WASH sector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buFont typeface="+mj-lt"/>
                        <a:buAutoNum type="romanLcPeriod"/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Documentation of current governance structures, accountability frameworks, and oversight reports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buFont typeface="+mj-lt"/>
                        <a:buAutoNum type="romanLcPeriod"/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Training materials, workshop reports, and evidence of capacity building initiatives related to reform activities for the indicated period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buFont typeface="+mj-lt"/>
                        <a:buAutoNum type="romanLcPeriod"/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Minutes of stakeholder meetings, consultation reports, and feedback mechanisms related to reform activities for the indicated period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buFont typeface="+mj-lt"/>
                        <a:buAutoNum type="romanLcPeriod"/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Budget documents, financial reports, and evidence of allocated funds for reform activities for indicated period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347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683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ED0DE-1278-A062-B29D-2DD507D84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EA6C-A36D-032C-1253-F70410E8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2: Scored Criteria </a:t>
            </a:r>
            <a:r>
              <a:rPr lang="en-US" sz="66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</a:t>
            </a:r>
            <a:r>
              <a:rPr lang="en-US" sz="66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…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1CD563-0AE6-1232-5C1F-2A4E7A26247C}"/>
              </a:ext>
            </a:extLst>
          </p:cNvPr>
          <p:cNvGrpSpPr/>
          <p:nvPr/>
        </p:nvGrpSpPr>
        <p:grpSpPr>
          <a:xfrm>
            <a:off x="11644491" y="6332561"/>
            <a:ext cx="451347" cy="445122"/>
            <a:chOff x="10822041" y="5661171"/>
            <a:chExt cx="1096393" cy="10963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125D07-F9AE-B3C8-66CD-D49B05A752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16" r="11151"/>
            <a:stretch/>
          </p:blipFill>
          <p:spPr>
            <a:xfrm>
              <a:off x="10927629" y="5764322"/>
              <a:ext cx="885218" cy="890093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2A95485-FB73-AC99-4950-84661E3E3C00}"/>
                </a:ext>
              </a:extLst>
            </p:cNvPr>
            <p:cNvSpPr/>
            <p:nvPr/>
          </p:nvSpPr>
          <p:spPr>
            <a:xfrm>
              <a:off x="10822041" y="5661171"/>
              <a:ext cx="1096393" cy="1096393"/>
            </a:xfrm>
            <a:prstGeom prst="ellipse">
              <a:avLst/>
            </a:prstGeom>
            <a:noFill/>
            <a:ln w="19050">
              <a:solidFill>
                <a:srgbClr val="247BC5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Z"/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B31D8D3-1598-D39A-9750-EC26CF9F8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233135"/>
              </p:ext>
            </p:extLst>
          </p:nvPr>
        </p:nvGraphicFramePr>
        <p:xfrm>
          <a:off x="350712" y="1523136"/>
          <a:ext cx="11196000" cy="52943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759553800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348188596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80987298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19380746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282561885"/>
                    </a:ext>
                  </a:extLst>
                </a:gridCol>
                <a:gridCol w="6408000">
                  <a:extLst>
                    <a:ext uri="{9D8B030D-6E8A-4147-A177-3AD203B41FA5}">
                      <a16:colId xmlns:a16="http://schemas.microsoft.com/office/drawing/2014/main" val="1250682573"/>
                    </a:ext>
                  </a:extLst>
                </a:gridCol>
              </a:tblGrid>
              <a:tr h="340233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900" b="1" kern="1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  <a:cs typeface="Times New Roman" panose="02020603050405020304" pitchFamily="18" charset="0"/>
                        </a:rPr>
                        <a:t>№</a:t>
                      </a:r>
                      <a:endParaRPr lang="en-NG" sz="1900" b="1" kern="100" dirty="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482" marR="78482" marT="0" marB="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9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Eligibility Criteria</a:t>
                      </a:r>
                      <a:endParaRPr lang="en-NG" sz="19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</a:pPr>
                      <a:r>
                        <a:rPr lang="en-GB" sz="19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Urban</a:t>
                      </a:r>
                      <a:endParaRPr lang="en-NG" sz="19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</a:pPr>
                      <a:r>
                        <a:rPr lang="en-GB" sz="19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Small Towns</a:t>
                      </a:r>
                      <a:endParaRPr lang="en-NG" sz="19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</a:pPr>
                      <a:r>
                        <a:rPr lang="en-GB" sz="19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Rural</a:t>
                      </a:r>
                      <a:endParaRPr lang="en-NG" sz="19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9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Means of Verification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9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(6 points per evidence)</a:t>
                      </a:r>
                      <a:endParaRPr lang="en-NG" sz="19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298355"/>
                  </a:ext>
                </a:extLst>
              </a:tr>
              <a:tr h="34023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9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Score (%)</a:t>
                      </a:r>
                      <a:endParaRPr lang="en-NG" sz="1900" kern="100" dirty="0">
                        <a:effectLst/>
                        <a:latin typeface="Abadi" panose="020B06040201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endParaRPr lang="en-NG" sz="20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920644"/>
                  </a:ext>
                </a:extLst>
              </a:tr>
              <a:tr h="6306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900" kern="10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NG" sz="1900" kern="10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9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Planning and Implementation Capacity for Water Supply Projects for the past 5 years </a:t>
                      </a:r>
                      <a:endParaRPr lang="en-NG" sz="19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900" kern="10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</a:t>
                      </a:r>
                      <a:endParaRPr lang="en-NG" sz="1900" kern="10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900" kern="10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</a:t>
                      </a:r>
                      <a:endParaRPr lang="en-NG" sz="1900" kern="10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900" kern="10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</a:t>
                      </a:r>
                      <a:endParaRPr lang="en-NG" sz="1900" kern="10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buFont typeface="+mj-lt"/>
                        <a:buAutoNum type="romanLcPeriod"/>
                      </a:pPr>
                      <a:r>
                        <a:rPr lang="en-GB" sz="19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Review of current approved investment plans, master plans or business plans for completeness and quality</a:t>
                      </a:r>
                      <a:endParaRPr lang="en-NG" sz="19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+mj-lt"/>
                        <a:buAutoNum type="romanLcPeriod"/>
                      </a:pPr>
                      <a:r>
                        <a:rPr lang="en-GB" sz="19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Review of available feasibility studies for completeness and quality.</a:t>
                      </a:r>
                      <a:endParaRPr lang="en-NG" sz="19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+mj-lt"/>
                        <a:buAutoNum type="romanLcPeriod"/>
                      </a:pPr>
                      <a:r>
                        <a:rPr lang="en-GB" sz="19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Review of minutes of past stakeholder meetings or consultation reports with beneficiary communities for the indicated period</a:t>
                      </a:r>
                      <a:endParaRPr lang="en-NG" sz="19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+mj-lt"/>
                        <a:buAutoNum type="romanLcPeriod"/>
                      </a:pPr>
                      <a:r>
                        <a:rPr lang="en-GB" sz="19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Evidence of previous successful construction projects, project management plans, and staff qualifications for the indicated period</a:t>
                      </a:r>
                      <a:endParaRPr lang="en-NG" sz="19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+mj-lt"/>
                        <a:buAutoNum type="romanLcPeriod"/>
                      </a:pPr>
                      <a:r>
                        <a:rPr lang="en-GB" sz="19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Budget documents and financial reports showing allocated funds for water supply projects for the indicated period</a:t>
                      </a:r>
                      <a:endParaRPr lang="en-NG" sz="19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347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497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70B85-A05A-F398-8F82-5EEEA35A6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A427-CAD3-6A73-126C-3361A474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2: Scored Criteria </a:t>
            </a:r>
            <a:r>
              <a:rPr lang="en-US" sz="66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</a:t>
            </a:r>
            <a:r>
              <a:rPr lang="en-US" sz="66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…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ECFD964-8EEE-380F-08D5-AF871778B06D}"/>
              </a:ext>
            </a:extLst>
          </p:cNvPr>
          <p:cNvGrpSpPr/>
          <p:nvPr/>
        </p:nvGrpSpPr>
        <p:grpSpPr>
          <a:xfrm>
            <a:off x="11644491" y="6332561"/>
            <a:ext cx="451347" cy="445122"/>
            <a:chOff x="10822041" y="5661171"/>
            <a:chExt cx="1096393" cy="10963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A72CC48-6532-A87D-4FF3-F4EB098F1A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16" r="11151"/>
            <a:stretch/>
          </p:blipFill>
          <p:spPr>
            <a:xfrm>
              <a:off x="10927629" y="5764322"/>
              <a:ext cx="885218" cy="890093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5F6050F-DA49-83DC-1021-96706B647893}"/>
                </a:ext>
              </a:extLst>
            </p:cNvPr>
            <p:cNvSpPr/>
            <p:nvPr/>
          </p:nvSpPr>
          <p:spPr>
            <a:xfrm>
              <a:off x="10822041" y="5661171"/>
              <a:ext cx="1096393" cy="1096393"/>
            </a:xfrm>
            <a:prstGeom prst="ellipse">
              <a:avLst/>
            </a:prstGeom>
            <a:noFill/>
            <a:ln w="19050">
              <a:solidFill>
                <a:srgbClr val="247BC5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Z"/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17C506-B3C7-D03D-7A41-E0AA0C98D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485031"/>
              </p:ext>
            </p:extLst>
          </p:nvPr>
        </p:nvGraphicFramePr>
        <p:xfrm>
          <a:off x="350712" y="1453396"/>
          <a:ext cx="11196000" cy="54106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759553800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348188596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80987298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19380746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282561885"/>
                    </a:ext>
                  </a:extLst>
                </a:gridCol>
                <a:gridCol w="6408000">
                  <a:extLst>
                    <a:ext uri="{9D8B030D-6E8A-4147-A177-3AD203B41FA5}">
                      <a16:colId xmlns:a16="http://schemas.microsoft.com/office/drawing/2014/main" val="1250682573"/>
                    </a:ext>
                  </a:extLst>
                </a:gridCol>
              </a:tblGrid>
              <a:tr h="577853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900" b="1" kern="1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  <a:cs typeface="Times New Roman" panose="02020603050405020304" pitchFamily="18" charset="0"/>
                        </a:rPr>
                        <a:t>№</a:t>
                      </a:r>
                      <a:endParaRPr lang="en-NG" sz="1900" b="1" kern="100" dirty="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482" marR="78482" marT="0" marB="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9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Eligibility Criteria</a:t>
                      </a:r>
                      <a:endParaRPr lang="en-NG" sz="19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</a:pPr>
                      <a:r>
                        <a:rPr lang="en-GB" sz="19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Urban</a:t>
                      </a:r>
                      <a:endParaRPr lang="en-NG" sz="19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</a:pPr>
                      <a:r>
                        <a:rPr lang="en-GB" sz="19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Small Towns</a:t>
                      </a:r>
                      <a:endParaRPr lang="en-NG" sz="19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</a:pPr>
                      <a:r>
                        <a:rPr lang="en-GB" sz="19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Rural</a:t>
                      </a:r>
                      <a:endParaRPr lang="en-NG" sz="19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9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Means of Verification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9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(6 points per evidence)</a:t>
                      </a:r>
                      <a:endParaRPr lang="en-NG" sz="19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298355"/>
                  </a:ext>
                </a:extLst>
              </a:tr>
              <a:tr h="30452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9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Score (%)</a:t>
                      </a:r>
                      <a:endParaRPr lang="en-NG" sz="1900" kern="100" dirty="0">
                        <a:effectLst/>
                        <a:latin typeface="Abadi" panose="020B06040201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endParaRPr lang="en-NG" sz="20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920644"/>
                  </a:ext>
                </a:extLst>
              </a:tr>
              <a:tr h="445248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9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NG" sz="19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9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Planning and Implementation Capacity for Sanitation Projects for the past 5 years</a:t>
                      </a:r>
                      <a:endParaRPr lang="en-NG" sz="19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9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</a:t>
                      </a:r>
                      <a:endParaRPr lang="en-NG" sz="19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9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</a:t>
                      </a:r>
                      <a:endParaRPr lang="en-NG" sz="19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9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</a:t>
                      </a:r>
                      <a:endParaRPr lang="en-NG" sz="19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Bef>
                          <a:spcPts val="600"/>
                        </a:spcBef>
                        <a:buFont typeface="+mj-lt"/>
                        <a:buAutoNum type="romanLcPeriod"/>
                      </a:pPr>
                      <a:r>
                        <a:rPr lang="en-GB" sz="18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Documentation of sanitation campaigns, community outreach programs, and behaviour change communication materials for the indicated period</a:t>
                      </a:r>
                      <a:endParaRPr lang="en-NG" sz="18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buFont typeface="+mj-lt"/>
                        <a:buAutoNum type="romanLcPeriod"/>
                      </a:pPr>
                      <a:r>
                        <a:rPr lang="en-GB" sz="18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Evidence of market development plans, support programs for local sanitation enterprises, and partnerships with private sector entities for the indicated period</a:t>
                      </a:r>
                      <a:endParaRPr lang="en-NG" sz="18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buFont typeface="+mj-lt"/>
                        <a:buAutoNum type="romanLcPeriod"/>
                      </a:pPr>
                      <a:r>
                        <a:rPr lang="en-GB" sz="18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Review of minutes of past stakeholder meetings or consultation reports with beneficiary communities for the indicated period</a:t>
                      </a:r>
                      <a:endParaRPr lang="en-NG" sz="18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buFont typeface="+mj-lt"/>
                        <a:buAutoNum type="romanLcPeriod"/>
                      </a:pPr>
                      <a:r>
                        <a:rPr lang="en-GB" sz="18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Training materials, workshop reports, and evidence of capacity building initiatives for the indicated period</a:t>
                      </a:r>
                      <a:endParaRPr lang="en-NG" sz="18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buFont typeface="+mj-lt"/>
                        <a:buAutoNum type="romanLcPeriod"/>
                      </a:pPr>
                      <a:r>
                        <a:rPr lang="en-GB" sz="18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Budget documents, financial reports, and evidence of allocated funds for sanitation projects for the indicated period</a:t>
                      </a:r>
                      <a:endParaRPr lang="en-NG" sz="18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347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004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7852A-7AEB-A3B7-23A9-9FEB6AFEA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DF76-D623-CE7C-4859-B1EB33548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2: Scored Criteria </a:t>
            </a:r>
            <a:r>
              <a:rPr lang="en-US" sz="66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</a:t>
            </a:r>
            <a:r>
              <a:rPr lang="en-US" sz="66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…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4D5D71-B05A-B7BF-FE75-4E235F8B999B}"/>
              </a:ext>
            </a:extLst>
          </p:cNvPr>
          <p:cNvGrpSpPr/>
          <p:nvPr/>
        </p:nvGrpSpPr>
        <p:grpSpPr>
          <a:xfrm>
            <a:off x="11644491" y="6332561"/>
            <a:ext cx="451347" cy="445122"/>
            <a:chOff x="10822041" y="5661171"/>
            <a:chExt cx="1096393" cy="10963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9A85709-C7FA-DAC9-62AA-FD74DD231B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16" r="11151"/>
            <a:stretch/>
          </p:blipFill>
          <p:spPr>
            <a:xfrm>
              <a:off x="10927629" y="5764322"/>
              <a:ext cx="885218" cy="890093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04DEEBA-3B85-EFD0-5324-F457838E8C0A}"/>
                </a:ext>
              </a:extLst>
            </p:cNvPr>
            <p:cNvSpPr/>
            <p:nvPr/>
          </p:nvSpPr>
          <p:spPr>
            <a:xfrm>
              <a:off x="10822041" y="5661171"/>
              <a:ext cx="1096393" cy="1096393"/>
            </a:xfrm>
            <a:prstGeom prst="ellipse">
              <a:avLst/>
            </a:prstGeom>
            <a:noFill/>
            <a:ln w="19050">
              <a:solidFill>
                <a:srgbClr val="247BC5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Z"/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ACF366-7497-232B-51B5-917348FEA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085586"/>
              </p:ext>
            </p:extLst>
          </p:nvPr>
        </p:nvGraphicFramePr>
        <p:xfrm>
          <a:off x="350712" y="1523136"/>
          <a:ext cx="11196000" cy="2016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759553800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348188596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80987298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19380746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282561885"/>
                    </a:ext>
                  </a:extLst>
                </a:gridCol>
                <a:gridCol w="6408000">
                  <a:extLst>
                    <a:ext uri="{9D8B030D-6E8A-4147-A177-3AD203B41FA5}">
                      <a16:colId xmlns:a16="http://schemas.microsoft.com/office/drawing/2014/main" val="1250682573"/>
                    </a:ext>
                  </a:extLst>
                </a:gridCol>
              </a:tblGrid>
              <a:tr h="340233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900" b="1" kern="1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  <a:cs typeface="Times New Roman" panose="02020603050405020304" pitchFamily="18" charset="0"/>
                        </a:rPr>
                        <a:t>№</a:t>
                      </a:r>
                      <a:endParaRPr lang="en-NG" sz="1900" b="1" kern="100" dirty="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482" marR="78482" marT="0" marB="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9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Eligibility Criteria</a:t>
                      </a:r>
                      <a:endParaRPr lang="en-NG" sz="19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</a:pPr>
                      <a:r>
                        <a:rPr lang="en-GB" sz="19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Urban</a:t>
                      </a:r>
                      <a:endParaRPr lang="en-NG" sz="19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</a:pPr>
                      <a:r>
                        <a:rPr lang="en-GB" sz="19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Small Towns</a:t>
                      </a:r>
                      <a:endParaRPr lang="en-NG" sz="19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</a:pPr>
                      <a:r>
                        <a:rPr lang="en-GB" sz="19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Rural</a:t>
                      </a:r>
                      <a:endParaRPr lang="en-NG" sz="19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9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Means of Verification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298355"/>
                  </a:ext>
                </a:extLst>
              </a:tr>
              <a:tr h="34023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9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Score (%)</a:t>
                      </a:r>
                      <a:endParaRPr lang="en-NG" sz="1900" kern="100" dirty="0">
                        <a:effectLst/>
                        <a:latin typeface="Abadi" panose="020B06040201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endParaRPr lang="en-NG" sz="20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920644"/>
                  </a:ext>
                </a:extLst>
              </a:tr>
              <a:tr h="6306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NG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Budgetary Performance for the past 5 years </a:t>
                      </a:r>
                      <a:endParaRPr lang="en-NG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</a:t>
                      </a:r>
                      <a:endParaRPr lang="en-NG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</a:t>
                      </a:r>
                      <a:endParaRPr lang="en-NG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</a:t>
                      </a:r>
                      <a:endParaRPr lang="en-NG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For each year (2019, 2020, 2021, 2022 and 2023), provide evidence of allocated funds, funds received, </a:t>
                      </a:r>
                      <a:r>
                        <a:rPr lang="en-GB" sz="20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and</a:t>
                      </a: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funds utilized</a:t>
                      </a:r>
                      <a:endParaRPr lang="en-NG" sz="20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347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14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9E0EE-5997-7265-8951-A4B643B9C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39" y="1012536"/>
            <a:ext cx="4613300" cy="3163224"/>
          </a:xfrm>
        </p:spPr>
        <p:txBody>
          <a:bodyPr anchor="t">
            <a:normAutofit/>
          </a:bodyPr>
          <a:lstStyle/>
          <a:p>
            <a:pPr algn="l"/>
            <a:r>
              <a:rPr lang="en-GB" sz="4100" b="1" i="1" dirty="0"/>
              <a:t>Criteria for Onboarding of Additional States onto the SURWASH Programme</a:t>
            </a:r>
            <a:endParaRPr lang="en-GB" sz="4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AF301-64F4-600B-E7A6-D62B21A30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38" y="4389120"/>
            <a:ext cx="4408228" cy="1192815"/>
          </a:xfrm>
        </p:spPr>
        <p:txBody>
          <a:bodyPr anchor="b">
            <a:normAutofit/>
          </a:bodyPr>
          <a:lstStyle/>
          <a:p>
            <a:pPr algn="l"/>
            <a:r>
              <a:rPr lang="en-GB" b="1" kern="0" dirty="0">
                <a:effectLst/>
                <a:latin typeface="+mj-lt"/>
                <a:ea typeface="Calibri" panose="020F0502020204030204" pitchFamily="34" charset="0"/>
              </a:rPr>
              <a:t>Monday, 2</a:t>
            </a:r>
            <a:r>
              <a:rPr lang="en-GB" b="1" kern="0" baseline="30000" dirty="0">
                <a:effectLst/>
                <a:latin typeface="+mj-lt"/>
                <a:ea typeface="Calibri" panose="020F0502020204030204" pitchFamily="34" charset="0"/>
              </a:rPr>
              <a:t>nd</a:t>
            </a:r>
            <a:r>
              <a:rPr lang="en-GB" b="1" kern="0" dirty="0">
                <a:effectLst/>
                <a:latin typeface="+mj-lt"/>
                <a:ea typeface="Calibri" panose="020F0502020204030204" pitchFamily="34" charset="0"/>
              </a:rPr>
              <a:t> December 2024</a:t>
            </a:r>
            <a:endParaRPr lang="en-GB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C6906EFB-826A-151D-6DE2-2CEA73CA97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9" r="1554" b="3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4904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E85BE-2B61-0934-D8CF-C271987BC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5D15B-8CC9-6C6F-5CE7-1607105A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3: Combined State Score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3F73261-798C-C2F4-51B7-AFBE7A88236D}"/>
              </a:ext>
            </a:extLst>
          </p:cNvPr>
          <p:cNvGrpSpPr/>
          <p:nvPr/>
        </p:nvGrpSpPr>
        <p:grpSpPr>
          <a:xfrm>
            <a:off x="11644491" y="6332561"/>
            <a:ext cx="451347" cy="445122"/>
            <a:chOff x="10822041" y="5661171"/>
            <a:chExt cx="1096393" cy="10963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0941F3A-E867-5817-A1AE-1EDD272F3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16" r="11151"/>
            <a:stretch/>
          </p:blipFill>
          <p:spPr>
            <a:xfrm>
              <a:off x="10927629" y="5764322"/>
              <a:ext cx="885218" cy="890093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89C31B1-EB7D-1F27-B5AF-BAE0D3AE95E9}"/>
                </a:ext>
              </a:extLst>
            </p:cNvPr>
            <p:cNvSpPr/>
            <p:nvPr/>
          </p:nvSpPr>
          <p:spPr>
            <a:xfrm>
              <a:off x="10822041" y="5661171"/>
              <a:ext cx="1096393" cy="1096393"/>
            </a:xfrm>
            <a:prstGeom prst="ellipse">
              <a:avLst/>
            </a:prstGeom>
            <a:noFill/>
            <a:ln w="19050">
              <a:solidFill>
                <a:srgbClr val="247BC5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Z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B3C10CD-F445-7EA5-7B1C-AC35BECA1E3B}"/>
              </a:ext>
            </a:extLst>
          </p:cNvPr>
          <p:cNvSpPr txBox="1"/>
          <p:nvPr/>
        </p:nvSpPr>
        <p:spPr>
          <a:xfrm>
            <a:off x="838200" y="1763486"/>
            <a:ext cx="106026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Evaluation of each subsector (urban, rural, small towns) using unified criteria with differentiated scores,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kern="0" dirty="0">
                <a:latin typeface="Abadi" panose="020B0604020104020204" pitchFamily="34" charset="0"/>
                <a:ea typeface="Times New Roman" panose="02020603050405020304" pitchFamily="18" charset="0"/>
              </a:rPr>
              <a:t>Summarise </a:t>
            </a:r>
            <a:r>
              <a:rPr lang="en-GB" sz="2000" b="1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scores in the consolidated table below to find the overall state score using assigned weights.</a:t>
            </a:r>
            <a:endParaRPr lang="en-GB" sz="2000" b="1" dirty="0">
              <a:latin typeface="Abadi" panose="020B0604020104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994F011-17A0-89C7-E435-7D48B727B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332644"/>
              </p:ext>
            </p:extLst>
          </p:nvPr>
        </p:nvGraphicFramePr>
        <p:xfrm>
          <a:off x="1001486" y="3552031"/>
          <a:ext cx="10232571" cy="198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6052">
                  <a:extLst>
                    <a:ext uri="{9D8B030D-6E8A-4147-A177-3AD203B41FA5}">
                      <a16:colId xmlns:a16="http://schemas.microsoft.com/office/drawing/2014/main" val="3410019312"/>
                    </a:ext>
                  </a:extLst>
                </a:gridCol>
                <a:gridCol w="1866412">
                  <a:extLst>
                    <a:ext uri="{9D8B030D-6E8A-4147-A177-3AD203B41FA5}">
                      <a16:colId xmlns:a16="http://schemas.microsoft.com/office/drawing/2014/main" val="3340830225"/>
                    </a:ext>
                  </a:extLst>
                </a:gridCol>
                <a:gridCol w="2758748">
                  <a:extLst>
                    <a:ext uri="{9D8B030D-6E8A-4147-A177-3AD203B41FA5}">
                      <a16:colId xmlns:a16="http://schemas.microsoft.com/office/drawing/2014/main" val="3361565147"/>
                    </a:ext>
                  </a:extLst>
                </a:gridCol>
                <a:gridCol w="2881359">
                  <a:extLst>
                    <a:ext uri="{9D8B030D-6E8A-4147-A177-3AD203B41FA5}">
                      <a16:colId xmlns:a16="http://schemas.microsoft.com/office/drawing/2014/main" val="2519016219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800" kern="100" dirty="0">
                          <a:effectLst/>
                        </a:rPr>
                        <a:t>Subsector</a:t>
                      </a:r>
                      <a:endParaRPr lang="en-NG" sz="24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800" kern="100">
                          <a:effectLst/>
                        </a:rPr>
                        <a:t>Weight</a:t>
                      </a:r>
                      <a:endParaRPr lang="en-NG" sz="2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800" kern="100">
                          <a:effectLst/>
                        </a:rPr>
                        <a:t>Subsector Score </a:t>
                      </a:r>
                      <a:endParaRPr lang="en-NG" sz="2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800" kern="100" dirty="0">
                          <a:effectLst/>
                        </a:rPr>
                        <a:t>Weighted Score</a:t>
                      </a:r>
                      <a:endParaRPr lang="en-NG" sz="24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115918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800" kern="100" dirty="0">
                          <a:effectLst/>
                        </a:rPr>
                        <a:t>Urban</a:t>
                      </a:r>
                      <a:endParaRPr lang="en-NG" sz="24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800" kern="100">
                          <a:effectLst/>
                        </a:rPr>
                        <a:t>30</a:t>
                      </a:r>
                      <a:endParaRPr lang="en-NG" sz="2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800" kern="100">
                          <a:effectLst/>
                        </a:rPr>
                        <a:t> </a:t>
                      </a:r>
                      <a:endParaRPr lang="en-NG" sz="2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800" kern="100">
                          <a:effectLst/>
                        </a:rPr>
                        <a:t> </a:t>
                      </a:r>
                      <a:endParaRPr lang="en-NG" sz="2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955164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800" kern="100" dirty="0">
                          <a:effectLst/>
                        </a:rPr>
                        <a:t>Small Towns</a:t>
                      </a:r>
                      <a:endParaRPr lang="en-NG" sz="24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800" kern="100">
                          <a:effectLst/>
                        </a:rPr>
                        <a:t>40</a:t>
                      </a:r>
                      <a:endParaRPr lang="en-NG" sz="2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800" kern="100">
                          <a:effectLst/>
                        </a:rPr>
                        <a:t> </a:t>
                      </a:r>
                      <a:endParaRPr lang="en-NG" sz="2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800" kern="100">
                          <a:effectLst/>
                        </a:rPr>
                        <a:t> </a:t>
                      </a:r>
                      <a:endParaRPr lang="en-NG" sz="2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05095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800" kern="100" dirty="0">
                          <a:effectLst/>
                        </a:rPr>
                        <a:t>Rural</a:t>
                      </a:r>
                      <a:endParaRPr lang="en-NG" sz="24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800" kern="100">
                          <a:effectLst/>
                        </a:rPr>
                        <a:t>30</a:t>
                      </a:r>
                      <a:endParaRPr lang="en-NG" sz="2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800" kern="100">
                          <a:effectLst/>
                        </a:rPr>
                        <a:t> </a:t>
                      </a:r>
                      <a:endParaRPr lang="en-NG" sz="2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800" kern="100" dirty="0">
                          <a:effectLst/>
                        </a:rPr>
                        <a:t> </a:t>
                      </a:r>
                      <a:endParaRPr lang="en-NG" sz="24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1669679"/>
                  </a:ext>
                </a:extLst>
              </a:tr>
              <a:tr h="396000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800" kern="100" dirty="0">
                          <a:effectLst/>
                        </a:rPr>
                        <a:t>                   Overall State Score</a:t>
                      </a:r>
                      <a:endParaRPr lang="en-NG" sz="24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800" kern="100" dirty="0">
                          <a:effectLst/>
                        </a:rPr>
                        <a:t> </a:t>
                      </a:r>
                      <a:endParaRPr lang="en-NG" sz="24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3587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807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1B43F-6009-52A7-1550-3ACDE53DF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0DD9-F5E5-2FD6-2657-DE200C3621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Readiness</a:t>
            </a:r>
            <a:r>
              <a:rPr lang="en-US" b="1" dirty="0">
                <a:solidFill>
                  <a:srgbClr val="0070C0"/>
                </a:solidFill>
              </a:rPr>
              <a:t> Criteria for onboarding new States onto the SURWASH </a:t>
            </a:r>
            <a:r>
              <a:rPr lang="en-US" b="1" dirty="0" err="1">
                <a:solidFill>
                  <a:srgbClr val="0070C0"/>
                </a:solidFill>
              </a:rPr>
              <a:t>Programme</a:t>
            </a:r>
            <a:endParaRPr lang="en-GB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246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A975C-E4D3-4101-9C6C-CD6A4876B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01FA-12EF-0116-5C9C-34F83088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1: Mandatory Criteria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83643F-1B24-FA2B-0482-7C4E11D05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479058"/>
              </p:ext>
            </p:extLst>
          </p:nvPr>
        </p:nvGraphicFramePr>
        <p:xfrm>
          <a:off x="503116" y="2633472"/>
          <a:ext cx="11077964" cy="20601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759553800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3481885965"/>
                    </a:ext>
                  </a:extLst>
                </a:gridCol>
                <a:gridCol w="5245964">
                  <a:extLst>
                    <a:ext uri="{9D8B030D-6E8A-4147-A177-3AD203B41FA5}">
                      <a16:colId xmlns:a16="http://schemas.microsoft.com/office/drawing/2014/main" val="1250682573"/>
                    </a:ext>
                  </a:extLst>
                </a:gridCol>
              </a:tblGrid>
              <a:tr h="2294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b="1" kern="1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S/No</a:t>
                      </a:r>
                      <a:endParaRPr lang="en-NG" sz="2000" b="1" kern="100" dirty="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482" marR="784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b="1" kern="1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Eligibility Criteria</a:t>
                      </a:r>
                      <a:endParaRPr lang="en-NG" sz="2000" b="1" kern="100" dirty="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482" marR="784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b="1" kern="10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Means of Verification</a:t>
                      </a:r>
                      <a:endParaRPr lang="en-NG" sz="2000" b="1" kern="10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482" marR="7848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298355"/>
                  </a:ext>
                </a:extLst>
              </a:tr>
              <a:tr h="6306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1</a:t>
                      </a:r>
                      <a:endParaRPr lang="en-NG" sz="2000" kern="100" dirty="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482" marR="78482" marT="0" marB="0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Expression of interest by the State Governor to participate in the Program and submission of requested evidence to assess eligibility and readiness 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Letter submitted by the State Governor to the Federal Government clearly stating interest to participate in the Program accompanied by the requested evidence to assess eligibility and readiness. 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347294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6B871168-25D9-7C21-6B80-0E9EE2B41F84}"/>
              </a:ext>
            </a:extLst>
          </p:cNvPr>
          <p:cNvGrpSpPr/>
          <p:nvPr/>
        </p:nvGrpSpPr>
        <p:grpSpPr>
          <a:xfrm>
            <a:off x="11644491" y="6332561"/>
            <a:ext cx="451347" cy="445122"/>
            <a:chOff x="10822041" y="5661171"/>
            <a:chExt cx="1096393" cy="10963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DDDF48D-DA7E-FAC8-6A5A-C2E9F244F0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16" r="11151"/>
            <a:stretch/>
          </p:blipFill>
          <p:spPr>
            <a:xfrm>
              <a:off x="10927629" y="5764322"/>
              <a:ext cx="885218" cy="890093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55241C-F81A-6EA2-D761-9DE92FE13D97}"/>
                </a:ext>
              </a:extLst>
            </p:cNvPr>
            <p:cNvSpPr/>
            <p:nvPr/>
          </p:nvSpPr>
          <p:spPr>
            <a:xfrm>
              <a:off x="10822041" y="5661171"/>
              <a:ext cx="1096393" cy="1096393"/>
            </a:xfrm>
            <a:prstGeom prst="ellipse">
              <a:avLst/>
            </a:prstGeom>
            <a:noFill/>
            <a:ln w="19050">
              <a:solidFill>
                <a:srgbClr val="247BC5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Z"/>
            </a:p>
          </p:txBody>
        </p:sp>
      </p:grpSp>
    </p:spTree>
    <p:extLst>
      <p:ext uri="{BB962C8B-B14F-4D97-AF65-F5344CB8AC3E}">
        <p14:creationId xmlns:p14="http://schemas.microsoft.com/office/powerpoint/2010/main" val="555062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C4666-BFB7-09BF-4A93-D87A86B8A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2384-E5FB-317A-6013-10ADD1DC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1: Mandatory Criteria </a:t>
            </a:r>
            <a:r>
              <a:rPr lang="en-US" sz="66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</a:t>
            </a:r>
            <a:r>
              <a:rPr lang="en-US" sz="66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…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337FAE-76F2-6ECC-A18E-7E1EBF593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032109"/>
              </p:ext>
            </p:extLst>
          </p:nvPr>
        </p:nvGraphicFramePr>
        <p:xfrm>
          <a:off x="503116" y="2633472"/>
          <a:ext cx="11052000" cy="20645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759553800"/>
                    </a:ext>
                  </a:extLst>
                </a:gridCol>
                <a:gridCol w="4680000">
                  <a:extLst>
                    <a:ext uri="{9D8B030D-6E8A-4147-A177-3AD203B41FA5}">
                      <a16:colId xmlns:a16="http://schemas.microsoft.com/office/drawing/2014/main" val="3481885965"/>
                    </a:ext>
                  </a:extLst>
                </a:gridCol>
                <a:gridCol w="5580000">
                  <a:extLst>
                    <a:ext uri="{9D8B030D-6E8A-4147-A177-3AD203B41FA5}">
                      <a16:colId xmlns:a16="http://schemas.microsoft.com/office/drawing/2014/main" val="1250682573"/>
                    </a:ext>
                  </a:extLst>
                </a:gridCol>
              </a:tblGrid>
              <a:tr h="2294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b="1" kern="100" dirty="0">
                          <a:solidFill>
                            <a:schemeClr val="tx1"/>
                          </a:solidFill>
                          <a:effectLst/>
                        </a:rPr>
                        <a:t>S/No</a:t>
                      </a:r>
                      <a:endParaRPr lang="en-NG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482" marR="784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b="1" kern="100" dirty="0">
                          <a:solidFill>
                            <a:schemeClr val="tx1"/>
                          </a:solidFill>
                          <a:effectLst/>
                        </a:rPr>
                        <a:t>Eligibility Criteria</a:t>
                      </a:r>
                      <a:endParaRPr lang="en-NG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482" marR="784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b="1" kern="100" dirty="0">
                          <a:solidFill>
                            <a:schemeClr val="tx1"/>
                          </a:solidFill>
                          <a:effectLst/>
                        </a:rPr>
                        <a:t>Means of Verification</a:t>
                      </a:r>
                      <a:endParaRPr lang="en-NG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482" marR="7848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298355"/>
                  </a:ext>
                </a:extLst>
              </a:tr>
              <a:tr h="12061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NG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482" marR="7848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Availability of a Program Investment Plan</a:t>
                      </a:r>
                      <a:endParaRPr lang="en-NG" sz="20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The letter from the Governor should be accompanied by a list of projects and activities to be financed under the SURWASH Program indicating their scope, costs, timelines, expected outcomes, and level of readiness.</a:t>
                      </a:r>
                      <a:endParaRPr lang="en-NG" sz="20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744771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54553AD0-5137-4B2F-F6E1-5814154174E1}"/>
              </a:ext>
            </a:extLst>
          </p:cNvPr>
          <p:cNvGrpSpPr/>
          <p:nvPr/>
        </p:nvGrpSpPr>
        <p:grpSpPr>
          <a:xfrm>
            <a:off x="11644491" y="6332561"/>
            <a:ext cx="451347" cy="445122"/>
            <a:chOff x="10822041" y="5661171"/>
            <a:chExt cx="1096393" cy="10963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0E11FC-B082-A61F-6475-01EB50381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16" r="11151"/>
            <a:stretch/>
          </p:blipFill>
          <p:spPr>
            <a:xfrm>
              <a:off x="10927629" y="5764322"/>
              <a:ext cx="885218" cy="890093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AEF8A28-4C3A-83D0-0D55-F465FAA90BBC}"/>
                </a:ext>
              </a:extLst>
            </p:cNvPr>
            <p:cNvSpPr/>
            <p:nvPr/>
          </p:nvSpPr>
          <p:spPr>
            <a:xfrm>
              <a:off x="10822041" y="5661171"/>
              <a:ext cx="1096393" cy="1096393"/>
            </a:xfrm>
            <a:prstGeom prst="ellipse">
              <a:avLst/>
            </a:prstGeom>
            <a:noFill/>
            <a:ln w="19050">
              <a:solidFill>
                <a:srgbClr val="247BC5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Z"/>
            </a:p>
          </p:txBody>
        </p:sp>
      </p:grpSp>
    </p:spTree>
    <p:extLst>
      <p:ext uri="{BB962C8B-B14F-4D97-AF65-F5344CB8AC3E}">
        <p14:creationId xmlns:p14="http://schemas.microsoft.com/office/powerpoint/2010/main" val="150456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D968C-EFBC-529C-E0E5-1C6E5538B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4372-0379-A34F-2FDE-D4D8EC2F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1: Mandatory Criteria </a:t>
            </a:r>
            <a:r>
              <a:rPr lang="en-US" sz="66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</a:t>
            </a:r>
            <a:r>
              <a:rPr lang="en-US" sz="66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…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BCFEE0-D633-B81F-902E-8A2B14D90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540758"/>
              </p:ext>
            </p:extLst>
          </p:nvPr>
        </p:nvGraphicFramePr>
        <p:xfrm>
          <a:off x="503116" y="1588438"/>
          <a:ext cx="11077964" cy="24903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759553800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3481885965"/>
                    </a:ext>
                  </a:extLst>
                </a:gridCol>
                <a:gridCol w="5245964">
                  <a:extLst>
                    <a:ext uri="{9D8B030D-6E8A-4147-A177-3AD203B41FA5}">
                      <a16:colId xmlns:a16="http://schemas.microsoft.com/office/drawing/2014/main" val="1250682573"/>
                    </a:ext>
                  </a:extLst>
                </a:gridCol>
              </a:tblGrid>
              <a:tr h="2294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b="1" kern="100" dirty="0">
                          <a:solidFill>
                            <a:schemeClr val="tx1"/>
                          </a:solidFill>
                          <a:effectLst/>
                        </a:rPr>
                        <a:t>S/No</a:t>
                      </a:r>
                      <a:endParaRPr lang="en-NG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482" marR="784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b="1" kern="100" dirty="0">
                          <a:solidFill>
                            <a:schemeClr val="tx1"/>
                          </a:solidFill>
                          <a:effectLst/>
                        </a:rPr>
                        <a:t>Eligibility Criteria</a:t>
                      </a:r>
                      <a:endParaRPr lang="en-NG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482" marR="7848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b="1" kern="100">
                          <a:solidFill>
                            <a:schemeClr val="tx1"/>
                          </a:solidFill>
                          <a:effectLst/>
                        </a:rPr>
                        <a:t>Means of Verification</a:t>
                      </a:r>
                      <a:endParaRPr lang="en-NG" sz="20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482" marR="7848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298355"/>
                  </a:ext>
                </a:extLst>
              </a:tr>
              <a:tr h="15200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NG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482" marR="7848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Completion of assessments by the World Bank:</a:t>
                      </a:r>
                      <a:endParaRPr lang="en-NG" sz="2000" kern="10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buFont typeface="+mj-lt"/>
                        <a:buAutoNum type="romanLcParenBoth"/>
                      </a:pPr>
                      <a:r>
                        <a:rPr lang="en-GB" sz="2000" kern="10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Technical </a:t>
                      </a:r>
                      <a:endParaRPr lang="en-NG" sz="2000" kern="10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+mj-lt"/>
                        <a:buAutoNum type="romanLcParenBoth"/>
                      </a:pPr>
                      <a:r>
                        <a:rPr lang="en-GB" sz="2000" kern="10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Fiduciary Systems</a:t>
                      </a:r>
                      <a:endParaRPr lang="en-NG" sz="2000" kern="10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+mj-lt"/>
                        <a:buAutoNum type="romanLcParenBoth"/>
                      </a:pPr>
                      <a:r>
                        <a:rPr lang="en-GB" sz="2000" kern="10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Environmental and Social Systems</a:t>
                      </a:r>
                      <a:endParaRPr lang="en-NG" sz="2000" kern="10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Addenda to the following reports based on the investment plan provided: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buFont typeface="+mj-lt"/>
                        <a:buAutoNum type="romanLcParenBoth"/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Technical assessment report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+mj-lt"/>
                        <a:buAutoNum type="romanLcParenBoth"/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Fiduciary Systems assessment report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+mj-lt"/>
                        <a:buAutoNum type="romanLcParenBoth"/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Environmental and Social Systems assessment report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123629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67E86B9C-6F4A-2F00-C462-61C283D71984}"/>
              </a:ext>
            </a:extLst>
          </p:cNvPr>
          <p:cNvGrpSpPr/>
          <p:nvPr/>
        </p:nvGrpSpPr>
        <p:grpSpPr>
          <a:xfrm>
            <a:off x="11644491" y="6332561"/>
            <a:ext cx="451347" cy="445122"/>
            <a:chOff x="10822041" y="5661171"/>
            <a:chExt cx="1096393" cy="10963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6C3F728-447A-E487-F28A-8E18E1A280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16" r="11151"/>
            <a:stretch/>
          </p:blipFill>
          <p:spPr>
            <a:xfrm>
              <a:off x="10927629" y="5764322"/>
              <a:ext cx="885218" cy="890093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E4E2048-4CA8-21BF-0F99-17B33DD49BF3}"/>
                </a:ext>
              </a:extLst>
            </p:cNvPr>
            <p:cNvSpPr/>
            <p:nvPr/>
          </p:nvSpPr>
          <p:spPr>
            <a:xfrm>
              <a:off x="10822041" y="5661171"/>
              <a:ext cx="1096393" cy="1096393"/>
            </a:xfrm>
            <a:prstGeom prst="ellipse">
              <a:avLst/>
            </a:prstGeom>
            <a:noFill/>
            <a:ln w="19050">
              <a:solidFill>
                <a:srgbClr val="247BC5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Z"/>
            </a:p>
          </p:txBody>
        </p:sp>
      </p:grpSp>
    </p:spTree>
    <p:extLst>
      <p:ext uri="{BB962C8B-B14F-4D97-AF65-F5344CB8AC3E}">
        <p14:creationId xmlns:p14="http://schemas.microsoft.com/office/powerpoint/2010/main" val="305123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9B2E1-4500-88BC-DE0B-3D1279AC6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83C8-4A6E-EE60-DCD2-4D44B3A4B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2: Scored Criteria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05897B-B01C-9684-1BC2-B2F2D8FFE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208229"/>
              </p:ext>
            </p:extLst>
          </p:nvPr>
        </p:nvGraphicFramePr>
        <p:xfrm>
          <a:off x="361602" y="1523136"/>
          <a:ext cx="11232000" cy="45044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7595538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348188596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80987298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19380746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282561885"/>
                    </a:ext>
                  </a:extLst>
                </a:gridCol>
                <a:gridCol w="6372000">
                  <a:extLst>
                    <a:ext uri="{9D8B030D-6E8A-4147-A177-3AD203B41FA5}">
                      <a16:colId xmlns:a16="http://schemas.microsoft.com/office/drawing/2014/main" val="1250682573"/>
                    </a:ext>
                  </a:extLst>
                </a:gridCol>
              </a:tblGrid>
              <a:tr h="340233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b="1" kern="1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  <a:cs typeface="Times New Roman" panose="02020603050405020304" pitchFamily="18" charset="0"/>
                        </a:rPr>
                        <a:t>№</a:t>
                      </a:r>
                      <a:endParaRPr lang="en-NG" sz="2000" b="1" kern="100" dirty="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482" marR="78482" marT="0" marB="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Eligibility Criteria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</a:pPr>
                      <a:r>
                        <a:rPr lang="en-GB" sz="20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Urban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</a:pPr>
                      <a:r>
                        <a:rPr lang="en-GB" sz="20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Small Towns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</a:pPr>
                      <a:r>
                        <a:rPr lang="en-GB" sz="20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Rural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Means of Verification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(6 points per evidence)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298355"/>
                  </a:ext>
                </a:extLst>
              </a:tr>
              <a:tr h="34023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Score (%)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endParaRPr lang="en-NG" sz="20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920644"/>
                  </a:ext>
                </a:extLst>
              </a:tr>
              <a:tr h="6306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1</a:t>
                      </a:r>
                      <a:endParaRPr lang="en-NG" sz="2000" kern="100" dirty="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482" marR="78482" marT="0" marB="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Readiness of water supply activities </a:t>
                      </a:r>
                      <a:endParaRPr lang="en-NG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</a:t>
                      </a:r>
                      <a:endParaRPr lang="en-NG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</a:t>
                      </a:r>
                      <a:endParaRPr lang="en-NG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</a:t>
                      </a:r>
                      <a:endParaRPr lang="en-NG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buFont typeface="+mj-lt"/>
                        <a:buAutoNum type="romanLcPeriod"/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Preliminary or detailed engineering design reports for identified projects</a:t>
                      </a:r>
                      <a:endParaRPr lang="en-NG" sz="20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+mj-lt"/>
                        <a:buAutoNum type="romanLcPeriod"/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Stakeholder Engagement Plan or equivalent available to consult and engage beneficiary communities</a:t>
                      </a:r>
                      <a:endParaRPr lang="en-NG" sz="20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+mj-lt"/>
                        <a:buAutoNum type="romanLcPeriod"/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Bid documents and packages</a:t>
                      </a:r>
                      <a:endParaRPr lang="en-NG" sz="20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+mj-lt"/>
                        <a:buAutoNum type="romanLcPeriod"/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Staff qualifications, resumes, and records of relevant experience including resume of procurement officer with experience with state procurement laws and procedures</a:t>
                      </a:r>
                      <a:endParaRPr lang="en-NG" sz="20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+mj-lt"/>
                        <a:buAutoNum type="romanLcPeriod"/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Plans for construction supervision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NG" sz="20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347294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BF796813-2186-1054-82E2-BD2944154DE2}"/>
              </a:ext>
            </a:extLst>
          </p:cNvPr>
          <p:cNvGrpSpPr/>
          <p:nvPr/>
        </p:nvGrpSpPr>
        <p:grpSpPr>
          <a:xfrm>
            <a:off x="11644491" y="6332561"/>
            <a:ext cx="451347" cy="445122"/>
            <a:chOff x="10822041" y="5661171"/>
            <a:chExt cx="1096393" cy="10963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414096B-10EA-C2FF-1EB1-6112B35E6C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16" r="11151"/>
            <a:stretch/>
          </p:blipFill>
          <p:spPr>
            <a:xfrm>
              <a:off x="10927629" y="5764322"/>
              <a:ext cx="885218" cy="890093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19BEB7E-168A-DE18-CF12-F0DD6A119666}"/>
                </a:ext>
              </a:extLst>
            </p:cNvPr>
            <p:cNvSpPr/>
            <p:nvPr/>
          </p:nvSpPr>
          <p:spPr>
            <a:xfrm>
              <a:off x="10822041" y="5661171"/>
              <a:ext cx="1096393" cy="1096393"/>
            </a:xfrm>
            <a:prstGeom prst="ellipse">
              <a:avLst/>
            </a:prstGeom>
            <a:noFill/>
            <a:ln w="19050">
              <a:solidFill>
                <a:srgbClr val="247BC5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Z"/>
            </a:p>
          </p:txBody>
        </p:sp>
      </p:grpSp>
    </p:spTree>
    <p:extLst>
      <p:ext uri="{BB962C8B-B14F-4D97-AF65-F5344CB8AC3E}">
        <p14:creationId xmlns:p14="http://schemas.microsoft.com/office/powerpoint/2010/main" val="3392100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82627-1181-B7BE-D166-05480EDE3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0C53-727A-F451-7B9C-8E1820CC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2: Scored Criteria </a:t>
            </a:r>
            <a:r>
              <a:rPr lang="en-US" sz="66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</a:t>
            </a:r>
            <a:r>
              <a:rPr lang="en-US" sz="66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…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177C94-76E4-321C-C50F-4A807129F48B}"/>
              </a:ext>
            </a:extLst>
          </p:cNvPr>
          <p:cNvGrpSpPr/>
          <p:nvPr/>
        </p:nvGrpSpPr>
        <p:grpSpPr>
          <a:xfrm>
            <a:off x="11644491" y="6332561"/>
            <a:ext cx="451347" cy="445122"/>
            <a:chOff x="10822041" y="5661171"/>
            <a:chExt cx="1096393" cy="10963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2365BAC-099A-BBC8-9AEF-EC8C0FD8C4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16" r="11151"/>
            <a:stretch/>
          </p:blipFill>
          <p:spPr>
            <a:xfrm>
              <a:off x="10927629" y="5764322"/>
              <a:ext cx="885218" cy="890093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EA8CCD8-2BB0-B699-4ED4-3A7DDF1E6F52}"/>
                </a:ext>
              </a:extLst>
            </p:cNvPr>
            <p:cNvSpPr/>
            <p:nvPr/>
          </p:nvSpPr>
          <p:spPr>
            <a:xfrm>
              <a:off x="10822041" y="5661171"/>
              <a:ext cx="1096393" cy="1096393"/>
            </a:xfrm>
            <a:prstGeom prst="ellipse">
              <a:avLst/>
            </a:prstGeom>
            <a:noFill/>
            <a:ln w="19050">
              <a:solidFill>
                <a:srgbClr val="247BC5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Z"/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7EBAC3-9148-4394-EF79-7AE5FD423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569272"/>
              </p:ext>
            </p:extLst>
          </p:nvPr>
        </p:nvGraphicFramePr>
        <p:xfrm>
          <a:off x="285396" y="1534022"/>
          <a:ext cx="11304000" cy="49414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759553800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348188596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80987298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19380746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282561885"/>
                    </a:ext>
                  </a:extLst>
                </a:gridCol>
                <a:gridCol w="6516000">
                  <a:extLst>
                    <a:ext uri="{9D8B030D-6E8A-4147-A177-3AD203B41FA5}">
                      <a16:colId xmlns:a16="http://schemas.microsoft.com/office/drawing/2014/main" val="1250682573"/>
                    </a:ext>
                  </a:extLst>
                </a:gridCol>
              </a:tblGrid>
              <a:tr h="340233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b="1" kern="1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  <a:cs typeface="Times New Roman" panose="02020603050405020304" pitchFamily="18" charset="0"/>
                        </a:rPr>
                        <a:t>№</a:t>
                      </a:r>
                      <a:endParaRPr lang="en-NG" sz="2000" b="1" kern="100" dirty="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482" marR="78482" marT="0" marB="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Eligibility Criteria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</a:pPr>
                      <a:r>
                        <a:rPr lang="en-GB" sz="19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</a:t>
                      </a:r>
                      <a:endParaRPr lang="en-NG" sz="19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</a:pPr>
                      <a:r>
                        <a:rPr lang="en-GB" sz="19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</a:t>
                      </a:r>
                      <a:endParaRPr lang="en-NG" sz="19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</a:pPr>
                      <a:r>
                        <a:rPr lang="en-GB" sz="19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Rural</a:t>
                      </a:r>
                      <a:endParaRPr lang="en-NG" sz="19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Means of Verification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(6 points per evidence)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298355"/>
                  </a:ext>
                </a:extLst>
              </a:tr>
              <a:tr h="34023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Score (%)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endParaRPr lang="en-NG" sz="20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920644"/>
                  </a:ext>
                </a:extLst>
              </a:tr>
              <a:tr h="6306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n-NG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Readiness of sanitation activities</a:t>
                      </a:r>
                      <a:endParaRPr lang="en-NG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</a:t>
                      </a:r>
                      <a:endParaRPr lang="en-NG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</a:t>
                      </a:r>
                      <a:endParaRPr lang="en-NG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</a:t>
                      </a:r>
                      <a:endParaRPr lang="en-NG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buFont typeface="+mj-lt"/>
                        <a:buAutoNum type="romanLcPeriod"/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Documentation of planned sanitation campaigns, community outreach programs, and </a:t>
                      </a:r>
                      <a:r>
                        <a:rPr lang="en-GB" sz="2000" kern="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behavior</a:t>
                      </a: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change communication materials</a:t>
                      </a:r>
                      <a:endParaRPr lang="en-NG" sz="20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+mj-lt"/>
                        <a:buAutoNum type="romanLcPeriod"/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Documentation of market development plans and partnerships with private sector entities</a:t>
                      </a:r>
                      <a:endParaRPr lang="en-NG" sz="20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+mj-lt"/>
                        <a:buAutoNum type="romanLcPeriod"/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Documentation of planned financial incentives, subsidies, or grants provided to sanitation businesses or households to increase coverage</a:t>
                      </a:r>
                      <a:endParaRPr lang="en-NG" sz="20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+mj-lt"/>
                        <a:buAutoNum type="romanLcPeriod"/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Staff qualifications, resumes, and records of relevant experience </a:t>
                      </a:r>
                      <a:endParaRPr lang="en-NG" sz="20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+mj-lt"/>
                        <a:buAutoNum type="romanLcPeriod"/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Plans for M&amp;E and reporting on the performance and impact of interventions</a:t>
                      </a:r>
                      <a:endParaRPr lang="en-NG" sz="20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347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773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A7F37-B447-EC21-86F5-686473183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9EE1-57FD-34E3-9C47-B5B9FFA6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2: Scored Criteria </a:t>
            </a:r>
            <a:r>
              <a:rPr lang="en-US" sz="66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</a:t>
            </a:r>
            <a:r>
              <a:rPr lang="en-US" sz="66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…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C68AB2-766B-D483-056C-B0B47D166483}"/>
              </a:ext>
            </a:extLst>
          </p:cNvPr>
          <p:cNvGrpSpPr/>
          <p:nvPr/>
        </p:nvGrpSpPr>
        <p:grpSpPr>
          <a:xfrm>
            <a:off x="11644491" y="6332561"/>
            <a:ext cx="451347" cy="445122"/>
            <a:chOff x="10822041" y="5661171"/>
            <a:chExt cx="1096393" cy="10963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FAF92CD-9632-9B57-487E-78927F2FA8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16" r="11151"/>
            <a:stretch/>
          </p:blipFill>
          <p:spPr>
            <a:xfrm>
              <a:off x="10927629" y="5764322"/>
              <a:ext cx="885218" cy="890093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D778058-02E1-14EC-2EB4-D3043C772AE0}"/>
                </a:ext>
              </a:extLst>
            </p:cNvPr>
            <p:cNvSpPr/>
            <p:nvPr/>
          </p:nvSpPr>
          <p:spPr>
            <a:xfrm>
              <a:off x="10822041" y="5661171"/>
              <a:ext cx="1096393" cy="1096393"/>
            </a:xfrm>
            <a:prstGeom prst="ellipse">
              <a:avLst/>
            </a:prstGeom>
            <a:noFill/>
            <a:ln w="19050">
              <a:solidFill>
                <a:srgbClr val="247BC5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Z"/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478A68A-6DA5-DCDA-5607-DECD963D9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370772"/>
              </p:ext>
            </p:extLst>
          </p:nvPr>
        </p:nvGraphicFramePr>
        <p:xfrm>
          <a:off x="350712" y="1523136"/>
          <a:ext cx="11196000" cy="53642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759553800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348188596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80987298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19380746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282561885"/>
                    </a:ext>
                  </a:extLst>
                </a:gridCol>
                <a:gridCol w="6408000">
                  <a:extLst>
                    <a:ext uri="{9D8B030D-6E8A-4147-A177-3AD203B41FA5}">
                      <a16:colId xmlns:a16="http://schemas.microsoft.com/office/drawing/2014/main" val="1250682573"/>
                    </a:ext>
                  </a:extLst>
                </a:gridCol>
              </a:tblGrid>
              <a:tr h="340233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900" b="1" kern="1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  <a:cs typeface="Times New Roman" panose="02020603050405020304" pitchFamily="18" charset="0"/>
                        </a:rPr>
                        <a:t>№</a:t>
                      </a:r>
                      <a:endParaRPr lang="en-NG" sz="1900" b="1" kern="100" dirty="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482" marR="78482" marT="0" marB="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9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Eligibility Criteria</a:t>
                      </a:r>
                      <a:endParaRPr lang="en-NG" sz="19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</a:pPr>
                      <a:r>
                        <a:rPr lang="en-GB" sz="19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</a:t>
                      </a:r>
                      <a:endParaRPr lang="en-NG" sz="19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</a:pPr>
                      <a:r>
                        <a:rPr lang="en-GB" sz="19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</a:t>
                      </a:r>
                      <a:endParaRPr lang="en-NG" sz="19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</a:pPr>
                      <a:r>
                        <a:rPr lang="en-GB" sz="19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Rural</a:t>
                      </a:r>
                      <a:endParaRPr lang="en-NG" sz="19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9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Means of Verification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9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(2 points per evidence)</a:t>
                      </a:r>
                      <a:endParaRPr lang="en-NG" sz="19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298355"/>
                  </a:ext>
                </a:extLst>
              </a:tr>
              <a:tr h="34023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9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Score (%)</a:t>
                      </a:r>
                      <a:endParaRPr lang="en-NG" sz="1900" kern="100" dirty="0">
                        <a:effectLst/>
                        <a:latin typeface="Abadi" panose="020B06040201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endParaRPr lang="en-NG" sz="20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920644"/>
                  </a:ext>
                </a:extLst>
              </a:tr>
              <a:tr h="6306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NG" sz="19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9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Adequate environmental and social (E&amp;S) risk management policies and capacities</a:t>
                      </a:r>
                      <a:endParaRPr lang="en-NG" sz="19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</a:t>
                      </a:r>
                      <a:endParaRPr lang="en-NG" sz="19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</a:t>
                      </a:r>
                      <a:endParaRPr lang="en-NG" sz="19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</a:t>
                      </a:r>
                      <a:endParaRPr lang="en-NG" sz="19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buFont typeface="+mj-lt"/>
                        <a:buAutoNum type="romanLcPeriod"/>
                      </a:pPr>
                      <a:r>
                        <a:rPr lang="en-GB" sz="19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Staff qualifications, resumes, and records of relevant training and experience with at least one officer in each Implementing Agency with at least 3 years of experience in implementation of E&amp;S safeguards activities</a:t>
                      </a:r>
                      <a:endParaRPr lang="en-NG" sz="19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+mj-lt"/>
                        <a:buAutoNum type="romanLcPeriod"/>
                      </a:pPr>
                      <a:r>
                        <a:rPr lang="en-GB" sz="19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Established E&amp;S Policies to manage construction activities, including OHS, labour recruitment, safety of workers, payment of wages, grievance management, GBV policies, etc.</a:t>
                      </a:r>
                      <a:endParaRPr lang="en-NG" sz="19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+mj-lt"/>
                        <a:buAutoNum type="romanLcPeriod"/>
                      </a:pPr>
                      <a:r>
                        <a:rPr lang="en-GB" sz="19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Approved Procedure for land acquisition, resettlement and compensation</a:t>
                      </a:r>
                      <a:endParaRPr lang="en-NG" sz="19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+mj-lt"/>
                        <a:buAutoNum type="romanLcPeriod"/>
                      </a:pPr>
                      <a:r>
                        <a:rPr lang="en-GB" sz="19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E&amp;S screening reports, assessment documents or E&amp;S management plans available for some of the identified sub-projects</a:t>
                      </a:r>
                      <a:endParaRPr lang="en-NG" sz="19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+mj-lt"/>
                        <a:buAutoNum type="romanLcPeriod"/>
                      </a:pPr>
                      <a:r>
                        <a:rPr lang="en-GB" sz="19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Regular E&amp;S compliance reports and monitoring records</a:t>
                      </a:r>
                      <a:endParaRPr lang="en-NG" sz="19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347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460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49011-E326-A963-4842-8831317A8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3F8B-6F9C-D56E-D461-110044BCF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2: Scored Criteria </a:t>
            </a:r>
            <a:r>
              <a:rPr lang="en-US" sz="66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</a:t>
            </a:r>
            <a:r>
              <a:rPr lang="en-US" sz="66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…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207357-39B8-6B8F-AF2B-600BB2F215EF}"/>
              </a:ext>
            </a:extLst>
          </p:cNvPr>
          <p:cNvGrpSpPr/>
          <p:nvPr/>
        </p:nvGrpSpPr>
        <p:grpSpPr>
          <a:xfrm>
            <a:off x="11644491" y="6332561"/>
            <a:ext cx="451347" cy="445122"/>
            <a:chOff x="10822041" y="5661171"/>
            <a:chExt cx="1096393" cy="10963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ABD726B-AC8C-E9A3-4386-A47DCD0A28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16" r="11151"/>
            <a:stretch/>
          </p:blipFill>
          <p:spPr>
            <a:xfrm>
              <a:off x="10927629" y="5764322"/>
              <a:ext cx="885218" cy="890093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0D95B40-9C1A-D606-046C-F4C693CAB45C}"/>
                </a:ext>
              </a:extLst>
            </p:cNvPr>
            <p:cNvSpPr/>
            <p:nvPr/>
          </p:nvSpPr>
          <p:spPr>
            <a:xfrm>
              <a:off x="10822041" y="5661171"/>
              <a:ext cx="1096393" cy="1096393"/>
            </a:xfrm>
            <a:prstGeom prst="ellipse">
              <a:avLst/>
            </a:prstGeom>
            <a:noFill/>
            <a:ln w="19050">
              <a:solidFill>
                <a:srgbClr val="247BC5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Z"/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03B5AD-1963-9759-004C-6A2DC1650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871891"/>
              </p:ext>
            </p:extLst>
          </p:nvPr>
        </p:nvGraphicFramePr>
        <p:xfrm>
          <a:off x="350712" y="1523136"/>
          <a:ext cx="11196000" cy="42064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759553800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348188596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80987298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19380746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282561885"/>
                    </a:ext>
                  </a:extLst>
                </a:gridCol>
                <a:gridCol w="6408000">
                  <a:extLst>
                    <a:ext uri="{9D8B030D-6E8A-4147-A177-3AD203B41FA5}">
                      <a16:colId xmlns:a16="http://schemas.microsoft.com/office/drawing/2014/main" val="1250682573"/>
                    </a:ext>
                  </a:extLst>
                </a:gridCol>
              </a:tblGrid>
              <a:tr h="340233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900" b="1" kern="1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  <a:cs typeface="Times New Roman" panose="02020603050405020304" pitchFamily="18" charset="0"/>
                        </a:rPr>
                        <a:t>№</a:t>
                      </a:r>
                      <a:endParaRPr lang="en-NG" sz="1900" b="1" kern="100" dirty="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482" marR="78482" marT="0" marB="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9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Eligibility Criteria</a:t>
                      </a:r>
                      <a:endParaRPr lang="en-NG" sz="19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</a:pPr>
                      <a:r>
                        <a:rPr lang="en-GB" sz="19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</a:t>
                      </a:r>
                      <a:endParaRPr lang="en-NG" sz="19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</a:pPr>
                      <a:r>
                        <a:rPr lang="en-GB" sz="19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</a:t>
                      </a:r>
                      <a:endParaRPr lang="en-NG" sz="19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</a:pPr>
                      <a:r>
                        <a:rPr lang="en-GB" sz="19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Rural</a:t>
                      </a:r>
                      <a:endParaRPr lang="en-NG" sz="19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9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Means of Verification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9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(2 points per evidence)</a:t>
                      </a:r>
                      <a:endParaRPr lang="en-NG" sz="19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298355"/>
                  </a:ext>
                </a:extLst>
              </a:tr>
              <a:tr h="34023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9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Score (%)</a:t>
                      </a:r>
                      <a:endParaRPr lang="en-NG" sz="1900" kern="100" dirty="0">
                        <a:effectLst/>
                        <a:latin typeface="Abadi" panose="020B06040201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endParaRPr lang="en-NG" sz="20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920644"/>
                  </a:ext>
                </a:extLst>
              </a:tr>
              <a:tr h="63062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900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NG" sz="19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Monitoring, evaluation and reporting mechanism in place</a:t>
                      </a:r>
                      <a:endParaRPr lang="en-NG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</a:t>
                      </a:r>
                      <a:endParaRPr lang="en-NG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</a:t>
                      </a:r>
                      <a:endParaRPr lang="en-NG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</a:t>
                      </a:r>
                      <a:endParaRPr lang="en-NG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buFont typeface="+mj-lt"/>
                        <a:buAutoNum type="romanLcPeriod"/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Evidence of Baseline data reports and datasets for proposed sub-projects</a:t>
                      </a:r>
                      <a:endParaRPr lang="en-NG" sz="20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+mj-lt"/>
                        <a:buAutoNum type="romanLcPeriod"/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M&amp;E staff rosters, resumes, qualifications, and records of relevant training and experience</a:t>
                      </a:r>
                      <a:endParaRPr lang="en-NG" sz="20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+mj-lt"/>
                        <a:buAutoNum type="romanLcPeriod"/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Regular M&amp;E reports, dashboards, and communication materials</a:t>
                      </a:r>
                      <a:endParaRPr lang="en-NG" sz="20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+mj-lt"/>
                        <a:buAutoNum type="romanLcPeriod"/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Training materials, workshop reports, and evidence of capacity building initiatives </a:t>
                      </a:r>
                      <a:endParaRPr lang="en-NG" sz="20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buFont typeface="+mj-lt"/>
                        <a:buAutoNum type="romanLcPeriod"/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Budget documents, financial reports, and evidence of allocated funds for M&amp;E and reporting</a:t>
                      </a:r>
                      <a:endParaRPr lang="en-NG" sz="20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347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838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AE89D-18F7-DAA0-6CD2-65ED0CA27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977B-E56A-0DCB-91D3-E74528772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2: Scored Criteria </a:t>
            </a:r>
            <a:r>
              <a:rPr lang="en-US" sz="66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</a:t>
            </a:r>
            <a:r>
              <a:rPr lang="en-US" sz="66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…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C66909-BD6C-C0C1-408C-6D561B6936A4}"/>
              </a:ext>
            </a:extLst>
          </p:cNvPr>
          <p:cNvGrpSpPr/>
          <p:nvPr/>
        </p:nvGrpSpPr>
        <p:grpSpPr>
          <a:xfrm>
            <a:off x="11644491" y="6332561"/>
            <a:ext cx="451347" cy="445122"/>
            <a:chOff x="10822041" y="5661171"/>
            <a:chExt cx="1096393" cy="10963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B05DD71-F6E1-F4E4-837C-B23FF22B3E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16" r="11151"/>
            <a:stretch/>
          </p:blipFill>
          <p:spPr>
            <a:xfrm>
              <a:off x="10927629" y="5764322"/>
              <a:ext cx="885218" cy="890093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68DA961-7A36-7FED-3586-C582BB50D494}"/>
                </a:ext>
              </a:extLst>
            </p:cNvPr>
            <p:cNvSpPr/>
            <p:nvPr/>
          </p:nvSpPr>
          <p:spPr>
            <a:xfrm>
              <a:off x="10822041" y="5661171"/>
              <a:ext cx="1096393" cy="1096393"/>
            </a:xfrm>
            <a:prstGeom prst="ellipse">
              <a:avLst/>
            </a:prstGeom>
            <a:noFill/>
            <a:ln w="19050">
              <a:solidFill>
                <a:srgbClr val="247BC5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Z"/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7AB538-DB29-A7D7-B32F-85741A2D0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853879"/>
              </p:ext>
            </p:extLst>
          </p:nvPr>
        </p:nvGraphicFramePr>
        <p:xfrm>
          <a:off x="350712" y="1523136"/>
          <a:ext cx="11196000" cy="27630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759553800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348188596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80987298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19380746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282561885"/>
                    </a:ext>
                  </a:extLst>
                </a:gridCol>
                <a:gridCol w="6408000">
                  <a:extLst>
                    <a:ext uri="{9D8B030D-6E8A-4147-A177-3AD203B41FA5}">
                      <a16:colId xmlns:a16="http://schemas.microsoft.com/office/drawing/2014/main" val="1250682573"/>
                    </a:ext>
                  </a:extLst>
                </a:gridCol>
              </a:tblGrid>
              <a:tr h="340233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b="1" kern="1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  <a:cs typeface="Times New Roman" panose="02020603050405020304" pitchFamily="18" charset="0"/>
                        </a:rPr>
                        <a:t>№</a:t>
                      </a:r>
                      <a:endParaRPr lang="en-NG" sz="2000" b="1" kern="100" dirty="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482" marR="78482" marT="0" marB="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Eligibility Criteria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</a:pPr>
                      <a:r>
                        <a:rPr lang="en-GB" sz="20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</a:pPr>
                      <a:r>
                        <a:rPr lang="en-GB" sz="20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0"/>
                        </a:spcBef>
                      </a:pPr>
                      <a:r>
                        <a:rPr lang="en-GB" sz="20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Rural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Means of Verification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298355"/>
                  </a:ext>
                </a:extLst>
              </a:tr>
              <a:tr h="34023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b="1" kern="100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cs typeface="Calibri" panose="020F0502020204030204" pitchFamily="34" charset="0"/>
                        </a:rPr>
                        <a:t>Score (%)</a:t>
                      </a:r>
                      <a:endParaRPr lang="en-NG" sz="2000" kern="100" dirty="0">
                        <a:effectLst/>
                        <a:latin typeface="Abadi" panose="020B06040201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endParaRPr lang="en-NG" sz="20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920644"/>
                  </a:ext>
                </a:extLst>
              </a:tr>
              <a:tr h="6306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NG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Evidence of allocated budget for 2025 for activities in program investment plan</a:t>
                      </a:r>
                      <a:endParaRPr lang="en-NG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</a:t>
                      </a:r>
                      <a:endParaRPr lang="en-NG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</a:t>
                      </a:r>
                      <a:endParaRPr lang="en-NG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</a:t>
                      </a:r>
                      <a:endParaRPr lang="en-NG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Provide evidence of allocated funds in state budget for 2025 for the 2025 activities presented in the submitted program investment plan</a:t>
                      </a:r>
                      <a:endParaRPr lang="en-NG" sz="20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347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91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E0EE-5997-7265-8951-A4B643B9CB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Introduction and Background </a:t>
            </a:r>
            <a:r>
              <a:rPr lang="en-US" b="1" dirty="0">
                <a:solidFill>
                  <a:srgbClr val="0070C0"/>
                </a:solidFill>
              </a:rPr>
              <a:t>of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the SURWASH </a:t>
            </a:r>
            <a:r>
              <a:rPr lang="en-US" b="1" dirty="0" err="1">
                <a:solidFill>
                  <a:srgbClr val="0070C0"/>
                </a:solidFill>
              </a:rPr>
              <a:t>Programme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AF301-64F4-600B-E7A6-D62B21A308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493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9ED5D-8CC2-9C54-E59B-A64807819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617A2-2D91-E4EC-CA0F-472126D8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3: Combined State Score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2EE3C93-5EF8-F3D1-7CC3-E26B9BD8BDA9}"/>
              </a:ext>
            </a:extLst>
          </p:cNvPr>
          <p:cNvGrpSpPr/>
          <p:nvPr/>
        </p:nvGrpSpPr>
        <p:grpSpPr>
          <a:xfrm>
            <a:off x="11644491" y="6332561"/>
            <a:ext cx="451347" cy="445122"/>
            <a:chOff x="10822041" y="5661171"/>
            <a:chExt cx="1096393" cy="10963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8204919-7404-4ACB-59E4-09B1F2BCA6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16" r="11151"/>
            <a:stretch/>
          </p:blipFill>
          <p:spPr>
            <a:xfrm>
              <a:off x="10927629" y="5764322"/>
              <a:ext cx="885218" cy="890093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C8F79BD-DFA0-072F-4932-B028306499A5}"/>
                </a:ext>
              </a:extLst>
            </p:cNvPr>
            <p:cNvSpPr/>
            <p:nvPr/>
          </p:nvSpPr>
          <p:spPr>
            <a:xfrm>
              <a:off x="10822041" y="5661171"/>
              <a:ext cx="1096393" cy="1096393"/>
            </a:xfrm>
            <a:prstGeom prst="ellipse">
              <a:avLst/>
            </a:prstGeom>
            <a:noFill/>
            <a:ln w="19050">
              <a:solidFill>
                <a:srgbClr val="247BC5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Z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A8600EB-9064-FF3A-B74D-01518ADE2A24}"/>
              </a:ext>
            </a:extLst>
          </p:cNvPr>
          <p:cNvSpPr txBox="1"/>
          <p:nvPr/>
        </p:nvSpPr>
        <p:spPr>
          <a:xfrm>
            <a:off x="838200" y="1763486"/>
            <a:ext cx="106026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Evaluation of each subsector (urban, rural, small towns) using unified criteria with differentiated scores,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kern="0" dirty="0">
                <a:latin typeface="Abadi" panose="020B0604020104020204" pitchFamily="34" charset="0"/>
                <a:ea typeface="Times New Roman" panose="02020603050405020304" pitchFamily="18" charset="0"/>
              </a:rPr>
              <a:t>Summarise </a:t>
            </a:r>
            <a:r>
              <a:rPr lang="en-GB" sz="2000" b="1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scores in the consolidated table below to find the overall state score using assigned weights.</a:t>
            </a:r>
            <a:endParaRPr lang="en-GB" sz="2000" b="1" dirty="0">
              <a:latin typeface="Abadi" panose="020B0604020104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E1C5AD3-E6F8-54D8-3592-097385408991}"/>
              </a:ext>
            </a:extLst>
          </p:cNvPr>
          <p:cNvGraphicFramePr>
            <a:graphicFrameLocks noGrp="1"/>
          </p:cNvGraphicFramePr>
          <p:nvPr/>
        </p:nvGraphicFramePr>
        <p:xfrm>
          <a:off x="1001486" y="3552031"/>
          <a:ext cx="10232571" cy="198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6052">
                  <a:extLst>
                    <a:ext uri="{9D8B030D-6E8A-4147-A177-3AD203B41FA5}">
                      <a16:colId xmlns:a16="http://schemas.microsoft.com/office/drawing/2014/main" val="3410019312"/>
                    </a:ext>
                  </a:extLst>
                </a:gridCol>
                <a:gridCol w="1866412">
                  <a:extLst>
                    <a:ext uri="{9D8B030D-6E8A-4147-A177-3AD203B41FA5}">
                      <a16:colId xmlns:a16="http://schemas.microsoft.com/office/drawing/2014/main" val="3340830225"/>
                    </a:ext>
                  </a:extLst>
                </a:gridCol>
                <a:gridCol w="2758748">
                  <a:extLst>
                    <a:ext uri="{9D8B030D-6E8A-4147-A177-3AD203B41FA5}">
                      <a16:colId xmlns:a16="http://schemas.microsoft.com/office/drawing/2014/main" val="3361565147"/>
                    </a:ext>
                  </a:extLst>
                </a:gridCol>
                <a:gridCol w="2881359">
                  <a:extLst>
                    <a:ext uri="{9D8B030D-6E8A-4147-A177-3AD203B41FA5}">
                      <a16:colId xmlns:a16="http://schemas.microsoft.com/office/drawing/2014/main" val="2519016219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800" kern="100" dirty="0">
                          <a:effectLst/>
                        </a:rPr>
                        <a:t>Subsector</a:t>
                      </a:r>
                      <a:endParaRPr lang="en-NG" sz="24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800" kern="100">
                          <a:effectLst/>
                        </a:rPr>
                        <a:t>Weight</a:t>
                      </a:r>
                      <a:endParaRPr lang="en-NG" sz="2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800" kern="100">
                          <a:effectLst/>
                        </a:rPr>
                        <a:t>Subsector Score </a:t>
                      </a:r>
                      <a:endParaRPr lang="en-NG" sz="2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800" kern="100" dirty="0">
                          <a:effectLst/>
                        </a:rPr>
                        <a:t>Weighted Score</a:t>
                      </a:r>
                      <a:endParaRPr lang="en-NG" sz="24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115918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800" kern="100" dirty="0">
                          <a:effectLst/>
                        </a:rPr>
                        <a:t>Urban</a:t>
                      </a:r>
                      <a:endParaRPr lang="en-NG" sz="24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800" kern="100">
                          <a:effectLst/>
                        </a:rPr>
                        <a:t>30</a:t>
                      </a:r>
                      <a:endParaRPr lang="en-NG" sz="2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800" kern="100">
                          <a:effectLst/>
                        </a:rPr>
                        <a:t> </a:t>
                      </a:r>
                      <a:endParaRPr lang="en-NG" sz="2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800" kern="100">
                          <a:effectLst/>
                        </a:rPr>
                        <a:t> </a:t>
                      </a:r>
                      <a:endParaRPr lang="en-NG" sz="2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955164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800" kern="100" dirty="0">
                          <a:effectLst/>
                        </a:rPr>
                        <a:t>Small Towns</a:t>
                      </a:r>
                      <a:endParaRPr lang="en-NG" sz="24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800" kern="100">
                          <a:effectLst/>
                        </a:rPr>
                        <a:t>40</a:t>
                      </a:r>
                      <a:endParaRPr lang="en-NG" sz="2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800" kern="100">
                          <a:effectLst/>
                        </a:rPr>
                        <a:t> </a:t>
                      </a:r>
                      <a:endParaRPr lang="en-NG" sz="2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800" kern="100">
                          <a:effectLst/>
                        </a:rPr>
                        <a:t> </a:t>
                      </a:r>
                      <a:endParaRPr lang="en-NG" sz="2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05095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800" kern="100" dirty="0">
                          <a:effectLst/>
                        </a:rPr>
                        <a:t>Rural</a:t>
                      </a:r>
                      <a:endParaRPr lang="en-NG" sz="24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800" kern="100">
                          <a:effectLst/>
                        </a:rPr>
                        <a:t>30</a:t>
                      </a:r>
                      <a:endParaRPr lang="en-NG" sz="2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800" kern="100">
                          <a:effectLst/>
                        </a:rPr>
                        <a:t> </a:t>
                      </a:r>
                      <a:endParaRPr lang="en-NG" sz="2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800" kern="100" dirty="0">
                          <a:effectLst/>
                        </a:rPr>
                        <a:t> </a:t>
                      </a:r>
                      <a:endParaRPr lang="en-NG" sz="24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1669679"/>
                  </a:ext>
                </a:extLst>
              </a:tr>
              <a:tr h="396000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800" kern="100" dirty="0">
                          <a:effectLst/>
                        </a:rPr>
                        <a:t>                   Overall State Score</a:t>
                      </a:r>
                      <a:endParaRPr lang="en-NG" sz="24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</a:pPr>
                      <a:r>
                        <a:rPr lang="en-GB" sz="1800" kern="100" dirty="0">
                          <a:effectLst/>
                        </a:rPr>
                        <a:t> </a:t>
                      </a:r>
                      <a:endParaRPr lang="en-NG" sz="24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3587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08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AB804-E94B-59DE-1FE8-17327EBCE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73BC-7F0C-5D9C-F990-5FC40E68B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Prioritisation</a:t>
            </a:r>
            <a:r>
              <a:rPr lang="en-US" b="1" dirty="0">
                <a:solidFill>
                  <a:srgbClr val="0070C0"/>
                </a:solidFill>
              </a:rPr>
              <a:t> Criteria for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LGAs</a:t>
            </a:r>
            <a:endParaRPr lang="en-GB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068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99E58-13DD-1B8C-AE3F-E14F7AB5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08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NG" sz="3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Prospective states should commit to an LGA-wide integrated approach to WASH which invests progressively in LGAs according to a set of prioritization criteria</a:t>
            </a:r>
            <a:r>
              <a:rPr lang="en-NG" sz="3100" b="1" dirty="0">
                <a:effectLst/>
              </a:rPr>
              <a:t> </a:t>
            </a:r>
            <a:br>
              <a:rPr lang="en-NG" dirty="0"/>
            </a:b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4F753-9722-2FE5-A261-50772CF9B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49"/>
            <a:ext cx="10515600" cy="4664981"/>
          </a:xfrm>
        </p:spPr>
        <p:txBody>
          <a:bodyPr>
            <a:normAutofit/>
          </a:bodyPr>
          <a:lstStyle/>
          <a:p>
            <a:pPr marL="0" indent="0" algn="just">
              <a:buNone/>
              <a:tabLst>
                <a:tab pos="457200" algn="l"/>
              </a:tabLst>
            </a:pPr>
            <a:r>
              <a:rPr lang="en-NG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LGA Prioritisation process shall consider the following aspects:</a:t>
            </a:r>
          </a:p>
          <a:p>
            <a:pPr marL="342900" lvl="0" indent="-342900" algn="just">
              <a:buFont typeface="+mj-lt"/>
              <a:buAutoNum type="romanLcPeriod"/>
              <a:tabLst>
                <a:tab pos="457200" algn="l"/>
              </a:tabLst>
            </a:pPr>
            <a:r>
              <a:rPr lang="en-NG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Functional LGA WASH Department; </a:t>
            </a:r>
          </a:p>
          <a:p>
            <a:pPr marL="342900" lvl="0" indent="-342900" algn="just">
              <a:buFont typeface="+mj-lt"/>
              <a:buAutoNum type="romanLcPeriod"/>
              <a:tabLst>
                <a:tab pos="457200" algn="l"/>
              </a:tabLst>
            </a:pPr>
            <a:r>
              <a:rPr lang="en-NG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Willingness to par participate in the Program; </a:t>
            </a:r>
          </a:p>
          <a:p>
            <a:pPr marL="342900" lvl="0" indent="-342900" algn="just">
              <a:buFont typeface="+mj-lt"/>
              <a:buAutoNum type="romanLcPeriod"/>
              <a:tabLst>
                <a:tab pos="457200" algn="l"/>
              </a:tabLst>
            </a:pPr>
            <a:r>
              <a:rPr lang="en-NG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Low access to WASH coverage; </a:t>
            </a:r>
          </a:p>
          <a:p>
            <a:pPr marL="342900" lvl="0" indent="-342900" algn="just">
              <a:buFont typeface="+mj-lt"/>
              <a:buAutoNum type="romanLcPeriod" startAt="4"/>
              <a:tabLst>
                <a:tab pos="457200" algn="l"/>
              </a:tabLst>
            </a:pPr>
            <a:r>
              <a:rPr lang="en-NG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 prevalence of WASH related diseases; </a:t>
            </a:r>
          </a:p>
          <a:p>
            <a:pPr marL="342900" lvl="0" indent="-342900" algn="just">
              <a:buFont typeface="+mj-lt"/>
              <a:buAutoNum type="romanLcPeriod" startAt="4"/>
              <a:tabLst>
                <a:tab pos="457200" algn="l"/>
              </a:tabLst>
            </a:pPr>
            <a:r>
              <a:rPr lang="en-NG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LGA WASH Plan for five years; </a:t>
            </a:r>
          </a:p>
          <a:p>
            <a:pPr marL="342900" lvl="0" indent="-342900" algn="just">
              <a:buFont typeface="+mj-lt"/>
              <a:buAutoNum type="romanLcPeriod" startAt="4"/>
              <a:tabLst>
                <a:tab pos="457200" algn="l"/>
              </a:tabLst>
            </a:pPr>
            <a:r>
              <a:rPr lang="en-NG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Open defecation status of the LGA; </a:t>
            </a:r>
          </a:p>
          <a:p>
            <a:pPr marL="342900" lvl="0" indent="-342900" algn="just">
              <a:buFont typeface="+mj-lt"/>
              <a:buAutoNum type="romanLcPeriod" startAt="4"/>
              <a:tabLst>
                <a:tab pos="457200" algn="l"/>
              </a:tabLst>
            </a:pPr>
            <a:r>
              <a:rPr lang="en-NG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Co-location/convergence with other human capital focused operations in the state </a:t>
            </a:r>
          </a:p>
          <a:p>
            <a:pPr marL="342900" lvl="0" indent="-342900" algn="just">
              <a:buFont typeface="+mj-lt"/>
              <a:buAutoNum type="romanLcPeriod" startAt="4"/>
              <a:tabLst>
                <a:tab pos="457200" algn="l"/>
              </a:tabLst>
            </a:pPr>
            <a:r>
              <a:rPr lang="en-NG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Signing of MoU with communities; and </a:t>
            </a:r>
          </a:p>
          <a:p>
            <a:pPr marL="342900" lvl="0" indent="-342900" algn="just">
              <a:buFont typeface="+mj-lt"/>
              <a:buAutoNum type="romanLcPeriod" startAt="4"/>
              <a:tabLst>
                <a:tab pos="457200" algn="l"/>
              </a:tabLst>
            </a:pPr>
            <a:r>
              <a:rPr lang="en-NG" sz="2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Security Risk Index at an acceptable level for operations</a:t>
            </a:r>
            <a:r>
              <a:rPr lang="en-NG" sz="2200" dirty="0">
                <a:effectLst/>
              </a:rPr>
              <a:t> </a:t>
            </a:r>
            <a:endParaRPr lang="en-NG" sz="2200" dirty="0"/>
          </a:p>
        </p:txBody>
      </p:sp>
    </p:spTree>
    <p:extLst>
      <p:ext uri="{BB962C8B-B14F-4D97-AF65-F5344CB8AC3E}">
        <p14:creationId xmlns:p14="http://schemas.microsoft.com/office/powerpoint/2010/main" val="842802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E0EE-5997-7265-8951-A4B643B9CB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9934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443C471E-FECE-4147-8ABD-D37A46858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8653"/>
            <a:ext cx="10452886" cy="626018"/>
          </a:xfrm>
        </p:spPr>
        <p:txBody>
          <a:bodyPr>
            <a:noAutofit/>
          </a:bodyPr>
          <a:lstStyle/>
          <a:p>
            <a:pPr algn="l"/>
            <a:r>
              <a:rPr lang="en-US" sz="3800" b="1" dirty="0">
                <a:latin typeface="+mj-lt"/>
              </a:rPr>
              <a:t>State of Emergency in the Nigeria’s WASH Sector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4811CD-DBF9-4E46-9830-80A6D30BF76C}"/>
              </a:ext>
            </a:extLst>
          </p:cNvPr>
          <p:cNvSpPr/>
          <p:nvPr/>
        </p:nvSpPr>
        <p:spPr>
          <a:xfrm>
            <a:off x="457200" y="2627221"/>
            <a:ext cx="6169843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2060" indent="-242060" defTabSz="806867" fontAlgn="base">
              <a:spcBef>
                <a:spcPts val="600"/>
              </a:spcBef>
              <a:spcAft>
                <a:spcPct val="0"/>
              </a:spcAft>
              <a:buClr>
                <a:prstClr val="black">
                  <a:lumMod val="50000"/>
                  <a:lumOff val="50000"/>
                </a:prstClr>
              </a:buClr>
              <a:buSzPct val="100000"/>
              <a:buFont typeface="Arial" panose="020B0604020202020204" pitchFamily="34" charset="0"/>
              <a:buChar char="●"/>
              <a:defRPr/>
            </a:pPr>
            <a:r>
              <a:rPr lang="en-US" b="1" kern="0" dirty="0">
                <a:solidFill>
                  <a:srgbClr val="00B0F0"/>
                </a:solidFill>
                <a:latin typeface="Trebuchet MS" pitchFamily="34" charset="0"/>
                <a:ea typeface="MS PGothic" pitchFamily="34" charset="-128"/>
              </a:rPr>
              <a:t>Poor Sanitation and Hygiene</a:t>
            </a:r>
            <a:r>
              <a:rPr lang="en-US" kern="0" dirty="0">
                <a:latin typeface="Trebuchet MS" pitchFamily="34" charset="0"/>
                <a:ea typeface="MS PGothic" pitchFamily="34" charset="-128"/>
              </a:rPr>
              <a:t>: 46 million Nigerians practice Open Defecation.</a:t>
            </a:r>
          </a:p>
          <a:p>
            <a:pPr marL="242060" indent="-242060" defTabSz="806867" fontAlgn="base">
              <a:spcBef>
                <a:spcPts val="600"/>
              </a:spcBef>
              <a:spcAft>
                <a:spcPct val="0"/>
              </a:spcAft>
              <a:buClr>
                <a:prstClr val="black">
                  <a:lumMod val="50000"/>
                  <a:lumOff val="50000"/>
                </a:prstClr>
              </a:buClr>
              <a:buSzPct val="100000"/>
              <a:buFont typeface="Arial" panose="020B0604020202020204" pitchFamily="34" charset="0"/>
              <a:buChar char="●"/>
              <a:defRPr/>
            </a:pPr>
            <a:r>
              <a:rPr lang="en-US" b="1" kern="0" dirty="0">
                <a:solidFill>
                  <a:srgbClr val="00B0F0"/>
                </a:solidFill>
                <a:latin typeface="Trebuchet MS" pitchFamily="34" charset="0"/>
                <a:ea typeface="MS PGothic" pitchFamily="34" charset="-128"/>
              </a:rPr>
              <a:t>Limited Drinking Water Access</a:t>
            </a:r>
            <a:r>
              <a:rPr lang="en-US" kern="0" dirty="0">
                <a:latin typeface="Trebuchet MS" pitchFamily="34" charset="0"/>
                <a:ea typeface="MS PGothic" pitchFamily="34" charset="-128"/>
              </a:rPr>
              <a:t>: 60 million Nigerians without access to basic drinking water.</a:t>
            </a:r>
          </a:p>
          <a:p>
            <a:pPr marL="242060" indent="-242060" defTabSz="806867" fontAlgn="base">
              <a:spcBef>
                <a:spcPts val="600"/>
              </a:spcBef>
              <a:spcAft>
                <a:spcPct val="0"/>
              </a:spcAft>
              <a:buClr>
                <a:prstClr val="black">
                  <a:lumMod val="50000"/>
                  <a:lumOff val="50000"/>
                </a:prstClr>
              </a:buClr>
              <a:buSzPct val="100000"/>
              <a:buFont typeface="Arial" panose="020B0604020202020204" pitchFamily="34" charset="0"/>
              <a:buChar char="●"/>
              <a:defRPr/>
            </a:pPr>
            <a:r>
              <a:rPr lang="en-US" b="1" kern="0" dirty="0">
                <a:solidFill>
                  <a:srgbClr val="00B0F0"/>
                </a:solidFill>
                <a:latin typeface="Trebuchet MS" pitchFamily="34" charset="0"/>
                <a:ea typeface="MS PGothic" pitchFamily="34" charset="-128"/>
              </a:rPr>
              <a:t>Non-functional Infrastructure</a:t>
            </a:r>
            <a:r>
              <a:rPr lang="en-US" kern="0" dirty="0">
                <a:latin typeface="Trebuchet MS" pitchFamily="34" charset="0"/>
                <a:ea typeface="MS PGothic" pitchFamily="34" charset="-128"/>
              </a:rPr>
              <a:t>: 38% of improved water points are non-functional.</a:t>
            </a:r>
          </a:p>
          <a:p>
            <a:pPr marL="242060" indent="-242060" defTabSz="806867" fontAlgn="base">
              <a:spcBef>
                <a:spcPts val="600"/>
              </a:spcBef>
              <a:spcAft>
                <a:spcPct val="0"/>
              </a:spcAft>
              <a:buClr>
                <a:prstClr val="black">
                  <a:lumMod val="50000"/>
                  <a:lumOff val="50000"/>
                </a:prstClr>
              </a:buClr>
              <a:buSzPct val="100000"/>
              <a:buFont typeface="Arial" panose="020B0604020202020204" pitchFamily="34" charset="0"/>
              <a:buChar char="●"/>
              <a:defRPr/>
            </a:pPr>
            <a:r>
              <a:rPr lang="en-US" b="1" kern="0" dirty="0">
                <a:solidFill>
                  <a:srgbClr val="00B0F0"/>
                </a:solidFill>
                <a:latin typeface="Trebuchet MS" pitchFamily="34" charset="0"/>
                <a:ea typeface="MS PGothic" pitchFamily="34" charset="-128"/>
              </a:rPr>
              <a:t>Failing Urban Utilities</a:t>
            </a:r>
            <a:r>
              <a:rPr lang="en-US" kern="0" dirty="0">
                <a:latin typeface="Trebuchet MS" pitchFamily="34" charset="0"/>
                <a:ea typeface="MS PGothic" pitchFamily="34" charset="-128"/>
              </a:rPr>
              <a:t>: Piped water access declined from 32% in 1990 to 7% in 2019.</a:t>
            </a:r>
          </a:p>
          <a:p>
            <a:pPr marL="242060" indent="-242060" defTabSz="806867" fontAlgn="base">
              <a:spcBef>
                <a:spcPts val="600"/>
              </a:spcBef>
              <a:spcAft>
                <a:spcPct val="0"/>
              </a:spcAft>
              <a:buClr>
                <a:prstClr val="black">
                  <a:lumMod val="50000"/>
                  <a:lumOff val="50000"/>
                </a:prstClr>
              </a:buClr>
              <a:buSzPct val="100000"/>
              <a:buFont typeface="Arial" panose="020B0604020202020204" pitchFamily="34" charset="0"/>
              <a:buChar char="●"/>
              <a:defRPr/>
            </a:pPr>
            <a:r>
              <a:rPr lang="en-US" b="1" kern="0" dirty="0">
                <a:solidFill>
                  <a:srgbClr val="00B0F0"/>
                </a:solidFill>
                <a:latin typeface="Trebuchet MS" pitchFamily="34" charset="0"/>
                <a:ea typeface="MS PGothic" pitchFamily="34" charset="-128"/>
              </a:rPr>
              <a:t>Inadequate School and Healthcare Facilities</a:t>
            </a:r>
            <a:r>
              <a:rPr lang="en-US" kern="0" dirty="0">
                <a:latin typeface="Trebuchet MS" pitchFamily="34" charset="0"/>
                <a:ea typeface="MS PGothic" pitchFamily="34" charset="-128"/>
              </a:rPr>
              <a:t>: only 14% of schools and 7% of healthcare facilities have basic water supply and sanitation services.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901607-0E71-FF43-8A73-7C1A872AD63D}"/>
              </a:ext>
            </a:extLst>
          </p:cNvPr>
          <p:cNvSpPr/>
          <p:nvPr/>
        </p:nvSpPr>
        <p:spPr>
          <a:xfrm>
            <a:off x="457200" y="1133948"/>
            <a:ext cx="112776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2060" indent="-242060" defTabSz="806867" fontAlgn="base">
              <a:spcBef>
                <a:spcPts val="600"/>
              </a:spcBef>
              <a:spcAft>
                <a:spcPct val="0"/>
              </a:spcAft>
              <a:buClr>
                <a:prstClr val="black">
                  <a:lumMod val="50000"/>
                  <a:lumOff val="50000"/>
                </a:prstClr>
              </a:buClr>
              <a:buSzPct val="100000"/>
              <a:buFont typeface="Arial" panose="020B0604020202020204" pitchFamily="34" charset="0"/>
              <a:buChar char="●"/>
              <a:defRPr/>
            </a:pPr>
            <a:r>
              <a:rPr lang="en-US" sz="2000" kern="0" dirty="0">
                <a:latin typeface="Trebuchet MS" pitchFamily="34" charset="0"/>
                <a:ea typeface="MS PGothic" pitchFamily="34" charset="-128"/>
              </a:rPr>
              <a:t>Inadequate WASH in Nigeria leads to 73% of the total burden of enteric infections and </a:t>
            </a:r>
            <a:r>
              <a:rPr lang="en-US" sz="2000" b="1" kern="0" dirty="0">
                <a:solidFill>
                  <a:srgbClr val="00B0F0"/>
                </a:solidFill>
                <a:latin typeface="Trebuchet MS" pitchFamily="34" charset="0"/>
                <a:ea typeface="MS PGothic" pitchFamily="34" charset="-128"/>
              </a:rPr>
              <a:t>255,000+ preventable deaths each year.</a:t>
            </a:r>
          </a:p>
          <a:p>
            <a:pPr marL="242060" indent="-242060" defTabSz="806867" fontAlgn="base">
              <a:spcBef>
                <a:spcPts val="600"/>
              </a:spcBef>
              <a:spcAft>
                <a:spcPct val="0"/>
              </a:spcAft>
              <a:buClr>
                <a:prstClr val="black">
                  <a:lumMod val="50000"/>
                  <a:lumOff val="50000"/>
                </a:prstClr>
              </a:buClr>
              <a:buSzPct val="100000"/>
              <a:buFont typeface="Arial" panose="020B0604020202020204" pitchFamily="34" charset="0"/>
              <a:buChar char="●"/>
              <a:defRPr/>
            </a:pPr>
            <a:r>
              <a:rPr lang="en-US" sz="2000" b="1" kern="0" dirty="0">
                <a:solidFill>
                  <a:srgbClr val="00B0F0"/>
                </a:solidFill>
                <a:latin typeface="Trebuchet MS" pitchFamily="34" charset="0"/>
                <a:ea typeface="MS PGothic" pitchFamily="34" charset="-128"/>
              </a:rPr>
              <a:t>Insufficient Sector Investment</a:t>
            </a:r>
            <a:r>
              <a:rPr lang="en-US" sz="2000" kern="0" dirty="0">
                <a:latin typeface="Trebuchet MS" pitchFamily="34" charset="0"/>
                <a:ea typeface="MS PGothic" pitchFamily="34" charset="-128"/>
              </a:rPr>
              <a:t>: Nigeria invests average of 0.32% GDP annually; much less than African Average of 0.7%. At least 1.30% is required through 2030 to achieve the SDGs.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2F838B-531B-7045-A121-E7006BC16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2682699"/>
            <a:ext cx="4370584" cy="328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6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8065624-4793-B040-A44A-E95E5B598303}"/>
              </a:ext>
            </a:extLst>
          </p:cNvPr>
          <p:cNvSpPr txBox="1">
            <a:spLocks/>
          </p:cNvSpPr>
          <p:nvPr/>
        </p:nvSpPr>
        <p:spPr>
          <a:xfrm>
            <a:off x="460835" y="446717"/>
            <a:ext cx="11494414" cy="675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24" b="1" kern="1200" baseline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sz="3800" b="0" dirty="0">
              <a:latin typeface="+mj-l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76DC83-122B-1340-BA34-14C6D714CFC3}"/>
              </a:ext>
            </a:extLst>
          </p:cNvPr>
          <p:cNvSpPr txBox="1">
            <a:spLocks/>
          </p:cNvSpPr>
          <p:nvPr/>
        </p:nvSpPr>
        <p:spPr>
          <a:xfrm>
            <a:off x="460835" y="3151222"/>
            <a:ext cx="7693351" cy="33198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Trebuchet MS" panose="020B0603020202020204" pitchFamily="34" charset="0"/>
              </a:rPr>
              <a:t>Encompasses 2 sub-programs to ensure that </a:t>
            </a:r>
            <a:r>
              <a:rPr lang="en-US" sz="2000" b="1" u="sng" dirty="0">
                <a:latin typeface="Trebuchet MS" panose="020B0603020202020204" pitchFamily="34" charset="0"/>
              </a:rPr>
              <a:t>marginalized subsectors</a:t>
            </a:r>
            <a:r>
              <a:rPr lang="en-US" sz="2000" b="1" dirty="0">
                <a:latin typeface="Trebuchet MS" panose="020B0603020202020204" pitchFamily="34" charset="0"/>
              </a:rPr>
              <a:t> are properly supported:</a:t>
            </a:r>
            <a:endParaRPr lang="en-US" sz="2000" b="1" dirty="0">
              <a:latin typeface="Trebuchet MS" panose="020B0603020202020204" pitchFamily="34" charset="0"/>
              <a:cs typeface="Calibri"/>
            </a:endParaRPr>
          </a:p>
          <a:p>
            <a:pPr lvl="1"/>
            <a:r>
              <a:rPr lang="en-US" sz="2300" b="1" dirty="0">
                <a:solidFill>
                  <a:srgbClr val="00B0F0"/>
                </a:solidFill>
                <a:latin typeface="Trebuchet MS" panose="020B0603020202020204" pitchFamily="34" charset="0"/>
              </a:rPr>
              <a:t>PEWASH for rural WASH</a:t>
            </a:r>
            <a:endParaRPr lang="en-US" sz="2300" b="1" dirty="0">
              <a:solidFill>
                <a:srgbClr val="00B0F0"/>
              </a:solidFill>
              <a:latin typeface="Trebuchet MS" panose="020B0603020202020204" pitchFamily="34" charset="0"/>
              <a:cs typeface="Calibri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latin typeface="Trebuchet MS" panose="020B0603020202020204" pitchFamily="34" charset="0"/>
              </a:rPr>
              <a:t>Launched in 2015 (prior to AP) to achieve equitable and sustainable access to WASH in rural communities by 2030</a:t>
            </a:r>
            <a:endParaRPr lang="en-US" dirty="0">
              <a:latin typeface="Trebuchet MS" panose="020B0603020202020204" pitchFamily="34" charset="0"/>
              <a:cs typeface="Calibri"/>
            </a:endParaRPr>
          </a:p>
          <a:p>
            <a:pPr lvl="1"/>
            <a:r>
              <a:rPr lang="en-US" sz="2300" b="1" dirty="0">
                <a:solidFill>
                  <a:srgbClr val="00B0F0"/>
                </a:solidFill>
                <a:latin typeface="Trebuchet MS" panose="020B0603020202020204" pitchFamily="34" charset="0"/>
              </a:rPr>
              <a:t>Clean Nigeria Campaign for sanitation</a:t>
            </a:r>
            <a:endParaRPr lang="en-US" sz="2300" b="1" dirty="0">
              <a:solidFill>
                <a:srgbClr val="00B0F0"/>
              </a:solidFill>
              <a:latin typeface="Trebuchet MS" panose="020B0603020202020204" pitchFamily="34" charset="0"/>
              <a:cs typeface="Calibri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latin typeface="Trebuchet MS" panose="020B0603020202020204" pitchFamily="34" charset="0"/>
              </a:rPr>
              <a:t>Launched in 2019 </a:t>
            </a:r>
            <a:r>
              <a:rPr lang="en-US" u="sng" dirty="0">
                <a:latin typeface="Trebuchet MS" panose="020B0603020202020204" pitchFamily="34" charset="0"/>
              </a:rPr>
              <a:t>as the sanitation sub-program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latin typeface="Trebuchet MS" panose="020B0603020202020204" pitchFamily="34" charset="0"/>
              </a:rPr>
              <a:t>Recognizes the historic neglect of sanitation relative to water</a:t>
            </a:r>
            <a:endParaRPr lang="en-US" dirty="0">
              <a:latin typeface="Trebuchet MS" panose="020B0603020202020204" pitchFamily="34" charset="0"/>
              <a:cs typeface="Calibri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8BE2153-00E6-BF47-84AC-5E296BBAD7A5}"/>
              </a:ext>
            </a:extLst>
          </p:cNvPr>
          <p:cNvSpPr txBox="1">
            <a:spLocks/>
          </p:cNvSpPr>
          <p:nvPr/>
        </p:nvSpPr>
        <p:spPr>
          <a:xfrm>
            <a:off x="460835" y="990600"/>
            <a:ext cx="11270330" cy="2098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latin typeface="Trebuchet MS" panose="020B0603020202020204" pitchFamily="34" charset="0"/>
              </a:rPr>
              <a:t>The National Action Plan for </a:t>
            </a:r>
            <a:r>
              <a:rPr lang="en-US" sz="2100" dirty="0" err="1">
                <a:latin typeface="Trebuchet MS" panose="020B0603020202020204" pitchFamily="34" charset="0"/>
              </a:rPr>
              <a:t>Revitalisation</a:t>
            </a:r>
            <a:r>
              <a:rPr lang="en-US" sz="2100" dirty="0">
                <a:latin typeface="Trebuchet MS" panose="020B0603020202020204" pitchFamily="34" charset="0"/>
              </a:rPr>
              <a:t> of the WASH Sector (NAP) is Government’s overall strategy and vehicle for investment and sector reforms to attain SDGs for WASH.</a:t>
            </a:r>
          </a:p>
          <a:p>
            <a:r>
              <a:rPr lang="en-US" sz="2100" dirty="0">
                <a:latin typeface="Trebuchet MS" panose="020B0603020202020204" pitchFamily="34" charset="0"/>
              </a:rPr>
              <a:t>NAP launched in Nov. 2018 by President Buhari with Declaration of ‘State of Emergency’.</a:t>
            </a:r>
          </a:p>
          <a:p>
            <a:r>
              <a:rPr lang="en-US" sz="2100" dirty="0">
                <a:latin typeface="Trebuchet MS" panose="020B0603020202020204" pitchFamily="34" charset="0"/>
              </a:rPr>
              <a:t>The NAP has 5 Components: Governance, Sustainability, Sanitation, M&amp;E and Funding.</a:t>
            </a:r>
          </a:p>
          <a:p>
            <a:r>
              <a:rPr lang="en-US" sz="2100" dirty="0">
                <a:latin typeface="Trebuchet MS" panose="020B0603020202020204" pitchFamily="34" charset="0"/>
              </a:rPr>
              <a:t>To key in, State governments are to develop own 5-year action plans, translated into investment plans.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B399C3-E547-3D44-BB48-7E8C7FE9C9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05" r="12413"/>
          <a:stretch/>
        </p:blipFill>
        <p:spPr>
          <a:xfrm>
            <a:off x="9149009" y="3218849"/>
            <a:ext cx="2582156" cy="3105751"/>
          </a:xfrm>
          <a:prstGeom prst="rect">
            <a:avLst/>
          </a:prstGeom>
        </p:spPr>
      </p:pic>
      <p:sp>
        <p:nvSpPr>
          <p:cNvPr id="13" name="Title 2">
            <a:extLst>
              <a:ext uri="{FF2B5EF4-FFF2-40B4-BE49-F238E27FC236}">
                <a16:creationId xmlns:a16="http://schemas.microsoft.com/office/drawing/2014/main" id="{26384537-882D-F541-9255-834726329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37" y="304800"/>
            <a:ext cx="10452886" cy="626018"/>
          </a:xfrm>
        </p:spPr>
        <p:txBody>
          <a:bodyPr>
            <a:noAutofit/>
          </a:bodyPr>
          <a:lstStyle/>
          <a:p>
            <a:pPr algn="l"/>
            <a:r>
              <a:rPr lang="en-US" sz="3400" b="1" dirty="0"/>
              <a:t>National Action Plan: Revitalization of the WASH Sector</a:t>
            </a:r>
          </a:p>
        </p:txBody>
      </p:sp>
    </p:spTree>
    <p:extLst>
      <p:ext uri="{BB962C8B-B14F-4D97-AF65-F5344CB8AC3E}">
        <p14:creationId xmlns:p14="http://schemas.microsoft.com/office/powerpoint/2010/main" val="2194363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6584-4666-174E-9ABA-03E79183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113538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SURWASH </a:t>
            </a:r>
            <a:r>
              <a:rPr lang="en-US" b="1" dirty="0" err="1"/>
              <a:t>Programme</a:t>
            </a:r>
            <a:r>
              <a:rPr lang="en-US" b="1" dirty="0"/>
              <a:t> Development Objectives</a:t>
            </a:r>
            <a:endParaRPr lang="en-NG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DCB6BF-3C18-3E42-8D96-651C335C9724}"/>
              </a:ext>
            </a:extLst>
          </p:cNvPr>
          <p:cNvSpPr/>
          <p:nvPr/>
        </p:nvSpPr>
        <p:spPr>
          <a:xfrm>
            <a:off x="381000" y="2906236"/>
            <a:ext cx="58931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Result Areas:</a:t>
            </a:r>
          </a:p>
          <a:p>
            <a:endParaRPr lang="en-US" sz="2400" dirty="0"/>
          </a:p>
          <a:p>
            <a:r>
              <a:rPr lang="en-US" sz="2400" dirty="0"/>
              <a:t>RA 1: Strengthened sector policies and institutions for improved services</a:t>
            </a:r>
          </a:p>
          <a:p>
            <a:endParaRPr lang="en-US" sz="2400" dirty="0"/>
          </a:p>
          <a:p>
            <a:r>
              <a:rPr lang="en-US" sz="2400" dirty="0"/>
              <a:t>RA 2: Improved access to water supply, sanitation and hygiene 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C9C37A-6464-C046-BDFC-05D0BD254151}"/>
              </a:ext>
            </a:extLst>
          </p:cNvPr>
          <p:cNvSpPr/>
          <p:nvPr/>
        </p:nvSpPr>
        <p:spPr>
          <a:xfrm>
            <a:off x="343395" y="1139635"/>
            <a:ext cx="10500229" cy="1070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77" dirty="0">
                <a:solidFill>
                  <a:schemeClr val="tx2"/>
                </a:solidFill>
              </a:rPr>
              <a:t>To increase access to water, sanitation, and hygiene services and to strengthen sector institutions in select states of Nigeria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BF4881-4788-B145-B746-AC57DF8D1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209800"/>
            <a:ext cx="5535775" cy="396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0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C838BE8-6E58-934B-8740-62401C86AF61}"/>
              </a:ext>
            </a:extLst>
          </p:cNvPr>
          <p:cNvSpPr txBox="1">
            <a:spLocks/>
          </p:cNvSpPr>
          <p:nvPr/>
        </p:nvSpPr>
        <p:spPr>
          <a:xfrm>
            <a:off x="475352" y="415849"/>
            <a:ext cx="11494414" cy="675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24" b="1" kern="1200" baseline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sz="3800" b="0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A5E5A3-576E-BB4C-B7F0-A7F2993908A3}"/>
              </a:ext>
            </a:extLst>
          </p:cNvPr>
          <p:cNvSpPr/>
          <p:nvPr/>
        </p:nvSpPr>
        <p:spPr>
          <a:xfrm>
            <a:off x="304800" y="1029262"/>
            <a:ext cx="11494414" cy="469359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41935" indent="-241935" defTabSz="806867" fontAlgn="base">
              <a:spcBef>
                <a:spcPts val="600"/>
              </a:spcBef>
              <a:spcAft>
                <a:spcPct val="0"/>
              </a:spcAft>
              <a:buClr>
                <a:prstClr val="black">
                  <a:lumMod val="50000"/>
                  <a:lumOff val="50000"/>
                </a:prstClr>
              </a:buClr>
              <a:buSzPct val="100000"/>
              <a:buFont typeface="Arial" panose="020B0604020202020204" pitchFamily="34" charset="0"/>
              <a:buChar char="●"/>
              <a:defRPr/>
            </a:pPr>
            <a:r>
              <a:rPr lang="en-US" sz="2300" b="1" kern="0" dirty="0">
                <a:solidFill>
                  <a:srgbClr val="00B0F0"/>
                </a:solidFill>
                <a:latin typeface="Trebuchet MS"/>
                <a:ea typeface="MS PGothic"/>
              </a:rPr>
              <a:t>$700M WB Loan: $640M Program for Results (</a:t>
            </a:r>
            <a:r>
              <a:rPr lang="en-US" sz="2300" b="1" kern="0" dirty="0" err="1">
                <a:solidFill>
                  <a:srgbClr val="00B0F0"/>
                </a:solidFill>
                <a:latin typeface="Trebuchet MS"/>
                <a:ea typeface="MS PGothic"/>
              </a:rPr>
              <a:t>PforR</a:t>
            </a:r>
            <a:r>
              <a:rPr lang="en-US" sz="2300" b="1" kern="0" dirty="0">
                <a:solidFill>
                  <a:srgbClr val="00B0F0"/>
                </a:solidFill>
                <a:latin typeface="Trebuchet MS"/>
                <a:ea typeface="MS PGothic"/>
              </a:rPr>
              <a:t>)</a:t>
            </a:r>
            <a:r>
              <a:rPr lang="en-US" sz="2300" kern="0" dirty="0">
                <a:solidFill>
                  <a:srgbClr val="000000"/>
                </a:solidFill>
                <a:latin typeface="Trebuchet MS"/>
                <a:ea typeface="MS PGothic"/>
              </a:rPr>
              <a:t> for Investment</a:t>
            </a:r>
            <a:r>
              <a:rPr lang="en-US" sz="2300" kern="0" dirty="0">
                <a:latin typeface="Trebuchet MS"/>
                <a:ea typeface="MS PGothic"/>
              </a:rPr>
              <a:t> Financing</a:t>
            </a:r>
            <a:endParaRPr lang="en-US" sz="2300" dirty="0">
              <a:latin typeface="Trebuchet MS"/>
              <a:ea typeface="MS PGothic"/>
            </a:endParaRPr>
          </a:p>
          <a:p>
            <a:pPr lvl="6" defTabSz="806867" fontAlgn="base">
              <a:spcBef>
                <a:spcPts val="600"/>
              </a:spcBef>
              <a:spcAft>
                <a:spcPct val="0"/>
              </a:spcAft>
              <a:buClr>
                <a:prstClr val="black">
                  <a:lumMod val="50000"/>
                  <a:lumOff val="50000"/>
                </a:prstClr>
              </a:buClr>
              <a:buSzPct val="100000"/>
              <a:defRPr/>
            </a:pPr>
            <a:r>
              <a:rPr lang="en-US" sz="2300" b="1" kern="0" dirty="0">
                <a:solidFill>
                  <a:srgbClr val="00B0F0"/>
                </a:solidFill>
                <a:latin typeface="Trebuchet MS" pitchFamily="34" charset="0"/>
                <a:ea typeface="MS PGothic" pitchFamily="34" charset="-128"/>
              </a:rPr>
              <a:t>$60M Investment Project Financing </a:t>
            </a:r>
            <a:r>
              <a:rPr lang="en-US" sz="2300" b="1" kern="0" dirty="0">
                <a:latin typeface="Trebuchet MS" pitchFamily="34" charset="0"/>
                <a:ea typeface="MS PGothic" pitchFamily="34" charset="-128"/>
              </a:rPr>
              <a:t>Te</a:t>
            </a:r>
            <a:r>
              <a:rPr lang="en-US" sz="2300" kern="0" dirty="0">
                <a:latin typeface="Trebuchet MS" pitchFamily="34" charset="0"/>
                <a:ea typeface="MS PGothic" pitchFamily="34" charset="-128"/>
              </a:rPr>
              <a:t>chnical Assistance(TA)      </a:t>
            </a:r>
          </a:p>
          <a:p>
            <a:pPr lvl="6" defTabSz="806867" fontAlgn="base">
              <a:spcBef>
                <a:spcPts val="600"/>
              </a:spcBef>
              <a:spcAft>
                <a:spcPct val="0"/>
              </a:spcAft>
              <a:buClr>
                <a:prstClr val="black">
                  <a:lumMod val="50000"/>
                  <a:lumOff val="50000"/>
                </a:prstClr>
              </a:buClr>
              <a:buSzPct val="100000"/>
              <a:defRPr/>
            </a:pPr>
            <a:r>
              <a:rPr lang="en-US" sz="2300" kern="0" dirty="0">
                <a:latin typeface="Trebuchet MS" pitchFamily="34" charset="0"/>
                <a:ea typeface="MS PGothic" pitchFamily="34" charset="-128"/>
              </a:rPr>
              <a:t> </a:t>
            </a:r>
            <a:endParaRPr lang="en-US" sz="2300" b="1" kern="0" dirty="0">
              <a:solidFill>
                <a:srgbClr val="00B0F0"/>
              </a:solidFill>
              <a:latin typeface="Trebuchet MS"/>
              <a:ea typeface="MS PGothic"/>
            </a:endParaRPr>
          </a:p>
          <a:p>
            <a:pPr marL="241935" indent="-241935" defTabSz="806867" fontAlgn="base">
              <a:spcBef>
                <a:spcPts val="600"/>
              </a:spcBef>
              <a:spcAft>
                <a:spcPct val="0"/>
              </a:spcAft>
              <a:buClr>
                <a:prstClr val="black">
                  <a:lumMod val="50000"/>
                  <a:lumOff val="50000"/>
                </a:prstClr>
              </a:buClr>
              <a:buSzPct val="100000"/>
              <a:buFont typeface="Arial" panose="020B0604020202020204" pitchFamily="34" charset="0"/>
              <a:buChar char="●"/>
              <a:defRPr/>
            </a:pPr>
            <a:r>
              <a:rPr lang="en-US" sz="2300" b="1" kern="0" dirty="0">
                <a:solidFill>
                  <a:srgbClr val="00B0F0"/>
                </a:solidFill>
                <a:latin typeface="Trebuchet MS"/>
                <a:ea typeface="MS PGothic"/>
              </a:rPr>
              <a:t> Expected Results</a:t>
            </a:r>
            <a:endParaRPr lang="en-US" sz="2400" dirty="0"/>
          </a:p>
          <a:p>
            <a:pPr lvl="0"/>
            <a:r>
              <a:rPr lang="en-US" sz="2400" dirty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6,100,000</a:t>
            </a:r>
            <a:r>
              <a:rPr lang="en-US" sz="2400" dirty="0"/>
              <a:t> people provided with basic drinking water services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1,400,000</a:t>
            </a:r>
            <a:r>
              <a:rPr lang="en-US" sz="2400" dirty="0"/>
              <a:t> people provided with access to improved sanitation services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500</a:t>
            </a:r>
            <a:r>
              <a:rPr lang="en-US" sz="2400" dirty="0"/>
              <a:t> ODF+ verified communities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2,000</a:t>
            </a:r>
            <a:r>
              <a:rPr lang="en-US" sz="2400" dirty="0"/>
              <a:t> schools and Health Care Facilities with improved WASH services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A07E52A8-E9C7-104E-8984-821E81EE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452886" cy="626018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SURWASH Financing Modalities &amp; Expected Result</a:t>
            </a:r>
          </a:p>
        </p:txBody>
      </p:sp>
    </p:spTree>
    <p:extLst>
      <p:ext uri="{BB962C8B-B14F-4D97-AF65-F5344CB8AC3E}">
        <p14:creationId xmlns:p14="http://schemas.microsoft.com/office/powerpoint/2010/main" val="2592144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0B490B-D066-4ADC-A803-995F9E18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74E9-81BA-45E3-8590-22BBB1D18D58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35A3D4-EEA9-4FD6-8B32-6CE54C642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279353"/>
              </p:ext>
            </p:extLst>
          </p:nvPr>
        </p:nvGraphicFramePr>
        <p:xfrm>
          <a:off x="438738" y="947994"/>
          <a:ext cx="10915062" cy="5198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8928">
                  <a:extLst>
                    <a:ext uri="{9D8B030D-6E8A-4147-A177-3AD203B41FA5}">
                      <a16:colId xmlns:a16="http://schemas.microsoft.com/office/drawing/2014/main" val="351981475"/>
                    </a:ext>
                  </a:extLst>
                </a:gridCol>
                <a:gridCol w="10076134">
                  <a:extLst>
                    <a:ext uri="{9D8B030D-6E8A-4147-A177-3AD203B41FA5}">
                      <a16:colId xmlns:a16="http://schemas.microsoft.com/office/drawing/2014/main" val="440645912"/>
                    </a:ext>
                  </a:extLst>
                </a:gridCol>
              </a:tblGrid>
              <a:tr h="319548"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RA 1: Strengthened Sector Policies and Institutions for Improved Services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724344"/>
                  </a:ext>
                </a:extLst>
              </a:tr>
              <a:tr h="31954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DLI 1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National WASH Fund established and operational.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8844529"/>
                  </a:ext>
                </a:extLst>
              </a:tr>
              <a:tr h="31954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DLI 2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Design and implementation of a State PIR Plan to achieve required reforms.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6581958"/>
                  </a:ext>
                </a:extLst>
              </a:tr>
              <a:tr h="319548"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RA 2: Improved Access to Water Supply, Sanitation and Hygiene Services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311585"/>
                  </a:ext>
                </a:extLst>
              </a:tr>
              <a:tr h="31954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DLI 3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People provided with basic drinking water service under the Program.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74188"/>
                  </a:ext>
                </a:extLst>
              </a:tr>
              <a:tr h="63068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</a:rPr>
                        <a:t>Sub-DLI 3.1:</a:t>
                      </a:r>
                      <a:r>
                        <a:rPr lang="en-US" sz="2000" dirty="0">
                          <a:effectLst/>
                        </a:rPr>
                        <a:t> Performance improvement of state water supply sector institutions and service providers.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200932"/>
                  </a:ext>
                </a:extLst>
              </a:tr>
              <a:tr h="31954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DLI 4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People with access to a sustainably functioning water service.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7324997"/>
                  </a:ext>
                </a:extLst>
              </a:tr>
              <a:tr h="63909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DLI 5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Households with improved sanitation facilities constructed or rehabilitated under the Program.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7198395"/>
                  </a:ext>
                </a:extLst>
              </a:tr>
              <a:tr h="63909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>
                          <a:effectLst/>
                        </a:rPr>
                        <a:t>Sub-DLI 5.1:</a:t>
                      </a:r>
                      <a:r>
                        <a:rPr lang="en-US" sz="2000">
                          <a:effectLst/>
                        </a:rPr>
                        <a:t> Performance improvement of state sanitation sector institutions and service providers.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5392759"/>
                  </a:ext>
                </a:extLst>
              </a:tr>
              <a:tr h="63909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DLI 6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Communities having achieved community-wide sanitation status (ODF+) or number of ODF+ communities having maintained their status.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0040114"/>
                  </a:ext>
                </a:extLst>
              </a:tr>
              <a:tr h="63909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DLI 7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Schools and healthcare facilities with functional, improved water supply, sanitation and handwashing facilities constructed or rehabilitated under the Program.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1087369"/>
                  </a:ext>
                </a:extLst>
              </a:tr>
            </a:tbl>
          </a:graphicData>
        </a:graphic>
      </p:graphicFrame>
      <p:sp>
        <p:nvSpPr>
          <p:cNvPr id="7" name="Title 2">
            <a:extLst>
              <a:ext uri="{FF2B5EF4-FFF2-40B4-BE49-F238E27FC236}">
                <a16:creationId xmlns:a16="http://schemas.microsoft.com/office/drawing/2014/main" id="{E024D8AA-D85B-44AC-A9B5-986A4678D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38" y="378268"/>
            <a:ext cx="10811435" cy="434509"/>
          </a:xfrm>
        </p:spPr>
        <p:txBody>
          <a:bodyPr>
            <a:noAutofit/>
          </a:bodyPr>
          <a:lstStyle/>
          <a:p>
            <a:r>
              <a:rPr lang="en-US" sz="400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rPr>
              <a:t>Disbursement Linked Indicators (DLIs)</a:t>
            </a:r>
          </a:p>
        </p:txBody>
      </p:sp>
    </p:spTree>
    <p:extLst>
      <p:ext uri="{BB962C8B-B14F-4D97-AF65-F5344CB8AC3E}">
        <p14:creationId xmlns:p14="http://schemas.microsoft.com/office/powerpoint/2010/main" val="4225510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5C5B08-4831-42F1-9881-A5CEE9F4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82" y="502418"/>
            <a:ext cx="10811435" cy="434509"/>
          </a:xfrm>
        </p:spPr>
        <p:txBody>
          <a:bodyPr>
            <a:noAutofit/>
          </a:bodyPr>
          <a:lstStyle/>
          <a:p>
            <a:r>
              <a:rPr lang="en-US" sz="4200" b="0">
                <a:latin typeface="Trebuchet MS" panose="020B0603020202020204" pitchFamily="34" charset="0"/>
              </a:rPr>
              <a:t>Platform Approach Open to all States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88C110-73DA-4439-9C5B-D16C0457B1EE}"/>
              </a:ext>
            </a:extLst>
          </p:cNvPr>
          <p:cNvSpPr/>
          <p:nvPr/>
        </p:nvSpPr>
        <p:spPr>
          <a:xfrm>
            <a:off x="454992" y="1205314"/>
            <a:ext cx="11644243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2060" indent="-242060" defTabSz="806867" fontAlgn="base">
              <a:spcBef>
                <a:spcPts val="600"/>
              </a:spcBef>
              <a:spcAft>
                <a:spcPct val="0"/>
              </a:spcAft>
              <a:buClr>
                <a:prstClr val="black">
                  <a:lumMod val="50000"/>
                  <a:lumOff val="50000"/>
                </a:prstClr>
              </a:buClr>
              <a:buSzPct val="100000"/>
              <a:buFont typeface="Arial" panose="020B0604020202020204" pitchFamily="34" charset="0"/>
              <a:buChar char="●"/>
              <a:defRPr/>
            </a:pPr>
            <a:r>
              <a:rPr lang="en-US" sz="2300" b="1" kern="0" dirty="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  <a:ea typeface="MS PGothic" pitchFamily="34" charset="-128"/>
              </a:rPr>
              <a:t>Program States</a:t>
            </a:r>
            <a:endParaRPr lang="en-US" sz="2300" kern="0" dirty="0">
              <a:solidFill>
                <a:srgbClr val="00B0F0"/>
              </a:solidFill>
              <a:latin typeface="Trebuchet MS" pitchFamily="34" charset="0"/>
              <a:ea typeface="MS PGothic" pitchFamily="34" charset="-128"/>
            </a:endParaRPr>
          </a:p>
          <a:p>
            <a:pPr marL="699260" lvl="1" indent="-242060" defTabSz="806867" fontAlgn="base">
              <a:spcBef>
                <a:spcPts val="600"/>
              </a:spcBef>
              <a:spcAft>
                <a:spcPct val="0"/>
              </a:spcAft>
              <a:buClr>
                <a:prstClr val="black">
                  <a:lumMod val="50000"/>
                  <a:lumOff val="50000"/>
                </a:prstClr>
              </a:buClr>
              <a:buSzPct val="100000"/>
              <a:buFont typeface="Arial" panose="020B0604020202020204" pitchFamily="34" charset="0"/>
              <a:buChar char="●"/>
              <a:defRPr/>
            </a:pPr>
            <a:r>
              <a:rPr lang="en-US" sz="2300" b="1" kern="0" dirty="0">
                <a:solidFill>
                  <a:srgbClr val="00B0F0"/>
                </a:solidFill>
                <a:latin typeface="Trebuchet MS" pitchFamily="34" charset="0"/>
                <a:ea typeface="MS PGothic" pitchFamily="34" charset="-128"/>
              </a:rPr>
              <a:t>Must express interest and meet Eligibility and Readiness Criteria </a:t>
            </a:r>
          </a:p>
          <a:p>
            <a:pPr marL="699260" lvl="1" indent="-242060" defTabSz="806867" fontAlgn="base">
              <a:spcBef>
                <a:spcPts val="600"/>
              </a:spcBef>
              <a:spcAft>
                <a:spcPct val="0"/>
              </a:spcAft>
              <a:buClr>
                <a:prstClr val="black">
                  <a:lumMod val="50000"/>
                  <a:lumOff val="50000"/>
                </a:prstClr>
              </a:buClr>
              <a:buSzPct val="100000"/>
              <a:buFont typeface="Arial" panose="020B0604020202020204" pitchFamily="34" charset="0"/>
              <a:buChar char="●"/>
              <a:defRPr/>
            </a:pPr>
            <a:r>
              <a:rPr lang="en-US" sz="2300" b="1" kern="0" dirty="0">
                <a:solidFill>
                  <a:srgbClr val="00B0F0"/>
                </a:solidFill>
                <a:latin typeface="Trebuchet MS" pitchFamily="34" charset="0"/>
                <a:ea typeface="MS PGothic" pitchFamily="34" charset="-128"/>
              </a:rPr>
              <a:t>Initial states selected </a:t>
            </a:r>
            <a:r>
              <a:rPr lang="en-US" sz="2300" kern="0" dirty="0">
                <a:latin typeface="Trebuchet MS" pitchFamily="34" charset="0"/>
                <a:ea typeface="MS PGothic" pitchFamily="34" charset="-128"/>
              </a:rPr>
              <a:t>for inclusion in the Program (</a:t>
            </a:r>
            <a:r>
              <a:rPr lang="en-US" sz="2300" kern="0" dirty="0" err="1">
                <a:latin typeface="Trebuchet MS" pitchFamily="34" charset="0"/>
                <a:ea typeface="MS PGothic" pitchFamily="34" charset="-128"/>
              </a:rPr>
              <a:t>PforR</a:t>
            </a:r>
            <a:r>
              <a:rPr lang="en-US" sz="2300" kern="0" dirty="0">
                <a:latin typeface="Trebuchet MS" pitchFamily="34" charset="0"/>
                <a:ea typeface="MS PGothic" pitchFamily="34" charset="-128"/>
              </a:rPr>
              <a:t>) by the FMWR </a:t>
            </a:r>
            <a:r>
              <a:rPr lang="en-US" sz="2300" b="1" kern="0" dirty="0">
                <a:solidFill>
                  <a:srgbClr val="00B0F0"/>
                </a:solidFill>
                <a:latin typeface="Trebuchet MS" pitchFamily="34" charset="0"/>
                <a:ea typeface="MS PGothic" pitchFamily="34" charset="-128"/>
              </a:rPr>
              <a:t>against Eligibility and Readiness Criteria </a:t>
            </a:r>
            <a:r>
              <a:rPr lang="en-US" sz="2300" kern="0" dirty="0">
                <a:latin typeface="Trebuchet MS" pitchFamily="34" charset="0"/>
                <a:ea typeface="MS PGothic" pitchFamily="34" charset="-128"/>
              </a:rPr>
              <a:t>in a fair and transparent process</a:t>
            </a:r>
          </a:p>
          <a:p>
            <a:pPr marL="699260" lvl="1" indent="-242060" defTabSz="806867" fontAlgn="base">
              <a:spcBef>
                <a:spcPts val="600"/>
              </a:spcBef>
              <a:spcAft>
                <a:spcPct val="0"/>
              </a:spcAft>
              <a:buClr>
                <a:prstClr val="black">
                  <a:lumMod val="50000"/>
                  <a:lumOff val="50000"/>
                </a:prstClr>
              </a:buClr>
              <a:buSzPct val="100000"/>
              <a:buFont typeface="Arial" panose="020B0604020202020204" pitchFamily="34" charset="0"/>
              <a:buChar char="●"/>
              <a:defRPr/>
            </a:pPr>
            <a:r>
              <a:rPr lang="en-US" sz="2300" kern="0" dirty="0">
                <a:latin typeface="Trebuchet MS" pitchFamily="34" charset="0"/>
                <a:ea typeface="MS PGothic" pitchFamily="34" charset="-128"/>
              </a:rPr>
              <a:t>Access to both </a:t>
            </a:r>
            <a:r>
              <a:rPr lang="en-US" sz="2300" b="1" kern="0" dirty="0" err="1">
                <a:solidFill>
                  <a:srgbClr val="00B0F0"/>
                </a:solidFill>
                <a:latin typeface="Trebuchet MS" pitchFamily="34" charset="0"/>
                <a:ea typeface="MS PGothic" pitchFamily="34" charset="-128"/>
              </a:rPr>
              <a:t>PforR</a:t>
            </a:r>
            <a:r>
              <a:rPr lang="en-US" sz="2300" b="1" kern="0" dirty="0">
                <a:solidFill>
                  <a:srgbClr val="00B0F0"/>
                </a:solidFill>
                <a:latin typeface="Trebuchet MS" pitchFamily="34" charset="0"/>
                <a:ea typeface="MS PGothic" pitchFamily="34" charset="-128"/>
              </a:rPr>
              <a:t> and IPF </a:t>
            </a:r>
            <a:r>
              <a:rPr lang="en-US" sz="2300" kern="0" dirty="0">
                <a:latin typeface="Trebuchet MS" pitchFamily="34" charset="0"/>
                <a:ea typeface="MS PGothic" pitchFamily="34" charset="-128"/>
              </a:rPr>
              <a:t>to support and incentivize: (1) infrastructure investment and (2) strengthening of policies and institutions</a:t>
            </a:r>
          </a:p>
          <a:p>
            <a:pPr marL="699260" lvl="1" indent="-242060" defTabSz="806867" fontAlgn="base">
              <a:spcBef>
                <a:spcPts val="600"/>
              </a:spcBef>
              <a:spcAft>
                <a:spcPct val="0"/>
              </a:spcAft>
              <a:buClr>
                <a:prstClr val="black">
                  <a:lumMod val="50000"/>
                  <a:lumOff val="50000"/>
                </a:prstClr>
              </a:buClr>
              <a:buSzPct val="100000"/>
              <a:buFont typeface="Arial" panose="020B0604020202020204" pitchFamily="34" charset="0"/>
              <a:buChar char="●"/>
              <a:defRPr/>
            </a:pPr>
            <a:r>
              <a:rPr lang="en-US" sz="2300" kern="0" dirty="0">
                <a:latin typeface="Trebuchet MS" pitchFamily="34" charset="0"/>
                <a:ea typeface="MS PGothic" pitchFamily="34" charset="-128"/>
              </a:rPr>
              <a:t>Allocations under </a:t>
            </a:r>
            <a:r>
              <a:rPr lang="en-US" sz="2300" kern="0" dirty="0" err="1">
                <a:latin typeface="Trebuchet MS" pitchFamily="34" charset="0"/>
                <a:ea typeface="MS PGothic" pitchFamily="34" charset="-128"/>
              </a:rPr>
              <a:t>PforR</a:t>
            </a:r>
            <a:r>
              <a:rPr lang="en-US" sz="2300" kern="0" dirty="0">
                <a:latin typeface="Trebuchet MS" pitchFamily="34" charset="0"/>
                <a:ea typeface="MS PGothic" pitchFamily="34" charset="-128"/>
              </a:rPr>
              <a:t> and IPF are notional, with </a:t>
            </a:r>
            <a:r>
              <a:rPr lang="en-US" sz="2300" b="1" kern="0" dirty="0">
                <a:solidFill>
                  <a:srgbClr val="00B0F0"/>
                </a:solidFill>
                <a:latin typeface="Trebuchet MS" pitchFamily="34" charset="0"/>
                <a:ea typeface="MS PGothic" pitchFamily="34" charset="-128"/>
              </a:rPr>
              <a:t>final allocations determined based upon performance</a:t>
            </a:r>
          </a:p>
          <a:p>
            <a:pPr marL="699260" lvl="1" indent="-242060" defTabSz="806867" fontAlgn="base">
              <a:spcBef>
                <a:spcPts val="600"/>
              </a:spcBef>
              <a:spcAft>
                <a:spcPct val="0"/>
              </a:spcAft>
              <a:buClr>
                <a:prstClr val="black">
                  <a:lumMod val="50000"/>
                  <a:lumOff val="50000"/>
                </a:prstClr>
              </a:buClr>
              <a:buSzPct val="100000"/>
              <a:buFont typeface="Arial" panose="020B0604020202020204" pitchFamily="34" charset="0"/>
              <a:buChar char="●"/>
              <a:defRPr/>
            </a:pPr>
            <a:r>
              <a:rPr lang="en-US" sz="2300" b="1" kern="0" dirty="0">
                <a:solidFill>
                  <a:srgbClr val="00B0F0"/>
                </a:solidFill>
                <a:latin typeface="Trebuchet MS" pitchFamily="34" charset="0"/>
                <a:ea typeface="MS PGothic" pitchFamily="34" charset="-128"/>
              </a:rPr>
              <a:t>Additional states may be incorporated </a:t>
            </a:r>
            <a:r>
              <a:rPr lang="en-US" sz="2300" kern="0" dirty="0">
                <a:latin typeface="Trebuchet MS" pitchFamily="34" charset="0"/>
                <a:ea typeface="MS PGothic" pitchFamily="34" charset="-128"/>
              </a:rPr>
              <a:t>into the Program during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55443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2563</Words>
  <Application>Microsoft Macintosh PowerPoint</Application>
  <PresentationFormat>Widescreen</PresentationFormat>
  <Paragraphs>398</Paragraphs>
  <Slides>33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Abadi</vt:lpstr>
      <vt:lpstr>Aptos</vt:lpstr>
      <vt:lpstr>Aptos Display</vt:lpstr>
      <vt:lpstr>Arial</vt:lpstr>
      <vt:lpstr>Calibri</vt:lpstr>
      <vt:lpstr>Trebuchet MS</vt:lpstr>
      <vt:lpstr>Wingdings</vt:lpstr>
      <vt:lpstr>Office Theme</vt:lpstr>
      <vt:lpstr>PowerPoint Presentation</vt:lpstr>
      <vt:lpstr>Criteria for Onboarding of Additional States onto the SURWASH Programme</vt:lpstr>
      <vt:lpstr>Introduction and Background of the SURWASH Programme</vt:lpstr>
      <vt:lpstr>State of Emergency in the Nigeria’s WASH Sector</vt:lpstr>
      <vt:lpstr>National Action Plan: Revitalization of the WASH Sector</vt:lpstr>
      <vt:lpstr>SURWASH Programme Development Objectives</vt:lpstr>
      <vt:lpstr>SURWASH Financing Modalities &amp; Expected Result</vt:lpstr>
      <vt:lpstr>Disbursement Linked Indicators (DLIs)</vt:lpstr>
      <vt:lpstr>Platform Approach Open to all States</vt:lpstr>
      <vt:lpstr>Eligibility Criteria for onboarding new States onto the SURWASH Programme</vt:lpstr>
      <vt:lpstr>Step 1: Mandatory Criteria</vt:lpstr>
      <vt:lpstr>Step 1: Mandatory Criteria cont…</vt:lpstr>
      <vt:lpstr>Prospective states should commit to an LGA-wide integrated approach to WASH which invests progressively in LGAs according to a set of prioritization criteria  </vt:lpstr>
      <vt:lpstr>Step 1: Mandatory Criteria cont…</vt:lpstr>
      <vt:lpstr>Step 2: Scored Criteria</vt:lpstr>
      <vt:lpstr>Step 2: Scored Criteria cont…</vt:lpstr>
      <vt:lpstr>Step 2: Scored Criteria cont…</vt:lpstr>
      <vt:lpstr>Step 2: Scored Criteria cont…</vt:lpstr>
      <vt:lpstr>Step 2: Scored Criteria cont…</vt:lpstr>
      <vt:lpstr>Step 3: Combined State Score</vt:lpstr>
      <vt:lpstr>Readiness Criteria for onboarding new States onto the SURWASH Programme</vt:lpstr>
      <vt:lpstr>Step 1: Mandatory Criteria</vt:lpstr>
      <vt:lpstr>Step 1: Mandatory Criteria cont…</vt:lpstr>
      <vt:lpstr>Step 1: Mandatory Criteria cont…</vt:lpstr>
      <vt:lpstr>Step 2: Scored Criteria</vt:lpstr>
      <vt:lpstr>Step 2: Scored Criteria cont…</vt:lpstr>
      <vt:lpstr>Step 2: Scored Criteria cont…</vt:lpstr>
      <vt:lpstr>Step 2: Scored Criteria cont…</vt:lpstr>
      <vt:lpstr>Step 2: Scored Criteria cont…</vt:lpstr>
      <vt:lpstr>Step 3: Combined State Score</vt:lpstr>
      <vt:lpstr>Prioritisation Criteria for LGAs</vt:lpstr>
      <vt:lpstr>Prospective states should commit to an LGA-wide integrated approach to WASH which invests progressively in LGAs according to a set of prioritization criteria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Ogbor Offoboche</dc:creator>
  <cp:lastModifiedBy>Abdulhamid Gwaram</cp:lastModifiedBy>
  <cp:revision>5</cp:revision>
  <dcterms:created xsi:type="dcterms:W3CDTF">2024-11-28T17:37:27Z</dcterms:created>
  <dcterms:modified xsi:type="dcterms:W3CDTF">2024-12-01T16:41:09Z</dcterms:modified>
</cp:coreProperties>
</file>