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0"/>
  </p:notesMasterIdLst>
  <p:sldIdLst>
    <p:sldId id="456" r:id="rId2"/>
    <p:sldId id="457" r:id="rId3"/>
    <p:sldId id="549" r:id="rId4"/>
    <p:sldId id="550" r:id="rId5"/>
    <p:sldId id="551" r:id="rId6"/>
    <p:sldId id="553" r:id="rId7"/>
    <p:sldId id="518" r:id="rId8"/>
    <p:sldId id="519" r:id="rId9"/>
    <p:sldId id="520" r:id="rId10"/>
    <p:sldId id="521" r:id="rId11"/>
    <p:sldId id="522" r:id="rId12"/>
    <p:sldId id="523" r:id="rId13"/>
    <p:sldId id="524" r:id="rId14"/>
    <p:sldId id="525" r:id="rId15"/>
    <p:sldId id="554" r:id="rId16"/>
    <p:sldId id="526" r:id="rId17"/>
    <p:sldId id="527" r:id="rId18"/>
    <p:sldId id="528" r:id="rId19"/>
    <p:sldId id="529" r:id="rId20"/>
    <p:sldId id="530" r:id="rId21"/>
    <p:sldId id="531" r:id="rId22"/>
    <p:sldId id="532" r:id="rId23"/>
    <p:sldId id="533" r:id="rId24"/>
    <p:sldId id="534" r:id="rId25"/>
    <p:sldId id="517" r:id="rId26"/>
    <p:sldId id="536" r:id="rId27"/>
    <p:sldId id="537" r:id="rId28"/>
    <p:sldId id="538" r:id="rId29"/>
    <p:sldId id="539" r:id="rId30"/>
    <p:sldId id="540" r:id="rId31"/>
    <p:sldId id="541" r:id="rId32"/>
    <p:sldId id="542" r:id="rId33"/>
    <p:sldId id="543" r:id="rId34"/>
    <p:sldId id="544" r:id="rId35"/>
    <p:sldId id="545" r:id="rId36"/>
    <p:sldId id="546" r:id="rId37"/>
    <p:sldId id="547" r:id="rId38"/>
    <p:sldId id="548" r:id="rId39"/>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autoAdjust="0"/>
    <p:restoredTop sz="85234" autoAdjust="0"/>
  </p:normalViewPr>
  <p:slideViewPr>
    <p:cSldViewPr snapToGrid="0">
      <p:cViewPr varScale="1">
        <p:scale>
          <a:sx n="75" d="100"/>
          <a:sy n="75" d="100"/>
        </p:scale>
        <p:origin x="-1723" y="-72"/>
      </p:cViewPr>
      <p:guideLst>
        <p:guide orient="horz" pos="2160"/>
        <p:guide pos="2880"/>
      </p:guideLst>
    </p:cSldViewPr>
  </p:slideViewPr>
  <p:notesTextViewPr>
    <p:cViewPr>
      <p:scale>
        <a:sx n="1" d="1"/>
        <a:sy n="1" d="1"/>
      </p:scale>
      <p:origin x="0" y="0"/>
    </p:cViewPr>
  </p:notesTextViewPr>
  <p:notesViewPr>
    <p:cSldViewPr snapToGrid="0">
      <p:cViewPr varScale="1">
        <p:scale>
          <a:sx n="82" d="100"/>
          <a:sy n="82" d="100"/>
        </p:scale>
        <p:origin x="2034" y="9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E73B9-B502-43EE-A0A6-89F1E72F1ACF}" type="datetimeFigureOut">
              <a:rPr lang="ru-RU" smtClean="0"/>
              <a:pPr/>
              <a:t>27.04.2022</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67C88-9878-4545-8D61-C7320CEAE7C6}" type="slidenum">
              <a:rPr lang="ru-RU" smtClean="0"/>
              <a:pPr/>
              <a:t>‹#›</a:t>
            </a:fld>
            <a:endParaRPr lang="ru-RU"/>
          </a:p>
        </p:txBody>
      </p:sp>
    </p:spTree>
    <p:extLst>
      <p:ext uri="{BB962C8B-B14F-4D97-AF65-F5344CB8AC3E}">
        <p14:creationId xmlns:p14="http://schemas.microsoft.com/office/powerpoint/2010/main" xmlns="" val="2782917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Функция </a:t>
            </a:r>
            <a:r>
              <a:rPr lang="ru-RU" dirty="0" err="1"/>
              <a:t>swap</a:t>
            </a:r>
            <a:r>
              <a:rPr lang="ru-RU" dirty="0"/>
              <a:t> принимает два параметра любого типа и меняет их значения.</a:t>
            </a:r>
          </a:p>
        </p:txBody>
      </p:sp>
      <p:sp>
        <p:nvSpPr>
          <p:cNvPr id="4" name="Номер слайда 3"/>
          <p:cNvSpPr>
            <a:spLocks noGrp="1"/>
          </p:cNvSpPr>
          <p:nvPr>
            <p:ph type="sldNum" sz="quarter" idx="5"/>
          </p:nvPr>
        </p:nvSpPr>
        <p:spPr/>
        <p:txBody>
          <a:bodyPr/>
          <a:lstStyle/>
          <a:p>
            <a:fld id="{31967C88-9878-4545-8D61-C7320CEAE7C6}" type="slidenum">
              <a:rPr lang="ru-RU" smtClean="0"/>
              <a:pPr/>
              <a:t>37</a:t>
            </a:fld>
            <a:endParaRPr lang="ru-RU"/>
          </a:p>
        </p:txBody>
      </p:sp>
    </p:spTree>
    <p:extLst>
      <p:ext uri="{BB962C8B-B14F-4D97-AF65-F5344CB8AC3E}">
        <p14:creationId xmlns:p14="http://schemas.microsoft.com/office/powerpoint/2010/main" xmlns="" val="1303973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944CAA4-0856-4C61-9A59-B99474C1BEB1}" type="datetime1">
              <a:rPr lang="ru-RU" smtClean="0"/>
              <a:pPr/>
              <a:t>27.04.2022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5031BA8-65EE-4E3E-8471-73A1F35E8A91}" type="slidenum">
              <a:rPr lang="ru-RU" smtClean="0"/>
              <a:pPr/>
              <a:t>‹#›</a:t>
            </a:fld>
            <a:endParaRPr lang="ru-RU"/>
          </a:p>
        </p:txBody>
      </p:sp>
    </p:spTree>
    <p:extLst>
      <p:ext uri="{BB962C8B-B14F-4D97-AF65-F5344CB8AC3E}">
        <p14:creationId xmlns:p14="http://schemas.microsoft.com/office/powerpoint/2010/main" xmlns="" val="173968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2C968C1B-C581-4DB4-9032-9B6A3A68CB7C}" type="datetime1">
              <a:rPr lang="ru-RU" smtClean="0"/>
              <a:pPr/>
              <a:t>27.04.2022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5031BA8-65EE-4E3E-8471-73A1F35E8A91}" type="slidenum">
              <a:rPr lang="ru-RU" smtClean="0"/>
              <a:pPr/>
              <a:t>‹#›</a:t>
            </a:fld>
            <a:endParaRPr lang="ru-RU"/>
          </a:p>
        </p:txBody>
      </p:sp>
    </p:spTree>
    <p:extLst>
      <p:ext uri="{BB962C8B-B14F-4D97-AF65-F5344CB8AC3E}">
        <p14:creationId xmlns:p14="http://schemas.microsoft.com/office/powerpoint/2010/main" xmlns="" val="3725567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6D27D533-0282-4311-88CF-A0C5E89F2EAF}" type="datetime1">
              <a:rPr lang="ru-RU" smtClean="0"/>
              <a:pPr/>
              <a:t>27.04.2022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5031BA8-65EE-4E3E-8471-73A1F35E8A91}" type="slidenum">
              <a:rPr lang="ru-RU" smtClean="0"/>
              <a:pPr/>
              <a:t>‹#›</a:t>
            </a:fld>
            <a:endParaRPr lang="ru-RU"/>
          </a:p>
        </p:txBody>
      </p:sp>
    </p:spTree>
    <p:extLst>
      <p:ext uri="{BB962C8B-B14F-4D97-AF65-F5344CB8AC3E}">
        <p14:creationId xmlns:p14="http://schemas.microsoft.com/office/powerpoint/2010/main" xmlns="" val="1325011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4931"/>
          </a:xfrm>
        </p:spPr>
        <p:txBody>
          <a:bodyPr/>
          <a:lstStyle>
            <a:lvl1pPr algn="ctr">
              <a:defRPr/>
            </a:lvl1pPr>
          </a:lstStyle>
          <a:p>
            <a:r>
              <a:rPr lang="ru-RU" dirty="0"/>
              <a:t>Образец заголовка</a:t>
            </a:r>
            <a:endParaRPr lang="en-US" dirty="0"/>
          </a:p>
        </p:txBody>
      </p:sp>
      <p:sp>
        <p:nvSpPr>
          <p:cNvPr id="3" name="Content Placeholder 2"/>
          <p:cNvSpPr>
            <a:spLocks noGrp="1"/>
          </p:cNvSpPr>
          <p:nvPr>
            <p:ph idx="1"/>
          </p:nvPr>
        </p:nvSpPr>
        <p:spPr>
          <a:xfrm>
            <a:off x="0" y="764930"/>
            <a:ext cx="9144000" cy="6093069"/>
          </a:xfrm>
        </p:spPr>
        <p:txBody>
          <a:bodyPr/>
          <a:lstStyle>
            <a:lvl1pPr marL="0" indent="360363" algn="just">
              <a:buNone/>
              <a:defRPr/>
            </a:lvl1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endParaRPr lang="en-US" dirty="0"/>
          </a:p>
        </p:txBody>
      </p:sp>
      <p:sp>
        <p:nvSpPr>
          <p:cNvPr id="4" name="Date Placeholder 3"/>
          <p:cNvSpPr>
            <a:spLocks noGrp="1"/>
          </p:cNvSpPr>
          <p:nvPr>
            <p:ph type="dt" sz="half" idx="10"/>
          </p:nvPr>
        </p:nvSpPr>
        <p:spPr/>
        <p:txBody>
          <a:bodyPr/>
          <a:lstStyle/>
          <a:p>
            <a:fld id="{C9C33CC3-A567-4F3C-AF13-0335C6E01394}" type="datetime1">
              <a:rPr lang="ru-RU" smtClean="0"/>
              <a:pPr/>
              <a:t>27.04.2022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a:xfrm>
            <a:off x="7086600" y="6492874"/>
            <a:ext cx="2057400" cy="365125"/>
          </a:xfrm>
        </p:spPr>
        <p:txBody>
          <a:bodyPr/>
          <a:lstStyle>
            <a:lvl1pPr>
              <a:defRPr sz="1600"/>
            </a:lvl1pPr>
          </a:lstStyle>
          <a:p>
            <a:fld id="{E5031BA8-65EE-4E3E-8471-73A1F35E8A91}" type="slidenum">
              <a:rPr lang="ru-RU" smtClean="0"/>
              <a:pPr/>
              <a:t>‹#›</a:t>
            </a:fld>
            <a:endParaRPr lang="ru-RU" dirty="0"/>
          </a:p>
        </p:txBody>
      </p:sp>
    </p:spTree>
    <p:extLst>
      <p:ext uri="{BB962C8B-B14F-4D97-AF65-F5344CB8AC3E}">
        <p14:creationId xmlns:p14="http://schemas.microsoft.com/office/powerpoint/2010/main" xmlns="" val="379927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517C2BFC-E676-4FFE-97E8-0A856653729E}" type="datetime1">
              <a:rPr lang="ru-RU" smtClean="0"/>
              <a:pPr/>
              <a:t>27.04.2022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E5031BA8-65EE-4E3E-8471-73A1F35E8A91}" type="slidenum">
              <a:rPr lang="ru-RU" smtClean="0"/>
              <a:pPr/>
              <a:t>‹#›</a:t>
            </a:fld>
            <a:endParaRPr lang="ru-RU"/>
          </a:p>
        </p:txBody>
      </p:sp>
    </p:spTree>
    <p:extLst>
      <p:ext uri="{BB962C8B-B14F-4D97-AF65-F5344CB8AC3E}">
        <p14:creationId xmlns:p14="http://schemas.microsoft.com/office/powerpoint/2010/main" xmlns="" val="58798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8BEEB29-19F6-4CBD-B2A3-8CFD79A3281B}" type="datetime1">
              <a:rPr lang="ru-RU" smtClean="0"/>
              <a:pPr/>
              <a:t>27.04.2022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5031BA8-65EE-4E3E-8471-73A1F35E8A91}" type="slidenum">
              <a:rPr lang="ru-RU" smtClean="0"/>
              <a:pPr/>
              <a:t>‹#›</a:t>
            </a:fld>
            <a:endParaRPr lang="ru-RU"/>
          </a:p>
        </p:txBody>
      </p:sp>
    </p:spTree>
    <p:extLst>
      <p:ext uri="{BB962C8B-B14F-4D97-AF65-F5344CB8AC3E}">
        <p14:creationId xmlns:p14="http://schemas.microsoft.com/office/powerpoint/2010/main" xmlns="" val="233991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E6C3EFF-C29A-44D8-A6E6-2CFA4E8E00F5}" type="datetime1">
              <a:rPr lang="ru-RU" smtClean="0"/>
              <a:pPr/>
              <a:t>27.04.2022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E5031BA8-65EE-4E3E-8471-73A1F35E8A91}" type="slidenum">
              <a:rPr lang="ru-RU" smtClean="0"/>
              <a:pPr/>
              <a:t>‹#›</a:t>
            </a:fld>
            <a:endParaRPr lang="ru-RU"/>
          </a:p>
        </p:txBody>
      </p:sp>
    </p:spTree>
    <p:extLst>
      <p:ext uri="{BB962C8B-B14F-4D97-AF65-F5344CB8AC3E}">
        <p14:creationId xmlns:p14="http://schemas.microsoft.com/office/powerpoint/2010/main" xmlns="" val="1707613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F6AC634A-9618-4FC8-BAC7-9CF89FD901EC}" type="datetime1">
              <a:rPr lang="ru-RU" smtClean="0"/>
              <a:pPr/>
              <a:t>27.04.2022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E5031BA8-65EE-4E3E-8471-73A1F35E8A91}" type="slidenum">
              <a:rPr lang="ru-RU" smtClean="0"/>
              <a:pPr/>
              <a:t>‹#›</a:t>
            </a:fld>
            <a:endParaRPr lang="ru-RU"/>
          </a:p>
        </p:txBody>
      </p:sp>
    </p:spTree>
    <p:extLst>
      <p:ext uri="{BB962C8B-B14F-4D97-AF65-F5344CB8AC3E}">
        <p14:creationId xmlns:p14="http://schemas.microsoft.com/office/powerpoint/2010/main" xmlns="" val="6273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BD3584-C744-4B91-B7C1-553244615CE2}" type="datetime1">
              <a:rPr lang="ru-RU" smtClean="0"/>
              <a:pPr/>
              <a:t>27.04.2022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E5031BA8-65EE-4E3E-8471-73A1F35E8A91}" type="slidenum">
              <a:rPr lang="ru-RU" smtClean="0"/>
              <a:pPr/>
              <a:t>‹#›</a:t>
            </a:fld>
            <a:endParaRPr lang="ru-RU"/>
          </a:p>
        </p:txBody>
      </p:sp>
    </p:spTree>
    <p:extLst>
      <p:ext uri="{BB962C8B-B14F-4D97-AF65-F5344CB8AC3E}">
        <p14:creationId xmlns:p14="http://schemas.microsoft.com/office/powerpoint/2010/main" xmlns="" val="3718039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A6EF307-D2DE-49AC-8ACC-D0840FF2778E}" type="datetime1">
              <a:rPr lang="ru-RU" smtClean="0"/>
              <a:pPr/>
              <a:t>27.04.2022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5031BA8-65EE-4E3E-8471-73A1F35E8A91}" type="slidenum">
              <a:rPr lang="ru-RU" smtClean="0"/>
              <a:pPr/>
              <a:t>‹#›</a:t>
            </a:fld>
            <a:endParaRPr lang="ru-RU"/>
          </a:p>
        </p:txBody>
      </p:sp>
    </p:spTree>
    <p:extLst>
      <p:ext uri="{BB962C8B-B14F-4D97-AF65-F5344CB8AC3E}">
        <p14:creationId xmlns:p14="http://schemas.microsoft.com/office/powerpoint/2010/main" xmlns="" val="3769476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86B3FDEA-DA23-4F91-82D0-03E261F6D949}" type="datetime1">
              <a:rPr lang="ru-RU" smtClean="0"/>
              <a:pPr/>
              <a:t>27.04.2022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E5031BA8-65EE-4E3E-8471-73A1F35E8A91}" type="slidenum">
              <a:rPr lang="ru-RU" smtClean="0"/>
              <a:pPr/>
              <a:t>‹#›</a:t>
            </a:fld>
            <a:endParaRPr lang="ru-RU"/>
          </a:p>
        </p:txBody>
      </p:sp>
    </p:spTree>
    <p:extLst>
      <p:ext uri="{BB962C8B-B14F-4D97-AF65-F5344CB8AC3E}">
        <p14:creationId xmlns:p14="http://schemas.microsoft.com/office/powerpoint/2010/main" xmlns="" val="3591388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CFC9F-1A2D-419A-AE1C-1531F6E2A0D7}" type="datetime1">
              <a:rPr lang="ru-RU" smtClean="0"/>
              <a:pPr/>
              <a:t>27.04.2022</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031BA8-65EE-4E3E-8471-73A1F35E8A91}" type="slidenum">
              <a:rPr lang="ru-RU" smtClean="0"/>
              <a:pPr/>
              <a:t>‹#›</a:t>
            </a:fld>
            <a:endParaRPr lang="ru-RU"/>
          </a:p>
        </p:txBody>
      </p:sp>
    </p:spTree>
    <p:extLst>
      <p:ext uri="{BB962C8B-B14F-4D97-AF65-F5344CB8AC3E}">
        <p14:creationId xmlns:p14="http://schemas.microsoft.com/office/powerpoint/2010/main" xmlns="" val="26016225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101284" y="2163439"/>
            <a:ext cx="5144632" cy="659570"/>
          </a:xfrm>
        </p:spPr>
        <p:txBody>
          <a:bodyPr>
            <a:noAutofit/>
          </a:bodyPr>
          <a:lstStyle/>
          <a:p>
            <a:r>
              <a:rPr lang="ru-RU" b="1" dirty="0" smtClean="0"/>
              <a:t>Обработка </a:t>
            </a:r>
            <a:r>
              <a:rPr lang="ru-RU" b="1" dirty="0"/>
              <a:t>исключений. </a:t>
            </a:r>
            <a:endParaRPr lang="ru-RU" b="1" dirty="0" smtClean="0"/>
          </a:p>
          <a:p>
            <a:r>
              <a:rPr lang="ru-RU" b="1" dirty="0" smtClean="0"/>
              <a:t>Шаблоны</a:t>
            </a:r>
            <a:endParaRPr lang="ru-RU" b="1" dirty="0"/>
          </a:p>
        </p:txBody>
      </p:sp>
    </p:spTree>
    <p:extLst>
      <p:ext uri="{BB962C8B-B14F-4D97-AF65-F5344CB8AC3E}">
        <p14:creationId xmlns:p14="http://schemas.microsoft.com/office/powerpoint/2010/main" xmlns="" val="3745188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6EBE274-F01E-4086-B338-13FD304845B3}"/>
              </a:ext>
            </a:extLst>
          </p:cNvPr>
          <p:cNvSpPr>
            <a:spLocks noGrp="1"/>
          </p:cNvSpPr>
          <p:nvPr>
            <p:ph type="title"/>
          </p:nvPr>
        </p:nvSpPr>
        <p:spPr/>
        <p:txBody>
          <a:bodyPr/>
          <a:lstStyle/>
          <a:p>
            <a:r>
              <a:rPr lang="ru-RU" dirty="0"/>
              <a:t>Обработка исключений</a:t>
            </a:r>
          </a:p>
        </p:txBody>
      </p:sp>
      <p:sp>
        <p:nvSpPr>
          <p:cNvPr id="3" name="Объект 2">
            <a:extLst>
              <a:ext uri="{FF2B5EF4-FFF2-40B4-BE49-F238E27FC236}">
                <a16:creationId xmlns:a16="http://schemas.microsoft.com/office/drawing/2014/main" xmlns="" id="{69147B93-DB79-40CD-A4FF-C12671F5AAC2}"/>
              </a:ext>
            </a:extLst>
          </p:cNvPr>
          <p:cNvSpPr>
            <a:spLocks noGrp="1"/>
          </p:cNvSpPr>
          <p:nvPr>
            <p:ph idx="1"/>
          </p:nvPr>
        </p:nvSpPr>
        <p:spPr/>
        <p:txBody>
          <a:bodyPr>
            <a:normAutofit/>
          </a:bodyPr>
          <a:lstStyle/>
          <a:p>
            <a:r>
              <a:rPr lang="ru-RU" dirty="0"/>
              <a:t>То есть если параметр b равен 0, то генерируем исключение.</a:t>
            </a:r>
          </a:p>
          <a:p>
            <a:r>
              <a:rPr lang="ru-RU" dirty="0"/>
              <a:t>Но это исключение еще надо обработать в коде, где будет вызываться функция </a:t>
            </a:r>
            <a:r>
              <a:rPr lang="ru-RU" dirty="0" err="1"/>
              <a:t>divide</a:t>
            </a:r>
            <a:r>
              <a:rPr lang="ru-RU" dirty="0"/>
              <a:t>.</a:t>
            </a:r>
          </a:p>
          <a:p>
            <a:r>
              <a:rPr lang="ru-RU" dirty="0"/>
              <a:t>Для обработки исключений применяется конструкция </a:t>
            </a:r>
            <a:r>
              <a:rPr lang="ru-RU" dirty="0" err="1"/>
              <a:t>try</a:t>
            </a:r>
            <a:r>
              <a:rPr lang="ru-RU" dirty="0"/>
              <a:t>...</a:t>
            </a:r>
            <a:r>
              <a:rPr lang="ru-RU" dirty="0" err="1"/>
              <a:t>catch</a:t>
            </a:r>
            <a:r>
              <a:rPr lang="ru-RU" dirty="0"/>
              <a:t>.</a:t>
            </a:r>
          </a:p>
          <a:p>
            <a:r>
              <a:rPr lang="ru-RU" dirty="0"/>
              <a:t>Она имеет следующую структуру:</a:t>
            </a:r>
          </a:p>
          <a:p>
            <a:r>
              <a:rPr lang="ru-RU" dirty="0" err="1">
                <a:solidFill>
                  <a:srgbClr val="0070C0"/>
                </a:solidFill>
              </a:rPr>
              <a:t>try</a:t>
            </a:r>
            <a:r>
              <a:rPr lang="ru-RU" dirty="0"/>
              <a:t> {</a:t>
            </a:r>
          </a:p>
          <a:p>
            <a:r>
              <a:rPr lang="ru-RU" dirty="0">
                <a:solidFill>
                  <a:srgbClr val="00B050"/>
                </a:solidFill>
              </a:rPr>
              <a:t>    // инструкции, которые могут вызвать исключение</a:t>
            </a:r>
          </a:p>
          <a:p>
            <a:r>
              <a:rPr lang="ru-RU" dirty="0"/>
              <a:t>} </a:t>
            </a:r>
            <a:r>
              <a:rPr lang="ru-RU" dirty="0" err="1">
                <a:solidFill>
                  <a:srgbClr val="0070C0"/>
                </a:solidFill>
              </a:rPr>
              <a:t>catch</a:t>
            </a:r>
            <a:r>
              <a:rPr lang="ru-RU" dirty="0"/>
              <a:t> (</a:t>
            </a:r>
            <a:r>
              <a:rPr lang="ru-RU" dirty="0" err="1"/>
              <a:t>объявление_исключения</a:t>
            </a:r>
            <a:r>
              <a:rPr lang="ru-RU" dirty="0"/>
              <a:t>) {</a:t>
            </a:r>
          </a:p>
          <a:p>
            <a:r>
              <a:rPr lang="ru-RU" dirty="0">
                <a:solidFill>
                  <a:srgbClr val="00B050"/>
                </a:solidFill>
              </a:rPr>
              <a:t>    // обработка исключения</a:t>
            </a:r>
          </a:p>
          <a:p>
            <a:r>
              <a:rPr lang="ru-RU" dirty="0"/>
              <a:t>}</a:t>
            </a:r>
          </a:p>
        </p:txBody>
      </p:sp>
      <p:sp>
        <p:nvSpPr>
          <p:cNvPr id="4" name="Номер слайда 3">
            <a:extLst>
              <a:ext uri="{FF2B5EF4-FFF2-40B4-BE49-F238E27FC236}">
                <a16:creationId xmlns:a16="http://schemas.microsoft.com/office/drawing/2014/main" xmlns="" id="{F6EF5495-2545-4A14-9853-E5AAB80870ED}"/>
              </a:ext>
            </a:extLst>
          </p:cNvPr>
          <p:cNvSpPr>
            <a:spLocks noGrp="1"/>
          </p:cNvSpPr>
          <p:nvPr>
            <p:ph type="sldNum" sz="quarter" idx="12"/>
          </p:nvPr>
        </p:nvSpPr>
        <p:spPr/>
        <p:txBody>
          <a:bodyPr/>
          <a:lstStyle/>
          <a:p>
            <a:fld id="{E5031BA8-65EE-4E3E-8471-73A1F35E8A91}" type="slidenum">
              <a:rPr lang="ru-RU" smtClean="0"/>
              <a:pPr/>
              <a:t>10</a:t>
            </a:fld>
            <a:endParaRPr lang="ru-RU" dirty="0"/>
          </a:p>
        </p:txBody>
      </p:sp>
    </p:spTree>
    <p:extLst>
      <p:ext uri="{BB962C8B-B14F-4D97-AF65-F5344CB8AC3E}">
        <p14:creationId xmlns:p14="http://schemas.microsoft.com/office/powerpoint/2010/main" xmlns="" val="1125425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6EBE274-F01E-4086-B338-13FD304845B3}"/>
              </a:ext>
            </a:extLst>
          </p:cNvPr>
          <p:cNvSpPr>
            <a:spLocks noGrp="1"/>
          </p:cNvSpPr>
          <p:nvPr>
            <p:ph type="title"/>
          </p:nvPr>
        </p:nvSpPr>
        <p:spPr/>
        <p:txBody>
          <a:bodyPr/>
          <a:lstStyle/>
          <a:p>
            <a:r>
              <a:rPr lang="ru-RU" dirty="0"/>
              <a:t>Обработка исключений</a:t>
            </a:r>
          </a:p>
        </p:txBody>
      </p:sp>
      <p:sp>
        <p:nvSpPr>
          <p:cNvPr id="3" name="Объект 2">
            <a:extLst>
              <a:ext uri="{FF2B5EF4-FFF2-40B4-BE49-F238E27FC236}">
                <a16:creationId xmlns:a16="http://schemas.microsoft.com/office/drawing/2014/main" xmlns="" id="{69147B93-DB79-40CD-A4FF-C12671F5AAC2}"/>
              </a:ext>
            </a:extLst>
          </p:cNvPr>
          <p:cNvSpPr>
            <a:spLocks noGrp="1"/>
          </p:cNvSpPr>
          <p:nvPr>
            <p:ph idx="1"/>
          </p:nvPr>
        </p:nvSpPr>
        <p:spPr/>
        <p:txBody>
          <a:bodyPr>
            <a:normAutofit/>
          </a:bodyPr>
          <a:lstStyle/>
          <a:p>
            <a:r>
              <a:rPr lang="ru-RU" dirty="0"/>
              <a:t>В блок после ключевого слова </a:t>
            </a:r>
            <a:r>
              <a:rPr lang="ru-RU" dirty="0" err="1"/>
              <a:t>try</a:t>
            </a:r>
            <a:r>
              <a:rPr lang="ru-RU" dirty="0"/>
              <a:t> помещается код, который потенциально может сгенерировать исключение.</a:t>
            </a:r>
          </a:p>
          <a:p>
            <a:r>
              <a:rPr lang="ru-RU" dirty="0"/>
              <a:t>После ключевого слова </a:t>
            </a:r>
            <a:r>
              <a:rPr lang="ru-RU" dirty="0" err="1"/>
              <a:t>catch</a:t>
            </a:r>
            <a:r>
              <a:rPr lang="ru-RU" dirty="0"/>
              <a:t> в скобках идет параметр, который передает информацию об исключении. Затем в блоке производится собственно обработка исключения.</a:t>
            </a:r>
          </a:p>
          <a:p>
            <a:r>
              <a:rPr lang="ru-RU" dirty="0"/>
              <a:t>Так изменим весь код следующим образом:</a:t>
            </a:r>
          </a:p>
        </p:txBody>
      </p:sp>
      <p:sp>
        <p:nvSpPr>
          <p:cNvPr id="4" name="Номер слайда 3">
            <a:extLst>
              <a:ext uri="{FF2B5EF4-FFF2-40B4-BE49-F238E27FC236}">
                <a16:creationId xmlns:a16="http://schemas.microsoft.com/office/drawing/2014/main" xmlns="" id="{F6EF5495-2545-4A14-9853-E5AAB80870ED}"/>
              </a:ext>
            </a:extLst>
          </p:cNvPr>
          <p:cNvSpPr>
            <a:spLocks noGrp="1"/>
          </p:cNvSpPr>
          <p:nvPr>
            <p:ph type="sldNum" sz="quarter" idx="12"/>
          </p:nvPr>
        </p:nvSpPr>
        <p:spPr/>
        <p:txBody>
          <a:bodyPr/>
          <a:lstStyle/>
          <a:p>
            <a:fld id="{E5031BA8-65EE-4E3E-8471-73A1F35E8A91}" type="slidenum">
              <a:rPr lang="ru-RU" smtClean="0"/>
              <a:pPr/>
              <a:t>11</a:t>
            </a:fld>
            <a:endParaRPr lang="ru-RU" dirty="0"/>
          </a:p>
        </p:txBody>
      </p:sp>
    </p:spTree>
    <p:extLst>
      <p:ext uri="{BB962C8B-B14F-4D97-AF65-F5344CB8AC3E}">
        <p14:creationId xmlns:p14="http://schemas.microsoft.com/office/powerpoint/2010/main" xmlns="" val="3646635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6EBE274-F01E-4086-B338-13FD304845B3}"/>
              </a:ext>
            </a:extLst>
          </p:cNvPr>
          <p:cNvSpPr>
            <a:spLocks noGrp="1"/>
          </p:cNvSpPr>
          <p:nvPr>
            <p:ph type="title"/>
          </p:nvPr>
        </p:nvSpPr>
        <p:spPr/>
        <p:txBody>
          <a:bodyPr/>
          <a:lstStyle/>
          <a:p>
            <a:r>
              <a:rPr lang="ru-RU" dirty="0"/>
              <a:t>Обработка исключений</a:t>
            </a:r>
          </a:p>
        </p:txBody>
      </p:sp>
      <p:sp>
        <p:nvSpPr>
          <p:cNvPr id="3" name="Объект 2">
            <a:extLst>
              <a:ext uri="{FF2B5EF4-FFF2-40B4-BE49-F238E27FC236}">
                <a16:creationId xmlns:a16="http://schemas.microsoft.com/office/drawing/2014/main" xmlns="" id="{69147B93-DB79-40CD-A4FF-C12671F5AAC2}"/>
              </a:ext>
            </a:extLst>
          </p:cNvPr>
          <p:cNvSpPr>
            <a:spLocks noGrp="1"/>
          </p:cNvSpPr>
          <p:nvPr>
            <p:ph idx="1"/>
          </p:nvPr>
        </p:nvSpPr>
        <p:spPr/>
        <p:txBody>
          <a:bodyPr>
            <a:normAutofit fontScale="62500" lnSpcReduction="20000"/>
          </a:bodyPr>
          <a:lstStyle/>
          <a:p>
            <a:r>
              <a:rPr lang="en-US" dirty="0">
                <a:solidFill>
                  <a:srgbClr val="0070C0"/>
                </a:solidFill>
              </a:rPr>
              <a:t>double</a:t>
            </a:r>
            <a:r>
              <a:rPr lang="en-US" dirty="0"/>
              <a:t> divide(</a:t>
            </a:r>
            <a:r>
              <a:rPr lang="en-US" dirty="0">
                <a:solidFill>
                  <a:srgbClr val="0070C0"/>
                </a:solidFill>
              </a:rPr>
              <a:t>int</a:t>
            </a:r>
            <a:r>
              <a:rPr lang="en-US" dirty="0"/>
              <a:t>, </a:t>
            </a:r>
            <a:r>
              <a:rPr lang="en-US" dirty="0">
                <a:solidFill>
                  <a:srgbClr val="0070C0"/>
                </a:solidFill>
              </a:rPr>
              <a:t>int</a:t>
            </a:r>
            <a:r>
              <a:rPr lang="en-US" dirty="0"/>
              <a:t>);</a:t>
            </a:r>
          </a:p>
          <a:p>
            <a:r>
              <a:rPr lang="en-US" dirty="0">
                <a:solidFill>
                  <a:srgbClr val="0070C0"/>
                </a:solidFill>
              </a:rPr>
              <a:t>int</a:t>
            </a:r>
            <a:r>
              <a:rPr lang="en-US" dirty="0"/>
              <a:t> main()</a:t>
            </a:r>
            <a:r>
              <a:rPr lang="ru-RU" dirty="0"/>
              <a:t> </a:t>
            </a:r>
            <a:r>
              <a:rPr lang="en-US" dirty="0"/>
              <a:t>{</a:t>
            </a:r>
          </a:p>
          <a:p>
            <a:r>
              <a:rPr lang="en-US" dirty="0"/>
              <a:t>    </a:t>
            </a:r>
            <a:r>
              <a:rPr lang="en-US" dirty="0">
                <a:solidFill>
                  <a:srgbClr val="0070C0"/>
                </a:solidFill>
              </a:rPr>
              <a:t>int</a:t>
            </a:r>
            <a:r>
              <a:rPr lang="en-US" dirty="0"/>
              <a:t> x = 500;</a:t>
            </a:r>
          </a:p>
          <a:p>
            <a:r>
              <a:rPr lang="en-US" dirty="0"/>
              <a:t>    </a:t>
            </a:r>
            <a:r>
              <a:rPr lang="en-US" dirty="0">
                <a:solidFill>
                  <a:srgbClr val="0070C0"/>
                </a:solidFill>
              </a:rPr>
              <a:t>int</a:t>
            </a:r>
            <a:r>
              <a:rPr lang="en-US" dirty="0"/>
              <a:t> y = 0;</a:t>
            </a:r>
          </a:p>
          <a:p>
            <a:r>
              <a:rPr lang="en-US" dirty="0"/>
              <a:t>    </a:t>
            </a:r>
            <a:r>
              <a:rPr lang="en-US" dirty="0">
                <a:solidFill>
                  <a:srgbClr val="0070C0"/>
                </a:solidFill>
              </a:rPr>
              <a:t>try</a:t>
            </a:r>
            <a:r>
              <a:rPr lang="ru-RU" dirty="0"/>
              <a:t>  </a:t>
            </a:r>
            <a:r>
              <a:rPr lang="en-US" dirty="0"/>
              <a:t>{</a:t>
            </a:r>
          </a:p>
          <a:p>
            <a:r>
              <a:rPr lang="en-US" dirty="0"/>
              <a:t>        double z = divide(x, y);</a:t>
            </a:r>
          </a:p>
          <a:p>
            <a:r>
              <a:rPr lang="en-US" dirty="0"/>
              <a:t>        std::</a:t>
            </a:r>
            <a:r>
              <a:rPr lang="en-US" dirty="0" err="1"/>
              <a:t>cout</a:t>
            </a:r>
            <a:r>
              <a:rPr lang="en-US" dirty="0"/>
              <a:t> &lt;&lt; z &lt;&lt; std::</a:t>
            </a:r>
            <a:r>
              <a:rPr lang="en-US" dirty="0" err="1"/>
              <a:t>endl</a:t>
            </a:r>
            <a:r>
              <a:rPr lang="en-US" dirty="0"/>
              <a:t>;</a:t>
            </a:r>
          </a:p>
          <a:p>
            <a:r>
              <a:rPr lang="en-US" dirty="0"/>
              <a:t>    }</a:t>
            </a:r>
            <a:r>
              <a:rPr lang="ru-RU" dirty="0"/>
              <a:t> </a:t>
            </a:r>
            <a:r>
              <a:rPr lang="en-US" dirty="0">
                <a:solidFill>
                  <a:srgbClr val="0070C0"/>
                </a:solidFill>
              </a:rPr>
              <a:t>catch</a:t>
            </a:r>
            <a:r>
              <a:rPr lang="en-US" dirty="0"/>
              <a:t> (...)</a:t>
            </a:r>
            <a:r>
              <a:rPr lang="ru-RU" dirty="0"/>
              <a:t> </a:t>
            </a:r>
            <a:r>
              <a:rPr lang="en-US" dirty="0"/>
              <a:t>{</a:t>
            </a:r>
          </a:p>
          <a:p>
            <a:r>
              <a:rPr lang="en-US" dirty="0"/>
              <a:t>        std::</a:t>
            </a:r>
            <a:r>
              <a:rPr lang="en-US" dirty="0" err="1"/>
              <a:t>cout</a:t>
            </a:r>
            <a:r>
              <a:rPr lang="en-US" dirty="0"/>
              <a:t> &lt;&lt; </a:t>
            </a:r>
            <a:r>
              <a:rPr lang="en-US" dirty="0">
                <a:solidFill>
                  <a:srgbClr val="FF0000"/>
                </a:solidFill>
              </a:rPr>
              <a:t>"Error!"</a:t>
            </a:r>
            <a:r>
              <a:rPr lang="en-US" dirty="0"/>
              <a:t> &lt;&lt; std::</a:t>
            </a:r>
            <a:r>
              <a:rPr lang="en-US" dirty="0" err="1"/>
              <a:t>endl</a:t>
            </a:r>
            <a:r>
              <a:rPr lang="en-US" dirty="0"/>
              <a:t>;</a:t>
            </a:r>
          </a:p>
          <a:p>
            <a:r>
              <a:rPr lang="en-US" dirty="0"/>
              <a:t>    }</a:t>
            </a:r>
          </a:p>
          <a:p>
            <a:r>
              <a:rPr lang="en-US" dirty="0"/>
              <a:t>    std::</a:t>
            </a:r>
            <a:r>
              <a:rPr lang="en-US" dirty="0" err="1"/>
              <a:t>cout</a:t>
            </a:r>
            <a:r>
              <a:rPr lang="en-US" dirty="0"/>
              <a:t> &lt;&lt; </a:t>
            </a:r>
            <a:r>
              <a:rPr lang="en-US" dirty="0">
                <a:solidFill>
                  <a:srgbClr val="FF0000"/>
                </a:solidFill>
              </a:rPr>
              <a:t>"The End..."</a:t>
            </a:r>
            <a:r>
              <a:rPr lang="en-US" dirty="0"/>
              <a:t> &lt;&lt; std::</a:t>
            </a:r>
            <a:r>
              <a:rPr lang="en-US" dirty="0" err="1"/>
              <a:t>endl</a:t>
            </a:r>
            <a:r>
              <a:rPr lang="en-US" dirty="0"/>
              <a:t>;</a:t>
            </a:r>
          </a:p>
          <a:p>
            <a:r>
              <a:rPr lang="en-US" dirty="0"/>
              <a:t>    </a:t>
            </a:r>
            <a:r>
              <a:rPr lang="en-US" dirty="0">
                <a:solidFill>
                  <a:srgbClr val="0070C0"/>
                </a:solidFill>
              </a:rPr>
              <a:t>return</a:t>
            </a:r>
            <a:r>
              <a:rPr lang="en-US" dirty="0"/>
              <a:t> 0;</a:t>
            </a:r>
          </a:p>
          <a:p>
            <a:r>
              <a:rPr lang="en-US" dirty="0"/>
              <a:t>}</a:t>
            </a:r>
          </a:p>
          <a:p>
            <a:r>
              <a:rPr lang="en-US" dirty="0"/>
              <a:t> </a:t>
            </a:r>
          </a:p>
          <a:p>
            <a:r>
              <a:rPr lang="en-US" dirty="0">
                <a:solidFill>
                  <a:srgbClr val="0070C0"/>
                </a:solidFill>
              </a:rPr>
              <a:t>double</a:t>
            </a:r>
            <a:r>
              <a:rPr lang="en-US" dirty="0"/>
              <a:t> divide(</a:t>
            </a:r>
            <a:r>
              <a:rPr lang="en-US" dirty="0">
                <a:solidFill>
                  <a:srgbClr val="0070C0"/>
                </a:solidFill>
              </a:rPr>
              <a:t>int</a:t>
            </a:r>
            <a:r>
              <a:rPr lang="en-US" dirty="0"/>
              <a:t> a, </a:t>
            </a:r>
            <a:r>
              <a:rPr lang="en-US" dirty="0">
                <a:solidFill>
                  <a:srgbClr val="0070C0"/>
                </a:solidFill>
              </a:rPr>
              <a:t>int</a:t>
            </a:r>
            <a:r>
              <a:rPr lang="en-US" dirty="0"/>
              <a:t> b)</a:t>
            </a:r>
            <a:r>
              <a:rPr lang="ru-RU" dirty="0"/>
              <a:t> </a:t>
            </a:r>
            <a:r>
              <a:rPr lang="en-US" dirty="0"/>
              <a:t>{</a:t>
            </a:r>
          </a:p>
          <a:p>
            <a:r>
              <a:rPr lang="en-US" dirty="0"/>
              <a:t>    </a:t>
            </a:r>
            <a:r>
              <a:rPr lang="en-US" dirty="0">
                <a:solidFill>
                  <a:srgbClr val="0070C0"/>
                </a:solidFill>
              </a:rPr>
              <a:t>if</a:t>
            </a:r>
            <a:r>
              <a:rPr lang="en-US" dirty="0"/>
              <a:t> (b == 0)</a:t>
            </a:r>
          </a:p>
          <a:p>
            <a:r>
              <a:rPr lang="en-US" dirty="0"/>
              <a:t>        </a:t>
            </a:r>
            <a:r>
              <a:rPr lang="en-US" dirty="0">
                <a:solidFill>
                  <a:srgbClr val="0070C0"/>
                </a:solidFill>
              </a:rPr>
              <a:t>throw</a:t>
            </a:r>
            <a:r>
              <a:rPr lang="en-US" dirty="0"/>
              <a:t> </a:t>
            </a:r>
            <a:r>
              <a:rPr lang="en-US" dirty="0">
                <a:solidFill>
                  <a:srgbClr val="FF0000"/>
                </a:solidFill>
              </a:rPr>
              <a:t>"Division by zero!"</a:t>
            </a:r>
            <a:r>
              <a:rPr lang="en-US" dirty="0"/>
              <a:t>;</a:t>
            </a:r>
          </a:p>
          <a:p>
            <a:r>
              <a:rPr lang="en-US" dirty="0"/>
              <a:t>    </a:t>
            </a:r>
            <a:r>
              <a:rPr lang="en-US" dirty="0">
                <a:solidFill>
                  <a:srgbClr val="0070C0"/>
                </a:solidFill>
              </a:rPr>
              <a:t>return</a:t>
            </a:r>
            <a:r>
              <a:rPr lang="en-US" dirty="0"/>
              <a:t> a / b;</a:t>
            </a:r>
          </a:p>
          <a:p>
            <a:r>
              <a:rPr lang="en-US" dirty="0"/>
              <a:t>}</a:t>
            </a:r>
            <a:endParaRPr lang="ru-RU" dirty="0"/>
          </a:p>
        </p:txBody>
      </p:sp>
      <p:sp>
        <p:nvSpPr>
          <p:cNvPr id="4" name="Номер слайда 3">
            <a:extLst>
              <a:ext uri="{FF2B5EF4-FFF2-40B4-BE49-F238E27FC236}">
                <a16:creationId xmlns:a16="http://schemas.microsoft.com/office/drawing/2014/main" xmlns="" id="{F6EF5495-2545-4A14-9853-E5AAB80870ED}"/>
              </a:ext>
            </a:extLst>
          </p:cNvPr>
          <p:cNvSpPr>
            <a:spLocks noGrp="1"/>
          </p:cNvSpPr>
          <p:nvPr>
            <p:ph type="sldNum" sz="quarter" idx="12"/>
          </p:nvPr>
        </p:nvSpPr>
        <p:spPr/>
        <p:txBody>
          <a:bodyPr/>
          <a:lstStyle/>
          <a:p>
            <a:fld id="{E5031BA8-65EE-4E3E-8471-73A1F35E8A91}" type="slidenum">
              <a:rPr lang="ru-RU" smtClean="0"/>
              <a:pPr/>
              <a:t>12</a:t>
            </a:fld>
            <a:endParaRPr lang="ru-RU" dirty="0"/>
          </a:p>
        </p:txBody>
      </p:sp>
    </p:spTree>
    <p:extLst>
      <p:ext uri="{BB962C8B-B14F-4D97-AF65-F5344CB8AC3E}">
        <p14:creationId xmlns:p14="http://schemas.microsoft.com/office/powerpoint/2010/main" xmlns="" val="4279926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6EBE274-F01E-4086-B338-13FD304845B3}"/>
              </a:ext>
            </a:extLst>
          </p:cNvPr>
          <p:cNvSpPr>
            <a:spLocks noGrp="1"/>
          </p:cNvSpPr>
          <p:nvPr>
            <p:ph type="title"/>
          </p:nvPr>
        </p:nvSpPr>
        <p:spPr/>
        <p:txBody>
          <a:bodyPr/>
          <a:lstStyle/>
          <a:p>
            <a:r>
              <a:rPr lang="ru-RU" dirty="0"/>
              <a:t>Обработка исключений</a:t>
            </a:r>
          </a:p>
        </p:txBody>
      </p:sp>
      <p:sp>
        <p:nvSpPr>
          <p:cNvPr id="3" name="Объект 2">
            <a:extLst>
              <a:ext uri="{FF2B5EF4-FFF2-40B4-BE49-F238E27FC236}">
                <a16:creationId xmlns:a16="http://schemas.microsoft.com/office/drawing/2014/main" xmlns="" id="{69147B93-DB79-40CD-A4FF-C12671F5AAC2}"/>
              </a:ext>
            </a:extLst>
          </p:cNvPr>
          <p:cNvSpPr>
            <a:spLocks noGrp="1"/>
          </p:cNvSpPr>
          <p:nvPr>
            <p:ph idx="1"/>
          </p:nvPr>
        </p:nvSpPr>
        <p:spPr/>
        <p:txBody>
          <a:bodyPr>
            <a:normAutofit/>
          </a:bodyPr>
          <a:lstStyle/>
          <a:p>
            <a:r>
              <a:rPr lang="ru-RU" dirty="0"/>
              <a:t>Код, который потенциально может сгенерировать исключение - вызов функции </a:t>
            </a:r>
            <a:r>
              <a:rPr lang="ru-RU" dirty="0" err="1"/>
              <a:t>divide</a:t>
            </a:r>
            <a:r>
              <a:rPr lang="ru-RU" dirty="0"/>
              <a:t> помещается в блок </a:t>
            </a:r>
            <a:r>
              <a:rPr lang="ru-RU" dirty="0" err="1"/>
              <a:t>try</a:t>
            </a:r>
            <a:r>
              <a:rPr lang="ru-RU" dirty="0"/>
              <a:t>.</a:t>
            </a:r>
          </a:p>
          <a:p>
            <a:r>
              <a:rPr lang="ru-RU" dirty="0"/>
              <a:t>В блоке </a:t>
            </a:r>
            <a:r>
              <a:rPr lang="ru-RU" dirty="0" err="1"/>
              <a:t>catch</a:t>
            </a:r>
            <a:r>
              <a:rPr lang="ru-RU" dirty="0"/>
              <a:t> идет обработка исключения. Причем многоточие в скобках после оператора </a:t>
            </a:r>
            <a:r>
              <a:rPr lang="ru-RU" dirty="0" err="1"/>
              <a:t>catch</a:t>
            </a:r>
            <a:r>
              <a:rPr lang="ru-RU" dirty="0"/>
              <a:t> (</a:t>
            </a:r>
            <a:r>
              <a:rPr lang="ru-RU" dirty="0" err="1"/>
              <a:t>catch</a:t>
            </a:r>
            <a:r>
              <a:rPr lang="ru-RU" dirty="0"/>
              <a:t>(...)) позволяет обработать любое исключение.</a:t>
            </a:r>
          </a:p>
          <a:p>
            <a:r>
              <a:rPr lang="ru-RU" dirty="0"/>
              <a:t>В итоге когда выполнение программы дойдет до строки </a:t>
            </a:r>
            <a:r>
              <a:rPr lang="ru-RU" dirty="0" err="1"/>
              <a:t>double</a:t>
            </a:r>
            <a:r>
              <a:rPr lang="ru-RU" dirty="0"/>
              <a:t> z = </a:t>
            </a:r>
            <a:r>
              <a:rPr lang="ru-RU" dirty="0" err="1"/>
              <a:t>divide</a:t>
            </a:r>
            <a:r>
              <a:rPr lang="ru-RU" dirty="0"/>
              <a:t>(x, y);, будет сгенерировано исключение, поэтому последующие инструкции из блока </a:t>
            </a:r>
            <a:r>
              <a:rPr lang="ru-RU" dirty="0" err="1"/>
              <a:t>try</a:t>
            </a:r>
            <a:r>
              <a:rPr lang="ru-RU" dirty="0"/>
              <a:t> выполняться не будут, а управление перейдет в блок </a:t>
            </a:r>
            <a:r>
              <a:rPr lang="ru-RU" dirty="0" err="1"/>
              <a:t>catch</a:t>
            </a:r>
            <a:r>
              <a:rPr lang="ru-RU" dirty="0"/>
              <a:t>, в котором на консоль просто выводится сообщение об ошибке.</a:t>
            </a:r>
          </a:p>
          <a:p>
            <a:r>
              <a:rPr lang="ru-RU" dirty="0"/>
              <a:t>После выполнения блока </a:t>
            </a:r>
            <a:r>
              <a:rPr lang="ru-RU" dirty="0" err="1"/>
              <a:t>catch</a:t>
            </a:r>
            <a:r>
              <a:rPr lang="ru-RU" dirty="0"/>
              <a:t> программа </a:t>
            </a:r>
            <a:r>
              <a:rPr lang="ru-RU" dirty="0" err="1"/>
              <a:t>аварийно</a:t>
            </a:r>
            <a:r>
              <a:rPr lang="ru-RU" dirty="0"/>
              <a:t> не завершится, а продолжит свою работу, выполняя операторы после блока </a:t>
            </a:r>
            <a:r>
              <a:rPr lang="ru-RU" dirty="0" err="1"/>
              <a:t>catch</a:t>
            </a:r>
            <a:r>
              <a:rPr lang="ru-RU" dirty="0"/>
              <a:t>.</a:t>
            </a:r>
          </a:p>
        </p:txBody>
      </p:sp>
      <p:sp>
        <p:nvSpPr>
          <p:cNvPr id="4" name="Номер слайда 3">
            <a:extLst>
              <a:ext uri="{FF2B5EF4-FFF2-40B4-BE49-F238E27FC236}">
                <a16:creationId xmlns:a16="http://schemas.microsoft.com/office/drawing/2014/main" xmlns="" id="{F6EF5495-2545-4A14-9853-E5AAB80870ED}"/>
              </a:ext>
            </a:extLst>
          </p:cNvPr>
          <p:cNvSpPr>
            <a:spLocks noGrp="1"/>
          </p:cNvSpPr>
          <p:nvPr>
            <p:ph type="sldNum" sz="quarter" idx="12"/>
          </p:nvPr>
        </p:nvSpPr>
        <p:spPr/>
        <p:txBody>
          <a:bodyPr/>
          <a:lstStyle/>
          <a:p>
            <a:fld id="{E5031BA8-65EE-4E3E-8471-73A1F35E8A91}" type="slidenum">
              <a:rPr lang="ru-RU" smtClean="0"/>
              <a:pPr/>
              <a:t>13</a:t>
            </a:fld>
            <a:endParaRPr lang="ru-RU" dirty="0"/>
          </a:p>
        </p:txBody>
      </p:sp>
    </p:spTree>
    <p:extLst>
      <p:ext uri="{BB962C8B-B14F-4D97-AF65-F5344CB8AC3E}">
        <p14:creationId xmlns:p14="http://schemas.microsoft.com/office/powerpoint/2010/main" xmlns="" val="992844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6EBE274-F01E-4086-B338-13FD304845B3}"/>
              </a:ext>
            </a:extLst>
          </p:cNvPr>
          <p:cNvSpPr>
            <a:spLocks noGrp="1"/>
          </p:cNvSpPr>
          <p:nvPr>
            <p:ph type="title"/>
          </p:nvPr>
        </p:nvSpPr>
        <p:spPr/>
        <p:txBody>
          <a:bodyPr/>
          <a:lstStyle/>
          <a:p>
            <a:r>
              <a:rPr lang="ru-RU" dirty="0"/>
              <a:t>Обработка исключений</a:t>
            </a:r>
          </a:p>
        </p:txBody>
      </p:sp>
      <p:sp>
        <p:nvSpPr>
          <p:cNvPr id="3" name="Объект 2">
            <a:extLst>
              <a:ext uri="{FF2B5EF4-FFF2-40B4-BE49-F238E27FC236}">
                <a16:creationId xmlns:a16="http://schemas.microsoft.com/office/drawing/2014/main" xmlns="" id="{69147B93-DB79-40CD-A4FF-C12671F5AAC2}"/>
              </a:ext>
            </a:extLst>
          </p:cNvPr>
          <p:cNvSpPr>
            <a:spLocks noGrp="1"/>
          </p:cNvSpPr>
          <p:nvPr>
            <p:ph idx="1"/>
          </p:nvPr>
        </p:nvSpPr>
        <p:spPr/>
        <p:txBody>
          <a:bodyPr>
            <a:normAutofit fontScale="85000" lnSpcReduction="20000"/>
          </a:bodyPr>
          <a:lstStyle/>
          <a:p>
            <a:r>
              <a:rPr lang="ru-RU" dirty="0"/>
              <a:t>Однако в данном случае мы только знаем, что произошла какая-то ошибка, а какая именно, неизвестно.</a:t>
            </a:r>
          </a:p>
          <a:p>
            <a:r>
              <a:rPr lang="ru-RU" dirty="0"/>
              <a:t>Поэтому в выражении </a:t>
            </a:r>
            <a:r>
              <a:rPr lang="ru-RU" dirty="0" err="1"/>
              <a:t>catch</a:t>
            </a:r>
            <a:r>
              <a:rPr lang="ru-RU" dirty="0"/>
              <a:t> мы можем получить то сообщение, которое передается оператору </a:t>
            </a:r>
            <a:r>
              <a:rPr lang="ru-RU" dirty="0" err="1"/>
              <a:t>throw</a:t>
            </a:r>
            <a:r>
              <a:rPr lang="ru-RU" dirty="0"/>
              <a:t>:</a:t>
            </a:r>
          </a:p>
          <a:p>
            <a:r>
              <a:rPr lang="en-US" dirty="0">
                <a:solidFill>
                  <a:srgbClr val="0070C0"/>
                </a:solidFill>
              </a:rPr>
              <a:t>int</a:t>
            </a:r>
            <a:r>
              <a:rPr lang="en-US" dirty="0"/>
              <a:t> main()</a:t>
            </a:r>
            <a:r>
              <a:rPr lang="ru-RU" dirty="0"/>
              <a:t> </a:t>
            </a:r>
            <a:r>
              <a:rPr lang="en-US" dirty="0"/>
              <a:t>{</a:t>
            </a:r>
          </a:p>
          <a:p>
            <a:r>
              <a:rPr lang="en-US" dirty="0"/>
              <a:t>    </a:t>
            </a:r>
            <a:r>
              <a:rPr lang="en-US" dirty="0">
                <a:solidFill>
                  <a:srgbClr val="0070C0"/>
                </a:solidFill>
              </a:rPr>
              <a:t>int</a:t>
            </a:r>
            <a:r>
              <a:rPr lang="en-US" dirty="0"/>
              <a:t> x = 500;</a:t>
            </a:r>
          </a:p>
          <a:p>
            <a:r>
              <a:rPr lang="en-US" dirty="0"/>
              <a:t>    </a:t>
            </a:r>
            <a:r>
              <a:rPr lang="en-US" dirty="0">
                <a:solidFill>
                  <a:srgbClr val="0070C0"/>
                </a:solidFill>
              </a:rPr>
              <a:t>int</a:t>
            </a:r>
            <a:r>
              <a:rPr lang="en-US" dirty="0"/>
              <a:t> y = 0;</a:t>
            </a:r>
          </a:p>
          <a:p>
            <a:r>
              <a:rPr lang="en-US" dirty="0"/>
              <a:t>    </a:t>
            </a:r>
            <a:r>
              <a:rPr lang="en-US" dirty="0">
                <a:solidFill>
                  <a:srgbClr val="0070C0"/>
                </a:solidFill>
              </a:rPr>
              <a:t>try</a:t>
            </a:r>
            <a:r>
              <a:rPr lang="ru-RU" dirty="0"/>
              <a:t> </a:t>
            </a:r>
            <a:r>
              <a:rPr lang="en-US" dirty="0"/>
              <a:t>{</a:t>
            </a:r>
          </a:p>
          <a:p>
            <a:r>
              <a:rPr lang="en-US" dirty="0"/>
              <a:t>        double z = divide(x, y);</a:t>
            </a:r>
          </a:p>
          <a:p>
            <a:r>
              <a:rPr lang="en-US" dirty="0"/>
              <a:t>        std::</a:t>
            </a:r>
            <a:r>
              <a:rPr lang="en-US" dirty="0" err="1"/>
              <a:t>cout</a:t>
            </a:r>
            <a:r>
              <a:rPr lang="en-US" dirty="0"/>
              <a:t> &lt;&lt; z &lt;&lt; std::</a:t>
            </a:r>
            <a:r>
              <a:rPr lang="en-US" dirty="0" err="1"/>
              <a:t>endl</a:t>
            </a:r>
            <a:r>
              <a:rPr lang="en-US" dirty="0"/>
              <a:t>;</a:t>
            </a:r>
          </a:p>
          <a:p>
            <a:r>
              <a:rPr lang="en-US" dirty="0"/>
              <a:t>    }</a:t>
            </a:r>
            <a:r>
              <a:rPr lang="ru-RU" dirty="0"/>
              <a:t> </a:t>
            </a:r>
            <a:r>
              <a:rPr lang="en-US" dirty="0">
                <a:solidFill>
                  <a:srgbClr val="0070C0"/>
                </a:solidFill>
              </a:rPr>
              <a:t>catch</a:t>
            </a:r>
            <a:r>
              <a:rPr lang="en-US" dirty="0"/>
              <a:t> (const char* msg)</a:t>
            </a:r>
            <a:r>
              <a:rPr lang="ru-RU" dirty="0"/>
              <a:t> </a:t>
            </a:r>
            <a:r>
              <a:rPr lang="en-US" dirty="0"/>
              <a:t>{</a:t>
            </a:r>
          </a:p>
          <a:p>
            <a:r>
              <a:rPr lang="en-US" dirty="0"/>
              <a:t>        std::</a:t>
            </a:r>
            <a:r>
              <a:rPr lang="en-US" dirty="0" err="1"/>
              <a:t>cout</a:t>
            </a:r>
            <a:r>
              <a:rPr lang="en-US" dirty="0"/>
              <a:t> &lt;&lt; msg &lt;&lt; std::</a:t>
            </a:r>
            <a:r>
              <a:rPr lang="en-US" dirty="0" err="1"/>
              <a:t>endl</a:t>
            </a:r>
            <a:r>
              <a:rPr lang="en-US" dirty="0"/>
              <a:t>;</a:t>
            </a:r>
            <a:r>
              <a:rPr lang="ru-RU" dirty="0"/>
              <a:t> </a:t>
            </a:r>
            <a:r>
              <a:rPr lang="ru-RU" dirty="0">
                <a:solidFill>
                  <a:srgbClr val="00B050"/>
                </a:solidFill>
              </a:rPr>
              <a:t>// </a:t>
            </a:r>
            <a:r>
              <a:rPr lang="en-US" dirty="0">
                <a:solidFill>
                  <a:srgbClr val="00B050"/>
                </a:solidFill>
              </a:rPr>
              <a:t>Division by zero</a:t>
            </a:r>
          </a:p>
          <a:p>
            <a:r>
              <a:rPr lang="en-US" dirty="0"/>
              <a:t>    }</a:t>
            </a:r>
          </a:p>
          <a:p>
            <a:r>
              <a:rPr lang="en-US" dirty="0"/>
              <a:t>    std::</a:t>
            </a:r>
            <a:r>
              <a:rPr lang="en-US" dirty="0" err="1"/>
              <a:t>cout</a:t>
            </a:r>
            <a:r>
              <a:rPr lang="en-US" dirty="0"/>
              <a:t> &lt;&lt; </a:t>
            </a:r>
            <a:r>
              <a:rPr lang="en-US" dirty="0">
                <a:solidFill>
                  <a:srgbClr val="FF0000"/>
                </a:solidFill>
              </a:rPr>
              <a:t>"The End..."</a:t>
            </a:r>
            <a:r>
              <a:rPr lang="en-US" dirty="0"/>
              <a:t> &lt;&lt; std::</a:t>
            </a:r>
            <a:r>
              <a:rPr lang="en-US" dirty="0" err="1"/>
              <a:t>endl</a:t>
            </a:r>
            <a:r>
              <a:rPr lang="en-US" dirty="0"/>
              <a:t>;</a:t>
            </a:r>
          </a:p>
          <a:p>
            <a:r>
              <a:rPr lang="en-US" dirty="0"/>
              <a:t>    </a:t>
            </a:r>
            <a:r>
              <a:rPr lang="en-US" dirty="0">
                <a:solidFill>
                  <a:srgbClr val="0070C0"/>
                </a:solidFill>
              </a:rPr>
              <a:t>return</a:t>
            </a:r>
            <a:r>
              <a:rPr lang="en-US" dirty="0"/>
              <a:t> 0;</a:t>
            </a:r>
          </a:p>
          <a:p>
            <a:r>
              <a:rPr lang="en-US" dirty="0"/>
              <a:t>}</a:t>
            </a:r>
            <a:endParaRPr lang="ru-RU" dirty="0"/>
          </a:p>
        </p:txBody>
      </p:sp>
      <p:sp>
        <p:nvSpPr>
          <p:cNvPr id="4" name="Номер слайда 3">
            <a:extLst>
              <a:ext uri="{FF2B5EF4-FFF2-40B4-BE49-F238E27FC236}">
                <a16:creationId xmlns:a16="http://schemas.microsoft.com/office/drawing/2014/main" xmlns="" id="{F6EF5495-2545-4A14-9853-E5AAB80870ED}"/>
              </a:ext>
            </a:extLst>
          </p:cNvPr>
          <p:cNvSpPr>
            <a:spLocks noGrp="1"/>
          </p:cNvSpPr>
          <p:nvPr>
            <p:ph type="sldNum" sz="quarter" idx="12"/>
          </p:nvPr>
        </p:nvSpPr>
        <p:spPr/>
        <p:txBody>
          <a:bodyPr/>
          <a:lstStyle/>
          <a:p>
            <a:fld id="{E5031BA8-65EE-4E3E-8471-73A1F35E8A91}" type="slidenum">
              <a:rPr lang="ru-RU" smtClean="0"/>
              <a:pPr/>
              <a:t>14</a:t>
            </a:fld>
            <a:endParaRPr lang="ru-RU" dirty="0"/>
          </a:p>
        </p:txBody>
      </p:sp>
    </p:spTree>
    <p:extLst>
      <p:ext uri="{BB962C8B-B14F-4D97-AF65-F5344CB8AC3E}">
        <p14:creationId xmlns:p14="http://schemas.microsoft.com/office/powerpoint/2010/main" xmlns="" val="2398050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Что можно передавать в </a:t>
            </a:r>
            <a:r>
              <a:rPr lang="en-US" b="1" dirty="0" smtClean="0"/>
              <a:t>throw</a:t>
            </a:r>
            <a:endParaRPr lang="en-US" b="1" dirty="0"/>
          </a:p>
        </p:txBody>
      </p:sp>
      <p:sp>
        <p:nvSpPr>
          <p:cNvPr id="3" name="Содержимое 2"/>
          <p:cNvSpPr>
            <a:spLocks noGrp="1"/>
          </p:cNvSpPr>
          <p:nvPr>
            <p:ph idx="1"/>
          </p:nvPr>
        </p:nvSpPr>
        <p:spPr/>
        <p:txBody>
          <a:bodyPr/>
          <a:lstStyle/>
          <a:p>
            <a:pPr>
              <a:buFont typeface="Arial" pitchFamily="34" charset="0"/>
              <a:buChar char="•"/>
            </a:pPr>
            <a:endParaRPr lang="en-US" dirty="0" smtClean="0"/>
          </a:p>
          <a:p>
            <a:pPr>
              <a:buFont typeface="Arial" pitchFamily="34" charset="0"/>
              <a:buChar char="•"/>
            </a:pPr>
            <a:endParaRPr lang="en-US" dirty="0" smtClean="0"/>
          </a:p>
          <a:p>
            <a:pPr>
              <a:buFont typeface="Arial" pitchFamily="34" charset="0"/>
              <a:buChar char="•"/>
            </a:pPr>
            <a:r>
              <a:rPr lang="ru-RU" dirty="0" smtClean="0"/>
              <a:t>Число </a:t>
            </a:r>
          </a:p>
          <a:p>
            <a:pPr>
              <a:buFont typeface="Arial" pitchFamily="34" charset="0"/>
              <a:buChar char="•"/>
            </a:pPr>
            <a:r>
              <a:rPr lang="ru-RU" dirty="0" smtClean="0"/>
              <a:t>Строку</a:t>
            </a:r>
          </a:p>
          <a:p>
            <a:pPr>
              <a:buFont typeface="Arial" pitchFamily="34" charset="0"/>
              <a:buChar char="•"/>
            </a:pPr>
            <a:r>
              <a:rPr lang="ru-RU" dirty="0" smtClean="0"/>
              <a:t>Объект – наследник класса </a:t>
            </a:r>
            <a:r>
              <a:rPr lang="en-US" dirty="0" smtClean="0"/>
              <a:t>exception</a:t>
            </a:r>
            <a:endParaRPr lang="en-US" dirty="0"/>
          </a:p>
        </p:txBody>
      </p:sp>
      <p:sp>
        <p:nvSpPr>
          <p:cNvPr id="4" name="Номер слайда 3"/>
          <p:cNvSpPr>
            <a:spLocks noGrp="1"/>
          </p:cNvSpPr>
          <p:nvPr>
            <p:ph type="sldNum" sz="quarter" idx="12"/>
          </p:nvPr>
        </p:nvSpPr>
        <p:spPr/>
        <p:txBody>
          <a:bodyPr/>
          <a:lstStyle/>
          <a:p>
            <a:fld id="{E5031BA8-65EE-4E3E-8471-73A1F35E8A91}" type="slidenum">
              <a:rPr lang="ru-RU" smtClean="0"/>
              <a:pPr/>
              <a:t>15</a:t>
            </a:fld>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D045AF6-503D-4A00-8ED8-597C9BC68775}"/>
              </a:ext>
            </a:extLst>
          </p:cNvPr>
          <p:cNvSpPr>
            <a:spLocks noGrp="1"/>
          </p:cNvSpPr>
          <p:nvPr>
            <p:ph type="title"/>
          </p:nvPr>
        </p:nvSpPr>
        <p:spPr/>
        <p:txBody>
          <a:bodyPr/>
          <a:lstStyle/>
          <a:p>
            <a:r>
              <a:rPr lang="ru-RU" dirty="0"/>
              <a:t>Обработка исключений</a:t>
            </a:r>
          </a:p>
        </p:txBody>
      </p:sp>
      <p:sp>
        <p:nvSpPr>
          <p:cNvPr id="3" name="Объект 2">
            <a:extLst>
              <a:ext uri="{FF2B5EF4-FFF2-40B4-BE49-F238E27FC236}">
                <a16:creationId xmlns:a16="http://schemas.microsoft.com/office/drawing/2014/main" xmlns="" id="{CC7BA1F5-4268-4C9F-AE23-98787FA7D8E6}"/>
              </a:ext>
            </a:extLst>
          </p:cNvPr>
          <p:cNvSpPr>
            <a:spLocks noGrp="1"/>
          </p:cNvSpPr>
          <p:nvPr>
            <p:ph idx="1"/>
          </p:nvPr>
        </p:nvSpPr>
        <p:spPr/>
        <p:txBody>
          <a:bodyPr>
            <a:normAutofit fontScale="70000" lnSpcReduction="20000"/>
          </a:bodyPr>
          <a:lstStyle/>
          <a:p>
            <a:r>
              <a:rPr lang="ru-RU" dirty="0"/>
              <a:t>Все исключения в языке C++ описываются типом </a:t>
            </a:r>
            <a:r>
              <a:rPr lang="ru-RU" dirty="0" err="1"/>
              <a:t>exception</a:t>
            </a:r>
            <a:r>
              <a:rPr lang="ru-RU" dirty="0"/>
              <a:t>, который определен в заголовочном файле &lt;</a:t>
            </a:r>
            <a:r>
              <a:rPr lang="ru-RU" dirty="0" err="1"/>
              <a:t>exception</a:t>
            </a:r>
            <a:r>
              <a:rPr lang="ru-RU" dirty="0"/>
              <a:t>&gt;. И при обработке исключений мы также можем использовать данный класс. Например:</a:t>
            </a:r>
          </a:p>
          <a:p>
            <a:r>
              <a:rPr lang="en-US" dirty="0">
                <a:solidFill>
                  <a:schemeClr val="bg1">
                    <a:lumMod val="65000"/>
                  </a:schemeClr>
                </a:solidFill>
              </a:rPr>
              <a:t>#include &lt;iostream&gt;</a:t>
            </a:r>
          </a:p>
          <a:p>
            <a:r>
              <a:rPr lang="en-US" dirty="0">
                <a:solidFill>
                  <a:schemeClr val="bg1">
                    <a:lumMod val="65000"/>
                  </a:schemeClr>
                </a:solidFill>
              </a:rPr>
              <a:t>#include &lt;exception&gt;</a:t>
            </a:r>
          </a:p>
          <a:p>
            <a:r>
              <a:rPr lang="en-US" dirty="0">
                <a:solidFill>
                  <a:srgbClr val="0070C0"/>
                </a:solidFill>
              </a:rPr>
              <a:t>int</a:t>
            </a:r>
            <a:r>
              <a:rPr lang="en-US" dirty="0"/>
              <a:t> main()</a:t>
            </a:r>
            <a:r>
              <a:rPr lang="ru-RU" dirty="0"/>
              <a:t> </a:t>
            </a:r>
            <a:r>
              <a:rPr lang="en-US" dirty="0"/>
              <a:t>{</a:t>
            </a:r>
          </a:p>
          <a:p>
            <a:r>
              <a:rPr lang="en-US" dirty="0"/>
              <a:t>    </a:t>
            </a:r>
            <a:r>
              <a:rPr lang="en-US" dirty="0">
                <a:solidFill>
                  <a:srgbClr val="0070C0"/>
                </a:solidFill>
              </a:rPr>
              <a:t>int</a:t>
            </a:r>
            <a:r>
              <a:rPr lang="en-US" dirty="0"/>
              <a:t> x = 500;</a:t>
            </a:r>
            <a:r>
              <a:rPr lang="ru-RU" dirty="0"/>
              <a:t> </a:t>
            </a:r>
            <a:r>
              <a:rPr lang="en-US" dirty="0">
                <a:solidFill>
                  <a:srgbClr val="0070C0"/>
                </a:solidFill>
              </a:rPr>
              <a:t>int</a:t>
            </a:r>
            <a:r>
              <a:rPr lang="en-US" dirty="0"/>
              <a:t> y = 0;</a:t>
            </a:r>
          </a:p>
          <a:p>
            <a:r>
              <a:rPr lang="en-US" dirty="0"/>
              <a:t>    </a:t>
            </a:r>
            <a:r>
              <a:rPr lang="en-US" dirty="0">
                <a:solidFill>
                  <a:srgbClr val="0070C0"/>
                </a:solidFill>
              </a:rPr>
              <a:t>try</a:t>
            </a:r>
            <a:r>
              <a:rPr lang="ru-RU" dirty="0"/>
              <a:t> </a:t>
            </a:r>
            <a:r>
              <a:rPr lang="en-US" dirty="0"/>
              <a:t>{</a:t>
            </a:r>
          </a:p>
          <a:p>
            <a:r>
              <a:rPr lang="en-US" dirty="0"/>
              <a:t>        </a:t>
            </a:r>
            <a:r>
              <a:rPr lang="en-US" dirty="0">
                <a:solidFill>
                  <a:srgbClr val="0070C0"/>
                </a:solidFill>
              </a:rPr>
              <a:t>double</a:t>
            </a:r>
            <a:r>
              <a:rPr lang="en-US" dirty="0"/>
              <a:t> z = divide(x, y);</a:t>
            </a:r>
          </a:p>
          <a:p>
            <a:r>
              <a:rPr lang="en-US" dirty="0"/>
              <a:t>        std::</a:t>
            </a:r>
            <a:r>
              <a:rPr lang="en-US" dirty="0" err="1"/>
              <a:t>cout</a:t>
            </a:r>
            <a:r>
              <a:rPr lang="en-US" dirty="0"/>
              <a:t> &lt;&lt; z &lt;&lt; std::</a:t>
            </a:r>
            <a:r>
              <a:rPr lang="en-US" dirty="0" err="1"/>
              <a:t>endl</a:t>
            </a:r>
            <a:r>
              <a:rPr lang="en-US" dirty="0"/>
              <a:t>;</a:t>
            </a:r>
          </a:p>
          <a:p>
            <a:r>
              <a:rPr lang="en-US" dirty="0"/>
              <a:t>    }</a:t>
            </a:r>
            <a:r>
              <a:rPr lang="ru-RU" dirty="0"/>
              <a:t> </a:t>
            </a:r>
            <a:r>
              <a:rPr lang="en-US" dirty="0">
                <a:solidFill>
                  <a:srgbClr val="0070C0"/>
                </a:solidFill>
              </a:rPr>
              <a:t>catch</a:t>
            </a:r>
            <a:r>
              <a:rPr lang="en-US" dirty="0"/>
              <a:t> (const std::exception&amp; err)</a:t>
            </a:r>
            <a:r>
              <a:rPr lang="ru-RU" dirty="0"/>
              <a:t> </a:t>
            </a:r>
            <a:r>
              <a:rPr lang="en-US" dirty="0"/>
              <a:t>{std::</a:t>
            </a:r>
            <a:r>
              <a:rPr lang="en-US" dirty="0" err="1"/>
              <a:t>cout</a:t>
            </a:r>
            <a:r>
              <a:rPr lang="en-US" dirty="0"/>
              <a:t> &lt;&lt; </a:t>
            </a:r>
            <a:r>
              <a:rPr lang="en-US" dirty="0">
                <a:solidFill>
                  <a:srgbClr val="FF0000"/>
                </a:solidFill>
              </a:rPr>
              <a:t>"Error!!!"</a:t>
            </a:r>
            <a:r>
              <a:rPr lang="en-US" dirty="0"/>
              <a:t> &lt;&lt; std::</a:t>
            </a:r>
            <a:r>
              <a:rPr lang="en-US" dirty="0" err="1"/>
              <a:t>endl</a:t>
            </a:r>
            <a:r>
              <a:rPr lang="en-US" dirty="0"/>
              <a:t>;</a:t>
            </a:r>
            <a:r>
              <a:rPr lang="ru-RU" dirty="0"/>
              <a:t> </a:t>
            </a:r>
            <a:r>
              <a:rPr lang="en-US" dirty="0"/>
              <a:t>}</a:t>
            </a:r>
          </a:p>
          <a:p>
            <a:r>
              <a:rPr lang="en-US" dirty="0"/>
              <a:t>    std::</a:t>
            </a:r>
            <a:r>
              <a:rPr lang="en-US" dirty="0" err="1"/>
              <a:t>cout</a:t>
            </a:r>
            <a:r>
              <a:rPr lang="en-US" dirty="0"/>
              <a:t> &lt;&lt; </a:t>
            </a:r>
            <a:r>
              <a:rPr lang="en-US" dirty="0">
                <a:solidFill>
                  <a:srgbClr val="FF0000"/>
                </a:solidFill>
              </a:rPr>
              <a:t>"The End..."</a:t>
            </a:r>
            <a:r>
              <a:rPr lang="en-US" dirty="0"/>
              <a:t> &lt;&lt; std::</a:t>
            </a:r>
            <a:r>
              <a:rPr lang="en-US" dirty="0" err="1"/>
              <a:t>endl</a:t>
            </a:r>
            <a:r>
              <a:rPr lang="en-US" dirty="0"/>
              <a:t>;</a:t>
            </a:r>
          </a:p>
          <a:p>
            <a:r>
              <a:rPr lang="en-US" dirty="0"/>
              <a:t>    </a:t>
            </a:r>
            <a:r>
              <a:rPr lang="en-US" dirty="0">
                <a:solidFill>
                  <a:srgbClr val="0070C0"/>
                </a:solidFill>
              </a:rPr>
              <a:t>return</a:t>
            </a:r>
            <a:r>
              <a:rPr lang="en-US" dirty="0"/>
              <a:t> 0;</a:t>
            </a:r>
          </a:p>
          <a:p>
            <a:r>
              <a:rPr lang="en-US" dirty="0"/>
              <a:t>}</a:t>
            </a:r>
          </a:p>
          <a:p>
            <a:r>
              <a:rPr lang="en-US" dirty="0">
                <a:solidFill>
                  <a:srgbClr val="0070C0"/>
                </a:solidFill>
              </a:rPr>
              <a:t>double</a:t>
            </a:r>
            <a:r>
              <a:rPr lang="en-US" dirty="0"/>
              <a:t> divide(</a:t>
            </a:r>
            <a:r>
              <a:rPr lang="en-US" dirty="0">
                <a:solidFill>
                  <a:srgbClr val="0070C0"/>
                </a:solidFill>
              </a:rPr>
              <a:t>int</a:t>
            </a:r>
            <a:r>
              <a:rPr lang="en-US" dirty="0"/>
              <a:t> a, </a:t>
            </a:r>
            <a:r>
              <a:rPr lang="en-US" dirty="0">
                <a:solidFill>
                  <a:srgbClr val="0070C0"/>
                </a:solidFill>
              </a:rPr>
              <a:t>int</a:t>
            </a:r>
            <a:r>
              <a:rPr lang="en-US" dirty="0"/>
              <a:t> b)</a:t>
            </a:r>
            <a:r>
              <a:rPr lang="ru-RU" dirty="0"/>
              <a:t> </a:t>
            </a:r>
            <a:r>
              <a:rPr lang="en-US" dirty="0"/>
              <a:t>{</a:t>
            </a:r>
          </a:p>
          <a:p>
            <a:r>
              <a:rPr lang="en-US" dirty="0"/>
              <a:t>    if (b == 0) </a:t>
            </a:r>
            <a:r>
              <a:rPr lang="en-US" dirty="0">
                <a:solidFill>
                  <a:srgbClr val="0070C0"/>
                </a:solidFill>
              </a:rPr>
              <a:t>throw</a:t>
            </a:r>
            <a:r>
              <a:rPr lang="en-US" dirty="0"/>
              <a:t> std::exception(</a:t>
            </a:r>
            <a:r>
              <a:rPr lang="en-US" dirty="0">
                <a:solidFill>
                  <a:srgbClr val="FF0000"/>
                </a:solidFill>
              </a:rPr>
              <a:t>"Division by zero!"</a:t>
            </a:r>
            <a:r>
              <a:rPr lang="en-US" dirty="0"/>
              <a:t>);</a:t>
            </a:r>
          </a:p>
          <a:p>
            <a:r>
              <a:rPr lang="en-US" dirty="0"/>
              <a:t>    </a:t>
            </a:r>
            <a:r>
              <a:rPr lang="en-US" dirty="0">
                <a:solidFill>
                  <a:srgbClr val="0070C0"/>
                </a:solidFill>
              </a:rPr>
              <a:t>return</a:t>
            </a:r>
            <a:r>
              <a:rPr lang="en-US" dirty="0"/>
              <a:t> a / b;</a:t>
            </a:r>
          </a:p>
          <a:p>
            <a:r>
              <a:rPr lang="en-US" dirty="0"/>
              <a:t>}</a:t>
            </a:r>
            <a:endParaRPr lang="ru-RU" dirty="0"/>
          </a:p>
        </p:txBody>
      </p:sp>
      <p:sp>
        <p:nvSpPr>
          <p:cNvPr id="4" name="Номер слайда 3">
            <a:extLst>
              <a:ext uri="{FF2B5EF4-FFF2-40B4-BE49-F238E27FC236}">
                <a16:creationId xmlns:a16="http://schemas.microsoft.com/office/drawing/2014/main" xmlns="" id="{1FED0017-D072-4803-9DF7-BDF5BF75221E}"/>
              </a:ext>
            </a:extLst>
          </p:cNvPr>
          <p:cNvSpPr>
            <a:spLocks noGrp="1"/>
          </p:cNvSpPr>
          <p:nvPr>
            <p:ph type="sldNum" sz="quarter" idx="12"/>
          </p:nvPr>
        </p:nvSpPr>
        <p:spPr/>
        <p:txBody>
          <a:bodyPr/>
          <a:lstStyle/>
          <a:p>
            <a:fld id="{E5031BA8-65EE-4E3E-8471-73A1F35E8A91}" type="slidenum">
              <a:rPr lang="ru-RU" smtClean="0"/>
              <a:pPr/>
              <a:t>16</a:t>
            </a:fld>
            <a:endParaRPr lang="ru-RU" dirty="0"/>
          </a:p>
        </p:txBody>
      </p:sp>
    </p:spTree>
    <p:extLst>
      <p:ext uri="{BB962C8B-B14F-4D97-AF65-F5344CB8AC3E}">
        <p14:creationId xmlns:p14="http://schemas.microsoft.com/office/powerpoint/2010/main" xmlns="" val="4145192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D045AF6-503D-4A00-8ED8-597C9BC68775}"/>
              </a:ext>
            </a:extLst>
          </p:cNvPr>
          <p:cNvSpPr>
            <a:spLocks noGrp="1"/>
          </p:cNvSpPr>
          <p:nvPr>
            <p:ph type="title"/>
          </p:nvPr>
        </p:nvSpPr>
        <p:spPr/>
        <p:txBody>
          <a:bodyPr/>
          <a:lstStyle/>
          <a:p>
            <a:r>
              <a:rPr lang="ru-RU" dirty="0"/>
              <a:t>Обработка исключений</a:t>
            </a:r>
          </a:p>
        </p:txBody>
      </p:sp>
      <p:sp>
        <p:nvSpPr>
          <p:cNvPr id="3" name="Объект 2">
            <a:extLst>
              <a:ext uri="{FF2B5EF4-FFF2-40B4-BE49-F238E27FC236}">
                <a16:creationId xmlns:a16="http://schemas.microsoft.com/office/drawing/2014/main" xmlns="" id="{CC7BA1F5-4268-4C9F-AE23-98787FA7D8E6}"/>
              </a:ext>
            </a:extLst>
          </p:cNvPr>
          <p:cNvSpPr>
            <a:spLocks noGrp="1"/>
          </p:cNvSpPr>
          <p:nvPr>
            <p:ph idx="1"/>
          </p:nvPr>
        </p:nvSpPr>
        <p:spPr/>
        <p:txBody>
          <a:bodyPr>
            <a:normAutofit lnSpcReduction="10000"/>
          </a:bodyPr>
          <a:lstStyle/>
          <a:p>
            <a:r>
              <a:rPr lang="ru-RU" dirty="0"/>
              <a:t>Прежде всего, оператору </a:t>
            </a:r>
            <a:r>
              <a:rPr lang="ru-RU" dirty="0" err="1"/>
              <a:t>throw</a:t>
            </a:r>
            <a:r>
              <a:rPr lang="ru-RU" dirty="0"/>
              <a:t> передается объект типа </a:t>
            </a:r>
            <a:r>
              <a:rPr lang="ru-RU" dirty="0" err="1"/>
              <a:t>std</a:t>
            </a:r>
            <a:r>
              <a:rPr lang="ru-RU" dirty="0"/>
              <a:t>::</a:t>
            </a:r>
            <a:r>
              <a:rPr lang="ru-RU" dirty="0" err="1"/>
              <a:t>exception</a:t>
            </a:r>
            <a:r>
              <a:rPr lang="ru-RU" dirty="0"/>
              <a:t>.</a:t>
            </a:r>
          </a:p>
          <a:p>
            <a:r>
              <a:rPr lang="ru-RU" dirty="0"/>
              <a:t>Данный объект инициализируется строкой "</a:t>
            </a:r>
            <a:r>
              <a:rPr lang="ru-RU" dirty="0" err="1"/>
              <a:t>Division</a:t>
            </a:r>
            <a:r>
              <a:rPr lang="ru-RU" dirty="0"/>
              <a:t> </a:t>
            </a:r>
            <a:r>
              <a:rPr lang="ru-RU" dirty="0" err="1"/>
              <a:t>by</a:t>
            </a:r>
            <a:r>
              <a:rPr lang="ru-RU" dirty="0"/>
              <a:t> </a:t>
            </a:r>
            <a:r>
              <a:rPr lang="ru-RU" dirty="0" err="1"/>
              <a:t>zero</a:t>
            </a:r>
            <a:r>
              <a:rPr lang="ru-RU" dirty="0"/>
              <a:t>!", которая передает информацию о характере ошибки.</a:t>
            </a:r>
          </a:p>
          <a:p>
            <a:r>
              <a:rPr lang="ru-RU" dirty="0"/>
              <a:t>Если мы хотим отловить исключения типа </a:t>
            </a:r>
            <a:r>
              <a:rPr lang="ru-RU" dirty="0" err="1"/>
              <a:t>exception</a:t>
            </a:r>
            <a:r>
              <a:rPr lang="ru-RU" dirty="0"/>
              <a:t>, то нам надо в выражении </a:t>
            </a:r>
            <a:r>
              <a:rPr lang="ru-RU" dirty="0" err="1"/>
              <a:t>catch</a:t>
            </a:r>
            <a:r>
              <a:rPr lang="ru-RU" dirty="0"/>
              <a:t> определить переменную этого типа:</a:t>
            </a:r>
          </a:p>
          <a:p>
            <a:r>
              <a:rPr lang="en-US" dirty="0">
                <a:solidFill>
                  <a:srgbClr val="0070C0"/>
                </a:solidFill>
              </a:rPr>
              <a:t>catch</a:t>
            </a:r>
            <a:r>
              <a:rPr lang="en-US" dirty="0"/>
              <a:t> (const std::exception&amp; err)</a:t>
            </a:r>
            <a:endParaRPr lang="ru-RU" dirty="0"/>
          </a:p>
          <a:p>
            <a:r>
              <a:rPr lang="ru-RU" dirty="0"/>
              <a:t>То есть здесь </a:t>
            </a:r>
            <a:r>
              <a:rPr lang="ru-RU" dirty="0" err="1"/>
              <a:t>err</a:t>
            </a:r>
            <a:r>
              <a:rPr lang="ru-RU" dirty="0"/>
              <a:t> представляет переменную типа </a:t>
            </a:r>
            <a:r>
              <a:rPr lang="ru-RU" dirty="0" err="1"/>
              <a:t>exception</a:t>
            </a:r>
            <a:r>
              <a:rPr lang="ru-RU" dirty="0"/>
              <a:t>. Не обязательно определять переменную именно как константную ссылку, можно определить ее и так:</a:t>
            </a:r>
          </a:p>
          <a:p>
            <a:r>
              <a:rPr lang="en-US" dirty="0">
                <a:solidFill>
                  <a:srgbClr val="0070C0"/>
                </a:solidFill>
              </a:rPr>
              <a:t>catch</a:t>
            </a:r>
            <a:r>
              <a:rPr lang="en-US" dirty="0"/>
              <a:t> (std::exception err)</a:t>
            </a:r>
            <a:endParaRPr lang="ru-RU" dirty="0"/>
          </a:p>
        </p:txBody>
      </p:sp>
      <p:sp>
        <p:nvSpPr>
          <p:cNvPr id="4" name="Номер слайда 3">
            <a:extLst>
              <a:ext uri="{FF2B5EF4-FFF2-40B4-BE49-F238E27FC236}">
                <a16:creationId xmlns:a16="http://schemas.microsoft.com/office/drawing/2014/main" xmlns="" id="{1FED0017-D072-4803-9DF7-BDF5BF75221E}"/>
              </a:ext>
            </a:extLst>
          </p:cNvPr>
          <p:cNvSpPr>
            <a:spLocks noGrp="1"/>
          </p:cNvSpPr>
          <p:nvPr>
            <p:ph type="sldNum" sz="quarter" idx="12"/>
          </p:nvPr>
        </p:nvSpPr>
        <p:spPr/>
        <p:txBody>
          <a:bodyPr/>
          <a:lstStyle/>
          <a:p>
            <a:fld id="{E5031BA8-65EE-4E3E-8471-73A1F35E8A91}" type="slidenum">
              <a:rPr lang="ru-RU" smtClean="0"/>
              <a:pPr/>
              <a:t>17</a:t>
            </a:fld>
            <a:endParaRPr lang="ru-RU" dirty="0"/>
          </a:p>
        </p:txBody>
      </p:sp>
    </p:spTree>
    <p:extLst>
      <p:ext uri="{BB962C8B-B14F-4D97-AF65-F5344CB8AC3E}">
        <p14:creationId xmlns:p14="http://schemas.microsoft.com/office/powerpoint/2010/main" xmlns="" val="4135325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D045AF6-503D-4A00-8ED8-597C9BC68775}"/>
              </a:ext>
            </a:extLst>
          </p:cNvPr>
          <p:cNvSpPr>
            <a:spLocks noGrp="1"/>
          </p:cNvSpPr>
          <p:nvPr>
            <p:ph type="title"/>
          </p:nvPr>
        </p:nvSpPr>
        <p:spPr/>
        <p:txBody>
          <a:bodyPr/>
          <a:lstStyle/>
          <a:p>
            <a:r>
              <a:rPr lang="ru-RU" dirty="0"/>
              <a:t>Обработка исключений</a:t>
            </a:r>
          </a:p>
        </p:txBody>
      </p:sp>
      <p:sp>
        <p:nvSpPr>
          <p:cNvPr id="3" name="Объект 2">
            <a:extLst>
              <a:ext uri="{FF2B5EF4-FFF2-40B4-BE49-F238E27FC236}">
                <a16:creationId xmlns:a16="http://schemas.microsoft.com/office/drawing/2014/main" xmlns="" id="{CC7BA1F5-4268-4C9F-AE23-98787FA7D8E6}"/>
              </a:ext>
            </a:extLst>
          </p:cNvPr>
          <p:cNvSpPr>
            <a:spLocks noGrp="1"/>
          </p:cNvSpPr>
          <p:nvPr>
            <p:ph idx="1"/>
          </p:nvPr>
        </p:nvSpPr>
        <p:spPr/>
        <p:txBody>
          <a:bodyPr>
            <a:normAutofit/>
          </a:bodyPr>
          <a:lstStyle/>
          <a:p>
            <a:r>
              <a:rPr lang="ru-RU" dirty="0"/>
              <a:t>Если мы не собираемся использовать эту переменную в блоке </a:t>
            </a:r>
            <a:r>
              <a:rPr lang="ru-RU" dirty="0" err="1"/>
              <a:t>catch</a:t>
            </a:r>
            <a:r>
              <a:rPr lang="ru-RU" dirty="0"/>
              <a:t>, то можно указать просто тип исключения:</a:t>
            </a:r>
          </a:p>
          <a:p>
            <a:r>
              <a:rPr lang="en-US" dirty="0">
                <a:solidFill>
                  <a:srgbClr val="0070C0"/>
                </a:solidFill>
              </a:rPr>
              <a:t>catch</a:t>
            </a:r>
            <a:r>
              <a:rPr lang="en-US" dirty="0"/>
              <a:t> (std::exception)</a:t>
            </a:r>
            <a:r>
              <a:rPr lang="ru-RU" dirty="0"/>
              <a:t> </a:t>
            </a:r>
            <a:r>
              <a:rPr lang="en-US" dirty="0"/>
              <a:t>{</a:t>
            </a:r>
          </a:p>
          <a:p>
            <a:r>
              <a:rPr lang="en-US" dirty="0"/>
              <a:t>    std::</a:t>
            </a:r>
            <a:r>
              <a:rPr lang="en-US" dirty="0" err="1"/>
              <a:t>cout</a:t>
            </a:r>
            <a:r>
              <a:rPr lang="en-US" dirty="0"/>
              <a:t> &lt;&lt; </a:t>
            </a:r>
            <a:r>
              <a:rPr lang="en-US" dirty="0">
                <a:solidFill>
                  <a:srgbClr val="FF0000"/>
                </a:solidFill>
              </a:rPr>
              <a:t>"error"</a:t>
            </a:r>
            <a:r>
              <a:rPr lang="en-US" dirty="0"/>
              <a:t> &lt;&lt; std::</a:t>
            </a:r>
            <a:r>
              <a:rPr lang="en-US" dirty="0" err="1"/>
              <a:t>endl</a:t>
            </a:r>
            <a:r>
              <a:rPr lang="en-US" dirty="0"/>
              <a:t>;</a:t>
            </a:r>
          </a:p>
          <a:p>
            <a:r>
              <a:rPr lang="en-US" dirty="0"/>
              <a:t>}</a:t>
            </a:r>
          </a:p>
          <a:p>
            <a:r>
              <a:rPr lang="ru-RU" dirty="0"/>
              <a:t>Также стоит отметить различия в реализации компиляторов.</a:t>
            </a:r>
            <a:endParaRPr lang="en-US" dirty="0"/>
          </a:p>
          <a:p>
            <a:r>
              <a:rPr lang="ru-RU" dirty="0"/>
              <a:t>Так, </a:t>
            </a:r>
            <a:r>
              <a:rPr lang="ru-RU" dirty="0" err="1"/>
              <a:t>Visual</a:t>
            </a:r>
            <a:r>
              <a:rPr lang="ru-RU" dirty="0"/>
              <a:t> </a:t>
            </a:r>
            <a:r>
              <a:rPr lang="ru-RU" dirty="0" err="1"/>
              <a:t>Studio</a:t>
            </a:r>
            <a:r>
              <a:rPr lang="ru-RU" dirty="0"/>
              <a:t> позволяет инициализировать объект </a:t>
            </a:r>
            <a:r>
              <a:rPr lang="ru-RU" dirty="0" err="1"/>
              <a:t>exception</a:t>
            </a:r>
            <a:r>
              <a:rPr lang="ru-RU" dirty="0"/>
              <a:t> строкой. Например, можно передать сообщение об ошибке:</a:t>
            </a:r>
          </a:p>
        </p:txBody>
      </p:sp>
      <p:sp>
        <p:nvSpPr>
          <p:cNvPr id="4" name="Номер слайда 3">
            <a:extLst>
              <a:ext uri="{FF2B5EF4-FFF2-40B4-BE49-F238E27FC236}">
                <a16:creationId xmlns:a16="http://schemas.microsoft.com/office/drawing/2014/main" xmlns="" id="{1FED0017-D072-4803-9DF7-BDF5BF75221E}"/>
              </a:ext>
            </a:extLst>
          </p:cNvPr>
          <p:cNvSpPr>
            <a:spLocks noGrp="1"/>
          </p:cNvSpPr>
          <p:nvPr>
            <p:ph type="sldNum" sz="quarter" idx="12"/>
          </p:nvPr>
        </p:nvSpPr>
        <p:spPr/>
        <p:txBody>
          <a:bodyPr/>
          <a:lstStyle/>
          <a:p>
            <a:fld id="{E5031BA8-65EE-4E3E-8471-73A1F35E8A91}" type="slidenum">
              <a:rPr lang="ru-RU" smtClean="0"/>
              <a:pPr/>
              <a:t>18</a:t>
            </a:fld>
            <a:endParaRPr lang="ru-RU" dirty="0"/>
          </a:p>
        </p:txBody>
      </p:sp>
    </p:spTree>
    <p:extLst>
      <p:ext uri="{BB962C8B-B14F-4D97-AF65-F5344CB8AC3E}">
        <p14:creationId xmlns:p14="http://schemas.microsoft.com/office/powerpoint/2010/main" xmlns="" val="1022536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D045AF6-503D-4A00-8ED8-597C9BC68775}"/>
              </a:ext>
            </a:extLst>
          </p:cNvPr>
          <p:cNvSpPr>
            <a:spLocks noGrp="1"/>
          </p:cNvSpPr>
          <p:nvPr>
            <p:ph type="title"/>
          </p:nvPr>
        </p:nvSpPr>
        <p:spPr/>
        <p:txBody>
          <a:bodyPr/>
          <a:lstStyle/>
          <a:p>
            <a:r>
              <a:rPr lang="ru-RU" dirty="0"/>
              <a:t>Обработка исключений</a:t>
            </a:r>
          </a:p>
        </p:txBody>
      </p:sp>
      <p:sp>
        <p:nvSpPr>
          <p:cNvPr id="3" name="Объект 2">
            <a:extLst>
              <a:ext uri="{FF2B5EF4-FFF2-40B4-BE49-F238E27FC236}">
                <a16:creationId xmlns:a16="http://schemas.microsoft.com/office/drawing/2014/main" xmlns="" id="{CC7BA1F5-4268-4C9F-AE23-98787FA7D8E6}"/>
              </a:ext>
            </a:extLst>
          </p:cNvPr>
          <p:cNvSpPr>
            <a:spLocks noGrp="1"/>
          </p:cNvSpPr>
          <p:nvPr>
            <p:ph idx="1"/>
          </p:nvPr>
        </p:nvSpPr>
        <p:spPr/>
        <p:txBody>
          <a:bodyPr>
            <a:normAutofit fontScale="70000" lnSpcReduction="20000"/>
          </a:bodyPr>
          <a:lstStyle/>
          <a:p>
            <a:r>
              <a:rPr lang="en-US" dirty="0">
                <a:solidFill>
                  <a:schemeClr val="bg1">
                    <a:lumMod val="65000"/>
                  </a:schemeClr>
                </a:solidFill>
              </a:rPr>
              <a:t>#include &lt;iostream&gt;</a:t>
            </a:r>
          </a:p>
          <a:p>
            <a:r>
              <a:rPr lang="en-US" dirty="0">
                <a:solidFill>
                  <a:schemeClr val="bg1">
                    <a:lumMod val="65000"/>
                  </a:schemeClr>
                </a:solidFill>
              </a:rPr>
              <a:t>#include &lt;exception&gt;</a:t>
            </a:r>
          </a:p>
          <a:p>
            <a:r>
              <a:rPr lang="en-US" dirty="0">
                <a:solidFill>
                  <a:srgbClr val="0070C0"/>
                </a:solidFill>
              </a:rPr>
              <a:t>double</a:t>
            </a:r>
            <a:r>
              <a:rPr lang="en-US" dirty="0"/>
              <a:t> divide(</a:t>
            </a:r>
            <a:r>
              <a:rPr lang="en-US" dirty="0">
                <a:solidFill>
                  <a:srgbClr val="0070C0"/>
                </a:solidFill>
              </a:rPr>
              <a:t>int</a:t>
            </a:r>
            <a:r>
              <a:rPr lang="en-US" dirty="0"/>
              <a:t>, </a:t>
            </a:r>
            <a:r>
              <a:rPr lang="en-US" dirty="0">
                <a:solidFill>
                  <a:srgbClr val="0070C0"/>
                </a:solidFill>
              </a:rPr>
              <a:t>int</a:t>
            </a:r>
            <a:r>
              <a:rPr lang="en-US" dirty="0"/>
              <a:t>);</a:t>
            </a:r>
          </a:p>
          <a:p>
            <a:r>
              <a:rPr lang="en-US" dirty="0">
                <a:solidFill>
                  <a:srgbClr val="0070C0"/>
                </a:solidFill>
              </a:rPr>
              <a:t>int</a:t>
            </a:r>
            <a:r>
              <a:rPr lang="en-US" dirty="0"/>
              <a:t> main() {</a:t>
            </a:r>
          </a:p>
          <a:p>
            <a:r>
              <a:rPr lang="en-US" dirty="0"/>
              <a:t>    </a:t>
            </a:r>
            <a:r>
              <a:rPr lang="en-US" dirty="0">
                <a:solidFill>
                  <a:srgbClr val="0070C0"/>
                </a:solidFill>
              </a:rPr>
              <a:t>int</a:t>
            </a:r>
            <a:r>
              <a:rPr lang="en-US" dirty="0"/>
              <a:t> x = 500; </a:t>
            </a:r>
            <a:r>
              <a:rPr lang="en-US" dirty="0">
                <a:solidFill>
                  <a:srgbClr val="0070C0"/>
                </a:solidFill>
              </a:rPr>
              <a:t>int</a:t>
            </a:r>
            <a:r>
              <a:rPr lang="en-US" dirty="0"/>
              <a:t> y = 0;</a:t>
            </a:r>
          </a:p>
          <a:p>
            <a:r>
              <a:rPr lang="en-US" dirty="0"/>
              <a:t>    </a:t>
            </a:r>
            <a:r>
              <a:rPr lang="en-US" dirty="0">
                <a:solidFill>
                  <a:srgbClr val="0070C0"/>
                </a:solidFill>
              </a:rPr>
              <a:t>try</a:t>
            </a:r>
            <a:r>
              <a:rPr lang="en-US" dirty="0"/>
              <a:t> {</a:t>
            </a:r>
          </a:p>
          <a:p>
            <a:r>
              <a:rPr lang="en-US" dirty="0"/>
              <a:t>        double z = divide(x, y);</a:t>
            </a:r>
          </a:p>
          <a:p>
            <a:r>
              <a:rPr lang="en-US" dirty="0"/>
              <a:t>        std::</a:t>
            </a:r>
            <a:r>
              <a:rPr lang="en-US" dirty="0" err="1"/>
              <a:t>cout</a:t>
            </a:r>
            <a:r>
              <a:rPr lang="en-US" dirty="0"/>
              <a:t> &lt;&lt; z &lt;&lt; std::</a:t>
            </a:r>
            <a:r>
              <a:rPr lang="en-US" dirty="0" err="1"/>
              <a:t>endl</a:t>
            </a:r>
            <a:r>
              <a:rPr lang="en-US" dirty="0"/>
              <a:t>;</a:t>
            </a:r>
          </a:p>
          <a:p>
            <a:r>
              <a:rPr lang="en-US" dirty="0"/>
              <a:t>    } </a:t>
            </a:r>
            <a:r>
              <a:rPr lang="en-US" dirty="0">
                <a:solidFill>
                  <a:srgbClr val="0070C0"/>
                </a:solidFill>
              </a:rPr>
              <a:t>catch</a:t>
            </a:r>
            <a:r>
              <a:rPr lang="en-US" dirty="0"/>
              <a:t> (std::exception err) {</a:t>
            </a:r>
          </a:p>
          <a:p>
            <a:r>
              <a:rPr lang="en-US" dirty="0"/>
              <a:t>        std::</a:t>
            </a:r>
            <a:r>
              <a:rPr lang="en-US" dirty="0" err="1"/>
              <a:t>cout</a:t>
            </a:r>
            <a:r>
              <a:rPr lang="en-US" dirty="0"/>
              <a:t> &lt;&lt; </a:t>
            </a:r>
            <a:r>
              <a:rPr lang="en-US" dirty="0" err="1"/>
              <a:t>err.what</a:t>
            </a:r>
            <a:r>
              <a:rPr lang="en-US" dirty="0"/>
              <a:t>() &lt;&lt; std::</a:t>
            </a:r>
            <a:r>
              <a:rPr lang="en-US" dirty="0" err="1"/>
              <a:t>endl</a:t>
            </a:r>
            <a:r>
              <a:rPr lang="en-US" dirty="0"/>
              <a:t>;</a:t>
            </a:r>
          </a:p>
          <a:p>
            <a:r>
              <a:rPr lang="en-US" dirty="0"/>
              <a:t>    }</a:t>
            </a:r>
          </a:p>
          <a:p>
            <a:r>
              <a:rPr lang="en-US" dirty="0"/>
              <a:t>    std::</a:t>
            </a:r>
            <a:r>
              <a:rPr lang="en-US" dirty="0" err="1"/>
              <a:t>cout</a:t>
            </a:r>
            <a:r>
              <a:rPr lang="en-US" dirty="0"/>
              <a:t> &lt;&lt; </a:t>
            </a:r>
            <a:r>
              <a:rPr lang="en-US" dirty="0">
                <a:solidFill>
                  <a:srgbClr val="FF0000"/>
                </a:solidFill>
              </a:rPr>
              <a:t>"The End..."</a:t>
            </a:r>
            <a:r>
              <a:rPr lang="en-US" dirty="0"/>
              <a:t> &lt;&lt; std::</a:t>
            </a:r>
            <a:r>
              <a:rPr lang="en-US" dirty="0" err="1"/>
              <a:t>endl</a:t>
            </a:r>
            <a:r>
              <a:rPr lang="en-US" dirty="0"/>
              <a:t>;</a:t>
            </a:r>
          </a:p>
          <a:p>
            <a:r>
              <a:rPr lang="en-US" dirty="0"/>
              <a:t>    </a:t>
            </a:r>
            <a:r>
              <a:rPr lang="en-US" dirty="0">
                <a:solidFill>
                  <a:srgbClr val="0070C0"/>
                </a:solidFill>
              </a:rPr>
              <a:t>return</a:t>
            </a:r>
            <a:r>
              <a:rPr lang="en-US" dirty="0"/>
              <a:t> 0;</a:t>
            </a:r>
          </a:p>
          <a:p>
            <a:r>
              <a:rPr lang="en-US" dirty="0"/>
              <a:t>}</a:t>
            </a:r>
          </a:p>
          <a:p>
            <a:r>
              <a:rPr lang="en-US" dirty="0">
                <a:solidFill>
                  <a:srgbClr val="0070C0"/>
                </a:solidFill>
              </a:rPr>
              <a:t>double</a:t>
            </a:r>
            <a:r>
              <a:rPr lang="en-US" dirty="0"/>
              <a:t> divide(</a:t>
            </a:r>
            <a:r>
              <a:rPr lang="en-US" dirty="0">
                <a:solidFill>
                  <a:srgbClr val="0070C0"/>
                </a:solidFill>
              </a:rPr>
              <a:t>int</a:t>
            </a:r>
            <a:r>
              <a:rPr lang="en-US" dirty="0"/>
              <a:t> a, </a:t>
            </a:r>
            <a:r>
              <a:rPr lang="en-US" dirty="0">
                <a:solidFill>
                  <a:srgbClr val="0070C0"/>
                </a:solidFill>
              </a:rPr>
              <a:t>int</a:t>
            </a:r>
            <a:r>
              <a:rPr lang="en-US" dirty="0"/>
              <a:t> b) {</a:t>
            </a:r>
          </a:p>
          <a:p>
            <a:r>
              <a:rPr lang="en-US" dirty="0"/>
              <a:t>    </a:t>
            </a:r>
            <a:r>
              <a:rPr lang="en-US" dirty="0">
                <a:solidFill>
                  <a:srgbClr val="0070C0"/>
                </a:solidFill>
              </a:rPr>
              <a:t>if</a:t>
            </a:r>
            <a:r>
              <a:rPr lang="en-US" dirty="0"/>
              <a:t> (b == 0) </a:t>
            </a:r>
            <a:r>
              <a:rPr lang="en-US" dirty="0">
                <a:solidFill>
                  <a:srgbClr val="0070C0"/>
                </a:solidFill>
              </a:rPr>
              <a:t>throw</a:t>
            </a:r>
            <a:r>
              <a:rPr lang="en-US" dirty="0"/>
              <a:t> std::exception(</a:t>
            </a:r>
            <a:r>
              <a:rPr lang="en-US" dirty="0">
                <a:solidFill>
                  <a:srgbClr val="FF0000"/>
                </a:solidFill>
              </a:rPr>
              <a:t>"Division by zero!"</a:t>
            </a:r>
            <a:r>
              <a:rPr lang="en-US" dirty="0"/>
              <a:t>);</a:t>
            </a:r>
          </a:p>
          <a:p>
            <a:r>
              <a:rPr lang="en-US" dirty="0"/>
              <a:t>    </a:t>
            </a:r>
            <a:r>
              <a:rPr lang="en-US" dirty="0">
                <a:solidFill>
                  <a:srgbClr val="0070C0"/>
                </a:solidFill>
              </a:rPr>
              <a:t>return</a:t>
            </a:r>
            <a:r>
              <a:rPr lang="en-US" dirty="0"/>
              <a:t> a / b;</a:t>
            </a:r>
          </a:p>
          <a:p>
            <a:r>
              <a:rPr lang="en-US" dirty="0"/>
              <a:t>}</a:t>
            </a:r>
            <a:endParaRPr lang="ru-RU" dirty="0"/>
          </a:p>
        </p:txBody>
      </p:sp>
      <p:sp>
        <p:nvSpPr>
          <p:cNvPr id="4" name="Номер слайда 3">
            <a:extLst>
              <a:ext uri="{FF2B5EF4-FFF2-40B4-BE49-F238E27FC236}">
                <a16:creationId xmlns:a16="http://schemas.microsoft.com/office/drawing/2014/main" xmlns="" id="{1FED0017-D072-4803-9DF7-BDF5BF75221E}"/>
              </a:ext>
            </a:extLst>
          </p:cNvPr>
          <p:cNvSpPr>
            <a:spLocks noGrp="1"/>
          </p:cNvSpPr>
          <p:nvPr>
            <p:ph type="sldNum" sz="quarter" idx="12"/>
          </p:nvPr>
        </p:nvSpPr>
        <p:spPr/>
        <p:txBody>
          <a:bodyPr/>
          <a:lstStyle/>
          <a:p>
            <a:fld id="{E5031BA8-65EE-4E3E-8471-73A1F35E8A91}" type="slidenum">
              <a:rPr lang="ru-RU" smtClean="0"/>
              <a:pPr/>
              <a:t>19</a:t>
            </a:fld>
            <a:endParaRPr lang="ru-RU" dirty="0"/>
          </a:p>
        </p:txBody>
      </p:sp>
      <p:sp>
        <p:nvSpPr>
          <p:cNvPr id="5" name="Прямоугольник 4">
            <a:extLst>
              <a:ext uri="{FF2B5EF4-FFF2-40B4-BE49-F238E27FC236}">
                <a16:creationId xmlns:a16="http://schemas.microsoft.com/office/drawing/2014/main" xmlns="" id="{C339B79A-452E-4071-8740-D32D4094AEB1}"/>
              </a:ext>
            </a:extLst>
          </p:cNvPr>
          <p:cNvSpPr/>
          <p:nvPr/>
        </p:nvSpPr>
        <p:spPr>
          <a:xfrm>
            <a:off x="382772" y="4136065"/>
            <a:ext cx="4104168" cy="4784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xmlns="" val="206412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a:t>Обработка исключений</a:t>
            </a:r>
          </a:p>
        </p:txBody>
      </p:sp>
      <p:sp>
        <p:nvSpPr>
          <p:cNvPr id="3" name="Объект 2"/>
          <p:cNvSpPr>
            <a:spLocks noGrp="1"/>
          </p:cNvSpPr>
          <p:nvPr>
            <p:ph idx="1"/>
          </p:nvPr>
        </p:nvSpPr>
        <p:spPr/>
        <p:txBody>
          <a:bodyPr/>
          <a:lstStyle/>
          <a:p>
            <a:r>
              <a:rPr lang="ru-RU" dirty="0"/>
              <a:t>Иногда при выполнении программы возникают </a:t>
            </a:r>
            <a:r>
              <a:rPr lang="ru-RU" dirty="0">
                <a:solidFill>
                  <a:srgbClr val="FF0000"/>
                </a:solidFill>
              </a:rPr>
              <a:t>ошибки</a:t>
            </a:r>
            <a:r>
              <a:rPr lang="ru-RU" dirty="0"/>
              <a:t>, которые трудно предусмотреть или предвидеть, а иногда и вовсе невозможно.</a:t>
            </a:r>
          </a:p>
          <a:p>
            <a:r>
              <a:rPr lang="ru-RU" dirty="0"/>
              <a:t>Например, при передачи файла по сети может неожиданно оборваться сетевое подключение, или пользователь ввел некорректные данные. Такие ситуации называются </a:t>
            </a:r>
            <a:r>
              <a:rPr lang="ru-RU" dirty="0">
                <a:solidFill>
                  <a:srgbClr val="0070C0"/>
                </a:solidFill>
              </a:rPr>
              <a:t>исключениями</a:t>
            </a:r>
            <a:r>
              <a:rPr lang="ru-RU" dirty="0"/>
              <a:t>.</a:t>
            </a:r>
          </a:p>
          <a:p>
            <a:r>
              <a:rPr lang="ru-RU" dirty="0"/>
              <a:t>Если исключение не обработано, то при его возникновении программа прекращает свою работу.</a:t>
            </a:r>
          </a:p>
        </p:txBody>
      </p:sp>
      <p:sp>
        <p:nvSpPr>
          <p:cNvPr id="4" name="Номер слайда 3"/>
          <p:cNvSpPr>
            <a:spLocks noGrp="1"/>
          </p:cNvSpPr>
          <p:nvPr>
            <p:ph type="sldNum" sz="quarter" idx="12"/>
          </p:nvPr>
        </p:nvSpPr>
        <p:spPr/>
        <p:txBody>
          <a:bodyPr/>
          <a:lstStyle/>
          <a:p>
            <a:fld id="{E5031BA8-65EE-4E3E-8471-73A1F35E8A91}" type="slidenum">
              <a:rPr lang="ru-RU" smtClean="0"/>
              <a:pPr/>
              <a:t>2</a:t>
            </a:fld>
            <a:endParaRPr lang="ru-RU" dirty="0"/>
          </a:p>
        </p:txBody>
      </p:sp>
    </p:spTree>
    <p:extLst>
      <p:ext uri="{BB962C8B-B14F-4D97-AF65-F5344CB8AC3E}">
        <p14:creationId xmlns:p14="http://schemas.microsoft.com/office/powerpoint/2010/main" xmlns="" val="4106182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23193E7-EFE4-48FC-A898-37859247B9A1}"/>
              </a:ext>
            </a:extLst>
          </p:cNvPr>
          <p:cNvSpPr>
            <a:spLocks noGrp="1"/>
          </p:cNvSpPr>
          <p:nvPr>
            <p:ph type="title"/>
          </p:nvPr>
        </p:nvSpPr>
        <p:spPr/>
        <p:txBody>
          <a:bodyPr/>
          <a:lstStyle/>
          <a:p>
            <a:r>
              <a:rPr lang="ru-RU" dirty="0"/>
              <a:t>Типы исключений</a:t>
            </a:r>
          </a:p>
        </p:txBody>
      </p:sp>
      <p:sp>
        <p:nvSpPr>
          <p:cNvPr id="3" name="Объект 2">
            <a:extLst>
              <a:ext uri="{FF2B5EF4-FFF2-40B4-BE49-F238E27FC236}">
                <a16:creationId xmlns:a16="http://schemas.microsoft.com/office/drawing/2014/main" xmlns="" id="{58D60E7E-080C-43C7-A7D5-9A9113BE540E}"/>
              </a:ext>
            </a:extLst>
          </p:cNvPr>
          <p:cNvSpPr>
            <a:spLocks noGrp="1"/>
          </p:cNvSpPr>
          <p:nvPr>
            <p:ph idx="1"/>
          </p:nvPr>
        </p:nvSpPr>
        <p:spPr/>
        <p:txBody>
          <a:bodyPr>
            <a:normAutofit fontScale="70000" lnSpcReduction="20000"/>
          </a:bodyPr>
          <a:lstStyle/>
          <a:p>
            <a:r>
              <a:rPr lang="ru-RU" dirty="0"/>
              <a:t>Кроме типа </a:t>
            </a:r>
            <a:r>
              <a:rPr lang="ru-RU" dirty="0" err="1"/>
              <a:t>exception</a:t>
            </a:r>
            <a:r>
              <a:rPr lang="ru-RU" dirty="0"/>
              <a:t> в C++ есть еще несколько производных типов исключений, которые могут использоваться при различных ситуациях. Основные из них:</a:t>
            </a:r>
          </a:p>
          <a:p>
            <a:pPr marL="457200" indent="-457200">
              <a:buFont typeface="Arial" panose="020B0604020202020204" pitchFamily="34" charset="0"/>
              <a:buChar char="•"/>
            </a:pPr>
            <a:r>
              <a:rPr lang="ru-RU" dirty="0" err="1">
                <a:solidFill>
                  <a:srgbClr val="0070C0"/>
                </a:solidFill>
              </a:rPr>
              <a:t>runtime_error</a:t>
            </a:r>
            <a:r>
              <a:rPr lang="ru-RU" dirty="0"/>
              <a:t>: общий тип исключений, которые возникают во время выполнения</a:t>
            </a:r>
            <a:r>
              <a:rPr lang="en-US" dirty="0"/>
              <a:t>;</a:t>
            </a:r>
            <a:endParaRPr lang="ru-RU" dirty="0"/>
          </a:p>
          <a:p>
            <a:pPr marL="457200" indent="-457200">
              <a:buFont typeface="Arial" panose="020B0604020202020204" pitchFamily="34" charset="0"/>
              <a:buChar char="•"/>
            </a:pPr>
            <a:r>
              <a:rPr lang="ru-RU" dirty="0" err="1">
                <a:solidFill>
                  <a:srgbClr val="0070C0"/>
                </a:solidFill>
              </a:rPr>
              <a:t>range_error</a:t>
            </a:r>
            <a:r>
              <a:rPr lang="ru-RU" dirty="0"/>
              <a:t>: исключение, которое возникает, когда полученный результат превосходит допустимый диапазон</a:t>
            </a:r>
            <a:r>
              <a:rPr lang="en-US" dirty="0"/>
              <a:t>;</a:t>
            </a:r>
            <a:endParaRPr lang="ru-RU" dirty="0"/>
          </a:p>
          <a:p>
            <a:pPr marL="457200" indent="-457200">
              <a:buFont typeface="Arial" panose="020B0604020202020204" pitchFamily="34" charset="0"/>
              <a:buChar char="•"/>
            </a:pPr>
            <a:r>
              <a:rPr lang="ru-RU" dirty="0" err="1">
                <a:solidFill>
                  <a:srgbClr val="0070C0"/>
                </a:solidFill>
              </a:rPr>
              <a:t>overflow_error</a:t>
            </a:r>
            <a:r>
              <a:rPr lang="ru-RU" dirty="0"/>
              <a:t>: исключение, которое возникает, если полученный результат превышает допустимый диапазон</a:t>
            </a:r>
            <a:r>
              <a:rPr lang="en-US" dirty="0"/>
              <a:t>;</a:t>
            </a:r>
            <a:endParaRPr lang="ru-RU" dirty="0"/>
          </a:p>
          <a:p>
            <a:pPr marL="457200" indent="-457200">
              <a:buFont typeface="Arial" panose="020B0604020202020204" pitchFamily="34" charset="0"/>
              <a:buChar char="•"/>
            </a:pPr>
            <a:r>
              <a:rPr lang="ru-RU" dirty="0" err="1">
                <a:solidFill>
                  <a:srgbClr val="0070C0"/>
                </a:solidFill>
              </a:rPr>
              <a:t>underflow_error</a:t>
            </a:r>
            <a:r>
              <a:rPr lang="ru-RU" dirty="0"/>
              <a:t>: исключение, которое возникает, если полученный в вычислениях результат имеет недопустимые отрицательное значение (выход за нижнюю допустимую границу значений)</a:t>
            </a:r>
            <a:r>
              <a:rPr lang="en-US" dirty="0"/>
              <a:t>;</a:t>
            </a:r>
            <a:endParaRPr lang="ru-RU" dirty="0"/>
          </a:p>
          <a:p>
            <a:pPr marL="457200" indent="-457200">
              <a:buFont typeface="Arial" panose="020B0604020202020204" pitchFamily="34" charset="0"/>
              <a:buChar char="•"/>
            </a:pPr>
            <a:r>
              <a:rPr lang="ru-RU" dirty="0" err="1">
                <a:solidFill>
                  <a:srgbClr val="0070C0"/>
                </a:solidFill>
              </a:rPr>
              <a:t>logic_error</a:t>
            </a:r>
            <a:r>
              <a:rPr lang="ru-RU" dirty="0"/>
              <a:t>: исключение, которое возникает при наличии логических </a:t>
            </a:r>
            <a:r>
              <a:rPr lang="ru-RU" dirty="0" err="1"/>
              <a:t>ошбок</a:t>
            </a:r>
            <a:r>
              <a:rPr lang="ru-RU" dirty="0"/>
              <a:t> к коде программы</a:t>
            </a:r>
            <a:r>
              <a:rPr lang="en-US" dirty="0"/>
              <a:t>;</a:t>
            </a:r>
            <a:endParaRPr lang="ru-RU" dirty="0"/>
          </a:p>
          <a:p>
            <a:pPr marL="457200" indent="-457200">
              <a:buFont typeface="Arial" panose="020B0604020202020204" pitchFamily="34" charset="0"/>
              <a:buChar char="•"/>
            </a:pPr>
            <a:r>
              <a:rPr lang="ru-RU" dirty="0" err="1">
                <a:solidFill>
                  <a:srgbClr val="0070C0"/>
                </a:solidFill>
              </a:rPr>
              <a:t>domain_error</a:t>
            </a:r>
            <a:r>
              <a:rPr lang="ru-RU" dirty="0"/>
              <a:t>: исключение, которое возникает, если для некоторого значения, передаваемого в функцию, не определено результата</a:t>
            </a:r>
            <a:r>
              <a:rPr lang="en-US" dirty="0"/>
              <a:t>;</a:t>
            </a:r>
            <a:endParaRPr lang="ru-RU" dirty="0"/>
          </a:p>
          <a:p>
            <a:pPr marL="457200" indent="-457200">
              <a:buFont typeface="Arial" panose="020B0604020202020204" pitchFamily="34" charset="0"/>
              <a:buChar char="•"/>
            </a:pPr>
            <a:r>
              <a:rPr lang="ru-RU" dirty="0" err="1">
                <a:solidFill>
                  <a:srgbClr val="0070C0"/>
                </a:solidFill>
              </a:rPr>
              <a:t>invalid_argument</a:t>
            </a:r>
            <a:r>
              <a:rPr lang="ru-RU" dirty="0"/>
              <a:t>: исключение, которое возникает при передаче в функцию некорректного аргумента</a:t>
            </a:r>
            <a:r>
              <a:rPr lang="en-US" dirty="0"/>
              <a:t>;</a:t>
            </a:r>
            <a:endParaRPr lang="ru-RU" dirty="0"/>
          </a:p>
          <a:p>
            <a:pPr marL="457200" indent="-457200">
              <a:buFont typeface="Arial" panose="020B0604020202020204" pitchFamily="34" charset="0"/>
              <a:buChar char="•"/>
            </a:pPr>
            <a:r>
              <a:rPr lang="ru-RU" dirty="0" err="1">
                <a:solidFill>
                  <a:srgbClr val="0070C0"/>
                </a:solidFill>
              </a:rPr>
              <a:t>length_error</a:t>
            </a:r>
            <a:r>
              <a:rPr lang="ru-RU" dirty="0"/>
              <a:t>: исключение, которое возникает при попытке создать объект большего размера, чем допустим для данного типа</a:t>
            </a:r>
            <a:r>
              <a:rPr lang="en-US" dirty="0"/>
              <a:t>;</a:t>
            </a:r>
            <a:endParaRPr lang="ru-RU" dirty="0"/>
          </a:p>
          <a:p>
            <a:pPr marL="457200" indent="-457200">
              <a:buFont typeface="Arial" panose="020B0604020202020204" pitchFamily="34" charset="0"/>
              <a:buChar char="•"/>
            </a:pPr>
            <a:r>
              <a:rPr lang="ru-RU" dirty="0" err="1">
                <a:solidFill>
                  <a:srgbClr val="0070C0"/>
                </a:solidFill>
              </a:rPr>
              <a:t>out_of_range</a:t>
            </a:r>
            <a:r>
              <a:rPr lang="ru-RU" dirty="0"/>
              <a:t>: исключение, которое возникает при попытке доступа к элементам вне допустимого диапазона</a:t>
            </a:r>
            <a:r>
              <a:rPr lang="en-US" dirty="0"/>
              <a:t>.</a:t>
            </a:r>
            <a:endParaRPr lang="ru-RU" dirty="0"/>
          </a:p>
        </p:txBody>
      </p:sp>
      <p:sp>
        <p:nvSpPr>
          <p:cNvPr id="4" name="Номер слайда 3">
            <a:extLst>
              <a:ext uri="{FF2B5EF4-FFF2-40B4-BE49-F238E27FC236}">
                <a16:creationId xmlns:a16="http://schemas.microsoft.com/office/drawing/2014/main" xmlns="" id="{C008DD46-5D4C-4C07-8D76-13DAD1BBCD63}"/>
              </a:ext>
            </a:extLst>
          </p:cNvPr>
          <p:cNvSpPr>
            <a:spLocks noGrp="1"/>
          </p:cNvSpPr>
          <p:nvPr>
            <p:ph type="sldNum" sz="quarter" idx="12"/>
          </p:nvPr>
        </p:nvSpPr>
        <p:spPr/>
        <p:txBody>
          <a:bodyPr/>
          <a:lstStyle/>
          <a:p>
            <a:fld id="{E5031BA8-65EE-4E3E-8471-73A1F35E8A91}" type="slidenum">
              <a:rPr lang="ru-RU" smtClean="0"/>
              <a:pPr/>
              <a:t>20</a:t>
            </a:fld>
            <a:endParaRPr lang="ru-RU" dirty="0"/>
          </a:p>
        </p:txBody>
      </p:sp>
    </p:spTree>
    <p:extLst>
      <p:ext uri="{BB962C8B-B14F-4D97-AF65-F5344CB8AC3E}">
        <p14:creationId xmlns:p14="http://schemas.microsoft.com/office/powerpoint/2010/main" xmlns="" val="236354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23193E7-EFE4-48FC-A898-37859247B9A1}"/>
              </a:ext>
            </a:extLst>
          </p:cNvPr>
          <p:cNvSpPr>
            <a:spLocks noGrp="1"/>
          </p:cNvSpPr>
          <p:nvPr>
            <p:ph type="title"/>
          </p:nvPr>
        </p:nvSpPr>
        <p:spPr/>
        <p:txBody>
          <a:bodyPr/>
          <a:lstStyle/>
          <a:p>
            <a:r>
              <a:rPr lang="ru-RU" dirty="0"/>
              <a:t>Типы исключений</a:t>
            </a:r>
          </a:p>
        </p:txBody>
      </p:sp>
      <p:pic>
        <p:nvPicPr>
          <p:cNvPr id="6" name="Объект 5">
            <a:extLst>
              <a:ext uri="{FF2B5EF4-FFF2-40B4-BE49-F238E27FC236}">
                <a16:creationId xmlns:a16="http://schemas.microsoft.com/office/drawing/2014/main" xmlns="" id="{8DFC3EDE-C550-4394-86BA-CC98340730F8}"/>
              </a:ext>
            </a:extLst>
          </p:cNvPr>
          <p:cNvPicPr>
            <a:picLocks noGrp="1" noChangeAspect="1"/>
          </p:cNvPicPr>
          <p:nvPr>
            <p:ph idx="1"/>
          </p:nvPr>
        </p:nvPicPr>
        <p:blipFill>
          <a:blip r:embed="rId2" cstate="print">
            <a:extLst>
              <a:ext uri="{28A0092B-C50C-407E-A947-70E740481C1C}">
                <a14:useLocalDpi xmlns:a14="http://schemas.microsoft.com/office/drawing/2010/main" xmlns="" val="0"/>
              </a:ext>
            </a:extLst>
          </a:blip>
          <a:stretch>
            <a:fillRect/>
          </a:stretch>
        </p:blipFill>
        <p:spPr>
          <a:xfrm>
            <a:off x="2118565" y="608572"/>
            <a:ext cx="4906870" cy="6249428"/>
          </a:xfrm>
        </p:spPr>
      </p:pic>
      <p:sp>
        <p:nvSpPr>
          <p:cNvPr id="4" name="Номер слайда 3">
            <a:extLst>
              <a:ext uri="{FF2B5EF4-FFF2-40B4-BE49-F238E27FC236}">
                <a16:creationId xmlns:a16="http://schemas.microsoft.com/office/drawing/2014/main" xmlns="" id="{C008DD46-5D4C-4C07-8D76-13DAD1BBCD63}"/>
              </a:ext>
            </a:extLst>
          </p:cNvPr>
          <p:cNvSpPr>
            <a:spLocks noGrp="1"/>
          </p:cNvSpPr>
          <p:nvPr>
            <p:ph type="sldNum" sz="quarter" idx="12"/>
          </p:nvPr>
        </p:nvSpPr>
        <p:spPr/>
        <p:txBody>
          <a:bodyPr/>
          <a:lstStyle/>
          <a:p>
            <a:fld id="{E5031BA8-65EE-4E3E-8471-73A1F35E8A91}" type="slidenum">
              <a:rPr lang="ru-RU" smtClean="0"/>
              <a:pPr/>
              <a:t>21</a:t>
            </a:fld>
            <a:endParaRPr lang="ru-RU" dirty="0"/>
          </a:p>
        </p:txBody>
      </p:sp>
    </p:spTree>
    <p:extLst>
      <p:ext uri="{BB962C8B-B14F-4D97-AF65-F5344CB8AC3E}">
        <p14:creationId xmlns:p14="http://schemas.microsoft.com/office/powerpoint/2010/main" xmlns="" val="3632370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1792055-8CAE-4773-9445-77B61A5B3E92}"/>
              </a:ext>
            </a:extLst>
          </p:cNvPr>
          <p:cNvSpPr>
            <a:spLocks noGrp="1"/>
          </p:cNvSpPr>
          <p:nvPr>
            <p:ph type="title"/>
          </p:nvPr>
        </p:nvSpPr>
        <p:spPr/>
        <p:txBody>
          <a:bodyPr/>
          <a:lstStyle/>
          <a:p>
            <a:r>
              <a:rPr lang="ru-RU" dirty="0"/>
              <a:t>Типы исключений</a:t>
            </a:r>
          </a:p>
        </p:txBody>
      </p:sp>
      <p:sp>
        <p:nvSpPr>
          <p:cNvPr id="3" name="Объект 2">
            <a:extLst>
              <a:ext uri="{FF2B5EF4-FFF2-40B4-BE49-F238E27FC236}">
                <a16:creationId xmlns:a16="http://schemas.microsoft.com/office/drawing/2014/main" xmlns="" id="{F489DF0D-03FC-4759-8501-E44724B5B67F}"/>
              </a:ext>
            </a:extLst>
          </p:cNvPr>
          <p:cNvSpPr>
            <a:spLocks noGrp="1"/>
          </p:cNvSpPr>
          <p:nvPr>
            <p:ph idx="1"/>
          </p:nvPr>
        </p:nvSpPr>
        <p:spPr/>
        <p:txBody>
          <a:bodyPr>
            <a:normAutofit fontScale="92500"/>
          </a:bodyPr>
          <a:lstStyle/>
          <a:p>
            <a:r>
              <a:rPr lang="ru-RU" dirty="0"/>
              <a:t>Большинство этих типов определено в заголовочном файле </a:t>
            </a:r>
            <a:r>
              <a:rPr lang="ru-RU" dirty="0" err="1"/>
              <a:t>stdexcept</a:t>
            </a:r>
            <a:r>
              <a:rPr lang="ru-RU" dirty="0"/>
              <a:t>, за исключением класса </a:t>
            </a:r>
            <a:r>
              <a:rPr lang="ru-RU" dirty="0" err="1"/>
              <a:t>bad_alloc</a:t>
            </a:r>
            <a:r>
              <a:rPr lang="ru-RU" dirty="0"/>
              <a:t>, который определен в файле </a:t>
            </a:r>
            <a:r>
              <a:rPr lang="ru-RU" dirty="0" err="1"/>
              <a:t>new</a:t>
            </a:r>
            <a:r>
              <a:rPr lang="ru-RU" dirty="0"/>
              <a:t>, и класса </a:t>
            </a:r>
            <a:r>
              <a:rPr lang="ru-RU" dirty="0" err="1"/>
              <a:t>bad_cast</a:t>
            </a:r>
            <a:r>
              <a:rPr lang="ru-RU" dirty="0"/>
              <a:t>, который определен в файле </a:t>
            </a:r>
            <a:r>
              <a:rPr lang="ru-RU" dirty="0" err="1"/>
              <a:t>type_info</a:t>
            </a:r>
            <a:r>
              <a:rPr lang="ru-RU" dirty="0"/>
              <a:t>.</a:t>
            </a:r>
          </a:p>
          <a:p>
            <a:r>
              <a:rPr lang="ru-RU" dirty="0"/>
              <a:t>В отличие от классов </a:t>
            </a:r>
            <a:r>
              <a:rPr lang="ru-RU" dirty="0" err="1"/>
              <a:t>exception</a:t>
            </a:r>
            <a:r>
              <a:rPr lang="ru-RU" dirty="0"/>
              <a:t>, </a:t>
            </a:r>
            <a:r>
              <a:rPr lang="ru-RU" dirty="0" err="1"/>
              <a:t>bad_alloc</a:t>
            </a:r>
            <a:r>
              <a:rPr lang="ru-RU" dirty="0"/>
              <a:t> и </a:t>
            </a:r>
            <a:r>
              <a:rPr lang="ru-RU" dirty="0" err="1"/>
              <a:t>bad_cast</a:t>
            </a:r>
            <a:r>
              <a:rPr lang="ru-RU" dirty="0"/>
              <a:t> в конструкторы других типов можно передать строку, то есть таким образом можно передать сообщение об ошибке.</a:t>
            </a:r>
          </a:p>
          <a:p>
            <a:r>
              <a:rPr lang="ru-RU" dirty="0">
                <a:solidFill>
                  <a:srgbClr val="0070C0"/>
                </a:solidFill>
              </a:rPr>
              <a:t>Конструкция </a:t>
            </a:r>
            <a:r>
              <a:rPr lang="ru-RU" dirty="0" err="1">
                <a:solidFill>
                  <a:srgbClr val="0070C0"/>
                </a:solidFill>
              </a:rPr>
              <a:t>try</a:t>
            </a:r>
            <a:r>
              <a:rPr lang="ru-RU" dirty="0">
                <a:solidFill>
                  <a:srgbClr val="0070C0"/>
                </a:solidFill>
              </a:rPr>
              <a:t>...</a:t>
            </a:r>
            <a:r>
              <a:rPr lang="ru-RU" dirty="0" err="1">
                <a:solidFill>
                  <a:srgbClr val="0070C0"/>
                </a:solidFill>
              </a:rPr>
              <a:t>catch</a:t>
            </a:r>
            <a:r>
              <a:rPr lang="ru-RU" dirty="0">
                <a:solidFill>
                  <a:srgbClr val="0070C0"/>
                </a:solidFill>
              </a:rPr>
              <a:t> может использовать несколько блоков </a:t>
            </a:r>
            <a:r>
              <a:rPr lang="ru-RU" dirty="0" err="1">
                <a:solidFill>
                  <a:srgbClr val="0070C0"/>
                </a:solidFill>
              </a:rPr>
              <a:t>catch</a:t>
            </a:r>
            <a:r>
              <a:rPr lang="ru-RU" dirty="0">
                <a:solidFill>
                  <a:srgbClr val="0070C0"/>
                </a:solidFill>
              </a:rPr>
              <a:t> для обработки различных типов исключений. При возникновении исключения для его обработки будет выбран тот, который использует тип возникшего исключения.</a:t>
            </a:r>
          </a:p>
          <a:p>
            <a:r>
              <a:rPr lang="ru-RU" dirty="0"/>
              <a:t>При использовании нескольких блоков </a:t>
            </a:r>
            <a:r>
              <a:rPr lang="ru-RU" dirty="0" err="1"/>
              <a:t>catch</a:t>
            </a:r>
            <a:r>
              <a:rPr lang="ru-RU" dirty="0"/>
              <a:t> вначале помещаются блоки </a:t>
            </a:r>
            <a:r>
              <a:rPr lang="ru-RU" dirty="0" err="1"/>
              <a:t>catch</a:t>
            </a:r>
            <a:r>
              <a:rPr lang="ru-RU" dirty="0"/>
              <a:t>, которые обрабатывают более частные исключения, а только потом блоки </a:t>
            </a:r>
            <a:r>
              <a:rPr lang="ru-RU" dirty="0" err="1"/>
              <a:t>catch</a:t>
            </a:r>
            <a:r>
              <a:rPr lang="ru-RU" dirty="0"/>
              <a:t> с более общими типами исключений:</a:t>
            </a:r>
          </a:p>
        </p:txBody>
      </p:sp>
      <p:sp>
        <p:nvSpPr>
          <p:cNvPr id="4" name="Номер слайда 3">
            <a:extLst>
              <a:ext uri="{FF2B5EF4-FFF2-40B4-BE49-F238E27FC236}">
                <a16:creationId xmlns:a16="http://schemas.microsoft.com/office/drawing/2014/main" xmlns="" id="{46CDB531-66C3-479B-B43B-8894FDE4F983}"/>
              </a:ext>
            </a:extLst>
          </p:cNvPr>
          <p:cNvSpPr>
            <a:spLocks noGrp="1"/>
          </p:cNvSpPr>
          <p:nvPr>
            <p:ph type="sldNum" sz="quarter" idx="12"/>
          </p:nvPr>
        </p:nvSpPr>
        <p:spPr/>
        <p:txBody>
          <a:bodyPr/>
          <a:lstStyle/>
          <a:p>
            <a:fld id="{E5031BA8-65EE-4E3E-8471-73A1F35E8A91}" type="slidenum">
              <a:rPr lang="ru-RU" smtClean="0"/>
              <a:pPr/>
              <a:t>22</a:t>
            </a:fld>
            <a:endParaRPr lang="ru-RU" dirty="0"/>
          </a:p>
        </p:txBody>
      </p:sp>
    </p:spTree>
    <p:extLst>
      <p:ext uri="{BB962C8B-B14F-4D97-AF65-F5344CB8AC3E}">
        <p14:creationId xmlns:p14="http://schemas.microsoft.com/office/powerpoint/2010/main" xmlns="" val="3399232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1792055-8CAE-4773-9445-77B61A5B3E92}"/>
              </a:ext>
            </a:extLst>
          </p:cNvPr>
          <p:cNvSpPr>
            <a:spLocks noGrp="1"/>
          </p:cNvSpPr>
          <p:nvPr>
            <p:ph type="title"/>
          </p:nvPr>
        </p:nvSpPr>
        <p:spPr/>
        <p:txBody>
          <a:bodyPr/>
          <a:lstStyle/>
          <a:p>
            <a:r>
              <a:rPr lang="ru-RU" dirty="0"/>
              <a:t>Типы исключений</a:t>
            </a:r>
          </a:p>
        </p:txBody>
      </p:sp>
      <p:sp>
        <p:nvSpPr>
          <p:cNvPr id="3" name="Объект 2">
            <a:extLst>
              <a:ext uri="{FF2B5EF4-FFF2-40B4-BE49-F238E27FC236}">
                <a16:creationId xmlns:a16="http://schemas.microsoft.com/office/drawing/2014/main" xmlns="" id="{F489DF0D-03FC-4759-8501-E44724B5B67F}"/>
              </a:ext>
            </a:extLst>
          </p:cNvPr>
          <p:cNvSpPr>
            <a:spLocks noGrp="1"/>
          </p:cNvSpPr>
          <p:nvPr>
            <p:ph idx="1"/>
          </p:nvPr>
        </p:nvSpPr>
        <p:spPr/>
        <p:txBody>
          <a:bodyPr>
            <a:normAutofit fontScale="62500" lnSpcReduction="20000"/>
          </a:bodyPr>
          <a:lstStyle/>
          <a:p>
            <a:r>
              <a:rPr lang="en-US" dirty="0">
                <a:solidFill>
                  <a:srgbClr val="0070C0"/>
                </a:solidFill>
              </a:rPr>
              <a:t>int</a:t>
            </a:r>
            <a:r>
              <a:rPr lang="en-US" dirty="0"/>
              <a:t> main()</a:t>
            </a:r>
            <a:r>
              <a:rPr lang="ru-RU" dirty="0"/>
              <a:t> </a:t>
            </a:r>
            <a:r>
              <a:rPr lang="en-US" dirty="0"/>
              <a:t>{</a:t>
            </a:r>
          </a:p>
          <a:p>
            <a:r>
              <a:rPr lang="en-US" dirty="0"/>
              <a:t>    </a:t>
            </a:r>
            <a:r>
              <a:rPr lang="en-US" dirty="0">
                <a:solidFill>
                  <a:srgbClr val="0070C0"/>
                </a:solidFill>
              </a:rPr>
              <a:t>int</a:t>
            </a:r>
            <a:r>
              <a:rPr lang="en-US" dirty="0"/>
              <a:t> x = 500;</a:t>
            </a:r>
            <a:r>
              <a:rPr lang="ru-RU" dirty="0"/>
              <a:t> </a:t>
            </a:r>
            <a:r>
              <a:rPr lang="en-US" dirty="0">
                <a:solidFill>
                  <a:srgbClr val="0070C0"/>
                </a:solidFill>
              </a:rPr>
              <a:t>int</a:t>
            </a:r>
            <a:r>
              <a:rPr lang="en-US" dirty="0"/>
              <a:t> y = 0;</a:t>
            </a:r>
          </a:p>
          <a:p>
            <a:r>
              <a:rPr lang="en-US" dirty="0"/>
              <a:t>    </a:t>
            </a:r>
            <a:r>
              <a:rPr lang="en-US" dirty="0">
                <a:solidFill>
                  <a:srgbClr val="0070C0"/>
                </a:solidFill>
              </a:rPr>
              <a:t>try</a:t>
            </a:r>
            <a:r>
              <a:rPr lang="ru-RU" dirty="0"/>
              <a:t> </a:t>
            </a:r>
            <a:r>
              <a:rPr lang="en-US" dirty="0"/>
              <a:t>{</a:t>
            </a:r>
          </a:p>
          <a:p>
            <a:r>
              <a:rPr lang="en-US" dirty="0"/>
              <a:t>        double z = divide(x, y);</a:t>
            </a:r>
          </a:p>
          <a:p>
            <a:r>
              <a:rPr lang="en-US" dirty="0"/>
              <a:t>        std::</a:t>
            </a:r>
            <a:r>
              <a:rPr lang="en-US" dirty="0" err="1"/>
              <a:t>cout</a:t>
            </a:r>
            <a:r>
              <a:rPr lang="en-US" dirty="0"/>
              <a:t> &lt;&lt; z &lt;&lt; std::</a:t>
            </a:r>
            <a:r>
              <a:rPr lang="en-US" dirty="0" err="1"/>
              <a:t>endl</a:t>
            </a:r>
            <a:r>
              <a:rPr lang="en-US" dirty="0"/>
              <a:t>;</a:t>
            </a:r>
          </a:p>
          <a:p>
            <a:r>
              <a:rPr lang="en-US" dirty="0"/>
              <a:t>    }</a:t>
            </a:r>
            <a:r>
              <a:rPr lang="ru-RU" dirty="0"/>
              <a:t> </a:t>
            </a:r>
            <a:r>
              <a:rPr lang="en-US" dirty="0">
                <a:solidFill>
                  <a:srgbClr val="0070C0"/>
                </a:solidFill>
              </a:rPr>
              <a:t>catch</a:t>
            </a:r>
            <a:r>
              <a:rPr lang="en-US" dirty="0"/>
              <a:t> (std::</a:t>
            </a:r>
            <a:r>
              <a:rPr lang="en-US" dirty="0" err="1"/>
              <a:t>overflow_error</a:t>
            </a:r>
            <a:r>
              <a:rPr lang="en-US" dirty="0"/>
              <a:t> err)</a:t>
            </a:r>
            <a:r>
              <a:rPr lang="ru-RU" dirty="0"/>
              <a:t> </a:t>
            </a:r>
            <a:r>
              <a:rPr lang="en-US" dirty="0"/>
              <a:t>{</a:t>
            </a:r>
          </a:p>
          <a:p>
            <a:r>
              <a:rPr lang="en-US" dirty="0"/>
              <a:t>        std::</a:t>
            </a:r>
            <a:r>
              <a:rPr lang="en-US" dirty="0" err="1"/>
              <a:t>cout</a:t>
            </a:r>
            <a:r>
              <a:rPr lang="en-US" dirty="0"/>
              <a:t> &lt;&lt; </a:t>
            </a:r>
            <a:r>
              <a:rPr lang="en-US" dirty="0">
                <a:solidFill>
                  <a:srgbClr val="FF0000"/>
                </a:solidFill>
              </a:rPr>
              <a:t>"</a:t>
            </a:r>
            <a:r>
              <a:rPr lang="en-US" dirty="0" err="1">
                <a:solidFill>
                  <a:srgbClr val="FF0000"/>
                </a:solidFill>
              </a:rPr>
              <a:t>Overflow_error</a:t>
            </a:r>
            <a:r>
              <a:rPr lang="en-US" dirty="0">
                <a:solidFill>
                  <a:srgbClr val="FF0000"/>
                </a:solidFill>
              </a:rPr>
              <a:t>: "</a:t>
            </a:r>
            <a:r>
              <a:rPr lang="en-US" dirty="0"/>
              <a:t> &lt;&lt; </a:t>
            </a:r>
            <a:r>
              <a:rPr lang="en-US" dirty="0" err="1"/>
              <a:t>err.what</a:t>
            </a:r>
            <a:r>
              <a:rPr lang="en-US" dirty="0"/>
              <a:t>() &lt;&lt; std::</a:t>
            </a:r>
            <a:r>
              <a:rPr lang="en-US" dirty="0" err="1"/>
              <a:t>endl</a:t>
            </a:r>
            <a:r>
              <a:rPr lang="en-US" dirty="0"/>
              <a:t>;</a:t>
            </a:r>
          </a:p>
          <a:p>
            <a:r>
              <a:rPr lang="en-US" dirty="0"/>
              <a:t>    }</a:t>
            </a:r>
            <a:r>
              <a:rPr lang="ru-RU" dirty="0"/>
              <a:t> </a:t>
            </a:r>
            <a:r>
              <a:rPr lang="en-US" dirty="0">
                <a:solidFill>
                  <a:srgbClr val="0070C0"/>
                </a:solidFill>
              </a:rPr>
              <a:t>catch</a:t>
            </a:r>
            <a:r>
              <a:rPr lang="en-US" dirty="0"/>
              <a:t> (std::</a:t>
            </a:r>
            <a:r>
              <a:rPr lang="en-US" dirty="0" err="1"/>
              <a:t>runtime_error</a:t>
            </a:r>
            <a:r>
              <a:rPr lang="en-US" dirty="0"/>
              <a:t> err)</a:t>
            </a:r>
            <a:r>
              <a:rPr lang="ru-RU" dirty="0"/>
              <a:t> </a:t>
            </a:r>
            <a:r>
              <a:rPr lang="en-US" dirty="0"/>
              <a:t>{</a:t>
            </a:r>
          </a:p>
          <a:p>
            <a:r>
              <a:rPr lang="en-US" dirty="0"/>
              <a:t>        std::</a:t>
            </a:r>
            <a:r>
              <a:rPr lang="en-US" dirty="0" err="1"/>
              <a:t>cout</a:t>
            </a:r>
            <a:r>
              <a:rPr lang="en-US" dirty="0"/>
              <a:t> &lt;&lt; </a:t>
            </a:r>
            <a:r>
              <a:rPr lang="en-US" dirty="0">
                <a:solidFill>
                  <a:srgbClr val="FF0000"/>
                </a:solidFill>
              </a:rPr>
              <a:t>"</a:t>
            </a:r>
            <a:r>
              <a:rPr lang="en-US" dirty="0" err="1">
                <a:solidFill>
                  <a:srgbClr val="FF0000"/>
                </a:solidFill>
              </a:rPr>
              <a:t>Runtime_error</a:t>
            </a:r>
            <a:r>
              <a:rPr lang="en-US" dirty="0">
                <a:solidFill>
                  <a:srgbClr val="FF0000"/>
                </a:solidFill>
              </a:rPr>
              <a:t>: "</a:t>
            </a:r>
            <a:r>
              <a:rPr lang="en-US" dirty="0"/>
              <a:t> &lt;&lt; </a:t>
            </a:r>
            <a:r>
              <a:rPr lang="en-US" dirty="0" err="1"/>
              <a:t>err.what</a:t>
            </a:r>
            <a:r>
              <a:rPr lang="en-US" dirty="0"/>
              <a:t>() &lt;&lt; std::</a:t>
            </a:r>
            <a:r>
              <a:rPr lang="en-US" dirty="0" err="1"/>
              <a:t>endl</a:t>
            </a:r>
            <a:r>
              <a:rPr lang="en-US" dirty="0"/>
              <a:t>;</a:t>
            </a:r>
          </a:p>
          <a:p>
            <a:r>
              <a:rPr lang="en-US" dirty="0"/>
              <a:t>    }</a:t>
            </a:r>
            <a:r>
              <a:rPr lang="ru-RU" dirty="0"/>
              <a:t> </a:t>
            </a:r>
            <a:r>
              <a:rPr lang="en-US" dirty="0">
                <a:solidFill>
                  <a:srgbClr val="0070C0"/>
                </a:solidFill>
              </a:rPr>
              <a:t>catch</a:t>
            </a:r>
            <a:r>
              <a:rPr lang="en-US" dirty="0"/>
              <a:t> (std::exception err)</a:t>
            </a:r>
            <a:r>
              <a:rPr lang="ru-RU" dirty="0"/>
              <a:t> </a:t>
            </a:r>
            <a:r>
              <a:rPr lang="en-US" dirty="0"/>
              <a:t>{</a:t>
            </a:r>
          </a:p>
          <a:p>
            <a:r>
              <a:rPr lang="en-US" dirty="0"/>
              <a:t>        std::</a:t>
            </a:r>
            <a:r>
              <a:rPr lang="en-US" dirty="0" err="1"/>
              <a:t>cout</a:t>
            </a:r>
            <a:r>
              <a:rPr lang="en-US" dirty="0"/>
              <a:t> &lt;&lt; </a:t>
            </a:r>
            <a:r>
              <a:rPr lang="en-US" dirty="0">
                <a:solidFill>
                  <a:srgbClr val="FF0000"/>
                </a:solidFill>
              </a:rPr>
              <a:t>"Exception!!!“ </a:t>
            </a:r>
            <a:r>
              <a:rPr lang="en-US" dirty="0"/>
              <a:t>&lt;&lt; std::</a:t>
            </a:r>
            <a:r>
              <a:rPr lang="en-US" dirty="0" err="1"/>
              <a:t>endl</a:t>
            </a:r>
            <a:r>
              <a:rPr lang="en-US" dirty="0"/>
              <a:t>;</a:t>
            </a:r>
          </a:p>
          <a:p>
            <a:r>
              <a:rPr lang="en-US" dirty="0"/>
              <a:t>    }</a:t>
            </a:r>
          </a:p>
          <a:p>
            <a:r>
              <a:rPr lang="en-US" dirty="0"/>
              <a:t>    std::</a:t>
            </a:r>
            <a:r>
              <a:rPr lang="en-US" dirty="0" err="1"/>
              <a:t>cout</a:t>
            </a:r>
            <a:r>
              <a:rPr lang="en-US" dirty="0"/>
              <a:t> &lt;&lt; </a:t>
            </a:r>
            <a:r>
              <a:rPr lang="en-US" dirty="0">
                <a:solidFill>
                  <a:srgbClr val="FF0000"/>
                </a:solidFill>
              </a:rPr>
              <a:t>"The End..."</a:t>
            </a:r>
            <a:r>
              <a:rPr lang="en-US" dirty="0"/>
              <a:t> &lt;&lt; std::</a:t>
            </a:r>
            <a:r>
              <a:rPr lang="en-US" dirty="0" err="1"/>
              <a:t>endl</a:t>
            </a:r>
            <a:r>
              <a:rPr lang="en-US" dirty="0"/>
              <a:t>;</a:t>
            </a:r>
          </a:p>
          <a:p>
            <a:r>
              <a:rPr lang="en-US" dirty="0"/>
              <a:t>    </a:t>
            </a:r>
            <a:r>
              <a:rPr lang="en-US" dirty="0">
                <a:solidFill>
                  <a:srgbClr val="0070C0"/>
                </a:solidFill>
              </a:rPr>
              <a:t>return</a:t>
            </a:r>
            <a:r>
              <a:rPr lang="en-US" dirty="0"/>
              <a:t> 0;</a:t>
            </a:r>
          </a:p>
          <a:p>
            <a:r>
              <a:rPr lang="en-US" dirty="0"/>
              <a:t>}</a:t>
            </a:r>
          </a:p>
          <a:p>
            <a:r>
              <a:rPr lang="en-US" dirty="0">
                <a:solidFill>
                  <a:srgbClr val="0070C0"/>
                </a:solidFill>
              </a:rPr>
              <a:t>double</a:t>
            </a:r>
            <a:r>
              <a:rPr lang="en-US" dirty="0"/>
              <a:t> divide(</a:t>
            </a:r>
            <a:r>
              <a:rPr lang="en-US" dirty="0">
                <a:solidFill>
                  <a:srgbClr val="0070C0"/>
                </a:solidFill>
              </a:rPr>
              <a:t>int</a:t>
            </a:r>
            <a:r>
              <a:rPr lang="en-US" dirty="0"/>
              <a:t> a, </a:t>
            </a:r>
            <a:r>
              <a:rPr lang="en-US" dirty="0">
                <a:solidFill>
                  <a:srgbClr val="0070C0"/>
                </a:solidFill>
              </a:rPr>
              <a:t>int</a:t>
            </a:r>
            <a:r>
              <a:rPr lang="en-US" dirty="0"/>
              <a:t> b)</a:t>
            </a:r>
            <a:r>
              <a:rPr lang="ru-RU" dirty="0"/>
              <a:t> </a:t>
            </a:r>
            <a:r>
              <a:rPr lang="en-US" dirty="0"/>
              <a:t>{</a:t>
            </a:r>
          </a:p>
          <a:p>
            <a:r>
              <a:rPr lang="en-US" dirty="0"/>
              <a:t>    </a:t>
            </a:r>
            <a:r>
              <a:rPr lang="en-US" dirty="0">
                <a:solidFill>
                  <a:srgbClr val="0070C0"/>
                </a:solidFill>
              </a:rPr>
              <a:t>if</a:t>
            </a:r>
            <a:r>
              <a:rPr lang="en-US" dirty="0"/>
              <a:t> (b == 0) </a:t>
            </a:r>
            <a:r>
              <a:rPr lang="en-US" dirty="0">
                <a:solidFill>
                  <a:srgbClr val="0070C0"/>
                </a:solidFill>
              </a:rPr>
              <a:t>throw</a:t>
            </a:r>
            <a:r>
              <a:rPr lang="en-US" dirty="0"/>
              <a:t> std::</a:t>
            </a:r>
            <a:r>
              <a:rPr lang="en-US" dirty="0" err="1"/>
              <a:t>runtime_error</a:t>
            </a:r>
            <a:r>
              <a:rPr lang="en-US" dirty="0"/>
              <a:t>(</a:t>
            </a:r>
            <a:r>
              <a:rPr lang="en-US" dirty="0">
                <a:solidFill>
                  <a:srgbClr val="FF0000"/>
                </a:solidFill>
              </a:rPr>
              <a:t>"Division by zero!"</a:t>
            </a:r>
            <a:r>
              <a:rPr lang="en-US" dirty="0"/>
              <a:t>);</a:t>
            </a:r>
          </a:p>
          <a:p>
            <a:r>
              <a:rPr lang="en-US" dirty="0"/>
              <a:t>    </a:t>
            </a:r>
            <a:r>
              <a:rPr lang="en-US" dirty="0">
                <a:solidFill>
                  <a:srgbClr val="0070C0"/>
                </a:solidFill>
              </a:rPr>
              <a:t>return</a:t>
            </a:r>
            <a:r>
              <a:rPr lang="en-US" dirty="0"/>
              <a:t> a / b;</a:t>
            </a:r>
          </a:p>
          <a:p>
            <a:r>
              <a:rPr lang="en-US" dirty="0"/>
              <a:t>}</a:t>
            </a:r>
            <a:endParaRPr lang="ru-RU" dirty="0"/>
          </a:p>
        </p:txBody>
      </p:sp>
      <p:sp>
        <p:nvSpPr>
          <p:cNvPr id="4" name="Номер слайда 3">
            <a:extLst>
              <a:ext uri="{FF2B5EF4-FFF2-40B4-BE49-F238E27FC236}">
                <a16:creationId xmlns:a16="http://schemas.microsoft.com/office/drawing/2014/main" xmlns="" id="{46CDB531-66C3-479B-B43B-8894FDE4F983}"/>
              </a:ext>
            </a:extLst>
          </p:cNvPr>
          <p:cNvSpPr>
            <a:spLocks noGrp="1"/>
          </p:cNvSpPr>
          <p:nvPr>
            <p:ph type="sldNum" sz="quarter" idx="12"/>
          </p:nvPr>
        </p:nvSpPr>
        <p:spPr/>
        <p:txBody>
          <a:bodyPr/>
          <a:lstStyle/>
          <a:p>
            <a:fld id="{E5031BA8-65EE-4E3E-8471-73A1F35E8A91}" type="slidenum">
              <a:rPr lang="ru-RU" smtClean="0"/>
              <a:pPr/>
              <a:t>23</a:t>
            </a:fld>
            <a:endParaRPr lang="ru-RU" dirty="0"/>
          </a:p>
        </p:txBody>
      </p:sp>
    </p:spTree>
    <p:extLst>
      <p:ext uri="{BB962C8B-B14F-4D97-AF65-F5344CB8AC3E}">
        <p14:creationId xmlns:p14="http://schemas.microsoft.com/office/powerpoint/2010/main" xmlns="" val="1693514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1792055-8CAE-4773-9445-77B61A5B3E92}"/>
              </a:ext>
            </a:extLst>
          </p:cNvPr>
          <p:cNvSpPr>
            <a:spLocks noGrp="1"/>
          </p:cNvSpPr>
          <p:nvPr>
            <p:ph type="title"/>
          </p:nvPr>
        </p:nvSpPr>
        <p:spPr/>
        <p:txBody>
          <a:bodyPr/>
          <a:lstStyle/>
          <a:p>
            <a:r>
              <a:rPr lang="ru-RU" dirty="0"/>
              <a:t>Типы исключений</a:t>
            </a:r>
          </a:p>
        </p:txBody>
      </p:sp>
      <p:sp>
        <p:nvSpPr>
          <p:cNvPr id="3" name="Объект 2">
            <a:extLst>
              <a:ext uri="{FF2B5EF4-FFF2-40B4-BE49-F238E27FC236}">
                <a16:creationId xmlns:a16="http://schemas.microsoft.com/office/drawing/2014/main" xmlns="" id="{F489DF0D-03FC-4759-8501-E44724B5B67F}"/>
              </a:ext>
            </a:extLst>
          </p:cNvPr>
          <p:cNvSpPr>
            <a:spLocks noGrp="1"/>
          </p:cNvSpPr>
          <p:nvPr>
            <p:ph idx="1"/>
          </p:nvPr>
        </p:nvSpPr>
        <p:spPr/>
        <p:txBody>
          <a:bodyPr>
            <a:normAutofit lnSpcReduction="10000"/>
          </a:bodyPr>
          <a:lstStyle/>
          <a:p>
            <a:r>
              <a:rPr lang="ru-RU" dirty="0"/>
              <a:t>Здесь функция </a:t>
            </a:r>
            <a:r>
              <a:rPr lang="ru-RU" dirty="0" err="1"/>
              <a:t>divide</a:t>
            </a:r>
            <a:r>
              <a:rPr lang="ru-RU" dirty="0"/>
              <a:t>, если параметр b равен 0, выбрасывает исключение типа </a:t>
            </a:r>
            <a:r>
              <a:rPr lang="ru-RU" dirty="0" err="1"/>
              <a:t>runtime_error</a:t>
            </a:r>
            <a:r>
              <a:rPr lang="ru-RU" dirty="0"/>
              <a:t>. Исключение инициализируется сообщением об ошибке "</a:t>
            </a:r>
            <a:r>
              <a:rPr lang="ru-RU" dirty="0" err="1"/>
              <a:t>Division</a:t>
            </a:r>
            <a:r>
              <a:rPr lang="ru-RU" dirty="0"/>
              <a:t> </a:t>
            </a:r>
            <a:r>
              <a:rPr lang="ru-RU" dirty="0" err="1"/>
              <a:t>by</a:t>
            </a:r>
            <a:r>
              <a:rPr lang="ru-RU" dirty="0"/>
              <a:t> </a:t>
            </a:r>
            <a:r>
              <a:rPr lang="ru-RU" dirty="0" err="1"/>
              <a:t>zero</a:t>
            </a:r>
            <a:r>
              <a:rPr lang="ru-RU" dirty="0"/>
              <a:t>!".</a:t>
            </a:r>
          </a:p>
          <a:p>
            <a:r>
              <a:rPr lang="ru-RU" dirty="0"/>
              <a:t>В функции </a:t>
            </a:r>
            <a:r>
              <a:rPr lang="ru-RU" dirty="0" err="1"/>
              <a:t>main</a:t>
            </a:r>
            <a:r>
              <a:rPr lang="ru-RU" dirty="0"/>
              <a:t> конструкция </a:t>
            </a:r>
            <a:r>
              <a:rPr lang="ru-RU" dirty="0" err="1"/>
              <a:t>try</a:t>
            </a:r>
            <a:r>
              <a:rPr lang="ru-RU" dirty="0"/>
              <a:t>..</a:t>
            </a:r>
            <a:r>
              <a:rPr lang="ru-RU" dirty="0" err="1"/>
              <a:t>catch</a:t>
            </a:r>
            <a:r>
              <a:rPr lang="ru-RU" dirty="0"/>
              <a:t> использует три блока </a:t>
            </a:r>
            <a:r>
              <a:rPr lang="ru-RU" dirty="0" err="1"/>
              <a:t>catch</a:t>
            </a:r>
            <a:r>
              <a:rPr lang="ru-RU" dirty="0"/>
              <a:t>. Причем последний блок представляет самый общий тип исключений </a:t>
            </a:r>
            <a:r>
              <a:rPr lang="ru-RU" dirty="0" err="1"/>
              <a:t>exception</a:t>
            </a:r>
            <a:r>
              <a:rPr lang="ru-RU" dirty="0"/>
              <a:t>. Второй блок обрабатывает исключения типа </a:t>
            </a:r>
            <a:r>
              <a:rPr lang="ru-RU" dirty="0" err="1"/>
              <a:t>runtime_error</a:t>
            </a:r>
            <a:r>
              <a:rPr lang="ru-RU" dirty="0"/>
              <a:t>, производный от </a:t>
            </a:r>
            <a:r>
              <a:rPr lang="ru-RU" dirty="0" err="1"/>
              <a:t>exception</a:t>
            </a:r>
            <a:r>
              <a:rPr lang="ru-RU" dirty="0"/>
              <a:t>. А первый блок обрабатывает исключения типа </a:t>
            </a:r>
            <a:r>
              <a:rPr lang="ru-RU" dirty="0" err="1"/>
              <a:t>overflow_error</a:t>
            </a:r>
            <a:r>
              <a:rPr lang="ru-RU" dirty="0"/>
              <a:t>, который является производным от </a:t>
            </a:r>
            <a:r>
              <a:rPr lang="ru-RU" dirty="0" err="1"/>
              <a:t>runtime_error</a:t>
            </a:r>
            <a:r>
              <a:rPr lang="ru-RU" dirty="0"/>
              <a:t>.</a:t>
            </a:r>
          </a:p>
          <a:p>
            <a:r>
              <a:rPr lang="ru-RU" dirty="0"/>
              <a:t>Также все типы исключений имеют метод </a:t>
            </a:r>
            <a:r>
              <a:rPr lang="ru-RU" dirty="0" err="1"/>
              <a:t>what</a:t>
            </a:r>
            <a:r>
              <a:rPr lang="ru-RU" dirty="0"/>
              <a:t>(), который возвращает информацию об ошибке. И в данном случае программа выдаст следующий результат:</a:t>
            </a:r>
            <a:endParaRPr lang="en-US" dirty="0"/>
          </a:p>
          <a:p>
            <a:r>
              <a:rPr lang="en-US" dirty="0" err="1"/>
              <a:t>Runtime_error</a:t>
            </a:r>
            <a:r>
              <a:rPr lang="en-US" dirty="0"/>
              <a:t>: Division by zero!</a:t>
            </a:r>
          </a:p>
          <a:p>
            <a:r>
              <a:rPr lang="en-US" dirty="0"/>
              <a:t>The End...</a:t>
            </a:r>
            <a:endParaRPr lang="ru-RU" dirty="0"/>
          </a:p>
        </p:txBody>
      </p:sp>
      <p:sp>
        <p:nvSpPr>
          <p:cNvPr id="4" name="Номер слайда 3">
            <a:extLst>
              <a:ext uri="{FF2B5EF4-FFF2-40B4-BE49-F238E27FC236}">
                <a16:creationId xmlns:a16="http://schemas.microsoft.com/office/drawing/2014/main" xmlns="" id="{46CDB531-66C3-479B-B43B-8894FDE4F983}"/>
              </a:ext>
            </a:extLst>
          </p:cNvPr>
          <p:cNvSpPr>
            <a:spLocks noGrp="1"/>
          </p:cNvSpPr>
          <p:nvPr>
            <p:ph type="sldNum" sz="quarter" idx="12"/>
          </p:nvPr>
        </p:nvSpPr>
        <p:spPr/>
        <p:txBody>
          <a:bodyPr/>
          <a:lstStyle/>
          <a:p>
            <a:fld id="{E5031BA8-65EE-4E3E-8471-73A1F35E8A91}" type="slidenum">
              <a:rPr lang="ru-RU" smtClean="0"/>
              <a:pPr/>
              <a:t>24</a:t>
            </a:fld>
            <a:endParaRPr lang="ru-RU" dirty="0"/>
          </a:p>
        </p:txBody>
      </p:sp>
    </p:spTree>
    <p:extLst>
      <p:ext uri="{BB962C8B-B14F-4D97-AF65-F5344CB8AC3E}">
        <p14:creationId xmlns:p14="http://schemas.microsoft.com/office/powerpoint/2010/main" xmlns="" val="3058982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ctrTitle"/>
          </p:nvPr>
        </p:nvSpPr>
        <p:spPr/>
        <p:txBody>
          <a:bodyPr/>
          <a:lstStyle/>
          <a:p>
            <a:r>
              <a:rPr lang="ru-RU" b="1" dirty="0" smtClean="0"/>
              <a:t>Шаблоны</a:t>
            </a:r>
            <a:endParaRPr lang="en-US" b="1" dirty="0"/>
          </a:p>
        </p:txBody>
      </p:sp>
    </p:spTree>
    <p:extLst>
      <p:ext uri="{BB962C8B-B14F-4D97-AF65-F5344CB8AC3E}">
        <p14:creationId xmlns:p14="http://schemas.microsoft.com/office/powerpoint/2010/main" xmlns="" val="24436692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C5FE21A-8714-49CB-9F64-55A74C06C8A6}"/>
              </a:ext>
            </a:extLst>
          </p:cNvPr>
          <p:cNvSpPr>
            <a:spLocks noGrp="1"/>
          </p:cNvSpPr>
          <p:nvPr>
            <p:ph type="title"/>
          </p:nvPr>
        </p:nvSpPr>
        <p:spPr/>
        <p:txBody>
          <a:bodyPr/>
          <a:lstStyle/>
          <a:p>
            <a:r>
              <a:rPr lang="ru-RU" dirty="0"/>
              <a:t>Шаблон класса</a:t>
            </a:r>
          </a:p>
        </p:txBody>
      </p:sp>
      <p:sp>
        <p:nvSpPr>
          <p:cNvPr id="3" name="Объект 2">
            <a:extLst>
              <a:ext uri="{FF2B5EF4-FFF2-40B4-BE49-F238E27FC236}">
                <a16:creationId xmlns:a16="http://schemas.microsoft.com/office/drawing/2014/main" xmlns="" id="{5224BE62-19D6-4E3B-8560-69CDE2D7A0E8}"/>
              </a:ext>
            </a:extLst>
          </p:cNvPr>
          <p:cNvSpPr>
            <a:spLocks noGrp="1"/>
          </p:cNvSpPr>
          <p:nvPr>
            <p:ph idx="1"/>
          </p:nvPr>
        </p:nvSpPr>
        <p:spPr/>
        <p:txBody>
          <a:bodyPr>
            <a:normAutofit fontScale="92500" lnSpcReduction="10000"/>
          </a:bodyPr>
          <a:lstStyle/>
          <a:p>
            <a:r>
              <a:rPr lang="ru-RU" dirty="0"/>
              <a:t>Шаблоны позволяют определить конструкции (функции, классы), которые используют определенные типы, но на момент написания кода точно не известно, что это будут за типы. Иными словами, шаблоны позволяют определить универсальные конструкции, которые не зависят от определенного типа.</a:t>
            </a:r>
          </a:p>
          <a:p>
            <a:r>
              <a:rPr lang="ru-RU" dirty="0"/>
              <a:t>Шаблон класса (</a:t>
            </a:r>
            <a:r>
              <a:rPr lang="ru-RU" dirty="0" err="1"/>
              <a:t>class</a:t>
            </a:r>
            <a:r>
              <a:rPr lang="ru-RU" dirty="0"/>
              <a:t> </a:t>
            </a:r>
            <a:r>
              <a:rPr lang="ru-RU" dirty="0" err="1"/>
              <a:t>template</a:t>
            </a:r>
            <a:r>
              <a:rPr lang="ru-RU" dirty="0"/>
              <a:t>) позволяет задать тип для объектов, используемых в классе. Но прежде чем перейти к определению шаблона класса, рассмотрим проблему, с которой мы можем столкнуться и которую позволяют решить шаблоны.</a:t>
            </a:r>
          </a:p>
          <a:p>
            <a:r>
              <a:rPr lang="ru-RU" dirty="0"/>
              <a:t>Допустим, нам надо описать класс банковского счета. Банковский счет должен иметь номер, однако на момент написания класса может быть неизвестно, какой тип будет представлять номер счета - это может быть числовой номер 1233545, а может и быть просто набор символов в виде строки, например, "1234878rtyio". На первый взгляд, мы можем просто определить два класса:</a:t>
            </a:r>
          </a:p>
        </p:txBody>
      </p:sp>
      <p:sp>
        <p:nvSpPr>
          <p:cNvPr id="4" name="Номер слайда 3">
            <a:extLst>
              <a:ext uri="{FF2B5EF4-FFF2-40B4-BE49-F238E27FC236}">
                <a16:creationId xmlns:a16="http://schemas.microsoft.com/office/drawing/2014/main" xmlns="" id="{749F2DDE-D857-470A-97FF-632434B9DCAE}"/>
              </a:ext>
            </a:extLst>
          </p:cNvPr>
          <p:cNvSpPr>
            <a:spLocks noGrp="1"/>
          </p:cNvSpPr>
          <p:nvPr>
            <p:ph type="sldNum" sz="quarter" idx="12"/>
          </p:nvPr>
        </p:nvSpPr>
        <p:spPr/>
        <p:txBody>
          <a:bodyPr/>
          <a:lstStyle/>
          <a:p>
            <a:fld id="{E5031BA8-65EE-4E3E-8471-73A1F35E8A91}" type="slidenum">
              <a:rPr lang="ru-RU" smtClean="0"/>
              <a:pPr/>
              <a:t>26</a:t>
            </a:fld>
            <a:endParaRPr lang="ru-RU" dirty="0"/>
          </a:p>
        </p:txBody>
      </p:sp>
    </p:spTree>
    <p:extLst>
      <p:ext uri="{BB962C8B-B14F-4D97-AF65-F5344CB8AC3E}">
        <p14:creationId xmlns:p14="http://schemas.microsoft.com/office/powerpoint/2010/main" xmlns="" val="544713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C5FE21A-8714-49CB-9F64-55A74C06C8A6}"/>
              </a:ext>
            </a:extLst>
          </p:cNvPr>
          <p:cNvSpPr>
            <a:spLocks noGrp="1"/>
          </p:cNvSpPr>
          <p:nvPr>
            <p:ph type="title"/>
          </p:nvPr>
        </p:nvSpPr>
        <p:spPr/>
        <p:txBody>
          <a:bodyPr/>
          <a:lstStyle/>
          <a:p>
            <a:r>
              <a:rPr lang="ru-RU" dirty="0"/>
              <a:t>Шаблон класса</a:t>
            </a:r>
          </a:p>
        </p:txBody>
      </p:sp>
      <p:sp>
        <p:nvSpPr>
          <p:cNvPr id="3" name="Объект 2">
            <a:extLst>
              <a:ext uri="{FF2B5EF4-FFF2-40B4-BE49-F238E27FC236}">
                <a16:creationId xmlns:a16="http://schemas.microsoft.com/office/drawing/2014/main" xmlns="" id="{5224BE62-19D6-4E3B-8560-69CDE2D7A0E8}"/>
              </a:ext>
            </a:extLst>
          </p:cNvPr>
          <p:cNvSpPr>
            <a:spLocks noGrp="1"/>
          </p:cNvSpPr>
          <p:nvPr>
            <p:ph idx="1"/>
          </p:nvPr>
        </p:nvSpPr>
        <p:spPr/>
        <p:txBody>
          <a:bodyPr>
            <a:normAutofit fontScale="55000" lnSpcReduction="20000"/>
          </a:bodyPr>
          <a:lstStyle/>
          <a:p>
            <a:r>
              <a:rPr lang="en-US" dirty="0">
                <a:solidFill>
                  <a:srgbClr val="0070C0"/>
                </a:solidFill>
              </a:rPr>
              <a:t>class</a:t>
            </a:r>
            <a:r>
              <a:rPr lang="en-US" dirty="0"/>
              <a:t> </a:t>
            </a:r>
            <a:r>
              <a:rPr lang="en-US" dirty="0" err="1"/>
              <a:t>IntAccount</a:t>
            </a:r>
            <a:r>
              <a:rPr lang="en-US" dirty="0"/>
              <a:t> {</a:t>
            </a:r>
          </a:p>
          <a:p>
            <a:r>
              <a:rPr lang="en-US" dirty="0">
                <a:solidFill>
                  <a:srgbClr val="0070C0"/>
                </a:solidFill>
              </a:rPr>
              <a:t>private</a:t>
            </a:r>
            <a:r>
              <a:rPr lang="en-US" dirty="0"/>
              <a:t>:</a:t>
            </a:r>
          </a:p>
          <a:p>
            <a:r>
              <a:rPr lang="en-US" dirty="0"/>
              <a:t>    </a:t>
            </a:r>
            <a:r>
              <a:rPr lang="en-US" dirty="0">
                <a:solidFill>
                  <a:srgbClr val="0070C0"/>
                </a:solidFill>
              </a:rPr>
              <a:t>int</a:t>
            </a:r>
            <a:r>
              <a:rPr lang="en-US" dirty="0"/>
              <a:t> id;</a:t>
            </a:r>
          </a:p>
          <a:p>
            <a:r>
              <a:rPr lang="en-US" dirty="0">
                <a:solidFill>
                  <a:srgbClr val="0070C0"/>
                </a:solidFill>
              </a:rPr>
              <a:t>public</a:t>
            </a:r>
            <a:r>
              <a:rPr lang="en-US" dirty="0"/>
              <a:t>:</a:t>
            </a:r>
          </a:p>
          <a:p>
            <a:r>
              <a:rPr lang="en-US" dirty="0"/>
              <a:t>    </a:t>
            </a:r>
            <a:r>
              <a:rPr lang="en-US" dirty="0" err="1"/>
              <a:t>IntAccount</a:t>
            </a:r>
            <a:r>
              <a:rPr lang="en-US" dirty="0"/>
              <a:t>(int id) : id(id)</a:t>
            </a:r>
            <a:r>
              <a:rPr lang="ru-RU" dirty="0"/>
              <a:t> </a:t>
            </a:r>
            <a:r>
              <a:rPr lang="en-US" dirty="0"/>
              <a:t>{ }</a:t>
            </a:r>
          </a:p>
          <a:p>
            <a:r>
              <a:rPr lang="en-US" dirty="0"/>
              <a:t>    </a:t>
            </a:r>
            <a:r>
              <a:rPr lang="en-US" dirty="0">
                <a:solidFill>
                  <a:srgbClr val="0070C0"/>
                </a:solidFill>
              </a:rPr>
              <a:t>int</a:t>
            </a:r>
            <a:r>
              <a:rPr lang="en-US" dirty="0"/>
              <a:t> </a:t>
            </a:r>
            <a:r>
              <a:rPr lang="en-US" dirty="0" err="1"/>
              <a:t>getId</a:t>
            </a:r>
            <a:r>
              <a:rPr lang="en-US" dirty="0"/>
              <a:t>() {</a:t>
            </a:r>
            <a:r>
              <a:rPr lang="ru-RU" dirty="0"/>
              <a:t> </a:t>
            </a:r>
            <a:r>
              <a:rPr lang="en-US" dirty="0">
                <a:solidFill>
                  <a:srgbClr val="0070C0"/>
                </a:solidFill>
              </a:rPr>
              <a:t>return</a:t>
            </a:r>
            <a:r>
              <a:rPr lang="en-US" dirty="0"/>
              <a:t> id;</a:t>
            </a:r>
            <a:r>
              <a:rPr lang="ru-RU" dirty="0"/>
              <a:t> </a:t>
            </a:r>
            <a:r>
              <a:rPr lang="en-US" dirty="0"/>
              <a:t>}</a:t>
            </a:r>
          </a:p>
          <a:p>
            <a:r>
              <a:rPr lang="en-US" dirty="0"/>
              <a:t>};</a:t>
            </a:r>
          </a:p>
          <a:p>
            <a:r>
              <a:rPr lang="en-US" dirty="0">
                <a:solidFill>
                  <a:srgbClr val="0070C0"/>
                </a:solidFill>
              </a:rPr>
              <a:t>class</a:t>
            </a:r>
            <a:r>
              <a:rPr lang="en-US" dirty="0"/>
              <a:t> </a:t>
            </a:r>
            <a:r>
              <a:rPr lang="en-US" dirty="0" err="1"/>
              <a:t>StrAccount</a:t>
            </a:r>
            <a:r>
              <a:rPr lang="en-US" dirty="0"/>
              <a:t> {</a:t>
            </a:r>
          </a:p>
          <a:p>
            <a:r>
              <a:rPr lang="en-US" dirty="0">
                <a:solidFill>
                  <a:srgbClr val="0070C0"/>
                </a:solidFill>
              </a:rPr>
              <a:t>private</a:t>
            </a:r>
            <a:r>
              <a:rPr lang="en-US" dirty="0"/>
              <a:t>:</a:t>
            </a:r>
          </a:p>
          <a:p>
            <a:r>
              <a:rPr lang="en-US" dirty="0"/>
              <a:t>    std::string id;</a:t>
            </a:r>
          </a:p>
          <a:p>
            <a:r>
              <a:rPr lang="en-US" dirty="0">
                <a:solidFill>
                  <a:srgbClr val="0070C0"/>
                </a:solidFill>
              </a:rPr>
              <a:t>public</a:t>
            </a:r>
            <a:r>
              <a:rPr lang="en-US" dirty="0"/>
              <a:t>:</a:t>
            </a:r>
          </a:p>
          <a:p>
            <a:r>
              <a:rPr lang="en-US" dirty="0"/>
              <a:t>    </a:t>
            </a:r>
            <a:r>
              <a:rPr lang="en-US" dirty="0" err="1"/>
              <a:t>StrAccount</a:t>
            </a:r>
            <a:r>
              <a:rPr lang="en-US" dirty="0"/>
              <a:t>(std::string id) : id(id)</a:t>
            </a:r>
            <a:r>
              <a:rPr lang="ru-RU" dirty="0"/>
              <a:t> </a:t>
            </a:r>
            <a:r>
              <a:rPr lang="en-US" dirty="0"/>
              <a:t>{ }</a:t>
            </a:r>
          </a:p>
          <a:p>
            <a:r>
              <a:rPr lang="en-US" dirty="0"/>
              <a:t>    std::string </a:t>
            </a:r>
            <a:r>
              <a:rPr lang="en-US" dirty="0" err="1"/>
              <a:t>getId</a:t>
            </a:r>
            <a:r>
              <a:rPr lang="en-US" dirty="0"/>
              <a:t>() {</a:t>
            </a:r>
            <a:r>
              <a:rPr lang="ru-RU" dirty="0"/>
              <a:t> </a:t>
            </a:r>
            <a:r>
              <a:rPr lang="en-US" dirty="0">
                <a:solidFill>
                  <a:srgbClr val="0070C0"/>
                </a:solidFill>
              </a:rPr>
              <a:t>return</a:t>
            </a:r>
            <a:r>
              <a:rPr lang="en-US" dirty="0"/>
              <a:t> id;</a:t>
            </a:r>
            <a:r>
              <a:rPr lang="ru-RU" dirty="0"/>
              <a:t> </a:t>
            </a:r>
            <a:r>
              <a:rPr lang="en-US" dirty="0"/>
              <a:t>}</a:t>
            </a:r>
          </a:p>
          <a:p>
            <a:r>
              <a:rPr lang="en-US" dirty="0"/>
              <a:t>};</a:t>
            </a:r>
          </a:p>
          <a:p>
            <a:r>
              <a:rPr lang="en-US" dirty="0">
                <a:solidFill>
                  <a:srgbClr val="0070C0"/>
                </a:solidFill>
              </a:rPr>
              <a:t>int</a:t>
            </a:r>
            <a:r>
              <a:rPr lang="en-US" dirty="0"/>
              <a:t> main()</a:t>
            </a:r>
            <a:r>
              <a:rPr lang="ru-RU" dirty="0"/>
              <a:t> </a:t>
            </a:r>
            <a:r>
              <a:rPr lang="en-US" dirty="0"/>
              <a:t>{</a:t>
            </a:r>
          </a:p>
          <a:p>
            <a:r>
              <a:rPr lang="en-US" dirty="0"/>
              <a:t>    </a:t>
            </a:r>
            <a:r>
              <a:rPr lang="en-US" dirty="0" err="1"/>
              <a:t>StrAccount</a:t>
            </a:r>
            <a:r>
              <a:rPr lang="en-US" dirty="0"/>
              <a:t> acc1("ca-pub1343767");</a:t>
            </a:r>
          </a:p>
          <a:p>
            <a:r>
              <a:rPr lang="en-US" dirty="0"/>
              <a:t>    </a:t>
            </a:r>
            <a:r>
              <a:rPr lang="en-US" dirty="0" err="1"/>
              <a:t>IntAccount</a:t>
            </a:r>
            <a:r>
              <a:rPr lang="en-US" dirty="0"/>
              <a:t> acc2(1234566);</a:t>
            </a:r>
          </a:p>
          <a:p>
            <a:r>
              <a:rPr lang="en-US" dirty="0"/>
              <a:t>    std::</a:t>
            </a:r>
            <a:r>
              <a:rPr lang="en-US" dirty="0" err="1"/>
              <a:t>cout</a:t>
            </a:r>
            <a:r>
              <a:rPr lang="en-US" dirty="0"/>
              <a:t> &lt;&lt; "acc1: " &lt;&lt; acc1.getId() &lt;&lt; std::</a:t>
            </a:r>
            <a:r>
              <a:rPr lang="en-US" dirty="0" err="1"/>
              <a:t>endl</a:t>
            </a:r>
            <a:r>
              <a:rPr lang="en-US" dirty="0"/>
              <a:t>;</a:t>
            </a:r>
          </a:p>
          <a:p>
            <a:r>
              <a:rPr lang="en-US" dirty="0"/>
              <a:t>    std::</a:t>
            </a:r>
            <a:r>
              <a:rPr lang="en-US" dirty="0" err="1"/>
              <a:t>cout</a:t>
            </a:r>
            <a:r>
              <a:rPr lang="en-US" dirty="0"/>
              <a:t> &lt;&lt; "acc2: " &lt;&lt; acc2.getId() &lt;&lt; std::</a:t>
            </a:r>
            <a:r>
              <a:rPr lang="en-US" dirty="0" err="1"/>
              <a:t>endl</a:t>
            </a:r>
            <a:r>
              <a:rPr lang="en-US" dirty="0"/>
              <a:t>;</a:t>
            </a:r>
          </a:p>
          <a:p>
            <a:r>
              <a:rPr lang="en-US" dirty="0"/>
              <a:t>    </a:t>
            </a:r>
            <a:r>
              <a:rPr lang="en-US" dirty="0">
                <a:solidFill>
                  <a:srgbClr val="0070C0"/>
                </a:solidFill>
              </a:rPr>
              <a:t>return</a:t>
            </a:r>
            <a:r>
              <a:rPr lang="en-US" dirty="0"/>
              <a:t> 0;</a:t>
            </a:r>
          </a:p>
          <a:p>
            <a:r>
              <a:rPr lang="en-US" dirty="0"/>
              <a:t>}</a:t>
            </a:r>
            <a:endParaRPr lang="ru-RU" dirty="0"/>
          </a:p>
        </p:txBody>
      </p:sp>
      <p:sp>
        <p:nvSpPr>
          <p:cNvPr id="4" name="Номер слайда 3">
            <a:extLst>
              <a:ext uri="{FF2B5EF4-FFF2-40B4-BE49-F238E27FC236}">
                <a16:creationId xmlns:a16="http://schemas.microsoft.com/office/drawing/2014/main" xmlns="" id="{749F2DDE-D857-470A-97FF-632434B9DCAE}"/>
              </a:ext>
            </a:extLst>
          </p:cNvPr>
          <p:cNvSpPr>
            <a:spLocks noGrp="1"/>
          </p:cNvSpPr>
          <p:nvPr>
            <p:ph type="sldNum" sz="quarter" idx="12"/>
          </p:nvPr>
        </p:nvSpPr>
        <p:spPr/>
        <p:txBody>
          <a:bodyPr/>
          <a:lstStyle/>
          <a:p>
            <a:fld id="{E5031BA8-65EE-4E3E-8471-73A1F35E8A91}" type="slidenum">
              <a:rPr lang="ru-RU" smtClean="0"/>
              <a:pPr/>
              <a:t>27</a:t>
            </a:fld>
            <a:endParaRPr lang="ru-RU" dirty="0"/>
          </a:p>
        </p:txBody>
      </p:sp>
    </p:spTree>
    <p:extLst>
      <p:ext uri="{BB962C8B-B14F-4D97-AF65-F5344CB8AC3E}">
        <p14:creationId xmlns:p14="http://schemas.microsoft.com/office/powerpoint/2010/main" xmlns="" val="9145195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C5FE21A-8714-49CB-9F64-55A74C06C8A6}"/>
              </a:ext>
            </a:extLst>
          </p:cNvPr>
          <p:cNvSpPr>
            <a:spLocks noGrp="1"/>
          </p:cNvSpPr>
          <p:nvPr>
            <p:ph type="title"/>
          </p:nvPr>
        </p:nvSpPr>
        <p:spPr/>
        <p:txBody>
          <a:bodyPr/>
          <a:lstStyle/>
          <a:p>
            <a:r>
              <a:rPr lang="ru-RU" dirty="0"/>
              <a:t>Шаблон класса</a:t>
            </a:r>
          </a:p>
        </p:txBody>
      </p:sp>
      <p:sp>
        <p:nvSpPr>
          <p:cNvPr id="3" name="Объект 2">
            <a:extLst>
              <a:ext uri="{FF2B5EF4-FFF2-40B4-BE49-F238E27FC236}">
                <a16:creationId xmlns:a16="http://schemas.microsoft.com/office/drawing/2014/main" xmlns="" id="{5224BE62-19D6-4E3B-8560-69CDE2D7A0E8}"/>
              </a:ext>
            </a:extLst>
          </p:cNvPr>
          <p:cNvSpPr>
            <a:spLocks noGrp="1"/>
          </p:cNvSpPr>
          <p:nvPr>
            <p:ph idx="1"/>
          </p:nvPr>
        </p:nvSpPr>
        <p:spPr/>
        <p:txBody>
          <a:bodyPr>
            <a:normAutofit fontScale="92500"/>
          </a:bodyPr>
          <a:lstStyle/>
          <a:p>
            <a:r>
              <a:rPr lang="ru-RU" dirty="0"/>
              <a:t>Хотя данный пример работает, но по сути мы получаем два идентичных класса, которые отличаются только типом </a:t>
            </a:r>
            <a:r>
              <a:rPr lang="ru-RU" dirty="0" err="1"/>
              <a:t>id</a:t>
            </a:r>
            <a:r>
              <a:rPr lang="ru-RU" dirty="0"/>
              <a:t>.</a:t>
            </a:r>
          </a:p>
          <a:p>
            <a:r>
              <a:rPr lang="ru-RU" dirty="0"/>
              <a:t>Шаблоны класса позволяют уменьшить повторяемость кода, задав для класса </a:t>
            </a:r>
            <a:r>
              <a:rPr lang="ru-RU" dirty="0">
                <a:solidFill>
                  <a:srgbClr val="0070C0"/>
                </a:solidFill>
              </a:rPr>
              <a:t>универсальный тип</a:t>
            </a:r>
            <a:r>
              <a:rPr lang="ru-RU" dirty="0"/>
              <a:t>.</a:t>
            </a:r>
          </a:p>
          <a:p>
            <a:r>
              <a:rPr lang="ru-RU" dirty="0"/>
              <a:t>Изменим код, применив шаблоны:</a:t>
            </a:r>
          </a:p>
          <a:p>
            <a:r>
              <a:rPr lang="en-US" dirty="0">
                <a:solidFill>
                  <a:srgbClr val="0070C0"/>
                </a:solidFill>
              </a:rPr>
              <a:t>template</a:t>
            </a:r>
            <a:r>
              <a:rPr lang="en-US" dirty="0"/>
              <a:t> &lt;</a:t>
            </a:r>
            <a:r>
              <a:rPr lang="en-US" dirty="0" err="1">
                <a:solidFill>
                  <a:srgbClr val="0070C0"/>
                </a:solidFill>
              </a:rPr>
              <a:t>typename</a:t>
            </a:r>
            <a:r>
              <a:rPr lang="en-US" dirty="0"/>
              <a:t> T&gt;</a:t>
            </a:r>
          </a:p>
          <a:p>
            <a:r>
              <a:rPr lang="en-US" dirty="0">
                <a:solidFill>
                  <a:srgbClr val="0070C0"/>
                </a:solidFill>
              </a:rPr>
              <a:t>class</a:t>
            </a:r>
            <a:r>
              <a:rPr lang="en-US" dirty="0"/>
              <a:t> Account {</a:t>
            </a:r>
          </a:p>
          <a:p>
            <a:r>
              <a:rPr lang="en-US" dirty="0">
                <a:solidFill>
                  <a:srgbClr val="0070C0"/>
                </a:solidFill>
              </a:rPr>
              <a:t>private</a:t>
            </a:r>
            <a:r>
              <a:rPr lang="en-US" dirty="0"/>
              <a:t>:</a:t>
            </a:r>
          </a:p>
          <a:p>
            <a:r>
              <a:rPr lang="en-US" dirty="0"/>
              <a:t>    T id;</a:t>
            </a:r>
          </a:p>
          <a:p>
            <a:r>
              <a:rPr lang="en-US" dirty="0">
                <a:solidFill>
                  <a:srgbClr val="0070C0"/>
                </a:solidFill>
              </a:rPr>
              <a:t>public</a:t>
            </a:r>
            <a:r>
              <a:rPr lang="en-US" dirty="0"/>
              <a:t>:</a:t>
            </a:r>
          </a:p>
          <a:p>
            <a:r>
              <a:rPr lang="en-US" dirty="0"/>
              <a:t>    Account(T id) : id(id)</a:t>
            </a:r>
            <a:r>
              <a:rPr lang="ru-RU" dirty="0"/>
              <a:t> </a:t>
            </a:r>
            <a:r>
              <a:rPr lang="en-US" dirty="0"/>
              <a:t>{ }</a:t>
            </a:r>
          </a:p>
          <a:p>
            <a:r>
              <a:rPr lang="en-US" dirty="0"/>
              <a:t>    T </a:t>
            </a:r>
            <a:r>
              <a:rPr lang="en-US" dirty="0" err="1"/>
              <a:t>getId</a:t>
            </a:r>
            <a:r>
              <a:rPr lang="en-US" dirty="0"/>
              <a:t>() {</a:t>
            </a:r>
            <a:r>
              <a:rPr lang="ru-RU" dirty="0"/>
              <a:t> </a:t>
            </a:r>
            <a:r>
              <a:rPr lang="en-US" dirty="0">
                <a:solidFill>
                  <a:srgbClr val="0070C0"/>
                </a:solidFill>
              </a:rPr>
              <a:t>return</a:t>
            </a:r>
            <a:r>
              <a:rPr lang="en-US" dirty="0"/>
              <a:t> id;</a:t>
            </a:r>
            <a:r>
              <a:rPr lang="ru-RU" dirty="0"/>
              <a:t> </a:t>
            </a:r>
            <a:r>
              <a:rPr lang="en-US" dirty="0"/>
              <a:t>}</a:t>
            </a:r>
          </a:p>
          <a:p>
            <a:r>
              <a:rPr lang="en-US" dirty="0"/>
              <a:t>};</a:t>
            </a:r>
            <a:endParaRPr lang="ru-RU" dirty="0"/>
          </a:p>
        </p:txBody>
      </p:sp>
      <p:sp>
        <p:nvSpPr>
          <p:cNvPr id="4" name="Номер слайда 3">
            <a:extLst>
              <a:ext uri="{FF2B5EF4-FFF2-40B4-BE49-F238E27FC236}">
                <a16:creationId xmlns:a16="http://schemas.microsoft.com/office/drawing/2014/main" xmlns="" id="{749F2DDE-D857-470A-97FF-632434B9DCAE}"/>
              </a:ext>
            </a:extLst>
          </p:cNvPr>
          <p:cNvSpPr>
            <a:spLocks noGrp="1"/>
          </p:cNvSpPr>
          <p:nvPr>
            <p:ph type="sldNum" sz="quarter" idx="12"/>
          </p:nvPr>
        </p:nvSpPr>
        <p:spPr/>
        <p:txBody>
          <a:bodyPr/>
          <a:lstStyle/>
          <a:p>
            <a:fld id="{E5031BA8-65EE-4E3E-8471-73A1F35E8A91}" type="slidenum">
              <a:rPr lang="ru-RU" smtClean="0"/>
              <a:pPr/>
              <a:t>28</a:t>
            </a:fld>
            <a:endParaRPr lang="ru-RU" dirty="0"/>
          </a:p>
        </p:txBody>
      </p:sp>
    </p:spTree>
    <p:extLst>
      <p:ext uri="{BB962C8B-B14F-4D97-AF65-F5344CB8AC3E}">
        <p14:creationId xmlns:p14="http://schemas.microsoft.com/office/powerpoint/2010/main" xmlns="" val="14836417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C5FE21A-8714-49CB-9F64-55A74C06C8A6}"/>
              </a:ext>
            </a:extLst>
          </p:cNvPr>
          <p:cNvSpPr>
            <a:spLocks noGrp="1"/>
          </p:cNvSpPr>
          <p:nvPr>
            <p:ph type="title"/>
          </p:nvPr>
        </p:nvSpPr>
        <p:spPr/>
        <p:txBody>
          <a:bodyPr/>
          <a:lstStyle/>
          <a:p>
            <a:r>
              <a:rPr lang="ru-RU" dirty="0"/>
              <a:t>Шаблон класса</a:t>
            </a:r>
          </a:p>
        </p:txBody>
      </p:sp>
      <p:sp>
        <p:nvSpPr>
          <p:cNvPr id="3" name="Объект 2">
            <a:extLst>
              <a:ext uri="{FF2B5EF4-FFF2-40B4-BE49-F238E27FC236}">
                <a16:creationId xmlns:a16="http://schemas.microsoft.com/office/drawing/2014/main" xmlns="" id="{5224BE62-19D6-4E3B-8560-69CDE2D7A0E8}"/>
              </a:ext>
            </a:extLst>
          </p:cNvPr>
          <p:cNvSpPr>
            <a:spLocks noGrp="1"/>
          </p:cNvSpPr>
          <p:nvPr>
            <p:ph idx="1"/>
          </p:nvPr>
        </p:nvSpPr>
        <p:spPr/>
        <p:txBody>
          <a:bodyPr>
            <a:normAutofit fontScale="92500" lnSpcReduction="10000"/>
          </a:bodyPr>
          <a:lstStyle/>
          <a:p>
            <a:r>
              <a:rPr lang="ru-RU" dirty="0"/>
              <a:t>Для применения шаблонов перед классом указывается ключевое слово </a:t>
            </a:r>
            <a:r>
              <a:rPr lang="ru-RU" dirty="0" err="1">
                <a:solidFill>
                  <a:srgbClr val="0070C0"/>
                </a:solidFill>
              </a:rPr>
              <a:t>template</a:t>
            </a:r>
            <a:r>
              <a:rPr lang="ru-RU" dirty="0"/>
              <a:t>, после которого идут угловые скобки.</a:t>
            </a:r>
          </a:p>
          <a:p>
            <a:r>
              <a:rPr lang="ru-RU" dirty="0"/>
              <a:t>В угловых скобках после слова </a:t>
            </a:r>
            <a:r>
              <a:rPr lang="ru-RU" dirty="0" err="1"/>
              <a:t>typename</a:t>
            </a:r>
            <a:r>
              <a:rPr lang="ru-RU" dirty="0"/>
              <a:t> идет параметр шаблона.</a:t>
            </a:r>
          </a:p>
          <a:p>
            <a:r>
              <a:rPr lang="ru-RU" dirty="0"/>
              <a:t>Можно определить несколько параметров шаблона, в примере выше применяется только один параметр.</a:t>
            </a:r>
          </a:p>
          <a:p>
            <a:r>
              <a:rPr lang="ru-RU" dirty="0"/>
              <a:t>Параметр шаблона представляет произвольный идентификатор, в качестве которого, как правило, применяются заглавные буквы, например, T. Но это необязательно.</a:t>
            </a:r>
          </a:p>
          <a:p>
            <a:r>
              <a:rPr lang="ru-RU" dirty="0"/>
              <a:t>То есть в данном случае параметр T будет представлять некоторый тип, который становится известным во время компиляции. Это может быть и тип </a:t>
            </a:r>
            <a:r>
              <a:rPr lang="ru-RU" dirty="0" err="1"/>
              <a:t>int</a:t>
            </a:r>
            <a:r>
              <a:rPr lang="ru-RU" dirty="0"/>
              <a:t>, и </a:t>
            </a:r>
            <a:r>
              <a:rPr lang="ru-RU" dirty="0" err="1"/>
              <a:t>double</a:t>
            </a:r>
            <a:r>
              <a:rPr lang="ru-RU" dirty="0"/>
              <a:t>, и </a:t>
            </a:r>
            <a:r>
              <a:rPr lang="ru-RU" dirty="0" err="1"/>
              <a:t>string</a:t>
            </a:r>
            <a:r>
              <a:rPr lang="ru-RU" dirty="0"/>
              <a:t>, и любой другой тип. И теперь идентификатор счета будет представлять тип, который передается через параметр T.</a:t>
            </a:r>
          </a:p>
          <a:p>
            <a:r>
              <a:rPr lang="ru-RU" dirty="0"/>
              <a:t>Используем этот класс:</a:t>
            </a:r>
          </a:p>
        </p:txBody>
      </p:sp>
      <p:sp>
        <p:nvSpPr>
          <p:cNvPr id="4" name="Номер слайда 3">
            <a:extLst>
              <a:ext uri="{FF2B5EF4-FFF2-40B4-BE49-F238E27FC236}">
                <a16:creationId xmlns:a16="http://schemas.microsoft.com/office/drawing/2014/main" xmlns="" id="{749F2DDE-D857-470A-97FF-632434B9DCAE}"/>
              </a:ext>
            </a:extLst>
          </p:cNvPr>
          <p:cNvSpPr>
            <a:spLocks noGrp="1"/>
          </p:cNvSpPr>
          <p:nvPr>
            <p:ph type="sldNum" sz="quarter" idx="12"/>
          </p:nvPr>
        </p:nvSpPr>
        <p:spPr/>
        <p:txBody>
          <a:bodyPr/>
          <a:lstStyle/>
          <a:p>
            <a:fld id="{E5031BA8-65EE-4E3E-8471-73A1F35E8A91}" type="slidenum">
              <a:rPr lang="ru-RU" smtClean="0"/>
              <a:pPr/>
              <a:t>29</a:t>
            </a:fld>
            <a:endParaRPr lang="ru-RU" dirty="0"/>
          </a:p>
        </p:txBody>
      </p:sp>
    </p:spTree>
    <p:extLst>
      <p:ext uri="{BB962C8B-B14F-4D97-AF65-F5344CB8AC3E}">
        <p14:creationId xmlns:p14="http://schemas.microsoft.com/office/powerpoint/2010/main" xmlns="" val="2711418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Зачем нужны исключения</a:t>
            </a:r>
            <a:endParaRPr lang="en-US" b="1" dirty="0"/>
          </a:p>
        </p:txBody>
      </p:sp>
      <p:sp>
        <p:nvSpPr>
          <p:cNvPr id="3" name="Содержимое 2"/>
          <p:cNvSpPr>
            <a:spLocks noGrp="1"/>
          </p:cNvSpPr>
          <p:nvPr>
            <p:ph idx="1"/>
          </p:nvPr>
        </p:nvSpPr>
        <p:spPr/>
        <p:txBody>
          <a:bodyPr>
            <a:normAutofit/>
          </a:bodyPr>
          <a:lstStyle/>
          <a:p>
            <a:pPr lvl="0"/>
            <a:r>
              <a:rPr lang="ru-RU" dirty="0" smtClean="0"/>
              <a:t>При работе программ возникают т.н. </a:t>
            </a:r>
            <a:r>
              <a:rPr lang="ru-RU" b="1" dirty="0" smtClean="0">
                <a:solidFill>
                  <a:srgbClr val="00B050"/>
                </a:solidFill>
              </a:rPr>
              <a:t>исключительные ситуации</a:t>
            </a:r>
            <a:r>
              <a:rPr lang="ru-RU" dirty="0" smtClean="0"/>
              <a:t>, когда дальнейшее нормальное выполнение приложения становится невозможным. </a:t>
            </a:r>
          </a:p>
          <a:p>
            <a:r>
              <a:rPr lang="ru-RU" dirty="0" smtClean="0"/>
              <a:t>Это </a:t>
            </a:r>
            <a:r>
              <a:rPr lang="ru-RU" dirty="0" smtClean="0"/>
              <a:t>ошибки, возникающие во время работы </a:t>
            </a:r>
            <a:r>
              <a:rPr lang="ru-RU" dirty="0" smtClean="0"/>
              <a:t>программы. Они </a:t>
            </a:r>
            <a:r>
              <a:rPr lang="ru-RU" dirty="0" smtClean="0"/>
              <a:t>могут быть вызваны различными обстоятельствами:</a:t>
            </a:r>
          </a:p>
          <a:p>
            <a:pPr lvl="1"/>
            <a:r>
              <a:rPr lang="ru-RU" dirty="0" smtClean="0"/>
              <a:t>выход за пределы памяти</a:t>
            </a:r>
          </a:p>
          <a:p>
            <a:pPr lvl="1"/>
            <a:r>
              <a:rPr lang="ru-RU" dirty="0" smtClean="0"/>
              <a:t>ошибка открытия файла</a:t>
            </a:r>
          </a:p>
          <a:p>
            <a:pPr lvl="1"/>
            <a:r>
              <a:rPr lang="ru-RU" dirty="0" smtClean="0"/>
              <a:t>попытка инициализировать объект недопустимым значением</a:t>
            </a:r>
          </a:p>
          <a:p>
            <a:pPr lvl="1"/>
            <a:r>
              <a:rPr lang="ru-RU" dirty="0" smtClean="0"/>
              <a:t>использование индекса, выходящего за пределы вектора</a:t>
            </a:r>
            <a:endParaRPr lang="en-US" dirty="0" smtClean="0"/>
          </a:p>
          <a:p>
            <a:pPr lvl="1"/>
            <a:r>
              <a:rPr lang="ru-RU" dirty="0" smtClean="0"/>
              <a:t>неправильные действия пользователя</a:t>
            </a:r>
            <a:endParaRPr lang="en-US" dirty="0" smtClean="0"/>
          </a:p>
          <a:p>
            <a:pPr lvl="1"/>
            <a:r>
              <a:rPr lang="ru-RU" dirty="0" smtClean="0"/>
              <a:t>неверные данные и т.д.</a:t>
            </a:r>
          </a:p>
          <a:p>
            <a:pPr lvl="1"/>
            <a:endParaRPr lang="en-US" dirty="0" smtClean="0"/>
          </a:p>
          <a:p>
            <a:endParaRPr lang="en-US" dirty="0"/>
          </a:p>
        </p:txBody>
      </p:sp>
      <p:sp>
        <p:nvSpPr>
          <p:cNvPr id="4" name="Номер слайда 3"/>
          <p:cNvSpPr>
            <a:spLocks noGrp="1"/>
          </p:cNvSpPr>
          <p:nvPr>
            <p:ph type="sldNum" sz="quarter" idx="12"/>
          </p:nvPr>
        </p:nvSpPr>
        <p:spPr/>
        <p:txBody>
          <a:bodyPr/>
          <a:lstStyle/>
          <a:p>
            <a:fld id="{E5031BA8-65EE-4E3E-8471-73A1F35E8A91}" type="slidenum">
              <a:rPr lang="ru-RU" smtClean="0"/>
              <a:pPr/>
              <a:t>3</a:t>
            </a:fld>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C5FE21A-8714-49CB-9F64-55A74C06C8A6}"/>
              </a:ext>
            </a:extLst>
          </p:cNvPr>
          <p:cNvSpPr>
            <a:spLocks noGrp="1"/>
          </p:cNvSpPr>
          <p:nvPr>
            <p:ph type="title"/>
          </p:nvPr>
        </p:nvSpPr>
        <p:spPr/>
        <p:txBody>
          <a:bodyPr/>
          <a:lstStyle/>
          <a:p>
            <a:r>
              <a:rPr lang="ru-RU" dirty="0"/>
              <a:t>Шаблон класса</a:t>
            </a:r>
          </a:p>
        </p:txBody>
      </p:sp>
      <p:sp>
        <p:nvSpPr>
          <p:cNvPr id="3" name="Объект 2">
            <a:extLst>
              <a:ext uri="{FF2B5EF4-FFF2-40B4-BE49-F238E27FC236}">
                <a16:creationId xmlns:a16="http://schemas.microsoft.com/office/drawing/2014/main" xmlns="" id="{5224BE62-19D6-4E3B-8560-69CDE2D7A0E8}"/>
              </a:ext>
            </a:extLst>
          </p:cNvPr>
          <p:cNvSpPr>
            <a:spLocks noGrp="1"/>
          </p:cNvSpPr>
          <p:nvPr>
            <p:ph idx="1"/>
          </p:nvPr>
        </p:nvSpPr>
        <p:spPr/>
        <p:txBody>
          <a:bodyPr>
            <a:normAutofit/>
          </a:bodyPr>
          <a:lstStyle/>
          <a:p>
            <a:r>
              <a:rPr lang="ru-RU" dirty="0"/>
              <a:t>При использовании шаблона класса необходимо в угловых скобках после названия класса указать конкретный тип, который будет применяться вместо параметра T. Так, в первом случае вместо T применяется тип </a:t>
            </a:r>
            <a:r>
              <a:rPr lang="ru-RU" dirty="0" err="1"/>
              <a:t>string</a:t>
            </a:r>
            <a:r>
              <a:rPr lang="ru-RU" dirty="0"/>
              <a:t>, поэтому в конструктор класса можно передать строку:</a:t>
            </a:r>
          </a:p>
          <a:p>
            <a:r>
              <a:rPr lang="en-US" dirty="0">
                <a:solidFill>
                  <a:srgbClr val="0070C0"/>
                </a:solidFill>
              </a:rPr>
              <a:t>int</a:t>
            </a:r>
            <a:r>
              <a:rPr lang="en-US" dirty="0"/>
              <a:t> main()</a:t>
            </a:r>
            <a:r>
              <a:rPr lang="ru-RU" dirty="0"/>
              <a:t> </a:t>
            </a:r>
            <a:r>
              <a:rPr lang="en-US" dirty="0"/>
              <a:t>{</a:t>
            </a:r>
          </a:p>
          <a:p>
            <a:r>
              <a:rPr lang="en-US" dirty="0"/>
              <a:t>    Account&lt;std::string&gt; acc1(</a:t>
            </a:r>
            <a:r>
              <a:rPr lang="en-US" dirty="0">
                <a:solidFill>
                  <a:srgbClr val="FF0000"/>
                </a:solidFill>
              </a:rPr>
              <a:t>"ca-pub1343767"</a:t>
            </a:r>
            <a:r>
              <a:rPr lang="en-US" dirty="0"/>
              <a:t>);</a:t>
            </a:r>
          </a:p>
          <a:p>
            <a:r>
              <a:rPr lang="en-US" dirty="0"/>
              <a:t>    Account&lt;</a:t>
            </a:r>
            <a:r>
              <a:rPr lang="en-US" dirty="0">
                <a:solidFill>
                  <a:srgbClr val="0070C0"/>
                </a:solidFill>
              </a:rPr>
              <a:t>int</a:t>
            </a:r>
            <a:r>
              <a:rPr lang="en-US" dirty="0"/>
              <a:t>&gt; acc2(1234566);</a:t>
            </a:r>
          </a:p>
          <a:p>
            <a:r>
              <a:rPr lang="en-US" dirty="0"/>
              <a:t>    std::</a:t>
            </a:r>
            <a:r>
              <a:rPr lang="en-US" dirty="0" err="1"/>
              <a:t>cout</a:t>
            </a:r>
            <a:r>
              <a:rPr lang="en-US" dirty="0"/>
              <a:t> &lt;&lt; </a:t>
            </a:r>
            <a:r>
              <a:rPr lang="en-US" dirty="0">
                <a:solidFill>
                  <a:srgbClr val="FF0000"/>
                </a:solidFill>
              </a:rPr>
              <a:t>"acc1: "</a:t>
            </a:r>
            <a:r>
              <a:rPr lang="en-US" dirty="0"/>
              <a:t> &lt;&lt; acc1.getId() &lt;&lt; std::</a:t>
            </a:r>
            <a:r>
              <a:rPr lang="en-US" dirty="0" err="1"/>
              <a:t>endl</a:t>
            </a:r>
            <a:r>
              <a:rPr lang="en-US" dirty="0"/>
              <a:t>;</a:t>
            </a:r>
          </a:p>
          <a:p>
            <a:r>
              <a:rPr lang="en-US" dirty="0"/>
              <a:t>    std::</a:t>
            </a:r>
            <a:r>
              <a:rPr lang="en-US" dirty="0" err="1"/>
              <a:t>cout</a:t>
            </a:r>
            <a:r>
              <a:rPr lang="en-US" dirty="0"/>
              <a:t> &lt;&lt; </a:t>
            </a:r>
            <a:r>
              <a:rPr lang="en-US" dirty="0">
                <a:solidFill>
                  <a:srgbClr val="FF0000"/>
                </a:solidFill>
              </a:rPr>
              <a:t>"acc2: "</a:t>
            </a:r>
            <a:r>
              <a:rPr lang="en-US" dirty="0"/>
              <a:t> &lt;&lt; acc2.getId() &lt;&lt; std::</a:t>
            </a:r>
            <a:r>
              <a:rPr lang="en-US" dirty="0" err="1"/>
              <a:t>endl</a:t>
            </a:r>
            <a:r>
              <a:rPr lang="en-US" dirty="0"/>
              <a:t>;</a:t>
            </a:r>
          </a:p>
          <a:p>
            <a:r>
              <a:rPr lang="en-US" dirty="0"/>
              <a:t>    </a:t>
            </a:r>
            <a:r>
              <a:rPr lang="en-US" dirty="0">
                <a:solidFill>
                  <a:srgbClr val="0070C0"/>
                </a:solidFill>
              </a:rPr>
              <a:t>return</a:t>
            </a:r>
            <a:r>
              <a:rPr lang="en-US" dirty="0"/>
              <a:t> 0;</a:t>
            </a:r>
          </a:p>
          <a:p>
            <a:r>
              <a:rPr lang="en-US" dirty="0"/>
              <a:t>}</a:t>
            </a:r>
            <a:endParaRPr lang="ru-RU" dirty="0"/>
          </a:p>
        </p:txBody>
      </p:sp>
      <p:sp>
        <p:nvSpPr>
          <p:cNvPr id="4" name="Номер слайда 3">
            <a:extLst>
              <a:ext uri="{FF2B5EF4-FFF2-40B4-BE49-F238E27FC236}">
                <a16:creationId xmlns:a16="http://schemas.microsoft.com/office/drawing/2014/main" xmlns="" id="{749F2DDE-D857-470A-97FF-632434B9DCAE}"/>
              </a:ext>
            </a:extLst>
          </p:cNvPr>
          <p:cNvSpPr>
            <a:spLocks noGrp="1"/>
          </p:cNvSpPr>
          <p:nvPr>
            <p:ph type="sldNum" sz="quarter" idx="12"/>
          </p:nvPr>
        </p:nvSpPr>
        <p:spPr/>
        <p:txBody>
          <a:bodyPr/>
          <a:lstStyle/>
          <a:p>
            <a:fld id="{E5031BA8-65EE-4E3E-8471-73A1F35E8A91}" type="slidenum">
              <a:rPr lang="ru-RU" smtClean="0"/>
              <a:pPr/>
              <a:t>30</a:t>
            </a:fld>
            <a:endParaRPr lang="ru-RU" dirty="0"/>
          </a:p>
        </p:txBody>
      </p:sp>
    </p:spTree>
    <p:extLst>
      <p:ext uri="{BB962C8B-B14F-4D97-AF65-F5344CB8AC3E}">
        <p14:creationId xmlns:p14="http://schemas.microsoft.com/office/powerpoint/2010/main" xmlns="" val="4081595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C5FE21A-8714-49CB-9F64-55A74C06C8A6}"/>
              </a:ext>
            </a:extLst>
          </p:cNvPr>
          <p:cNvSpPr>
            <a:spLocks noGrp="1"/>
          </p:cNvSpPr>
          <p:nvPr>
            <p:ph type="title"/>
          </p:nvPr>
        </p:nvSpPr>
        <p:spPr/>
        <p:txBody>
          <a:bodyPr/>
          <a:lstStyle/>
          <a:p>
            <a:r>
              <a:rPr lang="ru-RU" dirty="0"/>
              <a:t>Шаблон класса</a:t>
            </a:r>
          </a:p>
        </p:txBody>
      </p:sp>
      <p:sp>
        <p:nvSpPr>
          <p:cNvPr id="3" name="Объект 2">
            <a:extLst>
              <a:ext uri="{FF2B5EF4-FFF2-40B4-BE49-F238E27FC236}">
                <a16:creationId xmlns:a16="http://schemas.microsoft.com/office/drawing/2014/main" xmlns="" id="{5224BE62-19D6-4E3B-8560-69CDE2D7A0E8}"/>
              </a:ext>
            </a:extLst>
          </p:cNvPr>
          <p:cNvSpPr>
            <a:spLocks noGrp="1"/>
          </p:cNvSpPr>
          <p:nvPr>
            <p:ph idx="1"/>
          </p:nvPr>
        </p:nvSpPr>
        <p:spPr/>
        <p:txBody>
          <a:bodyPr>
            <a:normAutofit fontScale="47500" lnSpcReduction="20000"/>
          </a:bodyPr>
          <a:lstStyle/>
          <a:p>
            <a:r>
              <a:rPr lang="ru-RU" dirty="0"/>
              <a:t>Также можно применять сразу несколько параметров.</a:t>
            </a:r>
          </a:p>
          <a:p>
            <a:r>
              <a:rPr lang="ru-RU" dirty="0"/>
              <a:t>Например, необходимо определить класс банковского перевода:</a:t>
            </a:r>
          </a:p>
          <a:p>
            <a:r>
              <a:rPr lang="en-US" dirty="0">
                <a:solidFill>
                  <a:srgbClr val="0070C0"/>
                </a:solidFill>
              </a:rPr>
              <a:t>template</a:t>
            </a:r>
            <a:r>
              <a:rPr lang="en-US" dirty="0"/>
              <a:t> &lt;</a:t>
            </a:r>
            <a:r>
              <a:rPr lang="en-US" dirty="0" err="1">
                <a:solidFill>
                  <a:srgbClr val="0070C0"/>
                </a:solidFill>
              </a:rPr>
              <a:t>typename</a:t>
            </a:r>
            <a:r>
              <a:rPr lang="en-US" dirty="0"/>
              <a:t> T, </a:t>
            </a:r>
            <a:r>
              <a:rPr lang="en-US" dirty="0" err="1">
                <a:solidFill>
                  <a:srgbClr val="0070C0"/>
                </a:solidFill>
              </a:rPr>
              <a:t>typename</a:t>
            </a:r>
            <a:r>
              <a:rPr lang="en-US" dirty="0"/>
              <a:t> V&gt;</a:t>
            </a:r>
          </a:p>
          <a:p>
            <a:r>
              <a:rPr lang="en-US" dirty="0">
                <a:solidFill>
                  <a:srgbClr val="0070C0"/>
                </a:solidFill>
              </a:rPr>
              <a:t>class</a:t>
            </a:r>
            <a:r>
              <a:rPr lang="en-US" dirty="0"/>
              <a:t> Transaction</a:t>
            </a:r>
            <a:r>
              <a:rPr lang="ru-RU" dirty="0"/>
              <a:t> </a:t>
            </a:r>
            <a:r>
              <a:rPr lang="en-US" dirty="0"/>
              <a:t>{</a:t>
            </a:r>
          </a:p>
          <a:p>
            <a:r>
              <a:rPr lang="en-US" dirty="0">
                <a:solidFill>
                  <a:srgbClr val="0070C0"/>
                </a:solidFill>
              </a:rPr>
              <a:t>public</a:t>
            </a:r>
            <a:r>
              <a:rPr lang="en-US" dirty="0"/>
              <a:t>:</a:t>
            </a:r>
          </a:p>
          <a:p>
            <a:r>
              <a:rPr lang="en-US" dirty="0"/>
              <a:t>    Transaction(T </a:t>
            </a:r>
            <a:r>
              <a:rPr lang="en-US" dirty="0" err="1"/>
              <a:t>fromAcc</a:t>
            </a:r>
            <a:r>
              <a:rPr lang="en-US" dirty="0"/>
              <a:t>, T </a:t>
            </a:r>
            <a:r>
              <a:rPr lang="en-US" dirty="0" err="1"/>
              <a:t>toAcc</a:t>
            </a:r>
            <a:r>
              <a:rPr lang="en-US" dirty="0"/>
              <a:t>, V code, </a:t>
            </a:r>
            <a:r>
              <a:rPr lang="en-US" dirty="0">
                <a:solidFill>
                  <a:srgbClr val="0070C0"/>
                </a:solidFill>
              </a:rPr>
              <a:t>int</a:t>
            </a:r>
            <a:r>
              <a:rPr lang="en-US" dirty="0"/>
              <a:t> sum):</a:t>
            </a:r>
          </a:p>
          <a:p>
            <a:r>
              <a:rPr lang="en-US" dirty="0"/>
              <a:t>        </a:t>
            </a:r>
            <a:r>
              <a:rPr lang="en-US" dirty="0" err="1"/>
              <a:t>fromAccount</a:t>
            </a:r>
            <a:r>
              <a:rPr lang="en-US" dirty="0"/>
              <a:t>(</a:t>
            </a:r>
            <a:r>
              <a:rPr lang="en-US" dirty="0" err="1"/>
              <a:t>fromAcc</a:t>
            </a:r>
            <a:r>
              <a:rPr lang="en-US" dirty="0"/>
              <a:t>), </a:t>
            </a:r>
            <a:r>
              <a:rPr lang="en-US" dirty="0" err="1"/>
              <a:t>toAccount</a:t>
            </a:r>
            <a:r>
              <a:rPr lang="en-US" dirty="0"/>
              <a:t>(</a:t>
            </a:r>
            <a:r>
              <a:rPr lang="en-US" dirty="0" err="1"/>
              <a:t>toAcc</a:t>
            </a:r>
            <a:r>
              <a:rPr lang="en-US" dirty="0"/>
              <a:t>), code(code), sum(sum)</a:t>
            </a:r>
            <a:r>
              <a:rPr lang="ru-RU" dirty="0"/>
              <a:t> </a:t>
            </a:r>
            <a:r>
              <a:rPr lang="en-US" dirty="0"/>
              <a:t>{ }</a:t>
            </a:r>
          </a:p>
          <a:p>
            <a:r>
              <a:rPr lang="en-US" dirty="0"/>
              <a:t>    </a:t>
            </a:r>
            <a:r>
              <a:rPr lang="en-US" dirty="0">
                <a:solidFill>
                  <a:srgbClr val="0070C0"/>
                </a:solidFill>
              </a:rPr>
              <a:t>void</a:t>
            </a:r>
            <a:r>
              <a:rPr lang="en-US" dirty="0"/>
              <a:t> </a:t>
            </a:r>
            <a:r>
              <a:rPr lang="en-US" dirty="0" err="1"/>
              <a:t>getInfo</a:t>
            </a:r>
            <a:r>
              <a:rPr lang="en-US" dirty="0"/>
              <a:t>()</a:t>
            </a:r>
            <a:r>
              <a:rPr lang="ru-RU" dirty="0"/>
              <a:t> </a:t>
            </a:r>
            <a:r>
              <a:rPr lang="en-US" dirty="0"/>
              <a:t>{</a:t>
            </a:r>
          </a:p>
          <a:p>
            <a:r>
              <a:rPr lang="en-US" dirty="0"/>
              <a:t>        std::</a:t>
            </a:r>
            <a:r>
              <a:rPr lang="en-US" dirty="0" err="1"/>
              <a:t>cout</a:t>
            </a:r>
            <a:r>
              <a:rPr lang="en-US" dirty="0"/>
              <a:t> &lt;&lt; </a:t>
            </a:r>
            <a:r>
              <a:rPr lang="en-US" dirty="0">
                <a:solidFill>
                  <a:srgbClr val="FF0000"/>
                </a:solidFill>
              </a:rPr>
              <a:t>"From: "</a:t>
            </a:r>
            <a:r>
              <a:rPr lang="en-US" dirty="0"/>
              <a:t> &lt;&lt; </a:t>
            </a:r>
            <a:r>
              <a:rPr lang="en-US" dirty="0" err="1"/>
              <a:t>fromAccount</a:t>
            </a:r>
            <a:r>
              <a:rPr lang="en-US" dirty="0"/>
              <a:t> &lt;&lt; </a:t>
            </a:r>
            <a:r>
              <a:rPr lang="en-US" dirty="0">
                <a:solidFill>
                  <a:srgbClr val="FF0000"/>
                </a:solidFill>
              </a:rPr>
              <a:t>"\</a:t>
            </a:r>
            <a:r>
              <a:rPr lang="en-US" dirty="0" err="1">
                <a:solidFill>
                  <a:srgbClr val="FF0000"/>
                </a:solidFill>
              </a:rPr>
              <a:t>nTo</a:t>
            </a:r>
            <a:r>
              <a:rPr lang="en-US" dirty="0">
                <a:solidFill>
                  <a:srgbClr val="FF0000"/>
                </a:solidFill>
              </a:rPr>
              <a:t>: "</a:t>
            </a:r>
            <a:r>
              <a:rPr lang="en-US" dirty="0"/>
              <a:t> &lt;&lt; </a:t>
            </a:r>
            <a:r>
              <a:rPr lang="en-US" dirty="0" err="1"/>
              <a:t>toAccount</a:t>
            </a:r>
            <a:endParaRPr lang="en-US" dirty="0"/>
          </a:p>
          <a:p>
            <a:r>
              <a:rPr lang="en-US" dirty="0"/>
              <a:t>            &lt;&lt; </a:t>
            </a:r>
            <a:r>
              <a:rPr lang="en-US" dirty="0">
                <a:solidFill>
                  <a:srgbClr val="FF0000"/>
                </a:solidFill>
              </a:rPr>
              <a:t>"\</a:t>
            </a:r>
            <a:r>
              <a:rPr lang="en-US" dirty="0" err="1">
                <a:solidFill>
                  <a:srgbClr val="FF0000"/>
                </a:solidFill>
              </a:rPr>
              <a:t>nSum</a:t>
            </a:r>
            <a:r>
              <a:rPr lang="en-US" dirty="0">
                <a:solidFill>
                  <a:srgbClr val="FF0000"/>
                </a:solidFill>
              </a:rPr>
              <a:t>: "</a:t>
            </a:r>
            <a:r>
              <a:rPr lang="en-US" dirty="0"/>
              <a:t> &lt;&lt; sum &lt;&lt; </a:t>
            </a:r>
            <a:r>
              <a:rPr lang="en-US" dirty="0">
                <a:solidFill>
                  <a:srgbClr val="FF0000"/>
                </a:solidFill>
              </a:rPr>
              <a:t>"\</a:t>
            </a:r>
            <a:r>
              <a:rPr lang="en-US" dirty="0" err="1">
                <a:solidFill>
                  <a:srgbClr val="FF0000"/>
                </a:solidFill>
              </a:rPr>
              <a:t>nCode</a:t>
            </a:r>
            <a:r>
              <a:rPr lang="en-US" dirty="0">
                <a:solidFill>
                  <a:srgbClr val="FF0000"/>
                </a:solidFill>
              </a:rPr>
              <a:t>: "</a:t>
            </a:r>
            <a:r>
              <a:rPr lang="en-US" dirty="0"/>
              <a:t> &lt;&lt; code &lt;&lt; std::</a:t>
            </a:r>
            <a:r>
              <a:rPr lang="en-US" dirty="0" err="1"/>
              <a:t>endl</a:t>
            </a:r>
            <a:r>
              <a:rPr lang="en-US" dirty="0"/>
              <a:t>;</a:t>
            </a:r>
          </a:p>
          <a:p>
            <a:r>
              <a:rPr lang="en-US" dirty="0"/>
              <a:t>    }</a:t>
            </a:r>
          </a:p>
          <a:p>
            <a:r>
              <a:rPr lang="en-US" dirty="0">
                <a:solidFill>
                  <a:srgbClr val="0070C0"/>
                </a:solidFill>
              </a:rPr>
              <a:t>private</a:t>
            </a:r>
            <a:r>
              <a:rPr lang="en-US" dirty="0"/>
              <a:t>:</a:t>
            </a:r>
          </a:p>
          <a:p>
            <a:r>
              <a:rPr lang="en-US" dirty="0"/>
              <a:t>    T </a:t>
            </a:r>
            <a:r>
              <a:rPr lang="en-US" dirty="0" err="1"/>
              <a:t>fromAccount</a:t>
            </a:r>
            <a:r>
              <a:rPr lang="en-US" dirty="0"/>
              <a:t>;</a:t>
            </a:r>
            <a:r>
              <a:rPr lang="ru-RU" dirty="0"/>
              <a:t>	</a:t>
            </a:r>
            <a:r>
              <a:rPr lang="en-US" dirty="0">
                <a:solidFill>
                  <a:srgbClr val="00B050"/>
                </a:solidFill>
              </a:rPr>
              <a:t>// </a:t>
            </a:r>
            <a:r>
              <a:rPr lang="ru-RU" dirty="0">
                <a:solidFill>
                  <a:srgbClr val="00B050"/>
                </a:solidFill>
              </a:rPr>
              <a:t>с какого счета</a:t>
            </a:r>
          </a:p>
          <a:p>
            <a:r>
              <a:rPr lang="ru-RU" dirty="0"/>
              <a:t>    </a:t>
            </a:r>
            <a:r>
              <a:rPr lang="en-US" dirty="0"/>
              <a:t>T </a:t>
            </a:r>
            <a:r>
              <a:rPr lang="en-US" dirty="0" err="1"/>
              <a:t>toAccount</a:t>
            </a:r>
            <a:r>
              <a:rPr lang="en-US" dirty="0"/>
              <a:t>;</a:t>
            </a:r>
            <a:r>
              <a:rPr lang="ru-RU" dirty="0"/>
              <a:t>	</a:t>
            </a:r>
            <a:r>
              <a:rPr lang="en-US" dirty="0">
                <a:solidFill>
                  <a:srgbClr val="00B050"/>
                </a:solidFill>
              </a:rPr>
              <a:t>// </a:t>
            </a:r>
            <a:r>
              <a:rPr lang="ru-RU" dirty="0">
                <a:solidFill>
                  <a:srgbClr val="00B050"/>
                </a:solidFill>
              </a:rPr>
              <a:t>на какой счет</a:t>
            </a:r>
          </a:p>
          <a:p>
            <a:r>
              <a:rPr lang="ru-RU" dirty="0"/>
              <a:t>    </a:t>
            </a:r>
            <a:r>
              <a:rPr lang="en-US" dirty="0"/>
              <a:t>V code; </a:t>
            </a:r>
            <a:r>
              <a:rPr lang="ru-RU" dirty="0"/>
              <a:t>	</a:t>
            </a:r>
            <a:r>
              <a:rPr lang="en-US" dirty="0">
                <a:solidFill>
                  <a:srgbClr val="00B050"/>
                </a:solidFill>
              </a:rPr>
              <a:t>// </a:t>
            </a:r>
            <a:r>
              <a:rPr lang="ru-RU" dirty="0">
                <a:solidFill>
                  <a:srgbClr val="00B050"/>
                </a:solidFill>
              </a:rPr>
              <a:t>код операции</a:t>
            </a:r>
          </a:p>
          <a:p>
            <a:r>
              <a:rPr lang="ru-RU" dirty="0"/>
              <a:t>    </a:t>
            </a:r>
            <a:r>
              <a:rPr lang="en-US" dirty="0">
                <a:solidFill>
                  <a:srgbClr val="0070C0"/>
                </a:solidFill>
              </a:rPr>
              <a:t>int</a:t>
            </a:r>
            <a:r>
              <a:rPr lang="en-US" dirty="0"/>
              <a:t> sum; </a:t>
            </a:r>
            <a:r>
              <a:rPr lang="ru-RU" dirty="0"/>
              <a:t>	</a:t>
            </a:r>
            <a:r>
              <a:rPr lang="en-US" dirty="0">
                <a:solidFill>
                  <a:srgbClr val="00B050"/>
                </a:solidFill>
              </a:rPr>
              <a:t>// </a:t>
            </a:r>
            <a:r>
              <a:rPr lang="ru-RU" dirty="0">
                <a:solidFill>
                  <a:srgbClr val="00B050"/>
                </a:solidFill>
              </a:rPr>
              <a:t>сумма перевода</a:t>
            </a:r>
          </a:p>
          <a:p>
            <a:r>
              <a:rPr lang="ru-RU" dirty="0"/>
              <a:t>};</a:t>
            </a:r>
          </a:p>
          <a:p>
            <a:r>
              <a:rPr lang="en-US" dirty="0">
                <a:solidFill>
                  <a:srgbClr val="0070C0"/>
                </a:solidFill>
              </a:rPr>
              <a:t>int</a:t>
            </a:r>
            <a:r>
              <a:rPr lang="en-US" dirty="0"/>
              <a:t> main()</a:t>
            </a:r>
            <a:r>
              <a:rPr lang="ru-RU" dirty="0"/>
              <a:t> </a:t>
            </a:r>
            <a:r>
              <a:rPr lang="en-US" dirty="0"/>
              <a:t>{</a:t>
            </a:r>
          </a:p>
          <a:p>
            <a:r>
              <a:rPr lang="en-US" dirty="0"/>
              <a:t>    Transaction&lt;std::string, </a:t>
            </a:r>
            <a:r>
              <a:rPr lang="en-US" dirty="0">
                <a:solidFill>
                  <a:srgbClr val="0070C0"/>
                </a:solidFill>
              </a:rPr>
              <a:t>int</a:t>
            </a:r>
            <a:r>
              <a:rPr lang="en-US" dirty="0"/>
              <a:t>&gt; t1(</a:t>
            </a:r>
            <a:r>
              <a:rPr lang="en-US" dirty="0">
                <a:solidFill>
                  <a:srgbClr val="FF0000"/>
                </a:solidFill>
              </a:rPr>
              <a:t>"id1234"</a:t>
            </a:r>
            <a:r>
              <a:rPr lang="en-US" dirty="0"/>
              <a:t>, </a:t>
            </a:r>
            <a:r>
              <a:rPr lang="en-US" dirty="0">
                <a:solidFill>
                  <a:srgbClr val="FF0000"/>
                </a:solidFill>
              </a:rPr>
              <a:t>"id5678"</a:t>
            </a:r>
            <a:r>
              <a:rPr lang="en-US" dirty="0"/>
              <a:t>, 2804, 5000);</a:t>
            </a:r>
          </a:p>
          <a:p>
            <a:r>
              <a:rPr lang="en-US" dirty="0"/>
              <a:t>    t1.getInfo();</a:t>
            </a:r>
          </a:p>
          <a:p>
            <a:r>
              <a:rPr lang="en-US" dirty="0"/>
              <a:t>    </a:t>
            </a:r>
            <a:r>
              <a:rPr lang="en-US" dirty="0">
                <a:solidFill>
                  <a:srgbClr val="0070C0"/>
                </a:solidFill>
              </a:rPr>
              <a:t>return</a:t>
            </a:r>
            <a:r>
              <a:rPr lang="en-US" dirty="0"/>
              <a:t> 0;</a:t>
            </a:r>
          </a:p>
          <a:p>
            <a:r>
              <a:rPr lang="en-US" dirty="0"/>
              <a:t>}</a:t>
            </a:r>
            <a:endParaRPr lang="ru-RU" dirty="0"/>
          </a:p>
        </p:txBody>
      </p:sp>
      <p:sp>
        <p:nvSpPr>
          <p:cNvPr id="4" name="Номер слайда 3">
            <a:extLst>
              <a:ext uri="{FF2B5EF4-FFF2-40B4-BE49-F238E27FC236}">
                <a16:creationId xmlns:a16="http://schemas.microsoft.com/office/drawing/2014/main" xmlns="" id="{749F2DDE-D857-470A-97FF-632434B9DCAE}"/>
              </a:ext>
            </a:extLst>
          </p:cNvPr>
          <p:cNvSpPr>
            <a:spLocks noGrp="1"/>
          </p:cNvSpPr>
          <p:nvPr>
            <p:ph type="sldNum" sz="quarter" idx="12"/>
          </p:nvPr>
        </p:nvSpPr>
        <p:spPr/>
        <p:txBody>
          <a:bodyPr/>
          <a:lstStyle/>
          <a:p>
            <a:fld id="{E5031BA8-65EE-4E3E-8471-73A1F35E8A91}" type="slidenum">
              <a:rPr lang="ru-RU" smtClean="0"/>
              <a:pPr/>
              <a:t>31</a:t>
            </a:fld>
            <a:endParaRPr lang="ru-RU" dirty="0"/>
          </a:p>
        </p:txBody>
      </p:sp>
    </p:spTree>
    <p:extLst>
      <p:ext uri="{BB962C8B-B14F-4D97-AF65-F5344CB8AC3E}">
        <p14:creationId xmlns:p14="http://schemas.microsoft.com/office/powerpoint/2010/main" xmlns="" val="3525707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3C5FE21A-8714-49CB-9F64-55A74C06C8A6}"/>
              </a:ext>
            </a:extLst>
          </p:cNvPr>
          <p:cNvSpPr>
            <a:spLocks noGrp="1"/>
          </p:cNvSpPr>
          <p:nvPr>
            <p:ph type="title"/>
          </p:nvPr>
        </p:nvSpPr>
        <p:spPr/>
        <p:txBody>
          <a:bodyPr/>
          <a:lstStyle/>
          <a:p>
            <a:r>
              <a:rPr lang="ru-RU" dirty="0"/>
              <a:t>Шаблон класса</a:t>
            </a:r>
          </a:p>
        </p:txBody>
      </p:sp>
      <p:sp>
        <p:nvSpPr>
          <p:cNvPr id="3" name="Объект 2">
            <a:extLst>
              <a:ext uri="{FF2B5EF4-FFF2-40B4-BE49-F238E27FC236}">
                <a16:creationId xmlns:a16="http://schemas.microsoft.com/office/drawing/2014/main" xmlns="" id="{5224BE62-19D6-4E3B-8560-69CDE2D7A0E8}"/>
              </a:ext>
            </a:extLst>
          </p:cNvPr>
          <p:cNvSpPr>
            <a:spLocks noGrp="1"/>
          </p:cNvSpPr>
          <p:nvPr>
            <p:ph idx="1"/>
          </p:nvPr>
        </p:nvSpPr>
        <p:spPr/>
        <p:txBody>
          <a:bodyPr>
            <a:normAutofit/>
          </a:bodyPr>
          <a:lstStyle/>
          <a:p>
            <a:r>
              <a:rPr lang="ru-RU" dirty="0"/>
              <a:t>Класс </a:t>
            </a:r>
            <a:r>
              <a:rPr lang="ru-RU" dirty="0" err="1"/>
              <a:t>Transaction</a:t>
            </a:r>
            <a:r>
              <a:rPr lang="ru-RU" dirty="0"/>
              <a:t> использует два параметра типа T и V.</a:t>
            </a:r>
          </a:p>
          <a:p>
            <a:r>
              <a:rPr lang="ru-RU" dirty="0"/>
              <a:t>Параметр T определяет тип для счетов, которые участвуют в процессе перевода.</a:t>
            </a:r>
          </a:p>
          <a:p>
            <a:r>
              <a:rPr lang="ru-RU" dirty="0"/>
              <a:t>Здесь в качестве номеров счетов можно использовать и числовые и строковые значения и значения других типов.</a:t>
            </a:r>
          </a:p>
          <a:p>
            <a:r>
              <a:rPr lang="ru-RU" dirty="0"/>
              <a:t>А параметр V задает тип для кода операции - опять же это может быть любой тип.</a:t>
            </a:r>
          </a:p>
        </p:txBody>
      </p:sp>
      <p:sp>
        <p:nvSpPr>
          <p:cNvPr id="4" name="Номер слайда 3">
            <a:extLst>
              <a:ext uri="{FF2B5EF4-FFF2-40B4-BE49-F238E27FC236}">
                <a16:creationId xmlns:a16="http://schemas.microsoft.com/office/drawing/2014/main" xmlns="" id="{749F2DDE-D857-470A-97FF-632434B9DCAE}"/>
              </a:ext>
            </a:extLst>
          </p:cNvPr>
          <p:cNvSpPr>
            <a:spLocks noGrp="1"/>
          </p:cNvSpPr>
          <p:nvPr>
            <p:ph type="sldNum" sz="quarter" idx="12"/>
          </p:nvPr>
        </p:nvSpPr>
        <p:spPr/>
        <p:txBody>
          <a:bodyPr/>
          <a:lstStyle/>
          <a:p>
            <a:fld id="{E5031BA8-65EE-4E3E-8471-73A1F35E8A91}" type="slidenum">
              <a:rPr lang="ru-RU" smtClean="0"/>
              <a:pPr/>
              <a:t>32</a:t>
            </a:fld>
            <a:endParaRPr lang="ru-RU" dirty="0"/>
          </a:p>
        </p:txBody>
      </p:sp>
    </p:spTree>
    <p:extLst>
      <p:ext uri="{BB962C8B-B14F-4D97-AF65-F5344CB8AC3E}">
        <p14:creationId xmlns:p14="http://schemas.microsoft.com/office/powerpoint/2010/main" xmlns="" val="78460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64FCB92-5EF1-4BF9-B3F9-FFD471E6CBCB}"/>
              </a:ext>
            </a:extLst>
          </p:cNvPr>
          <p:cNvSpPr>
            <a:spLocks noGrp="1"/>
          </p:cNvSpPr>
          <p:nvPr>
            <p:ph type="title"/>
          </p:nvPr>
        </p:nvSpPr>
        <p:spPr/>
        <p:txBody>
          <a:bodyPr/>
          <a:lstStyle/>
          <a:p>
            <a:r>
              <a:rPr lang="ru-RU" dirty="0"/>
              <a:t>Шаблоны функций</a:t>
            </a:r>
          </a:p>
        </p:txBody>
      </p:sp>
      <p:sp>
        <p:nvSpPr>
          <p:cNvPr id="3" name="Объект 2">
            <a:extLst>
              <a:ext uri="{FF2B5EF4-FFF2-40B4-BE49-F238E27FC236}">
                <a16:creationId xmlns:a16="http://schemas.microsoft.com/office/drawing/2014/main" xmlns="" id="{8F19EF87-58EA-4770-8041-4C235662374E}"/>
              </a:ext>
            </a:extLst>
          </p:cNvPr>
          <p:cNvSpPr>
            <a:spLocks noGrp="1"/>
          </p:cNvSpPr>
          <p:nvPr>
            <p:ph idx="1"/>
          </p:nvPr>
        </p:nvSpPr>
        <p:spPr/>
        <p:txBody>
          <a:bodyPr>
            <a:normAutofit/>
          </a:bodyPr>
          <a:lstStyle/>
          <a:p>
            <a:r>
              <a:rPr lang="ru-RU" dirty="0"/>
              <a:t>Кроме шаблонов классов мы можем применять шаблоны функций (</a:t>
            </a:r>
            <a:r>
              <a:rPr lang="ru-RU" dirty="0" err="1"/>
              <a:t>function</a:t>
            </a:r>
            <a:r>
              <a:rPr lang="ru-RU" dirty="0"/>
              <a:t> </a:t>
            </a:r>
            <a:r>
              <a:rPr lang="ru-RU" dirty="0" err="1"/>
              <a:t>template</a:t>
            </a:r>
            <a:r>
              <a:rPr lang="ru-RU" dirty="0"/>
              <a:t>).</a:t>
            </a:r>
          </a:p>
          <a:p>
            <a:r>
              <a:rPr lang="ru-RU" dirty="0"/>
              <a:t>Например, рассмотрим следующий пример:</a:t>
            </a:r>
          </a:p>
          <a:p>
            <a:r>
              <a:rPr lang="en-US" dirty="0">
                <a:solidFill>
                  <a:srgbClr val="0070C0"/>
                </a:solidFill>
              </a:rPr>
              <a:t>int</a:t>
            </a:r>
            <a:r>
              <a:rPr lang="en-US" dirty="0"/>
              <a:t> add(</a:t>
            </a:r>
            <a:r>
              <a:rPr lang="en-US" dirty="0">
                <a:solidFill>
                  <a:srgbClr val="0070C0"/>
                </a:solidFill>
              </a:rPr>
              <a:t>int</a:t>
            </a:r>
            <a:r>
              <a:rPr lang="en-US" dirty="0"/>
              <a:t> x, </a:t>
            </a:r>
            <a:r>
              <a:rPr lang="en-US" dirty="0">
                <a:solidFill>
                  <a:srgbClr val="0070C0"/>
                </a:solidFill>
              </a:rPr>
              <a:t>int</a:t>
            </a:r>
            <a:r>
              <a:rPr lang="en-US" dirty="0"/>
              <a:t> y)</a:t>
            </a:r>
            <a:r>
              <a:rPr lang="ru-RU" dirty="0"/>
              <a:t> </a:t>
            </a:r>
            <a:r>
              <a:rPr lang="en-US" dirty="0"/>
              <a:t>{</a:t>
            </a:r>
            <a:r>
              <a:rPr lang="ru-RU" dirty="0"/>
              <a:t> </a:t>
            </a:r>
            <a:r>
              <a:rPr lang="en-US" dirty="0">
                <a:solidFill>
                  <a:srgbClr val="0070C0"/>
                </a:solidFill>
              </a:rPr>
              <a:t>return</a:t>
            </a:r>
            <a:r>
              <a:rPr lang="en-US" dirty="0"/>
              <a:t> x + y;</a:t>
            </a:r>
            <a:r>
              <a:rPr lang="ru-RU" dirty="0"/>
              <a:t> </a:t>
            </a:r>
            <a:r>
              <a:rPr lang="en-US" dirty="0"/>
              <a:t>}</a:t>
            </a:r>
          </a:p>
          <a:p>
            <a:r>
              <a:rPr lang="en-US" dirty="0">
                <a:solidFill>
                  <a:srgbClr val="0070C0"/>
                </a:solidFill>
              </a:rPr>
              <a:t>double</a:t>
            </a:r>
            <a:r>
              <a:rPr lang="en-US" dirty="0"/>
              <a:t> add(</a:t>
            </a:r>
            <a:r>
              <a:rPr lang="en-US" dirty="0">
                <a:solidFill>
                  <a:srgbClr val="0070C0"/>
                </a:solidFill>
              </a:rPr>
              <a:t>double</a:t>
            </a:r>
            <a:r>
              <a:rPr lang="en-US" dirty="0"/>
              <a:t> x, </a:t>
            </a:r>
            <a:r>
              <a:rPr lang="en-US" dirty="0">
                <a:solidFill>
                  <a:srgbClr val="0070C0"/>
                </a:solidFill>
              </a:rPr>
              <a:t>double</a:t>
            </a:r>
            <a:r>
              <a:rPr lang="en-US" dirty="0"/>
              <a:t> y)</a:t>
            </a:r>
            <a:r>
              <a:rPr lang="ru-RU" dirty="0"/>
              <a:t> </a:t>
            </a:r>
            <a:r>
              <a:rPr lang="en-US" dirty="0"/>
              <a:t>{</a:t>
            </a:r>
            <a:r>
              <a:rPr lang="ru-RU" dirty="0"/>
              <a:t> </a:t>
            </a:r>
            <a:r>
              <a:rPr lang="en-US" dirty="0"/>
              <a:t>return x + y;</a:t>
            </a:r>
            <a:r>
              <a:rPr lang="ru-RU" dirty="0"/>
              <a:t> </a:t>
            </a:r>
            <a:r>
              <a:rPr lang="en-US" dirty="0"/>
              <a:t>}</a:t>
            </a:r>
          </a:p>
          <a:p>
            <a:r>
              <a:rPr lang="en-US" dirty="0">
                <a:solidFill>
                  <a:srgbClr val="0070C0"/>
                </a:solidFill>
              </a:rPr>
              <a:t>int</a:t>
            </a:r>
            <a:r>
              <a:rPr lang="en-US" dirty="0"/>
              <a:t> main()</a:t>
            </a:r>
            <a:r>
              <a:rPr lang="ru-RU" dirty="0"/>
              <a:t> </a:t>
            </a:r>
            <a:r>
              <a:rPr lang="en-US" dirty="0"/>
              <a:t>{</a:t>
            </a:r>
          </a:p>
          <a:p>
            <a:r>
              <a:rPr lang="en-US" dirty="0"/>
              <a:t>    </a:t>
            </a:r>
            <a:r>
              <a:rPr lang="en-US" dirty="0">
                <a:solidFill>
                  <a:srgbClr val="0070C0"/>
                </a:solidFill>
              </a:rPr>
              <a:t>double</a:t>
            </a:r>
            <a:r>
              <a:rPr lang="en-US" dirty="0"/>
              <a:t> n1 = add(4.7, 5.3);</a:t>
            </a:r>
            <a:r>
              <a:rPr lang="ru-RU" dirty="0"/>
              <a:t>	</a:t>
            </a:r>
            <a:r>
              <a:rPr lang="en-US" dirty="0">
                <a:solidFill>
                  <a:srgbClr val="00B050"/>
                </a:solidFill>
              </a:rPr>
              <a:t>// 10</a:t>
            </a:r>
          </a:p>
          <a:p>
            <a:r>
              <a:rPr lang="en-US" dirty="0"/>
              <a:t>    </a:t>
            </a:r>
            <a:r>
              <a:rPr lang="en-US" dirty="0">
                <a:solidFill>
                  <a:srgbClr val="0070C0"/>
                </a:solidFill>
              </a:rPr>
              <a:t>int</a:t>
            </a:r>
            <a:r>
              <a:rPr lang="en-US" dirty="0"/>
              <a:t> n2 = add(4, 5);</a:t>
            </a:r>
            <a:r>
              <a:rPr lang="ru-RU" dirty="0"/>
              <a:t>		</a:t>
            </a:r>
            <a:r>
              <a:rPr lang="en-US" dirty="0">
                <a:solidFill>
                  <a:srgbClr val="00B050"/>
                </a:solidFill>
              </a:rPr>
              <a:t>// 9</a:t>
            </a:r>
          </a:p>
          <a:p>
            <a:r>
              <a:rPr lang="en-US" dirty="0"/>
              <a:t>    std::</a:t>
            </a:r>
            <a:r>
              <a:rPr lang="en-US" dirty="0" err="1"/>
              <a:t>cout</a:t>
            </a:r>
            <a:r>
              <a:rPr lang="en-US" dirty="0"/>
              <a:t> &lt;&lt; </a:t>
            </a:r>
            <a:r>
              <a:rPr lang="en-US" dirty="0">
                <a:solidFill>
                  <a:srgbClr val="FF0000"/>
                </a:solidFill>
              </a:rPr>
              <a:t>"n1: "</a:t>
            </a:r>
            <a:r>
              <a:rPr lang="en-US" dirty="0"/>
              <a:t> &lt;&lt; n1 &lt;&lt; std::</a:t>
            </a:r>
            <a:r>
              <a:rPr lang="en-US" dirty="0" err="1"/>
              <a:t>endl</a:t>
            </a:r>
            <a:r>
              <a:rPr lang="en-US" dirty="0"/>
              <a:t>; </a:t>
            </a:r>
          </a:p>
          <a:p>
            <a:r>
              <a:rPr lang="en-US" dirty="0"/>
              <a:t>    std::</a:t>
            </a:r>
            <a:r>
              <a:rPr lang="en-US" dirty="0" err="1"/>
              <a:t>cout</a:t>
            </a:r>
            <a:r>
              <a:rPr lang="en-US" dirty="0"/>
              <a:t> &lt;&lt; </a:t>
            </a:r>
            <a:r>
              <a:rPr lang="en-US" dirty="0">
                <a:solidFill>
                  <a:srgbClr val="FF0000"/>
                </a:solidFill>
              </a:rPr>
              <a:t>"n2: "</a:t>
            </a:r>
            <a:r>
              <a:rPr lang="en-US" dirty="0"/>
              <a:t> &lt;&lt; n2 &lt;&lt; std::</a:t>
            </a:r>
            <a:r>
              <a:rPr lang="en-US" dirty="0" err="1"/>
              <a:t>endl</a:t>
            </a:r>
            <a:r>
              <a:rPr lang="en-US" dirty="0"/>
              <a:t>;</a:t>
            </a:r>
          </a:p>
          <a:p>
            <a:r>
              <a:rPr lang="en-US" dirty="0"/>
              <a:t>    </a:t>
            </a:r>
            <a:r>
              <a:rPr lang="en-US" dirty="0">
                <a:solidFill>
                  <a:srgbClr val="0070C0"/>
                </a:solidFill>
              </a:rPr>
              <a:t>return</a:t>
            </a:r>
            <a:r>
              <a:rPr lang="en-US" dirty="0"/>
              <a:t> 0;</a:t>
            </a:r>
          </a:p>
          <a:p>
            <a:r>
              <a:rPr lang="en-US" dirty="0"/>
              <a:t>}</a:t>
            </a:r>
            <a:endParaRPr lang="ru-RU" dirty="0"/>
          </a:p>
        </p:txBody>
      </p:sp>
      <p:sp>
        <p:nvSpPr>
          <p:cNvPr id="4" name="Номер слайда 3">
            <a:extLst>
              <a:ext uri="{FF2B5EF4-FFF2-40B4-BE49-F238E27FC236}">
                <a16:creationId xmlns:a16="http://schemas.microsoft.com/office/drawing/2014/main" xmlns="" id="{7CC502BF-434B-4940-A78C-19C5A0C6B3BA}"/>
              </a:ext>
            </a:extLst>
          </p:cNvPr>
          <p:cNvSpPr>
            <a:spLocks noGrp="1"/>
          </p:cNvSpPr>
          <p:nvPr>
            <p:ph type="sldNum" sz="quarter" idx="12"/>
          </p:nvPr>
        </p:nvSpPr>
        <p:spPr/>
        <p:txBody>
          <a:bodyPr/>
          <a:lstStyle/>
          <a:p>
            <a:fld id="{E5031BA8-65EE-4E3E-8471-73A1F35E8A91}" type="slidenum">
              <a:rPr lang="ru-RU" smtClean="0"/>
              <a:pPr/>
              <a:t>33</a:t>
            </a:fld>
            <a:endParaRPr lang="ru-RU" dirty="0"/>
          </a:p>
        </p:txBody>
      </p:sp>
    </p:spTree>
    <p:extLst>
      <p:ext uri="{BB962C8B-B14F-4D97-AF65-F5344CB8AC3E}">
        <p14:creationId xmlns:p14="http://schemas.microsoft.com/office/powerpoint/2010/main" xmlns="" val="640197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64FCB92-5EF1-4BF9-B3F9-FFD471E6CBCB}"/>
              </a:ext>
            </a:extLst>
          </p:cNvPr>
          <p:cNvSpPr>
            <a:spLocks noGrp="1"/>
          </p:cNvSpPr>
          <p:nvPr>
            <p:ph type="title"/>
          </p:nvPr>
        </p:nvSpPr>
        <p:spPr/>
        <p:txBody>
          <a:bodyPr/>
          <a:lstStyle/>
          <a:p>
            <a:r>
              <a:rPr lang="ru-RU" dirty="0"/>
              <a:t>Шаблоны функций</a:t>
            </a:r>
          </a:p>
        </p:txBody>
      </p:sp>
      <p:sp>
        <p:nvSpPr>
          <p:cNvPr id="3" name="Объект 2">
            <a:extLst>
              <a:ext uri="{FF2B5EF4-FFF2-40B4-BE49-F238E27FC236}">
                <a16:creationId xmlns:a16="http://schemas.microsoft.com/office/drawing/2014/main" xmlns="" id="{8F19EF87-58EA-4770-8041-4C235662374E}"/>
              </a:ext>
            </a:extLst>
          </p:cNvPr>
          <p:cNvSpPr>
            <a:spLocks noGrp="1"/>
          </p:cNvSpPr>
          <p:nvPr>
            <p:ph idx="1"/>
          </p:nvPr>
        </p:nvSpPr>
        <p:spPr/>
        <p:txBody>
          <a:bodyPr>
            <a:normAutofit/>
          </a:bodyPr>
          <a:lstStyle/>
          <a:p>
            <a:r>
              <a:rPr lang="ru-RU" dirty="0"/>
              <a:t>Данный пример отлично работает, производит вычисления, как и должен.</a:t>
            </a:r>
            <a:endParaRPr lang="en-US" dirty="0"/>
          </a:p>
          <a:p>
            <a:r>
              <a:rPr lang="ru-RU" dirty="0"/>
              <a:t>Однако в данном случае мы сталкиваемся с тем, что </a:t>
            </a:r>
            <a:r>
              <a:rPr lang="ru-RU" dirty="0">
                <a:solidFill>
                  <a:srgbClr val="0070C0"/>
                </a:solidFill>
              </a:rPr>
              <a:t>функция </a:t>
            </a:r>
            <a:r>
              <a:rPr lang="ru-RU" dirty="0" err="1">
                <a:solidFill>
                  <a:srgbClr val="0070C0"/>
                </a:solidFill>
              </a:rPr>
              <a:t>add</a:t>
            </a:r>
            <a:r>
              <a:rPr lang="ru-RU" dirty="0">
                <a:solidFill>
                  <a:srgbClr val="0070C0"/>
                </a:solidFill>
              </a:rPr>
              <a:t> фактически дублируется</a:t>
            </a:r>
            <a:r>
              <a:rPr lang="ru-RU" dirty="0"/>
              <a:t>.</a:t>
            </a:r>
            <a:endParaRPr lang="en-US" dirty="0"/>
          </a:p>
          <a:p>
            <a:r>
              <a:rPr lang="ru-RU" dirty="0"/>
              <a:t>Обе ее версии фактически выполняют одно и то же действие, единственно что отличается тип параметров и возвращаемого значения: в одном случае это тип </a:t>
            </a:r>
            <a:r>
              <a:rPr lang="ru-RU" dirty="0" err="1"/>
              <a:t>int</a:t>
            </a:r>
            <a:r>
              <a:rPr lang="ru-RU" dirty="0"/>
              <a:t>, а в другом - тип </a:t>
            </a:r>
            <a:r>
              <a:rPr lang="ru-RU" dirty="0" err="1"/>
              <a:t>double</a:t>
            </a:r>
            <a:r>
              <a:rPr lang="ru-RU" dirty="0"/>
              <a:t>.</a:t>
            </a:r>
          </a:p>
          <a:p>
            <a:r>
              <a:rPr lang="ru-RU" dirty="0"/>
              <a:t>Теперь применим шаблоны функций.</a:t>
            </a:r>
            <a:endParaRPr lang="en-US" dirty="0"/>
          </a:p>
          <a:p>
            <a:r>
              <a:rPr lang="ru-RU" dirty="0"/>
              <a:t>Шаблоны функций представляют некоторый образец, по которому можно создать конкретную функцию, специфическую для определенного типа:</a:t>
            </a:r>
          </a:p>
        </p:txBody>
      </p:sp>
      <p:sp>
        <p:nvSpPr>
          <p:cNvPr id="4" name="Номер слайда 3">
            <a:extLst>
              <a:ext uri="{FF2B5EF4-FFF2-40B4-BE49-F238E27FC236}">
                <a16:creationId xmlns:a16="http://schemas.microsoft.com/office/drawing/2014/main" xmlns="" id="{7CC502BF-434B-4940-A78C-19C5A0C6B3BA}"/>
              </a:ext>
            </a:extLst>
          </p:cNvPr>
          <p:cNvSpPr>
            <a:spLocks noGrp="1"/>
          </p:cNvSpPr>
          <p:nvPr>
            <p:ph type="sldNum" sz="quarter" idx="12"/>
          </p:nvPr>
        </p:nvSpPr>
        <p:spPr/>
        <p:txBody>
          <a:bodyPr/>
          <a:lstStyle/>
          <a:p>
            <a:fld id="{E5031BA8-65EE-4E3E-8471-73A1F35E8A91}" type="slidenum">
              <a:rPr lang="ru-RU" smtClean="0"/>
              <a:pPr/>
              <a:t>34</a:t>
            </a:fld>
            <a:endParaRPr lang="ru-RU" dirty="0"/>
          </a:p>
        </p:txBody>
      </p:sp>
    </p:spTree>
    <p:extLst>
      <p:ext uri="{BB962C8B-B14F-4D97-AF65-F5344CB8AC3E}">
        <p14:creationId xmlns:p14="http://schemas.microsoft.com/office/powerpoint/2010/main" xmlns="" val="3256560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64FCB92-5EF1-4BF9-B3F9-FFD471E6CBCB}"/>
              </a:ext>
            </a:extLst>
          </p:cNvPr>
          <p:cNvSpPr>
            <a:spLocks noGrp="1"/>
          </p:cNvSpPr>
          <p:nvPr>
            <p:ph type="title"/>
          </p:nvPr>
        </p:nvSpPr>
        <p:spPr/>
        <p:txBody>
          <a:bodyPr/>
          <a:lstStyle/>
          <a:p>
            <a:r>
              <a:rPr lang="ru-RU" dirty="0"/>
              <a:t>Шаблоны функций</a:t>
            </a:r>
          </a:p>
        </p:txBody>
      </p:sp>
      <p:sp>
        <p:nvSpPr>
          <p:cNvPr id="3" name="Объект 2">
            <a:extLst>
              <a:ext uri="{FF2B5EF4-FFF2-40B4-BE49-F238E27FC236}">
                <a16:creationId xmlns:a16="http://schemas.microsoft.com/office/drawing/2014/main" xmlns="" id="{8F19EF87-58EA-4770-8041-4C235662374E}"/>
              </a:ext>
            </a:extLst>
          </p:cNvPr>
          <p:cNvSpPr>
            <a:spLocks noGrp="1"/>
          </p:cNvSpPr>
          <p:nvPr>
            <p:ph idx="1"/>
          </p:nvPr>
        </p:nvSpPr>
        <p:spPr/>
        <p:txBody>
          <a:bodyPr>
            <a:normAutofit fontScale="70000" lnSpcReduction="20000"/>
          </a:bodyPr>
          <a:lstStyle/>
          <a:p>
            <a:r>
              <a:rPr lang="en-US" dirty="0">
                <a:solidFill>
                  <a:srgbClr val="0070C0"/>
                </a:solidFill>
              </a:rPr>
              <a:t>template</a:t>
            </a:r>
            <a:r>
              <a:rPr lang="en-US" dirty="0"/>
              <a:t>&lt;</a:t>
            </a:r>
            <a:r>
              <a:rPr lang="en-US" dirty="0" err="1">
                <a:solidFill>
                  <a:srgbClr val="0070C0"/>
                </a:solidFill>
              </a:rPr>
              <a:t>typename</a:t>
            </a:r>
            <a:r>
              <a:rPr lang="en-US" dirty="0"/>
              <a:t> T&gt;</a:t>
            </a:r>
          </a:p>
          <a:p>
            <a:r>
              <a:rPr lang="en-US" dirty="0"/>
              <a:t>T add(T x, T y) { </a:t>
            </a:r>
            <a:r>
              <a:rPr lang="en-US" dirty="0">
                <a:solidFill>
                  <a:srgbClr val="0070C0"/>
                </a:solidFill>
              </a:rPr>
              <a:t>return</a:t>
            </a:r>
            <a:r>
              <a:rPr lang="en-US" dirty="0"/>
              <a:t> x + y; }</a:t>
            </a:r>
          </a:p>
          <a:p>
            <a:r>
              <a:rPr lang="en-US" dirty="0">
                <a:solidFill>
                  <a:srgbClr val="0070C0"/>
                </a:solidFill>
              </a:rPr>
              <a:t>int</a:t>
            </a:r>
            <a:r>
              <a:rPr lang="en-US" dirty="0"/>
              <a:t> main() {</a:t>
            </a:r>
          </a:p>
          <a:p>
            <a:r>
              <a:rPr lang="en-US" dirty="0"/>
              <a:t>    </a:t>
            </a:r>
            <a:r>
              <a:rPr lang="en-US" dirty="0">
                <a:solidFill>
                  <a:srgbClr val="0070C0"/>
                </a:solidFill>
              </a:rPr>
              <a:t>double</a:t>
            </a:r>
            <a:r>
              <a:rPr lang="en-US" dirty="0"/>
              <a:t> a1 = 4.7, b1 = 5.3;</a:t>
            </a:r>
          </a:p>
          <a:p>
            <a:r>
              <a:rPr lang="en-US" dirty="0"/>
              <a:t>    </a:t>
            </a:r>
            <a:r>
              <a:rPr lang="en-US" dirty="0">
                <a:solidFill>
                  <a:srgbClr val="0070C0"/>
                </a:solidFill>
              </a:rPr>
              <a:t>double</a:t>
            </a:r>
            <a:r>
              <a:rPr lang="en-US" dirty="0"/>
              <a:t> n1 = add(a1, b1);</a:t>
            </a:r>
          </a:p>
          <a:p>
            <a:r>
              <a:rPr lang="en-US" dirty="0"/>
              <a:t> </a:t>
            </a:r>
          </a:p>
          <a:p>
            <a:r>
              <a:rPr lang="en-US" dirty="0"/>
              <a:t>    </a:t>
            </a:r>
            <a:r>
              <a:rPr lang="en-US" dirty="0">
                <a:solidFill>
                  <a:srgbClr val="0070C0"/>
                </a:solidFill>
              </a:rPr>
              <a:t>int</a:t>
            </a:r>
            <a:r>
              <a:rPr lang="en-US" dirty="0"/>
              <a:t> a2 = 4, b2 = 5;</a:t>
            </a:r>
          </a:p>
          <a:p>
            <a:r>
              <a:rPr lang="en-US" dirty="0"/>
              <a:t>    </a:t>
            </a:r>
            <a:r>
              <a:rPr lang="en-US" dirty="0">
                <a:solidFill>
                  <a:srgbClr val="0070C0"/>
                </a:solidFill>
              </a:rPr>
              <a:t>int</a:t>
            </a:r>
            <a:r>
              <a:rPr lang="en-US" dirty="0"/>
              <a:t> n2 = add(a2, b2);</a:t>
            </a:r>
          </a:p>
          <a:p>
            <a:r>
              <a:rPr lang="en-US" dirty="0"/>
              <a:t> </a:t>
            </a:r>
          </a:p>
          <a:p>
            <a:r>
              <a:rPr lang="en-US" dirty="0"/>
              <a:t>    </a:t>
            </a:r>
            <a:r>
              <a:rPr lang="en-US" dirty="0">
                <a:solidFill>
                  <a:srgbClr val="0070C0"/>
                </a:solidFill>
              </a:rPr>
              <a:t>short</a:t>
            </a:r>
            <a:r>
              <a:rPr lang="en-US" dirty="0"/>
              <a:t> a3 = 3, b3 = 2;</a:t>
            </a:r>
          </a:p>
          <a:p>
            <a:r>
              <a:rPr lang="en-US" dirty="0"/>
              <a:t>    </a:t>
            </a:r>
            <a:r>
              <a:rPr lang="en-US" dirty="0">
                <a:solidFill>
                  <a:srgbClr val="0070C0"/>
                </a:solidFill>
              </a:rPr>
              <a:t>short</a:t>
            </a:r>
            <a:r>
              <a:rPr lang="en-US" dirty="0"/>
              <a:t> n3 = add(a3, b3);</a:t>
            </a:r>
          </a:p>
          <a:p>
            <a:r>
              <a:rPr lang="en-US" dirty="0"/>
              <a:t> </a:t>
            </a:r>
          </a:p>
          <a:p>
            <a:r>
              <a:rPr lang="en-US" dirty="0"/>
              <a:t>    std::</a:t>
            </a:r>
            <a:r>
              <a:rPr lang="en-US" dirty="0" err="1"/>
              <a:t>cout</a:t>
            </a:r>
            <a:r>
              <a:rPr lang="en-US" dirty="0"/>
              <a:t> &lt;&lt; </a:t>
            </a:r>
            <a:r>
              <a:rPr lang="en-US" dirty="0">
                <a:solidFill>
                  <a:srgbClr val="FF0000"/>
                </a:solidFill>
              </a:rPr>
              <a:t>"n1: "</a:t>
            </a:r>
            <a:r>
              <a:rPr lang="en-US" dirty="0"/>
              <a:t> &lt;&lt; n1 &lt;&lt; std::</a:t>
            </a:r>
            <a:r>
              <a:rPr lang="en-US" dirty="0" err="1"/>
              <a:t>endl</a:t>
            </a:r>
            <a:r>
              <a:rPr lang="en-US" dirty="0"/>
              <a:t>; </a:t>
            </a:r>
          </a:p>
          <a:p>
            <a:r>
              <a:rPr lang="en-US" dirty="0"/>
              <a:t>    std::</a:t>
            </a:r>
            <a:r>
              <a:rPr lang="en-US" dirty="0" err="1"/>
              <a:t>cout</a:t>
            </a:r>
            <a:r>
              <a:rPr lang="en-US" dirty="0"/>
              <a:t> &lt;&lt; </a:t>
            </a:r>
            <a:r>
              <a:rPr lang="en-US" dirty="0">
                <a:solidFill>
                  <a:srgbClr val="FF0000"/>
                </a:solidFill>
              </a:rPr>
              <a:t>"n2: "</a:t>
            </a:r>
            <a:r>
              <a:rPr lang="en-US" dirty="0"/>
              <a:t> &lt;&lt; n2 &lt;&lt; std::</a:t>
            </a:r>
            <a:r>
              <a:rPr lang="en-US" dirty="0" err="1"/>
              <a:t>endl</a:t>
            </a:r>
            <a:r>
              <a:rPr lang="en-US" dirty="0"/>
              <a:t>;</a:t>
            </a:r>
          </a:p>
          <a:p>
            <a:r>
              <a:rPr lang="en-US" dirty="0"/>
              <a:t>    std::</a:t>
            </a:r>
            <a:r>
              <a:rPr lang="en-US" dirty="0" err="1"/>
              <a:t>cout</a:t>
            </a:r>
            <a:r>
              <a:rPr lang="en-US" dirty="0"/>
              <a:t> &lt;&lt; </a:t>
            </a:r>
            <a:r>
              <a:rPr lang="en-US" dirty="0">
                <a:solidFill>
                  <a:srgbClr val="FF0000"/>
                </a:solidFill>
              </a:rPr>
              <a:t>"n3: "</a:t>
            </a:r>
            <a:r>
              <a:rPr lang="en-US" dirty="0"/>
              <a:t> &lt;&lt; n3 &lt;&lt; std::</a:t>
            </a:r>
            <a:r>
              <a:rPr lang="en-US" dirty="0" err="1"/>
              <a:t>endl</a:t>
            </a:r>
            <a:r>
              <a:rPr lang="en-US" dirty="0"/>
              <a:t>;</a:t>
            </a:r>
          </a:p>
          <a:p>
            <a:r>
              <a:rPr lang="en-US" dirty="0"/>
              <a:t> </a:t>
            </a:r>
          </a:p>
          <a:p>
            <a:r>
              <a:rPr lang="en-US" dirty="0"/>
              <a:t>    </a:t>
            </a:r>
            <a:r>
              <a:rPr lang="en-US" dirty="0">
                <a:solidFill>
                  <a:srgbClr val="0070C0"/>
                </a:solidFill>
              </a:rPr>
              <a:t>return</a:t>
            </a:r>
            <a:r>
              <a:rPr lang="en-US" dirty="0"/>
              <a:t> 0;</a:t>
            </a:r>
          </a:p>
          <a:p>
            <a:r>
              <a:rPr lang="en-US" dirty="0"/>
              <a:t>}</a:t>
            </a:r>
            <a:endParaRPr lang="ru-RU" dirty="0"/>
          </a:p>
        </p:txBody>
      </p:sp>
      <p:sp>
        <p:nvSpPr>
          <p:cNvPr id="4" name="Номер слайда 3">
            <a:extLst>
              <a:ext uri="{FF2B5EF4-FFF2-40B4-BE49-F238E27FC236}">
                <a16:creationId xmlns:a16="http://schemas.microsoft.com/office/drawing/2014/main" xmlns="" id="{7CC502BF-434B-4940-A78C-19C5A0C6B3BA}"/>
              </a:ext>
            </a:extLst>
          </p:cNvPr>
          <p:cNvSpPr>
            <a:spLocks noGrp="1"/>
          </p:cNvSpPr>
          <p:nvPr>
            <p:ph type="sldNum" sz="quarter" idx="12"/>
          </p:nvPr>
        </p:nvSpPr>
        <p:spPr/>
        <p:txBody>
          <a:bodyPr/>
          <a:lstStyle/>
          <a:p>
            <a:fld id="{E5031BA8-65EE-4E3E-8471-73A1F35E8A91}" type="slidenum">
              <a:rPr lang="ru-RU" smtClean="0"/>
              <a:pPr/>
              <a:t>35</a:t>
            </a:fld>
            <a:endParaRPr lang="ru-RU" dirty="0"/>
          </a:p>
        </p:txBody>
      </p:sp>
    </p:spTree>
    <p:extLst>
      <p:ext uri="{BB962C8B-B14F-4D97-AF65-F5344CB8AC3E}">
        <p14:creationId xmlns:p14="http://schemas.microsoft.com/office/powerpoint/2010/main" xmlns="" val="35410267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64FCB92-5EF1-4BF9-B3F9-FFD471E6CBCB}"/>
              </a:ext>
            </a:extLst>
          </p:cNvPr>
          <p:cNvSpPr>
            <a:spLocks noGrp="1"/>
          </p:cNvSpPr>
          <p:nvPr>
            <p:ph type="title"/>
          </p:nvPr>
        </p:nvSpPr>
        <p:spPr/>
        <p:txBody>
          <a:bodyPr/>
          <a:lstStyle/>
          <a:p>
            <a:r>
              <a:rPr lang="ru-RU" dirty="0"/>
              <a:t>Шаблоны функций</a:t>
            </a:r>
          </a:p>
        </p:txBody>
      </p:sp>
      <p:sp>
        <p:nvSpPr>
          <p:cNvPr id="3" name="Объект 2">
            <a:extLst>
              <a:ext uri="{FF2B5EF4-FFF2-40B4-BE49-F238E27FC236}">
                <a16:creationId xmlns:a16="http://schemas.microsoft.com/office/drawing/2014/main" xmlns="" id="{8F19EF87-58EA-4770-8041-4C235662374E}"/>
              </a:ext>
            </a:extLst>
          </p:cNvPr>
          <p:cNvSpPr>
            <a:spLocks noGrp="1"/>
          </p:cNvSpPr>
          <p:nvPr>
            <p:ph idx="1"/>
          </p:nvPr>
        </p:nvSpPr>
        <p:spPr/>
        <p:txBody>
          <a:bodyPr>
            <a:normAutofit fontScale="92500" lnSpcReduction="10000"/>
          </a:bodyPr>
          <a:lstStyle/>
          <a:p>
            <a:r>
              <a:rPr lang="ru-RU" dirty="0"/>
              <a:t>Определение шаблона функции, как и шаблона класса, начинается с ключевого слова </a:t>
            </a:r>
            <a:r>
              <a:rPr lang="ru-RU" dirty="0" err="1">
                <a:solidFill>
                  <a:srgbClr val="0070C0"/>
                </a:solidFill>
              </a:rPr>
              <a:t>template</a:t>
            </a:r>
            <a:r>
              <a:rPr lang="ru-RU" dirty="0"/>
              <a:t>, после которого указываются угловые скобки. В угловых скобках после слова </a:t>
            </a:r>
            <a:r>
              <a:rPr lang="ru-RU" dirty="0" err="1"/>
              <a:t>typename</a:t>
            </a:r>
            <a:r>
              <a:rPr lang="ru-RU" dirty="0"/>
              <a:t> идет параметр шаблона. Можно определить несколько параметров шаблона, в примере выше применяется только один параметр.</a:t>
            </a:r>
          </a:p>
          <a:p>
            <a:r>
              <a:rPr lang="ru-RU" dirty="0"/>
              <a:t>Но в данном случае важно, чтоб тип, который будет применяться вместо параметра T, поддерживал операцию сложения, которая возвращала бы объект этого же типа. Если вдруг используемый тип не будет применять операцию сложения, то на этапе компиляции мы столкнемся с ошибкой.</a:t>
            </a:r>
          </a:p>
          <a:p>
            <a:r>
              <a:rPr lang="ru-RU" dirty="0"/>
              <a:t>И при вызове функции </a:t>
            </a:r>
            <a:r>
              <a:rPr lang="ru-RU" dirty="0" err="1"/>
              <a:t>add</a:t>
            </a:r>
            <a:r>
              <a:rPr lang="ru-RU" dirty="0"/>
              <a:t> в нее можно передавать объекты и типа </a:t>
            </a:r>
            <a:r>
              <a:rPr lang="ru-RU" dirty="0" err="1"/>
              <a:t>int</a:t>
            </a:r>
            <a:r>
              <a:rPr lang="ru-RU" dirty="0"/>
              <a:t>, и типа </a:t>
            </a:r>
            <a:r>
              <a:rPr lang="ru-RU" dirty="0" err="1"/>
              <a:t>double</a:t>
            </a:r>
            <a:r>
              <a:rPr lang="ru-RU" dirty="0"/>
              <a:t>, и любого другого типа. При вызове функции компилятор на основании типа аргументов выведет конкретный тип, связанный с параметром шаблона T.</a:t>
            </a:r>
          </a:p>
          <a:p>
            <a:r>
              <a:rPr lang="ru-RU" dirty="0"/>
              <a:t>Другой пример - функция обмена значениями:</a:t>
            </a:r>
          </a:p>
        </p:txBody>
      </p:sp>
      <p:sp>
        <p:nvSpPr>
          <p:cNvPr id="4" name="Номер слайда 3">
            <a:extLst>
              <a:ext uri="{FF2B5EF4-FFF2-40B4-BE49-F238E27FC236}">
                <a16:creationId xmlns:a16="http://schemas.microsoft.com/office/drawing/2014/main" xmlns="" id="{7CC502BF-434B-4940-A78C-19C5A0C6B3BA}"/>
              </a:ext>
            </a:extLst>
          </p:cNvPr>
          <p:cNvSpPr>
            <a:spLocks noGrp="1"/>
          </p:cNvSpPr>
          <p:nvPr>
            <p:ph type="sldNum" sz="quarter" idx="12"/>
          </p:nvPr>
        </p:nvSpPr>
        <p:spPr/>
        <p:txBody>
          <a:bodyPr/>
          <a:lstStyle/>
          <a:p>
            <a:fld id="{E5031BA8-65EE-4E3E-8471-73A1F35E8A91}" type="slidenum">
              <a:rPr lang="ru-RU" smtClean="0"/>
              <a:pPr/>
              <a:t>36</a:t>
            </a:fld>
            <a:endParaRPr lang="ru-RU" dirty="0"/>
          </a:p>
        </p:txBody>
      </p:sp>
    </p:spTree>
    <p:extLst>
      <p:ext uri="{BB962C8B-B14F-4D97-AF65-F5344CB8AC3E}">
        <p14:creationId xmlns:p14="http://schemas.microsoft.com/office/powerpoint/2010/main" xmlns="" val="1222679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64FCB92-5EF1-4BF9-B3F9-FFD471E6CBCB}"/>
              </a:ext>
            </a:extLst>
          </p:cNvPr>
          <p:cNvSpPr>
            <a:spLocks noGrp="1"/>
          </p:cNvSpPr>
          <p:nvPr>
            <p:ph type="title"/>
          </p:nvPr>
        </p:nvSpPr>
        <p:spPr/>
        <p:txBody>
          <a:bodyPr/>
          <a:lstStyle/>
          <a:p>
            <a:r>
              <a:rPr lang="ru-RU" dirty="0"/>
              <a:t>Шаблоны функций</a:t>
            </a:r>
          </a:p>
        </p:txBody>
      </p:sp>
      <p:sp>
        <p:nvSpPr>
          <p:cNvPr id="3" name="Объект 2">
            <a:extLst>
              <a:ext uri="{FF2B5EF4-FFF2-40B4-BE49-F238E27FC236}">
                <a16:creationId xmlns:a16="http://schemas.microsoft.com/office/drawing/2014/main" xmlns="" id="{8F19EF87-58EA-4770-8041-4C235662374E}"/>
              </a:ext>
            </a:extLst>
          </p:cNvPr>
          <p:cNvSpPr>
            <a:spLocks noGrp="1"/>
          </p:cNvSpPr>
          <p:nvPr>
            <p:ph idx="1"/>
          </p:nvPr>
        </p:nvSpPr>
        <p:spPr/>
        <p:txBody>
          <a:bodyPr>
            <a:normAutofit fontScale="92500" lnSpcReduction="20000"/>
          </a:bodyPr>
          <a:lstStyle/>
          <a:p>
            <a:r>
              <a:rPr lang="en-US" dirty="0">
                <a:solidFill>
                  <a:srgbClr val="0070C0"/>
                </a:solidFill>
              </a:rPr>
              <a:t>template</a:t>
            </a:r>
            <a:r>
              <a:rPr lang="en-US" dirty="0"/>
              <a:t> &lt;</a:t>
            </a:r>
            <a:r>
              <a:rPr lang="en-US" dirty="0" err="1">
                <a:solidFill>
                  <a:srgbClr val="0070C0"/>
                </a:solidFill>
              </a:rPr>
              <a:t>typename</a:t>
            </a:r>
            <a:r>
              <a:rPr lang="en-US" dirty="0"/>
              <a:t> T&gt;</a:t>
            </a:r>
          </a:p>
          <a:p>
            <a:r>
              <a:rPr lang="en-US" dirty="0">
                <a:solidFill>
                  <a:srgbClr val="0070C0"/>
                </a:solidFill>
              </a:rPr>
              <a:t>void</a:t>
            </a:r>
            <a:r>
              <a:rPr lang="en-US" dirty="0"/>
              <a:t> swap(T&amp; a, T&amp; b) {</a:t>
            </a:r>
          </a:p>
          <a:p>
            <a:r>
              <a:rPr lang="en-US" dirty="0"/>
              <a:t>    T temp = a;</a:t>
            </a:r>
          </a:p>
          <a:p>
            <a:r>
              <a:rPr lang="en-US" dirty="0"/>
              <a:t>    a = b;</a:t>
            </a:r>
          </a:p>
          <a:p>
            <a:r>
              <a:rPr lang="en-US" dirty="0"/>
              <a:t>    b = temp;</a:t>
            </a:r>
          </a:p>
          <a:p>
            <a:r>
              <a:rPr lang="en-US" dirty="0"/>
              <a:t>}</a:t>
            </a:r>
          </a:p>
          <a:p>
            <a:r>
              <a:rPr lang="en-US" dirty="0">
                <a:solidFill>
                  <a:srgbClr val="0070C0"/>
                </a:solidFill>
              </a:rPr>
              <a:t>int</a:t>
            </a:r>
            <a:r>
              <a:rPr lang="en-US" dirty="0"/>
              <a:t> main() {</a:t>
            </a:r>
          </a:p>
          <a:p>
            <a:r>
              <a:rPr lang="en-US" dirty="0"/>
              <a:t>    </a:t>
            </a:r>
            <a:r>
              <a:rPr lang="en-US" dirty="0">
                <a:solidFill>
                  <a:srgbClr val="0070C0"/>
                </a:solidFill>
              </a:rPr>
              <a:t>int</a:t>
            </a:r>
            <a:r>
              <a:rPr lang="en-US" dirty="0"/>
              <a:t> c = 30;</a:t>
            </a:r>
          </a:p>
          <a:p>
            <a:r>
              <a:rPr lang="en-US" dirty="0"/>
              <a:t>    </a:t>
            </a:r>
            <a:r>
              <a:rPr lang="en-US" dirty="0">
                <a:solidFill>
                  <a:srgbClr val="0070C0"/>
                </a:solidFill>
              </a:rPr>
              <a:t>int</a:t>
            </a:r>
            <a:r>
              <a:rPr lang="en-US" dirty="0"/>
              <a:t> d = 10;</a:t>
            </a:r>
          </a:p>
          <a:p>
            <a:r>
              <a:rPr lang="en-US" dirty="0"/>
              <a:t>    swap(c, d);</a:t>
            </a:r>
          </a:p>
          <a:p>
            <a:r>
              <a:rPr lang="en-US" dirty="0"/>
              <a:t>    std::</a:t>
            </a:r>
            <a:r>
              <a:rPr lang="en-US" dirty="0" err="1"/>
              <a:t>cout</a:t>
            </a:r>
            <a:r>
              <a:rPr lang="en-US" dirty="0"/>
              <a:t> &lt;&lt; </a:t>
            </a:r>
            <a:r>
              <a:rPr lang="en-US" dirty="0">
                <a:solidFill>
                  <a:srgbClr val="FF0000"/>
                </a:solidFill>
              </a:rPr>
              <a:t>"c = "</a:t>
            </a:r>
            <a:r>
              <a:rPr lang="en-US" dirty="0"/>
              <a:t> &lt;&lt; c &lt;&lt; </a:t>
            </a:r>
            <a:r>
              <a:rPr lang="en-US" dirty="0">
                <a:solidFill>
                  <a:srgbClr val="FF0000"/>
                </a:solidFill>
              </a:rPr>
              <a:t>"\t d = "</a:t>
            </a:r>
            <a:r>
              <a:rPr lang="en-US" dirty="0"/>
              <a:t> &lt;&lt; d &lt;&lt; std::</a:t>
            </a:r>
            <a:r>
              <a:rPr lang="en-US" dirty="0" err="1"/>
              <a:t>endl</a:t>
            </a:r>
            <a:r>
              <a:rPr lang="en-US" dirty="0"/>
              <a:t>;</a:t>
            </a:r>
          </a:p>
          <a:p>
            <a:r>
              <a:rPr lang="en-US" dirty="0"/>
              <a:t> </a:t>
            </a:r>
          </a:p>
          <a:p>
            <a:r>
              <a:rPr lang="en-US" dirty="0"/>
              <a:t>    </a:t>
            </a:r>
            <a:r>
              <a:rPr lang="en-US" dirty="0">
                <a:solidFill>
                  <a:srgbClr val="0070C0"/>
                </a:solidFill>
              </a:rPr>
              <a:t>return</a:t>
            </a:r>
            <a:r>
              <a:rPr lang="en-US" dirty="0"/>
              <a:t> 0;</a:t>
            </a:r>
          </a:p>
          <a:p>
            <a:r>
              <a:rPr lang="en-US" dirty="0"/>
              <a:t>}</a:t>
            </a:r>
            <a:endParaRPr lang="ru-RU" dirty="0"/>
          </a:p>
        </p:txBody>
      </p:sp>
      <p:sp>
        <p:nvSpPr>
          <p:cNvPr id="4" name="Номер слайда 3">
            <a:extLst>
              <a:ext uri="{FF2B5EF4-FFF2-40B4-BE49-F238E27FC236}">
                <a16:creationId xmlns:a16="http://schemas.microsoft.com/office/drawing/2014/main" xmlns="" id="{7CC502BF-434B-4940-A78C-19C5A0C6B3BA}"/>
              </a:ext>
            </a:extLst>
          </p:cNvPr>
          <p:cNvSpPr>
            <a:spLocks noGrp="1"/>
          </p:cNvSpPr>
          <p:nvPr>
            <p:ph type="sldNum" sz="quarter" idx="12"/>
          </p:nvPr>
        </p:nvSpPr>
        <p:spPr/>
        <p:txBody>
          <a:bodyPr/>
          <a:lstStyle/>
          <a:p>
            <a:fld id="{E5031BA8-65EE-4E3E-8471-73A1F35E8A91}" type="slidenum">
              <a:rPr lang="ru-RU" smtClean="0"/>
              <a:pPr/>
              <a:t>37</a:t>
            </a:fld>
            <a:endParaRPr lang="ru-RU" dirty="0"/>
          </a:p>
        </p:txBody>
      </p:sp>
    </p:spTree>
    <p:extLst>
      <p:ext uri="{BB962C8B-B14F-4D97-AF65-F5344CB8AC3E}">
        <p14:creationId xmlns:p14="http://schemas.microsoft.com/office/powerpoint/2010/main" xmlns="" val="11721870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F2271B54-66CF-407C-BA29-D60FD8BB1968}"/>
              </a:ext>
            </a:extLst>
          </p:cNvPr>
          <p:cNvSpPr>
            <a:spLocks noGrp="1"/>
          </p:cNvSpPr>
          <p:nvPr>
            <p:ph type="title"/>
          </p:nvPr>
        </p:nvSpPr>
        <p:spPr/>
        <p:txBody>
          <a:bodyPr/>
          <a:lstStyle/>
          <a:p>
            <a:r>
              <a:rPr lang="ru-RU" dirty="0"/>
              <a:t>Шаблоны функций</a:t>
            </a:r>
          </a:p>
        </p:txBody>
      </p:sp>
      <p:sp>
        <p:nvSpPr>
          <p:cNvPr id="3" name="Объект 2">
            <a:extLst>
              <a:ext uri="{FF2B5EF4-FFF2-40B4-BE49-F238E27FC236}">
                <a16:creationId xmlns:a16="http://schemas.microsoft.com/office/drawing/2014/main" xmlns="" id="{63C1C7F9-26BF-4BAA-AEC9-F394ED02F75D}"/>
              </a:ext>
            </a:extLst>
          </p:cNvPr>
          <p:cNvSpPr>
            <a:spLocks noGrp="1"/>
          </p:cNvSpPr>
          <p:nvPr>
            <p:ph idx="1"/>
          </p:nvPr>
        </p:nvSpPr>
        <p:spPr/>
        <p:txBody>
          <a:bodyPr>
            <a:normAutofit fontScale="92500" lnSpcReduction="10000"/>
          </a:bodyPr>
          <a:lstStyle/>
          <a:p>
            <a:r>
              <a:rPr lang="ru-RU" dirty="0"/>
              <a:t>Можно использовать несколько параметров:</a:t>
            </a:r>
            <a:endParaRPr lang="en-US" dirty="0"/>
          </a:p>
          <a:p>
            <a:endParaRPr lang="en-US" dirty="0"/>
          </a:p>
          <a:p>
            <a:r>
              <a:rPr lang="en-US" dirty="0">
                <a:solidFill>
                  <a:srgbClr val="0070C0"/>
                </a:solidFill>
              </a:rPr>
              <a:t>template</a:t>
            </a:r>
            <a:r>
              <a:rPr lang="en-US" dirty="0"/>
              <a:t> &lt;</a:t>
            </a:r>
            <a:r>
              <a:rPr lang="en-US" dirty="0" err="1">
                <a:solidFill>
                  <a:srgbClr val="0070C0"/>
                </a:solidFill>
              </a:rPr>
              <a:t>typename</a:t>
            </a:r>
            <a:r>
              <a:rPr lang="en-US" dirty="0"/>
              <a:t> T, </a:t>
            </a:r>
            <a:r>
              <a:rPr lang="en-US" dirty="0" err="1">
                <a:solidFill>
                  <a:srgbClr val="0070C0"/>
                </a:solidFill>
              </a:rPr>
              <a:t>typename</a:t>
            </a:r>
            <a:r>
              <a:rPr lang="en-US" dirty="0"/>
              <a:t> K&gt;</a:t>
            </a:r>
          </a:p>
          <a:p>
            <a:r>
              <a:rPr lang="en-US" dirty="0">
                <a:solidFill>
                  <a:srgbClr val="0070C0"/>
                </a:solidFill>
              </a:rPr>
              <a:t>void</a:t>
            </a:r>
            <a:r>
              <a:rPr lang="en-US" dirty="0"/>
              <a:t> transact(T </a:t>
            </a:r>
            <a:r>
              <a:rPr lang="en-US" dirty="0" err="1"/>
              <a:t>fromAcc</a:t>
            </a:r>
            <a:r>
              <a:rPr lang="en-US" dirty="0"/>
              <a:t>, T </a:t>
            </a:r>
            <a:r>
              <a:rPr lang="en-US" dirty="0" err="1"/>
              <a:t>toAcc</a:t>
            </a:r>
            <a:r>
              <a:rPr lang="en-US" dirty="0"/>
              <a:t>, K code, </a:t>
            </a:r>
            <a:r>
              <a:rPr lang="en-US" dirty="0">
                <a:solidFill>
                  <a:srgbClr val="0070C0"/>
                </a:solidFill>
              </a:rPr>
              <a:t>int</a:t>
            </a:r>
            <a:r>
              <a:rPr lang="en-US" dirty="0"/>
              <a:t> sum) {</a:t>
            </a:r>
          </a:p>
          <a:p>
            <a:r>
              <a:rPr lang="en-US" dirty="0"/>
              <a:t>    std::</a:t>
            </a:r>
            <a:r>
              <a:rPr lang="en-US" dirty="0" err="1"/>
              <a:t>cout</a:t>
            </a:r>
            <a:r>
              <a:rPr lang="en-US" dirty="0"/>
              <a:t> &lt;&lt; </a:t>
            </a:r>
            <a:r>
              <a:rPr lang="en-US" dirty="0">
                <a:solidFill>
                  <a:srgbClr val="FF0000"/>
                </a:solidFill>
              </a:rPr>
              <a:t>"From: "</a:t>
            </a:r>
            <a:r>
              <a:rPr lang="en-US" dirty="0"/>
              <a:t> &lt;&lt; </a:t>
            </a:r>
            <a:r>
              <a:rPr lang="en-US" dirty="0" err="1"/>
              <a:t>fromAcc</a:t>
            </a:r>
            <a:r>
              <a:rPr lang="en-US" dirty="0"/>
              <a:t> &lt;&lt; </a:t>
            </a:r>
            <a:r>
              <a:rPr lang="en-US" dirty="0">
                <a:solidFill>
                  <a:srgbClr val="FF0000"/>
                </a:solidFill>
              </a:rPr>
              <a:t>"\</a:t>
            </a:r>
            <a:r>
              <a:rPr lang="en-US" dirty="0" err="1">
                <a:solidFill>
                  <a:srgbClr val="FF0000"/>
                </a:solidFill>
              </a:rPr>
              <a:t>nTo</a:t>
            </a:r>
            <a:r>
              <a:rPr lang="en-US" dirty="0">
                <a:solidFill>
                  <a:srgbClr val="FF0000"/>
                </a:solidFill>
              </a:rPr>
              <a:t>: "</a:t>
            </a:r>
            <a:r>
              <a:rPr lang="en-US" dirty="0"/>
              <a:t> &lt;&lt; </a:t>
            </a:r>
            <a:r>
              <a:rPr lang="en-US" dirty="0" err="1"/>
              <a:t>toAcc</a:t>
            </a:r>
            <a:endParaRPr lang="en-US" dirty="0"/>
          </a:p>
          <a:p>
            <a:r>
              <a:rPr lang="en-US" dirty="0"/>
              <a:t>        &lt;&lt; </a:t>
            </a:r>
            <a:r>
              <a:rPr lang="en-US" dirty="0">
                <a:solidFill>
                  <a:srgbClr val="FF0000"/>
                </a:solidFill>
              </a:rPr>
              <a:t>"\</a:t>
            </a:r>
            <a:r>
              <a:rPr lang="en-US" dirty="0" err="1">
                <a:solidFill>
                  <a:srgbClr val="FF0000"/>
                </a:solidFill>
              </a:rPr>
              <a:t>nSum</a:t>
            </a:r>
            <a:r>
              <a:rPr lang="en-US" dirty="0">
                <a:solidFill>
                  <a:srgbClr val="FF0000"/>
                </a:solidFill>
              </a:rPr>
              <a:t>: "</a:t>
            </a:r>
            <a:r>
              <a:rPr lang="en-US" dirty="0"/>
              <a:t> &lt;&lt; sum &lt;&lt; </a:t>
            </a:r>
            <a:r>
              <a:rPr lang="en-US" dirty="0">
                <a:solidFill>
                  <a:srgbClr val="FF0000"/>
                </a:solidFill>
              </a:rPr>
              <a:t>"\</a:t>
            </a:r>
            <a:r>
              <a:rPr lang="en-US" dirty="0" err="1">
                <a:solidFill>
                  <a:srgbClr val="FF0000"/>
                </a:solidFill>
              </a:rPr>
              <a:t>nCode</a:t>
            </a:r>
            <a:r>
              <a:rPr lang="en-US" dirty="0">
                <a:solidFill>
                  <a:srgbClr val="FF0000"/>
                </a:solidFill>
              </a:rPr>
              <a:t>: "</a:t>
            </a:r>
            <a:r>
              <a:rPr lang="en-US" dirty="0"/>
              <a:t> &lt;&lt; code &lt;&lt; std::</a:t>
            </a:r>
            <a:r>
              <a:rPr lang="en-US" dirty="0" err="1"/>
              <a:t>endl</a:t>
            </a:r>
            <a:r>
              <a:rPr lang="en-US" dirty="0"/>
              <a:t>;</a:t>
            </a:r>
          </a:p>
          <a:p>
            <a:r>
              <a:rPr lang="en-US" dirty="0"/>
              <a:t>}</a:t>
            </a:r>
          </a:p>
          <a:p>
            <a:r>
              <a:rPr lang="en-US" dirty="0"/>
              <a:t> </a:t>
            </a:r>
          </a:p>
          <a:p>
            <a:r>
              <a:rPr lang="en-US" dirty="0">
                <a:solidFill>
                  <a:srgbClr val="0070C0"/>
                </a:solidFill>
              </a:rPr>
              <a:t>int</a:t>
            </a:r>
            <a:r>
              <a:rPr lang="en-US" dirty="0"/>
              <a:t> main() {</a:t>
            </a:r>
          </a:p>
          <a:p>
            <a:r>
              <a:rPr lang="en-US" dirty="0"/>
              <a:t>    transact(</a:t>
            </a:r>
            <a:r>
              <a:rPr lang="en-US" dirty="0">
                <a:solidFill>
                  <a:srgbClr val="FF0000"/>
                </a:solidFill>
              </a:rPr>
              <a:t>"id1234"</a:t>
            </a:r>
            <a:r>
              <a:rPr lang="en-US" dirty="0"/>
              <a:t>, </a:t>
            </a:r>
            <a:r>
              <a:rPr lang="en-US" dirty="0">
                <a:solidFill>
                  <a:srgbClr val="FF0000"/>
                </a:solidFill>
              </a:rPr>
              <a:t>"id5678"</a:t>
            </a:r>
            <a:r>
              <a:rPr lang="en-US" dirty="0"/>
              <a:t>, 2804, 5000);</a:t>
            </a:r>
          </a:p>
          <a:p>
            <a:r>
              <a:rPr lang="en-US" dirty="0"/>
              <a:t> </a:t>
            </a:r>
          </a:p>
          <a:p>
            <a:r>
              <a:rPr lang="en-US" dirty="0"/>
              <a:t>    </a:t>
            </a:r>
            <a:r>
              <a:rPr lang="en-US" dirty="0">
                <a:solidFill>
                  <a:srgbClr val="0070C0"/>
                </a:solidFill>
              </a:rPr>
              <a:t>return</a:t>
            </a:r>
            <a:r>
              <a:rPr lang="en-US" dirty="0"/>
              <a:t> 0;</a:t>
            </a:r>
          </a:p>
          <a:p>
            <a:r>
              <a:rPr lang="en-US" dirty="0"/>
              <a:t>}</a:t>
            </a:r>
            <a:endParaRPr lang="ru-RU" dirty="0"/>
          </a:p>
        </p:txBody>
      </p:sp>
      <p:sp>
        <p:nvSpPr>
          <p:cNvPr id="4" name="Номер слайда 3">
            <a:extLst>
              <a:ext uri="{FF2B5EF4-FFF2-40B4-BE49-F238E27FC236}">
                <a16:creationId xmlns:a16="http://schemas.microsoft.com/office/drawing/2014/main" xmlns="" id="{A98D49CA-2181-452B-92F6-9606ACE2067B}"/>
              </a:ext>
            </a:extLst>
          </p:cNvPr>
          <p:cNvSpPr>
            <a:spLocks noGrp="1"/>
          </p:cNvSpPr>
          <p:nvPr>
            <p:ph type="sldNum" sz="quarter" idx="12"/>
          </p:nvPr>
        </p:nvSpPr>
        <p:spPr/>
        <p:txBody>
          <a:bodyPr/>
          <a:lstStyle/>
          <a:p>
            <a:fld id="{E5031BA8-65EE-4E3E-8471-73A1F35E8A91}" type="slidenum">
              <a:rPr lang="ru-RU" smtClean="0"/>
              <a:pPr/>
              <a:t>38</a:t>
            </a:fld>
            <a:endParaRPr lang="ru-RU" dirty="0"/>
          </a:p>
        </p:txBody>
      </p:sp>
    </p:spTree>
    <p:extLst>
      <p:ext uri="{BB962C8B-B14F-4D97-AF65-F5344CB8AC3E}">
        <p14:creationId xmlns:p14="http://schemas.microsoft.com/office/powerpoint/2010/main" xmlns="" val="3316359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Зачем нужны исключения</a:t>
            </a:r>
            <a:endParaRPr lang="en-US" dirty="0"/>
          </a:p>
        </p:txBody>
      </p:sp>
      <p:sp>
        <p:nvSpPr>
          <p:cNvPr id="3" name="Содержимое 2"/>
          <p:cNvSpPr>
            <a:spLocks noGrp="1"/>
          </p:cNvSpPr>
          <p:nvPr>
            <p:ph idx="1"/>
          </p:nvPr>
        </p:nvSpPr>
        <p:spPr/>
        <p:txBody>
          <a:bodyPr>
            <a:normAutofit fontScale="70000" lnSpcReduction="20000"/>
          </a:bodyPr>
          <a:lstStyle/>
          <a:p>
            <a:pPr indent="0"/>
            <a:r>
              <a:rPr lang="ru-RU" dirty="0" smtClean="0"/>
              <a:t>Как обрабатываются ошибки в программе на языке С? Программы на С сообщают об ошибке возращением установленного значения из функции, в которой она произошла. Каждый раз при вызове этих функций происходит проверка возвращаемых значений (например, открытие файла)</a:t>
            </a:r>
          </a:p>
          <a:p>
            <a:pPr lvl="1">
              <a:buNone/>
            </a:pPr>
            <a:r>
              <a:rPr lang="en-US" sz="2500" dirty="0" smtClean="0">
                <a:latin typeface="Consolas" pitchFamily="49" charset="0"/>
              </a:rPr>
              <a:t>if( </a:t>
            </a:r>
            <a:r>
              <a:rPr lang="en-US" sz="2500" dirty="0" err="1" smtClean="0">
                <a:latin typeface="Consolas" pitchFamily="49" charset="0"/>
              </a:rPr>
              <a:t>somefunc</a:t>
            </a:r>
            <a:r>
              <a:rPr lang="en-US" sz="2500" dirty="0" smtClean="0">
                <a:latin typeface="Consolas" pitchFamily="49" charset="0"/>
              </a:rPr>
              <a:t>() == ERROR_RETURN_VALUE )</a:t>
            </a:r>
          </a:p>
          <a:p>
            <a:pPr lvl="1">
              <a:buNone/>
            </a:pPr>
            <a:r>
              <a:rPr lang="en-US" sz="2500" dirty="0" smtClean="0">
                <a:latin typeface="Consolas" pitchFamily="49" charset="0"/>
              </a:rPr>
              <a:t>  //</a:t>
            </a:r>
            <a:r>
              <a:rPr lang="ru-RU" sz="2500" dirty="0" smtClean="0">
                <a:latin typeface="Consolas" pitchFamily="49" charset="0"/>
              </a:rPr>
              <a:t>обработка ошибки или вызов обработчика ошибок</a:t>
            </a:r>
          </a:p>
          <a:p>
            <a:pPr lvl="1">
              <a:buNone/>
            </a:pPr>
            <a:r>
              <a:rPr lang="en-US" sz="2500" dirty="0" smtClean="0">
                <a:latin typeface="Consolas" pitchFamily="49" charset="0"/>
              </a:rPr>
              <a:t>else</a:t>
            </a:r>
          </a:p>
          <a:p>
            <a:pPr lvl="1">
              <a:buNone/>
            </a:pPr>
            <a:r>
              <a:rPr lang="en-US" sz="2500" dirty="0" smtClean="0">
                <a:latin typeface="Consolas" pitchFamily="49" charset="0"/>
              </a:rPr>
              <a:t>  //</a:t>
            </a:r>
            <a:r>
              <a:rPr lang="ru-RU" sz="2500" dirty="0" smtClean="0">
                <a:latin typeface="Consolas" pitchFamily="49" charset="0"/>
              </a:rPr>
              <a:t>нормальная работа</a:t>
            </a:r>
          </a:p>
          <a:p>
            <a:pPr lvl="1">
              <a:buNone/>
            </a:pPr>
            <a:r>
              <a:rPr lang="en-US" sz="2500" dirty="0" smtClean="0">
                <a:latin typeface="Consolas" pitchFamily="49" charset="0"/>
              </a:rPr>
              <a:t>if</a:t>
            </a:r>
            <a:r>
              <a:rPr lang="ru-RU" sz="2500" dirty="0" smtClean="0">
                <a:latin typeface="Consolas" pitchFamily="49" charset="0"/>
              </a:rPr>
              <a:t> </a:t>
            </a:r>
            <a:r>
              <a:rPr lang="en-US" sz="2500" dirty="0" smtClean="0">
                <a:latin typeface="Consolas" pitchFamily="49" charset="0"/>
              </a:rPr>
              <a:t>( </a:t>
            </a:r>
            <a:r>
              <a:rPr lang="en-US" sz="2500" dirty="0" err="1" smtClean="0">
                <a:latin typeface="Consolas" pitchFamily="49" charset="0"/>
              </a:rPr>
              <a:t>anotherfunc</a:t>
            </a:r>
            <a:r>
              <a:rPr lang="en-US" sz="2500" dirty="0" smtClean="0">
                <a:latin typeface="Consolas" pitchFamily="49" charset="0"/>
              </a:rPr>
              <a:t>() == NULL )</a:t>
            </a:r>
          </a:p>
          <a:p>
            <a:pPr lvl="1">
              <a:buNone/>
            </a:pPr>
            <a:r>
              <a:rPr lang="en-US" sz="2500" dirty="0" smtClean="0">
                <a:latin typeface="Consolas" pitchFamily="49" charset="0"/>
              </a:rPr>
              <a:t>  //</a:t>
            </a:r>
            <a:r>
              <a:rPr lang="ru-RU" sz="2500" dirty="0" smtClean="0">
                <a:latin typeface="Consolas" pitchFamily="49" charset="0"/>
              </a:rPr>
              <a:t>обработка ошибки или вызов обработчика ошибок</a:t>
            </a:r>
          </a:p>
          <a:p>
            <a:pPr lvl="1">
              <a:buNone/>
            </a:pPr>
            <a:r>
              <a:rPr lang="en-US" sz="2500" dirty="0" smtClean="0">
                <a:latin typeface="Consolas" pitchFamily="49" charset="0"/>
              </a:rPr>
              <a:t>else</a:t>
            </a:r>
          </a:p>
          <a:p>
            <a:pPr lvl="1">
              <a:buNone/>
            </a:pPr>
            <a:r>
              <a:rPr lang="en-US" sz="2500" dirty="0" smtClean="0">
                <a:latin typeface="Consolas" pitchFamily="49" charset="0"/>
              </a:rPr>
              <a:t>  //</a:t>
            </a:r>
            <a:r>
              <a:rPr lang="ru-RU" sz="2500" dirty="0" smtClean="0">
                <a:latin typeface="Consolas" pitchFamily="49" charset="0"/>
              </a:rPr>
              <a:t>нормальная работа</a:t>
            </a:r>
          </a:p>
          <a:p>
            <a:pPr lvl="1">
              <a:buNone/>
            </a:pPr>
            <a:r>
              <a:rPr lang="en-US" sz="2500" dirty="0" smtClean="0">
                <a:latin typeface="Consolas" pitchFamily="49" charset="0"/>
              </a:rPr>
              <a:t>if( </a:t>
            </a:r>
            <a:r>
              <a:rPr lang="en-US" sz="2500" dirty="0" err="1" smtClean="0">
                <a:latin typeface="Consolas" pitchFamily="49" charset="0"/>
              </a:rPr>
              <a:t>thirdfunc</a:t>
            </a:r>
            <a:r>
              <a:rPr lang="en-US" sz="2500" dirty="0" smtClean="0">
                <a:latin typeface="Consolas" pitchFamily="49" charset="0"/>
              </a:rPr>
              <a:t>() == 0 )</a:t>
            </a:r>
          </a:p>
          <a:p>
            <a:pPr lvl="1">
              <a:buNone/>
            </a:pPr>
            <a:r>
              <a:rPr lang="en-US" sz="2500" dirty="0" smtClean="0">
                <a:latin typeface="Consolas" pitchFamily="49" charset="0"/>
              </a:rPr>
              <a:t>  //</a:t>
            </a:r>
            <a:r>
              <a:rPr lang="ru-RU" sz="2500" dirty="0" smtClean="0">
                <a:latin typeface="Consolas" pitchFamily="49" charset="0"/>
              </a:rPr>
              <a:t>обработка ошибки или вызов обработчика ошибок</a:t>
            </a:r>
          </a:p>
          <a:p>
            <a:pPr lvl="1">
              <a:buNone/>
            </a:pPr>
            <a:r>
              <a:rPr lang="en-US" sz="2500" dirty="0" smtClean="0">
                <a:latin typeface="Consolas" pitchFamily="49" charset="0"/>
              </a:rPr>
              <a:t>else</a:t>
            </a:r>
          </a:p>
          <a:p>
            <a:pPr lvl="1">
              <a:buNone/>
            </a:pPr>
            <a:r>
              <a:rPr lang="en-US" sz="2500" dirty="0" smtClean="0">
                <a:latin typeface="Consolas" pitchFamily="49" charset="0"/>
              </a:rPr>
              <a:t>  //</a:t>
            </a:r>
            <a:r>
              <a:rPr lang="ru-RU" sz="2500" dirty="0" smtClean="0">
                <a:latin typeface="Consolas" pitchFamily="49" charset="0"/>
              </a:rPr>
              <a:t>нормальная работа</a:t>
            </a:r>
          </a:p>
          <a:p>
            <a:r>
              <a:rPr lang="ru-RU" dirty="0" smtClean="0">
                <a:solidFill>
                  <a:srgbClr val="C00000"/>
                </a:solidFill>
              </a:rPr>
              <a:t>Проблемы</a:t>
            </a:r>
            <a:r>
              <a:rPr lang="ru-RU" dirty="0" smtClean="0"/>
              <a:t>:</a:t>
            </a:r>
          </a:p>
          <a:p>
            <a:r>
              <a:rPr lang="ru-RU" dirty="0" smtClean="0"/>
              <a:t>Каждый вызов функции должен проверяться программой </a:t>
            </a:r>
            <a:r>
              <a:rPr lang="en-US" dirty="0" smtClean="0"/>
              <a:t>-&gt; </a:t>
            </a:r>
            <a:r>
              <a:rPr lang="ru-RU" dirty="0" smtClean="0"/>
              <a:t>добавление условий, выражений обработки ошибки </a:t>
            </a:r>
            <a:r>
              <a:rPr lang="en-US" dirty="0" smtClean="0"/>
              <a:t>-&gt;</a:t>
            </a:r>
            <a:r>
              <a:rPr lang="ru-RU" dirty="0" smtClean="0"/>
              <a:t>  рост кода</a:t>
            </a:r>
          </a:p>
          <a:p>
            <a:r>
              <a:rPr lang="ru-RU" dirty="0" smtClean="0"/>
              <a:t>При использовании классов ошибки могут возникать и при неявном вызове функции, т.е. при работе конструкторов</a:t>
            </a:r>
          </a:p>
          <a:p>
            <a:r>
              <a:rPr lang="ru-RU" dirty="0" smtClean="0"/>
              <a:t>Использование библиотеки классов</a:t>
            </a:r>
          </a:p>
          <a:p>
            <a:endParaRPr lang="ru-RU" sz="2000" dirty="0" smtClean="0"/>
          </a:p>
          <a:p>
            <a:endParaRPr lang="en-US" dirty="0"/>
          </a:p>
        </p:txBody>
      </p:sp>
      <p:sp>
        <p:nvSpPr>
          <p:cNvPr id="4" name="Номер слайда 3"/>
          <p:cNvSpPr>
            <a:spLocks noGrp="1"/>
          </p:cNvSpPr>
          <p:nvPr>
            <p:ph type="sldNum" sz="quarter" idx="12"/>
          </p:nvPr>
        </p:nvSpPr>
        <p:spPr/>
        <p:txBody>
          <a:bodyPr/>
          <a:lstStyle/>
          <a:p>
            <a:fld id="{E5031BA8-65EE-4E3E-8471-73A1F35E8A91}" type="slidenum">
              <a:rPr lang="ru-RU" smtClean="0"/>
              <a:pPr/>
              <a:t>4</a:t>
            </a:fld>
            <a:endParaRPr lang="ru-RU"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Средства С++</a:t>
            </a:r>
            <a:endParaRPr lang="en-US" dirty="0"/>
          </a:p>
        </p:txBody>
      </p:sp>
      <p:sp>
        <p:nvSpPr>
          <p:cNvPr id="3" name="Содержимое 2"/>
          <p:cNvSpPr>
            <a:spLocks noGrp="1"/>
          </p:cNvSpPr>
          <p:nvPr>
            <p:ph idx="1"/>
          </p:nvPr>
        </p:nvSpPr>
        <p:spPr/>
        <p:txBody>
          <a:bodyPr>
            <a:normAutofit lnSpcReduction="10000"/>
          </a:bodyPr>
          <a:lstStyle/>
          <a:p>
            <a:pPr marL="365125" lvl="0" indent="-282575">
              <a:spcBef>
                <a:spcPts val="0"/>
              </a:spcBef>
              <a:buSzPts val="1920"/>
              <a:buNone/>
              <a:defRPr/>
            </a:pPr>
            <a:r>
              <a:rPr lang="ru-RU" dirty="0" smtClean="0"/>
              <a:t>Язык C++ включает следующие возможности для работы с исключениями:</a:t>
            </a:r>
            <a:endParaRPr lang="ru-RU" sz="4000" dirty="0" smtClean="0"/>
          </a:p>
          <a:p>
            <a:pPr marL="365125" indent="-282575">
              <a:spcBef>
                <a:spcPts val="600"/>
              </a:spcBef>
              <a:buSzPts val="1920"/>
              <a:buFont typeface="Arial" pitchFamily="34" charset="0"/>
              <a:buChar char="•"/>
              <a:defRPr/>
            </a:pPr>
            <a:r>
              <a:rPr lang="ru-RU" dirty="0" smtClean="0"/>
              <a:t>создание защищенных блоков (</a:t>
            </a:r>
            <a:r>
              <a:rPr lang="ru-RU" b="1" dirty="0" smtClean="0"/>
              <a:t>try</a:t>
            </a:r>
            <a:r>
              <a:rPr lang="ru-RU" dirty="0" smtClean="0"/>
              <a:t>-блок) и перехват исключений (</a:t>
            </a:r>
            <a:r>
              <a:rPr lang="ru-RU" b="1" dirty="0" smtClean="0"/>
              <a:t>catch</a:t>
            </a:r>
            <a:r>
              <a:rPr lang="ru-RU" dirty="0" smtClean="0"/>
              <a:t>-блок);</a:t>
            </a:r>
            <a:endParaRPr lang="ru-RU" sz="4000" dirty="0" smtClean="0"/>
          </a:p>
          <a:p>
            <a:pPr marL="365125" indent="-282575">
              <a:spcBef>
                <a:spcPts val="600"/>
              </a:spcBef>
              <a:buSzPts val="1920"/>
              <a:buFont typeface="Arial" pitchFamily="34" charset="0"/>
              <a:buChar char="•"/>
              <a:defRPr/>
            </a:pPr>
            <a:r>
              <a:rPr lang="ru-RU" dirty="0" smtClean="0"/>
              <a:t>инициализация исключений (инструкция </a:t>
            </a:r>
            <a:r>
              <a:rPr lang="ru-RU" b="1" dirty="0" err="1" smtClean="0"/>
              <a:t>throw</a:t>
            </a:r>
            <a:r>
              <a:rPr lang="ru-RU" dirty="0" smtClean="0"/>
              <a:t>).</a:t>
            </a:r>
          </a:p>
          <a:p>
            <a:pPr marL="365125" indent="-282575">
              <a:spcBef>
                <a:spcPts val="600"/>
              </a:spcBef>
              <a:buSzPts val="1920"/>
              <a:defRPr/>
            </a:pPr>
            <a:endParaRPr lang="ru-RU" sz="4000" dirty="0" smtClean="0"/>
          </a:p>
          <a:p>
            <a:pPr marL="365125" lvl="0" indent="-282575" algn="l">
              <a:spcBef>
                <a:spcPts val="0"/>
              </a:spcBef>
              <a:buSzPts val="1920"/>
            </a:pPr>
            <a:r>
              <a:rPr lang="ru-RU" sz="2900" dirty="0" smtClean="0"/>
              <a:t>Простейший формат защищенного блока имеет вид</a:t>
            </a:r>
          </a:p>
          <a:p>
            <a:pPr marL="1050925" lvl="1" indent="-282575">
              <a:spcBef>
                <a:spcPts val="600"/>
              </a:spcBef>
              <a:buSzPts val="1440"/>
              <a:buNone/>
            </a:pPr>
            <a:r>
              <a:rPr lang="ru-RU" sz="2500" b="1" dirty="0" err="1" smtClean="0">
                <a:latin typeface="Courier New"/>
                <a:ea typeface="Courier New"/>
                <a:cs typeface="Courier New"/>
                <a:sym typeface="Courier New"/>
              </a:rPr>
              <a:t>try</a:t>
            </a:r>
            <a:r>
              <a:rPr lang="ru-RU" sz="2500" dirty="0" smtClean="0">
                <a:latin typeface="Courier New"/>
                <a:ea typeface="Courier New"/>
                <a:cs typeface="Courier New"/>
                <a:sym typeface="Courier New"/>
              </a:rPr>
              <a:t> {</a:t>
            </a:r>
          </a:p>
          <a:p>
            <a:pPr marL="1050925" lvl="1" indent="-282575">
              <a:spcBef>
                <a:spcPts val="600"/>
              </a:spcBef>
              <a:buSzPts val="1440"/>
              <a:buNone/>
            </a:pPr>
            <a:r>
              <a:rPr lang="ru-RU" sz="2500" dirty="0" smtClean="0">
                <a:solidFill>
                  <a:srgbClr val="0070C0"/>
                </a:solidFill>
                <a:latin typeface="Courier New"/>
                <a:ea typeface="Courier New"/>
                <a:cs typeface="Courier New"/>
                <a:sym typeface="Courier New"/>
              </a:rPr>
              <a:t>	</a:t>
            </a:r>
            <a:r>
              <a:rPr lang="ru-RU" sz="2500" dirty="0" err="1" smtClean="0">
                <a:solidFill>
                  <a:srgbClr val="0070C0"/>
                </a:solidFill>
                <a:latin typeface="Courier New"/>
                <a:ea typeface="Courier New"/>
                <a:cs typeface="Courier New"/>
                <a:sym typeface="Courier New"/>
              </a:rPr>
              <a:t>операторы_защищенного_блока</a:t>
            </a:r>
            <a:endParaRPr lang="ru-RU" sz="2500" dirty="0" smtClean="0">
              <a:solidFill>
                <a:srgbClr val="0070C0"/>
              </a:solidFill>
              <a:latin typeface="Courier New"/>
              <a:ea typeface="Courier New"/>
              <a:cs typeface="Courier New"/>
              <a:sym typeface="Courier New"/>
            </a:endParaRPr>
          </a:p>
          <a:p>
            <a:pPr marL="1050925" lvl="1" indent="-282575">
              <a:spcBef>
                <a:spcPts val="600"/>
              </a:spcBef>
              <a:buSzPts val="1440"/>
              <a:buNone/>
            </a:pPr>
            <a:r>
              <a:rPr lang="ru-RU" sz="2500" dirty="0" smtClean="0">
                <a:latin typeface="Courier New"/>
                <a:ea typeface="Courier New"/>
                <a:cs typeface="Courier New"/>
                <a:sym typeface="Courier New"/>
              </a:rPr>
              <a:t>}</a:t>
            </a:r>
            <a:endParaRPr lang="ru-RU" sz="2500" dirty="0" smtClean="0"/>
          </a:p>
          <a:p>
            <a:pPr marL="1050925" lvl="1" indent="-282575">
              <a:spcBef>
                <a:spcPts val="600"/>
              </a:spcBef>
              <a:buSzPts val="1440"/>
              <a:buNone/>
            </a:pPr>
            <a:r>
              <a:rPr lang="ru-RU" sz="2500" b="1" dirty="0" err="1" smtClean="0">
                <a:latin typeface="Courier New"/>
                <a:ea typeface="Courier New"/>
                <a:cs typeface="Courier New"/>
                <a:sym typeface="Courier New"/>
              </a:rPr>
              <a:t>catch</a:t>
            </a:r>
            <a:r>
              <a:rPr lang="ru-RU" sz="2500" dirty="0" smtClean="0">
                <a:latin typeface="Courier New"/>
                <a:ea typeface="Courier New"/>
                <a:cs typeface="Courier New"/>
                <a:sym typeface="Courier New"/>
              </a:rPr>
              <a:t>(...) {</a:t>
            </a:r>
          </a:p>
          <a:p>
            <a:pPr marL="1050925" lvl="1" indent="-282575">
              <a:spcBef>
                <a:spcPts val="600"/>
              </a:spcBef>
              <a:buSzPts val="1440"/>
              <a:buNone/>
            </a:pPr>
            <a:r>
              <a:rPr lang="ru-RU" sz="2500" dirty="0" smtClean="0">
                <a:solidFill>
                  <a:srgbClr val="0070C0"/>
                </a:solidFill>
                <a:latin typeface="Courier New"/>
                <a:ea typeface="Courier New"/>
                <a:cs typeface="Courier New"/>
                <a:sym typeface="Courier New"/>
              </a:rPr>
              <a:t>	</a:t>
            </a:r>
            <a:r>
              <a:rPr lang="ru-RU" sz="2500" dirty="0" err="1" smtClean="0">
                <a:solidFill>
                  <a:srgbClr val="0070C0"/>
                </a:solidFill>
                <a:latin typeface="Courier New"/>
                <a:ea typeface="Courier New"/>
                <a:cs typeface="Courier New"/>
                <a:sym typeface="Courier New"/>
              </a:rPr>
              <a:t>обработчик_исключительной_ситуации</a:t>
            </a:r>
            <a:endParaRPr lang="ru-RU" sz="2500" dirty="0" smtClean="0">
              <a:solidFill>
                <a:srgbClr val="0070C0"/>
              </a:solidFill>
              <a:latin typeface="Courier New"/>
              <a:ea typeface="Courier New"/>
              <a:cs typeface="Courier New"/>
              <a:sym typeface="Courier New"/>
            </a:endParaRPr>
          </a:p>
          <a:p>
            <a:pPr marL="1050925" lvl="1" indent="-282575">
              <a:spcBef>
                <a:spcPts val="600"/>
              </a:spcBef>
              <a:buSzPts val="1440"/>
              <a:buNone/>
            </a:pPr>
            <a:r>
              <a:rPr lang="ru-RU" sz="2500" dirty="0" smtClean="0">
                <a:latin typeface="Courier New"/>
                <a:ea typeface="Courier New"/>
                <a:cs typeface="Courier New"/>
                <a:sym typeface="Courier New"/>
              </a:rPr>
              <a:t>}</a:t>
            </a:r>
            <a:endParaRPr lang="ru-RU" sz="2500" dirty="0" smtClean="0"/>
          </a:p>
          <a:p>
            <a:pPr marL="365125" lvl="0" indent="-282575" algn="l">
              <a:spcBef>
                <a:spcPts val="600"/>
              </a:spcBef>
              <a:buSzPts val="1920"/>
            </a:pPr>
            <a:endParaRPr lang="ru-RU" sz="2900" dirty="0" smtClean="0"/>
          </a:p>
          <a:p>
            <a:pPr marL="365125" lvl="0" indent="-282575" algn="l">
              <a:spcBef>
                <a:spcPts val="600"/>
              </a:spcBef>
              <a:buSzPts val="1920"/>
            </a:pPr>
            <a:r>
              <a:rPr lang="en-US" sz="1500" dirty="0" smtClean="0">
                <a:solidFill>
                  <a:schemeClr val="bg1">
                    <a:lumMod val="75000"/>
                  </a:schemeClr>
                </a:solidFill>
              </a:rPr>
              <a:t>NB </a:t>
            </a:r>
            <a:r>
              <a:rPr lang="ru-RU" sz="1500" dirty="0" smtClean="0">
                <a:solidFill>
                  <a:schemeClr val="bg1">
                    <a:lumMod val="75000"/>
                  </a:schemeClr>
                </a:solidFill>
              </a:rPr>
              <a:t>многоточие </a:t>
            </a:r>
            <a:r>
              <a:rPr lang="ru-RU" sz="1500" dirty="0" smtClean="0">
                <a:solidFill>
                  <a:schemeClr val="bg1">
                    <a:lumMod val="75000"/>
                  </a:schemeClr>
                </a:solidFill>
              </a:rPr>
              <a:t>является частью синтаксиса языка!</a:t>
            </a:r>
          </a:p>
          <a:p>
            <a:pPr marL="365125" indent="-282575">
              <a:spcBef>
                <a:spcPts val="600"/>
              </a:spcBef>
              <a:buSzPts val="1920"/>
              <a:buFont typeface="Arial" pitchFamily="34" charset="0"/>
              <a:buChar char="•"/>
              <a:defRPr/>
            </a:pPr>
            <a:endParaRPr lang="ru-RU" sz="4000"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title"/>
          </p:nvPr>
        </p:nvSpPr>
        <p:spPr>
          <a:xfrm>
            <a:off x="1435100" y="274638"/>
            <a:ext cx="7499350" cy="11430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None/>
            </a:pPr>
            <a:r>
              <a:rPr lang="en-US" sz="3200" dirty="0" err="1"/>
              <a:t>Механизм</a:t>
            </a:r>
            <a:r>
              <a:rPr lang="en-US" sz="3200" dirty="0"/>
              <a:t> </a:t>
            </a:r>
            <a:r>
              <a:rPr lang="en-US" sz="3200" dirty="0" err="1"/>
              <a:t>работы</a:t>
            </a:r>
            <a:r>
              <a:rPr lang="en-US" sz="3200" dirty="0"/>
              <a:t> </a:t>
            </a:r>
            <a:r>
              <a:rPr lang="en-US" sz="3200" dirty="0" err="1"/>
              <a:t>защищённого</a:t>
            </a:r>
            <a:r>
              <a:rPr lang="en-US" sz="3200" dirty="0"/>
              <a:t> </a:t>
            </a:r>
            <a:r>
              <a:rPr lang="en-US" sz="3200" dirty="0" err="1"/>
              <a:t>блока</a:t>
            </a:r>
            <a:endParaRPr sz="3200" dirty="0"/>
          </a:p>
        </p:txBody>
      </p:sp>
      <p:sp>
        <p:nvSpPr>
          <p:cNvPr id="144" name="Google Shape;144;p20"/>
          <p:cNvSpPr txBox="1">
            <a:spLocks noGrp="1"/>
          </p:cNvSpPr>
          <p:nvPr>
            <p:ph type="body" idx="1"/>
          </p:nvPr>
        </p:nvSpPr>
        <p:spPr>
          <a:xfrm>
            <a:off x="755576" y="1447800"/>
            <a:ext cx="8178874" cy="4800600"/>
          </a:xfrm>
          <a:prstGeom prst="rect">
            <a:avLst/>
          </a:prstGeom>
          <a:noFill/>
          <a:ln>
            <a:noFill/>
          </a:ln>
        </p:spPr>
        <p:txBody>
          <a:bodyPr spcFirstLastPara="1" wrap="square" lIns="91425" tIns="45700" rIns="91425" bIns="45700" anchor="t" anchorCtr="0">
            <a:noAutofit/>
          </a:bodyPr>
          <a:lstStyle/>
          <a:p>
            <a:pPr marL="0" lvl="0" indent="82550" algn="l" rtl="0">
              <a:spcBef>
                <a:spcPts val="0"/>
              </a:spcBef>
              <a:spcAft>
                <a:spcPts val="0"/>
              </a:spcAft>
              <a:buSzPts val="1920"/>
              <a:buFont typeface="+mj-lt"/>
              <a:buAutoNum type="arabicPeriod"/>
            </a:pPr>
            <a:r>
              <a:rPr lang="en-US" sz="2400" dirty="0" err="1"/>
              <a:t>Выполняются</a:t>
            </a:r>
            <a:r>
              <a:rPr lang="en-US" sz="2400" dirty="0"/>
              <a:t> </a:t>
            </a:r>
            <a:r>
              <a:rPr lang="en-US" sz="2400" dirty="0" err="1"/>
              <a:t>инструкции</a:t>
            </a:r>
            <a:r>
              <a:rPr lang="en-US" sz="2400" dirty="0"/>
              <a:t>, </a:t>
            </a:r>
            <a:r>
              <a:rPr lang="en-US" sz="2400" dirty="0" err="1"/>
              <a:t>входящие</a:t>
            </a:r>
            <a:r>
              <a:rPr lang="en-US" sz="2400" dirty="0"/>
              <a:t> в </a:t>
            </a:r>
            <a:r>
              <a:rPr lang="en-US" sz="2400" dirty="0" err="1"/>
              <a:t>состав</a:t>
            </a:r>
            <a:r>
              <a:rPr lang="en-US" sz="2400" dirty="0"/>
              <a:t> </a:t>
            </a:r>
            <a:r>
              <a:rPr lang="en-US" sz="2400" dirty="0" err="1"/>
              <a:t>блока</a:t>
            </a:r>
            <a:r>
              <a:rPr lang="en-US" sz="2400" dirty="0"/>
              <a:t> </a:t>
            </a:r>
            <a:r>
              <a:rPr lang="en-US" sz="2400" b="1" dirty="0"/>
              <a:t>try </a:t>
            </a:r>
            <a:r>
              <a:rPr lang="en-US" sz="2400" dirty="0"/>
              <a:t>(</a:t>
            </a:r>
            <a:r>
              <a:rPr lang="en-US" sz="2400" dirty="0" err="1"/>
              <a:t>защищенный</a:t>
            </a:r>
            <a:r>
              <a:rPr lang="en-US" sz="2400" dirty="0"/>
              <a:t> </a:t>
            </a:r>
            <a:r>
              <a:rPr lang="en-US" sz="2400" dirty="0" err="1"/>
              <a:t>блок</a:t>
            </a:r>
            <a:r>
              <a:rPr lang="en-US" sz="2400" dirty="0"/>
              <a:t>). </a:t>
            </a:r>
            <a:endParaRPr dirty="0"/>
          </a:p>
          <a:p>
            <a:pPr marL="0" lvl="0" indent="82550" algn="l" rtl="0">
              <a:spcBef>
                <a:spcPts val="600"/>
              </a:spcBef>
              <a:spcAft>
                <a:spcPts val="0"/>
              </a:spcAft>
              <a:buSzPts val="1920"/>
              <a:buFont typeface="+mj-lt"/>
              <a:buAutoNum type="arabicPeriod"/>
            </a:pPr>
            <a:r>
              <a:rPr lang="en-US" sz="2400" dirty="0" err="1"/>
              <a:t>Если</a:t>
            </a:r>
            <a:r>
              <a:rPr lang="en-US" sz="2400" dirty="0"/>
              <a:t> </a:t>
            </a:r>
            <a:r>
              <a:rPr lang="en-US" sz="2400" dirty="0" err="1"/>
              <a:t>при</a:t>
            </a:r>
            <a:r>
              <a:rPr lang="en-US" sz="2400" dirty="0"/>
              <a:t> </a:t>
            </a:r>
            <a:r>
              <a:rPr lang="en-US" sz="2400" dirty="0" err="1"/>
              <a:t>их</a:t>
            </a:r>
            <a:r>
              <a:rPr lang="en-US" sz="2400" dirty="0"/>
              <a:t> </a:t>
            </a:r>
            <a:r>
              <a:rPr lang="en-US" sz="2400" dirty="0" err="1"/>
              <a:t>выполнении</a:t>
            </a:r>
            <a:r>
              <a:rPr lang="en-US" sz="2400" dirty="0"/>
              <a:t> </a:t>
            </a:r>
            <a:r>
              <a:rPr lang="en-US" sz="2400" dirty="0" err="1"/>
              <a:t>исключение</a:t>
            </a:r>
            <a:r>
              <a:rPr lang="en-US" sz="2400" dirty="0"/>
              <a:t> </a:t>
            </a:r>
            <a:r>
              <a:rPr lang="en-US" sz="2400" dirty="0" err="1"/>
              <a:t>не</a:t>
            </a:r>
            <a:r>
              <a:rPr lang="en-US" sz="2400" dirty="0"/>
              <a:t> </a:t>
            </a:r>
            <a:r>
              <a:rPr lang="en-US" sz="2400" dirty="0" err="1"/>
              <a:t>возбуждается</a:t>
            </a:r>
            <a:r>
              <a:rPr lang="en-US" sz="2400" dirty="0"/>
              <a:t> (в C++ </a:t>
            </a:r>
            <a:r>
              <a:rPr lang="en-US" sz="2400" dirty="0" err="1"/>
              <a:t>чаще</a:t>
            </a:r>
            <a:r>
              <a:rPr lang="en-US" sz="2400" dirty="0"/>
              <a:t> </a:t>
            </a:r>
            <a:r>
              <a:rPr lang="en-US" sz="2400" dirty="0" err="1"/>
              <a:t>используется</a:t>
            </a:r>
            <a:r>
              <a:rPr lang="en-US" sz="2400" dirty="0"/>
              <a:t> </a:t>
            </a:r>
            <a:r>
              <a:rPr lang="en-US" sz="2400" dirty="0" err="1"/>
              <a:t>термин</a:t>
            </a:r>
            <a:r>
              <a:rPr lang="en-US" sz="2400" dirty="0"/>
              <a:t> «</a:t>
            </a:r>
            <a:r>
              <a:rPr lang="en-US" sz="2400" dirty="0" err="1"/>
              <a:t>выброс</a:t>
            </a:r>
            <a:r>
              <a:rPr lang="en-US" sz="2400" dirty="0"/>
              <a:t> </a:t>
            </a:r>
            <a:r>
              <a:rPr lang="en-US" sz="2400" dirty="0" err="1"/>
              <a:t>исключения</a:t>
            </a:r>
            <a:r>
              <a:rPr lang="en-US" sz="2400" dirty="0"/>
              <a:t>»), </a:t>
            </a:r>
            <a:r>
              <a:rPr lang="en-US" sz="2400" dirty="0" err="1"/>
              <a:t>то</a:t>
            </a:r>
            <a:r>
              <a:rPr lang="en-US" sz="2400" dirty="0"/>
              <a:t> </a:t>
            </a:r>
            <a:r>
              <a:rPr lang="en-US" sz="2400" dirty="0" err="1"/>
              <a:t>блок</a:t>
            </a:r>
            <a:r>
              <a:rPr lang="en-US" sz="2400" dirty="0"/>
              <a:t> </a:t>
            </a:r>
            <a:r>
              <a:rPr lang="en-US" sz="2400" b="1" dirty="0"/>
              <a:t>catch</a:t>
            </a:r>
            <a:r>
              <a:rPr lang="en-US" sz="2400" dirty="0"/>
              <a:t> </a:t>
            </a:r>
            <a:r>
              <a:rPr lang="en-US" sz="2400" dirty="0" err="1"/>
              <a:t>пропускается</a:t>
            </a:r>
            <a:r>
              <a:rPr lang="en-US" sz="2400" dirty="0"/>
              <a:t>. </a:t>
            </a:r>
            <a:endParaRPr dirty="0"/>
          </a:p>
          <a:p>
            <a:pPr marL="0" lvl="0" indent="82550" algn="l" rtl="0">
              <a:spcBef>
                <a:spcPts val="600"/>
              </a:spcBef>
              <a:spcAft>
                <a:spcPts val="0"/>
              </a:spcAft>
              <a:buSzPts val="1920"/>
              <a:buFont typeface="+mj-lt"/>
              <a:buAutoNum type="arabicPeriod"/>
            </a:pPr>
            <a:r>
              <a:rPr lang="en-US" sz="2400" dirty="0" err="1"/>
              <a:t>При</a:t>
            </a:r>
            <a:r>
              <a:rPr lang="en-US" sz="2400" dirty="0"/>
              <a:t> </a:t>
            </a:r>
            <a:r>
              <a:rPr lang="en-US" sz="2400" dirty="0" err="1"/>
              <a:t>выбросе</a:t>
            </a:r>
            <a:r>
              <a:rPr lang="en-US" sz="2400" dirty="0"/>
              <a:t> </a:t>
            </a:r>
            <a:r>
              <a:rPr lang="en-US" sz="2400" dirty="0" err="1"/>
              <a:t>исключения</a:t>
            </a:r>
            <a:r>
              <a:rPr lang="en-US" sz="2400" dirty="0"/>
              <a:t> </a:t>
            </a:r>
            <a:r>
              <a:rPr lang="en-US" sz="2400" dirty="0" err="1"/>
              <a:t>выполнение</a:t>
            </a:r>
            <a:r>
              <a:rPr lang="en-US" sz="2400" dirty="0"/>
              <a:t> </a:t>
            </a:r>
            <a:r>
              <a:rPr lang="en-US" sz="2400" dirty="0" err="1"/>
              <a:t>защищенного</a:t>
            </a:r>
            <a:r>
              <a:rPr lang="en-US" sz="2400" dirty="0"/>
              <a:t> </a:t>
            </a:r>
            <a:r>
              <a:rPr lang="en-US" sz="2400" dirty="0" err="1"/>
              <a:t>блока</a:t>
            </a:r>
            <a:r>
              <a:rPr lang="en-US" sz="2400" dirty="0"/>
              <a:t> </a:t>
            </a:r>
            <a:r>
              <a:rPr lang="en-US" sz="2400" dirty="0" err="1"/>
              <a:t>прекращается</a:t>
            </a:r>
            <a:r>
              <a:rPr lang="en-US" sz="2400" dirty="0"/>
              <a:t>, и </a:t>
            </a:r>
            <a:r>
              <a:rPr lang="en-US" sz="2400" dirty="0" err="1"/>
              <a:t>начинают</a:t>
            </a:r>
            <a:r>
              <a:rPr lang="en-US" sz="2400" dirty="0"/>
              <a:t> </a:t>
            </a:r>
            <a:r>
              <a:rPr lang="en-US" sz="2400" dirty="0" err="1"/>
              <a:t>работать</a:t>
            </a:r>
            <a:r>
              <a:rPr lang="en-US" sz="2400" dirty="0"/>
              <a:t> </a:t>
            </a:r>
            <a:r>
              <a:rPr lang="en-US" sz="2400" dirty="0" err="1"/>
              <a:t>инструкции</a:t>
            </a:r>
            <a:r>
              <a:rPr lang="en-US" sz="2400" dirty="0"/>
              <a:t>, </a:t>
            </a:r>
            <a:r>
              <a:rPr lang="en-US" sz="2400" dirty="0" err="1"/>
              <a:t>записанные</a:t>
            </a:r>
            <a:r>
              <a:rPr lang="en-US" sz="2400" dirty="0"/>
              <a:t> в </a:t>
            </a:r>
            <a:r>
              <a:rPr lang="en-US" sz="2400" dirty="0" err="1"/>
              <a:t>блоке</a:t>
            </a:r>
            <a:r>
              <a:rPr lang="en-US" sz="2400" dirty="0"/>
              <a:t> </a:t>
            </a:r>
            <a:r>
              <a:rPr lang="en-US" sz="2400" b="1" dirty="0"/>
              <a:t>catch. </a:t>
            </a:r>
            <a:endParaRPr sz="2400" dirty="0"/>
          </a:p>
          <a:p>
            <a:pPr marL="0" lvl="0" indent="82550" algn="l" rtl="0">
              <a:spcBef>
                <a:spcPts val="600"/>
              </a:spcBef>
              <a:spcAft>
                <a:spcPts val="0"/>
              </a:spcAft>
              <a:buSzPts val="1920"/>
              <a:buFont typeface="+mj-lt"/>
              <a:buAutoNum type="arabicPeriod"/>
            </a:pPr>
            <a:r>
              <a:rPr lang="en-US" sz="2400" dirty="0" err="1"/>
              <a:t>После</a:t>
            </a:r>
            <a:r>
              <a:rPr lang="en-US" sz="2400" dirty="0"/>
              <a:t> </a:t>
            </a:r>
            <a:r>
              <a:rPr lang="en-US" sz="2400" dirty="0" err="1"/>
              <a:t>окончания</a:t>
            </a:r>
            <a:r>
              <a:rPr lang="en-US" sz="2400" dirty="0"/>
              <a:t> </a:t>
            </a:r>
            <a:r>
              <a:rPr lang="en-US" sz="2400" dirty="0" err="1"/>
              <a:t>работы</a:t>
            </a:r>
            <a:r>
              <a:rPr lang="en-US" sz="2400" dirty="0"/>
              <a:t> </a:t>
            </a:r>
            <a:r>
              <a:rPr lang="en-US" sz="2400" dirty="0" err="1"/>
              <a:t>блока</a:t>
            </a:r>
            <a:r>
              <a:rPr lang="en-US" sz="2400" dirty="0"/>
              <a:t> catch </a:t>
            </a:r>
            <a:r>
              <a:rPr lang="en-US" sz="2400" dirty="0" err="1"/>
              <a:t>исключение</a:t>
            </a:r>
            <a:r>
              <a:rPr lang="en-US" sz="2400" dirty="0"/>
              <a:t> </a:t>
            </a:r>
            <a:r>
              <a:rPr lang="en-US" sz="2400" dirty="0" err="1"/>
              <a:t>считается</a:t>
            </a:r>
            <a:r>
              <a:rPr lang="en-US" sz="2400" dirty="0"/>
              <a:t> </a:t>
            </a:r>
            <a:r>
              <a:rPr lang="en-US" sz="2400" dirty="0" err="1"/>
              <a:t>обработанным</a:t>
            </a:r>
            <a:r>
              <a:rPr lang="en-US" sz="2400" dirty="0"/>
              <a:t>, и </a:t>
            </a:r>
            <a:r>
              <a:rPr lang="en-US" sz="2400" dirty="0" err="1"/>
              <a:t>управление</a:t>
            </a:r>
            <a:r>
              <a:rPr lang="en-US" sz="2400" dirty="0"/>
              <a:t> </a:t>
            </a:r>
            <a:r>
              <a:rPr lang="en-US" sz="2400" dirty="0" err="1"/>
              <a:t>передается</a:t>
            </a:r>
            <a:r>
              <a:rPr lang="en-US" sz="2400" dirty="0"/>
              <a:t> </a:t>
            </a:r>
            <a:r>
              <a:rPr lang="en-US" sz="2400" dirty="0" err="1"/>
              <a:t>на</a:t>
            </a:r>
            <a:r>
              <a:rPr lang="en-US" sz="2400" dirty="0"/>
              <a:t> </a:t>
            </a:r>
            <a:r>
              <a:rPr lang="en-US" sz="2400" dirty="0" err="1"/>
              <a:t>первую</a:t>
            </a:r>
            <a:r>
              <a:rPr lang="en-US" sz="2400" dirty="0"/>
              <a:t> </a:t>
            </a:r>
            <a:r>
              <a:rPr lang="en-US" sz="2400" dirty="0" err="1"/>
              <a:t>инструкцию</a:t>
            </a:r>
            <a:r>
              <a:rPr lang="en-US" sz="2400" dirty="0"/>
              <a:t>, </a:t>
            </a:r>
            <a:r>
              <a:rPr lang="en-US" sz="2400" dirty="0" err="1"/>
              <a:t>следующую</a:t>
            </a:r>
            <a:r>
              <a:rPr lang="en-US" sz="2400" dirty="0"/>
              <a:t> </a:t>
            </a:r>
            <a:r>
              <a:rPr lang="en-US" sz="2400" dirty="0" err="1"/>
              <a:t>за</a:t>
            </a:r>
            <a:r>
              <a:rPr lang="en-US" sz="2400" dirty="0"/>
              <a:t> </a:t>
            </a:r>
            <a:r>
              <a:rPr lang="en-US" sz="2400" dirty="0" err="1"/>
              <a:t>конструкцией</a:t>
            </a:r>
            <a:r>
              <a:rPr lang="en-US" sz="2400" dirty="0"/>
              <a:t> </a:t>
            </a:r>
            <a:r>
              <a:rPr lang="en-US" sz="2400" b="1" dirty="0"/>
              <a:t>try</a:t>
            </a:r>
            <a:r>
              <a:rPr lang="en-US" sz="2400" dirty="0"/>
              <a:t> …</a:t>
            </a:r>
            <a:r>
              <a:rPr lang="en-US" sz="2400" b="1" dirty="0"/>
              <a:t>catch</a:t>
            </a:r>
            <a:r>
              <a:rPr lang="en-US" sz="2400" dirty="0"/>
              <a:t>.</a:t>
            </a: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19A9C369-0007-4BA6-9088-6A5DCC1FB0E5}"/>
              </a:ext>
            </a:extLst>
          </p:cNvPr>
          <p:cNvSpPr>
            <a:spLocks noGrp="1"/>
          </p:cNvSpPr>
          <p:nvPr>
            <p:ph type="title"/>
          </p:nvPr>
        </p:nvSpPr>
        <p:spPr/>
        <p:txBody>
          <a:bodyPr/>
          <a:lstStyle/>
          <a:p>
            <a:r>
              <a:rPr lang="ru-RU" dirty="0"/>
              <a:t>Обработка исключений</a:t>
            </a:r>
          </a:p>
        </p:txBody>
      </p:sp>
      <p:sp>
        <p:nvSpPr>
          <p:cNvPr id="3" name="Объект 2">
            <a:extLst>
              <a:ext uri="{FF2B5EF4-FFF2-40B4-BE49-F238E27FC236}">
                <a16:creationId xmlns:a16="http://schemas.microsoft.com/office/drawing/2014/main" xmlns="" id="{A5E3FB08-29A6-43E8-88C8-AC6E5B6B5400}"/>
              </a:ext>
            </a:extLst>
          </p:cNvPr>
          <p:cNvSpPr>
            <a:spLocks noGrp="1"/>
          </p:cNvSpPr>
          <p:nvPr>
            <p:ph idx="1"/>
          </p:nvPr>
        </p:nvSpPr>
        <p:spPr/>
        <p:txBody>
          <a:bodyPr>
            <a:normAutofit fontScale="85000" lnSpcReduction="20000"/>
          </a:bodyPr>
          <a:lstStyle/>
          <a:p>
            <a:r>
              <a:rPr lang="ru-RU" dirty="0"/>
              <a:t>Например, в следующей программе происходит деление чисел:</a:t>
            </a:r>
          </a:p>
          <a:p>
            <a:r>
              <a:rPr lang="en-US" dirty="0">
                <a:solidFill>
                  <a:srgbClr val="0070C0"/>
                </a:solidFill>
              </a:rPr>
              <a:t>double</a:t>
            </a:r>
            <a:r>
              <a:rPr lang="en-US" dirty="0"/>
              <a:t> divide(int, int);</a:t>
            </a:r>
          </a:p>
          <a:p>
            <a:r>
              <a:rPr lang="en-US" dirty="0"/>
              <a:t> </a:t>
            </a:r>
          </a:p>
          <a:p>
            <a:r>
              <a:rPr lang="en-US" dirty="0">
                <a:solidFill>
                  <a:srgbClr val="0070C0"/>
                </a:solidFill>
              </a:rPr>
              <a:t>int</a:t>
            </a:r>
            <a:r>
              <a:rPr lang="en-US" dirty="0"/>
              <a:t> main()</a:t>
            </a:r>
            <a:r>
              <a:rPr lang="ru-RU" dirty="0"/>
              <a:t> </a:t>
            </a:r>
            <a:r>
              <a:rPr lang="en-US" dirty="0"/>
              <a:t>{</a:t>
            </a:r>
          </a:p>
          <a:p>
            <a:r>
              <a:rPr lang="en-US" dirty="0"/>
              <a:t>    </a:t>
            </a:r>
            <a:r>
              <a:rPr lang="en-US" dirty="0">
                <a:solidFill>
                  <a:srgbClr val="0070C0"/>
                </a:solidFill>
              </a:rPr>
              <a:t>int</a:t>
            </a:r>
            <a:r>
              <a:rPr lang="en-US" dirty="0"/>
              <a:t> x = 500;</a:t>
            </a:r>
          </a:p>
          <a:p>
            <a:r>
              <a:rPr lang="en-US" dirty="0"/>
              <a:t>    </a:t>
            </a:r>
            <a:r>
              <a:rPr lang="en-US" dirty="0">
                <a:solidFill>
                  <a:srgbClr val="0070C0"/>
                </a:solidFill>
              </a:rPr>
              <a:t>int</a:t>
            </a:r>
            <a:r>
              <a:rPr lang="en-US" dirty="0"/>
              <a:t> y = 0;</a:t>
            </a:r>
          </a:p>
          <a:p>
            <a:r>
              <a:rPr lang="en-US" dirty="0"/>
              <a:t>    </a:t>
            </a:r>
            <a:r>
              <a:rPr lang="en-US" dirty="0">
                <a:solidFill>
                  <a:srgbClr val="0070C0"/>
                </a:solidFill>
              </a:rPr>
              <a:t>double</a:t>
            </a:r>
            <a:r>
              <a:rPr lang="en-US" dirty="0"/>
              <a:t> z = divide(x, y);</a:t>
            </a:r>
          </a:p>
          <a:p>
            <a:r>
              <a:rPr lang="en-US" dirty="0"/>
              <a:t> </a:t>
            </a:r>
          </a:p>
          <a:p>
            <a:r>
              <a:rPr lang="en-US" dirty="0"/>
              <a:t>    std::</a:t>
            </a:r>
            <a:r>
              <a:rPr lang="en-US" dirty="0" err="1"/>
              <a:t>cout</a:t>
            </a:r>
            <a:r>
              <a:rPr lang="en-US" dirty="0"/>
              <a:t> &lt;&lt; z &lt;&lt; std::</a:t>
            </a:r>
            <a:r>
              <a:rPr lang="en-US" dirty="0" err="1"/>
              <a:t>endl</a:t>
            </a:r>
            <a:r>
              <a:rPr lang="en-US" dirty="0"/>
              <a:t>;</a:t>
            </a:r>
          </a:p>
          <a:p>
            <a:r>
              <a:rPr lang="en-US" dirty="0"/>
              <a:t>    std::</a:t>
            </a:r>
            <a:r>
              <a:rPr lang="en-US" dirty="0" err="1"/>
              <a:t>cout</a:t>
            </a:r>
            <a:r>
              <a:rPr lang="en-US" dirty="0"/>
              <a:t> &lt;&lt; </a:t>
            </a:r>
            <a:r>
              <a:rPr lang="en-US" dirty="0">
                <a:solidFill>
                  <a:srgbClr val="FF0000"/>
                </a:solidFill>
              </a:rPr>
              <a:t>"The End..."</a:t>
            </a:r>
            <a:r>
              <a:rPr lang="en-US" dirty="0"/>
              <a:t> &lt;&lt; std::</a:t>
            </a:r>
            <a:r>
              <a:rPr lang="en-US" dirty="0" err="1"/>
              <a:t>endl</a:t>
            </a:r>
            <a:r>
              <a:rPr lang="en-US" dirty="0"/>
              <a:t>;</a:t>
            </a:r>
          </a:p>
          <a:p>
            <a:r>
              <a:rPr lang="en-US" dirty="0"/>
              <a:t>    </a:t>
            </a:r>
            <a:r>
              <a:rPr lang="en-US" dirty="0">
                <a:solidFill>
                  <a:srgbClr val="0070C0"/>
                </a:solidFill>
              </a:rPr>
              <a:t>return</a:t>
            </a:r>
            <a:r>
              <a:rPr lang="en-US" dirty="0"/>
              <a:t> 0;</a:t>
            </a:r>
          </a:p>
          <a:p>
            <a:r>
              <a:rPr lang="en-US" dirty="0"/>
              <a:t>}</a:t>
            </a:r>
          </a:p>
          <a:p>
            <a:r>
              <a:rPr lang="en-US" dirty="0"/>
              <a:t> </a:t>
            </a:r>
          </a:p>
          <a:p>
            <a:r>
              <a:rPr lang="en-US" dirty="0">
                <a:solidFill>
                  <a:srgbClr val="0070C0"/>
                </a:solidFill>
              </a:rPr>
              <a:t>double</a:t>
            </a:r>
            <a:r>
              <a:rPr lang="en-US" dirty="0"/>
              <a:t> divide(</a:t>
            </a:r>
            <a:r>
              <a:rPr lang="en-US" dirty="0">
                <a:solidFill>
                  <a:srgbClr val="0070C0"/>
                </a:solidFill>
              </a:rPr>
              <a:t>int</a:t>
            </a:r>
            <a:r>
              <a:rPr lang="en-US" dirty="0"/>
              <a:t> a, </a:t>
            </a:r>
            <a:r>
              <a:rPr lang="en-US" dirty="0">
                <a:solidFill>
                  <a:srgbClr val="0070C0"/>
                </a:solidFill>
              </a:rPr>
              <a:t>int</a:t>
            </a:r>
            <a:r>
              <a:rPr lang="en-US" dirty="0"/>
              <a:t> b)</a:t>
            </a:r>
            <a:r>
              <a:rPr lang="ru-RU" dirty="0"/>
              <a:t> </a:t>
            </a:r>
            <a:r>
              <a:rPr lang="en-US" dirty="0"/>
              <a:t>{</a:t>
            </a:r>
          </a:p>
          <a:p>
            <a:r>
              <a:rPr lang="en-US" dirty="0"/>
              <a:t>    </a:t>
            </a:r>
            <a:r>
              <a:rPr lang="en-US" dirty="0">
                <a:solidFill>
                  <a:srgbClr val="0070C0"/>
                </a:solidFill>
              </a:rPr>
              <a:t>return</a:t>
            </a:r>
            <a:r>
              <a:rPr lang="en-US" dirty="0"/>
              <a:t> a / b;</a:t>
            </a:r>
          </a:p>
          <a:p>
            <a:r>
              <a:rPr lang="en-US" dirty="0"/>
              <a:t>}</a:t>
            </a:r>
            <a:endParaRPr lang="ru-RU" dirty="0"/>
          </a:p>
        </p:txBody>
      </p:sp>
      <p:sp>
        <p:nvSpPr>
          <p:cNvPr id="4" name="Номер слайда 3">
            <a:extLst>
              <a:ext uri="{FF2B5EF4-FFF2-40B4-BE49-F238E27FC236}">
                <a16:creationId xmlns:a16="http://schemas.microsoft.com/office/drawing/2014/main" xmlns="" id="{982C6AE3-1234-4BBF-9F7D-45D4B149F83B}"/>
              </a:ext>
            </a:extLst>
          </p:cNvPr>
          <p:cNvSpPr>
            <a:spLocks noGrp="1"/>
          </p:cNvSpPr>
          <p:nvPr>
            <p:ph type="sldNum" sz="quarter" idx="12"/>
          </p:nvPr>
        </p:nvSpPr>
        <p:spPr/>
        <p:txBody>
          <a:bodyPr/>
          <a:lstStyle/>
          <a:p>
            <a:fld id="{E5031BA8-65EE-4E3E-8471-73A1F35E8A91}" type="slidenum">
              <a:rPr lang="ru-RU" smtClean="0"/>
              <a:pPr/>
              <a:t>7</a:t>
            </a:fld>
            <a:endParaRPr lang="ru-RU" dirty="0"/>
          </a:p>
        </p:txBody>
      </p:sp>
    </p:spTree>
    <p:extLst>
      <p:ext uri="{BB962C8B-B14F-4D97-AF65-F5344CB8AC3E}">
        <p14:creationId xmlns:p14="http://schemas.microsoft.com/office/powerpoint/2010/main" xmlns="" val="1487317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2F62E408-42A9-47B5-9687-D7A4A03CF49C}"/>
              </a:ext>
            </a:extLst>
          </p:cNvPr>
          <p:cNvSpPr>
            <a:spLocks noGrp="1"/>
          </p:cNvSpPr>
          <p:nvPr>
            <p:ph type="title"/>
          </p:nvPr>
        </p:nvSpPr>
        <p:spPr/>
        <p:txBody>
          <a:bodyPr/>
          <a:lstStyle/>
          <a:p>
            <a:r>
              <a:rPr lang="ru-RU" dirty="0"/>
              <a:t>Обработка исключений</a:t>
            </a:r>
          </a:p>
        </p:txBody>
      </p:sp>
      <p:sp>
        <p:nvSpPr>
          <p:cNvPr id="3" name="Объект 2">
            <a:extLst>
              <a:ext uri="{FF2B5EF4-FFF2-40B4-BE49-F238E27FC236}">
                <a16:creationId xmlns:a16="http://schemas.microsoft.com/office/drawing/2014/main" xmlns="" id="{5AB5FDD5-24D2-4DE2-AD3F-8976D7F701DD}"/>
              </a:ext>
            </a:extLst>
          </p:cNvPr>
          <p:cNvSpPr>
            <a:spLocks noGrp="1"/>
          </p:cNvSpPr>
          <p:nvPr>
            <p:ph idx="1"/>
          </p:nvPr>
        </p:nvSpPr>
        <p:spPr/>
        <p:txBody>
          <a:bodyPr>
            <a:normAutofit fontScale="92500" lnSpcReduction="10000"/>
          </a:bodyPr>
          <a:lstStyle/>
          <a:p>
            <a:r>
              <a:rPr lang="ru-RU" dirty="0"/>
              <a:t>Эта программа успешно скомпилируется, но при ее выполнении возникнет ошибка, поскольку в коде производится деление на ноль, после чего программа аварийно завершится.</a:t>
            </a:r>
          </a:p>
          <a:p>
            <a:r>
              <a:rPr lang="ru-RU" dirty="0"/>
              <a:t>С одной стороны, мы можем в функции </a:t>
            </a:r>
            <a:r>
              <a:rPr lang="ru-RU" dirty="0" err="1"/>
              <a:t>divide</a:t>
            </a:r>
            <a:r>
              <a:rPr lang="ru-RU" dirty="0"/>
              <a:t> определить проверку и выполнять деление, если параметр b не равен 0. Однако нам в любом случае надо возвращать из функции </a:t>
            </a:r>
            <a:r>
              <a:rPr lang="ru-RU" dirty="0" err="1"/>
              <a:t>divide</a:t>
            </a:r>
            <a:r>
              <a:rPr lang="ru-RU" dirty="0"/>
              <a:t> некоторый результат - некоторое число. То есть мы не можем просто написать:</a:t>
            </a:r>
          </a:p>
          <a:p>
            <a:r>
              <a:rPr lang="en-US" dirty="0">
                <a:solidFill>
                  <a:srgbClr val="0070C0"/>
                </a:solidFill>
              </a:rPr>
              <a:t>double</a:t>
            </a:r>
            <a:r>
              <a:rPr lang="en-US" dirty="0"/>
              <a:t> divide(</a:t>
            </a:r>
            <a:r>
              <a:rPr lang="en-US" dirty="0">
                <a:solidFill>
                  <a:srgbClr val="0070C0"/>
                </a:solidFill>
              </a:rPr>
              <a:t>int</a:t>
            </a:r>
            <a:r>
              <a:rPr lang="en-US" dirty="0"/>
              <a:t> a, </a:t>
            </a:r>
            <a:r>
              <a:rPr lang="en-US" dirty="0">
                <a:solidFill>
                  <a:srgbClr val="0070C0"/>
                </a:solidFill>
              </a:rPr>
              <a:t>int</a:t>
            </a:r>
            <a:r>
              <a:rPr lang="en-US" dirty="0"/>
              <a:t> b)</a:t>
            </a:r>
            <a:r>
              <a:rPr lang="ru-RU" dirty="0"/>
              <a:t> </a:t>
            </a:r>
            <a:r>
              <a:rPr lang="en-US" dirty="0"/>
              <a:t>{</a:t>
            </a:r>
          </a:p>
          <a:p>
            <a:r>
              <a:rPr lang="en-US" dirty="0"/>
              <a:t>    </a:t>
            </a:r>
            <a:r>
              <a:rPr lang="en-US" dirty="0">
                <a:solidFill>
                  <a:srgbClr val="0070C0"/>
                </a:solidFill>
              </a:rPr>
              <a:t>if</a:t>
            </a:r>
            <a:r>
              <a:rPr lang="en-US" dirty="0"/>
              <a:t> (b != 0)</a:t>
            </a:r>
          </a:p>
          <a:p>
            <a:r>
              <a:rPr lang="en-US" dirty="0"/>
              <a:t>        </a:t>
            </a:r>
            <a:r>
              <a:rPr lang="en-US" dirty="0">
                <a:solidFill>
                  <a:srgbClr val="0070C0"/>
                </a:solidFill>
              </a:rPr>
              <a:t>return</a:t>
            </a:r>
            <a:r>
              <a:rPr lang="en-US" dirty="0"/>
              <a:t> a / b;</a:t>
            </a:r>
          </a:p>
          <a:p>
            <a:r>
              <a:rPr lang="en-US" dirty="0"/>
              <a:t>    </a:t>
            </a:r>
            <a:r>
              <a:rPr lang="en-US" dirty="0">
                <a:solidFill>
                  <a:srgbClr val="0070C0"/>
                </a:solidFill>
              </a:rPr>
              <a:t>else</a:t>
            </a:r>
          </a:p>
          <a:p>
            <a:r>
              <a:rPr lang="en-US" dirty="0"/>
              <a:t>        std::</a:t>
            </a:r>
            <a:r>
              <a:rPr lang="en-US" dirty="0" err="1"/>
              <a:t>cout</a:t>
            </a:r>
            <a:r>
              <a:rPr lang="en-US" dirty="0"/>
              <a:t> &lt;&lt; </a:t>
            </a:r>
            <a:r>
              <a:rPr lang="en-US" dirty="0">
                <a:solidFill>
                  <a:srgbClr val="FF0000"/>
                </a:solidFill>
              </a:rPr>
              <a:t>"Error! b must not be equal to 0"</a:t>
            </a:r>
            <a:r>
              <a:rPr lang="en-US" dirty="0"/>
              <a:t> &lt;&lt; std::</a:t>
            </a:r>
            <a:r>
              <a:rPr lang="en-US" dirty="0" err="1"/>
              <a:t>endl</a:t>
            </a:r>
            <a:r>
              <a:rPr lang="en-US" dirty="0"/>
              <a:t>;</a:t>
            </a:r>
          </a:p>
          <a:p>
            <a:r>
              <a:rPr lang="en-US" dirty="0"/>
              <a:t>}</a:t>
            </a:r>
            <a:endParaRPr lang="ru-RU" dirty="0"/>
          </a:p>
        </p:txBody>
      </p:sp>
      <p:sp>
        <p:nvSpPr>
          <p:cNvPr id="4" name="Номер слайда 3">
            <a:extLst>
              <a:ext uri="{FF2B5EF4-FFF2-40B4-BE49-F238E27FC236}">
                <a16:creationId xmlns:a16="http://schemas.microsoft.com/office/drawing/2014/main" xmlns="" id="{D0AB7421-8483-42EE-B2FB-A90F9C383285}"/>
              </a:ext>
            </a:extLst>
          </p:cNvPr>
          <p:cNvSpPr>
            <a:spLocks noGrp="1"/>
          </p:cNvSpPr>
          <p:nvPr>
            <p:ph type="sldNum" sz="quarter" idx="12"/>
          </p:nvPr>
        </p:nvSpPr>
        <p:spPr/>
        <p:txBody>
          <a:bodyPr/>
          <a:lstStyle/>
          <a:p>
            <a:fld id="{E5031BA8-65EE-4E3E-8471-73A1F35E8A91}" type="slidenum">
              <a:rPr lang="ru-RU" smtClean="0"/>
              <a:pPr/>
              <a:t>8</a:t>
            </a:fld>
            <a:endParaRPr lang="ru-RU" dirty="0"/>
          </a:p>
        </p:txBody>
      </p:sp>
    </p:spTree>
    <p:extLst>
      <p:ext uri="{BB962C8B-B14F-4D97-AF65-F5344CB8AC3E}">
        <p14:creationId xmlns:p14="http://schemas.microsoft.com/office/powerpoint/2010/main" xmlns="" val="2087552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6EBE274-F01E-4086-B338-13FD304845B3}"/>
              </a:ext>
            </a:extLst>
          </p:cNvPr>
          <p:cNvSpPr>
            <a:spLocks noGrp="1"/>
          </p:cNvSpPr>
          <p:nvPr>
            <p:ph type="title"/>
          </p:nvPr>
        </p:nvSpPr>
        <p:spPr/>
        <p:txBody>
          <a:bodyPr/>
          <a:lstStyle/>
          <a:p>
            <a:r>
              <a:rPr lang="ru-RU" dirty="0"/>
              <a:t>Обработка исключений</a:t>
            </a:r>
          </a:p>
        </p:txBody>
      </p:sp>
      <p:sp>
        <p:nvSpPr>
          <p:cNvPr id="3" name="Объект 2">
            <a:extLst>
              <a:ext uri="{FF2B5EF4-FFF2-40B4-BE49-F238E27FC236}">
                <a16:creationId xmlns:a16="http://schemas.microsoft.com/office/drawing/2014/main" xmlns="" id="{69147B93-DB79-40CD-A4FF-C12671F5AAC2}"/>
              </a:ext>
            </a:extLst>
          </p:cNvPr>
          <p:cNvSpPr>
            <a:spLocks noGrp="1"/>
          </p:cNvSpPr>
          <p:nvPr>
            <p:ph idx="1"/>
          </p:nvPr>
        </p:nvSpPr>
        <p:spPr/>
        <p:txBody>
          <a:bodyPr>
            <a:normAutofit lnSpcReduction="10000"/>
          </a:bodyPr>
          <a:lstStyle/>
          <a:p>
            <a:r>
              <a:rPr lang="ru-RU" dirty="0"/>
              <a:t>И в этом случае нам надо известить систему о возникшей ошибке. Для этого используется оператор </a:t>
            </a:r>
            <a:r>
              <a:rPr lang="ru-RU" dirty="0" err="1">
                <a:solidFill>
                  <a:srgbClr val="0070C0"/>
                </a:solidFill>
              </a:rPr>
              <a:t>throw</a:t>
            </a:r>
            <a:r>
              <a:rPr lang="ru-RU" dirty="0"/>
              <a:t>.</a:t>
            </a:r>
          </a:p>
          <a:p>
            <a:r>
              <a:rPr lang="ru-RU" dirty="0"/>
              <a:t>Оператор </a:t>
            </a:r>
            <a:r>
              <a:rPr lang="ru-RU" dirty="0" err="1">
                <a:solidFill>
                  <a:srgbClr val="0070C0"/>
                </a:solidFill>
              </a:rPr>
              <a:t>throw</a:t>
            </a:r>
            <a:r>
              <a:rPr lang="ru-RU" dirty="0"/>
              <a:t> генерирует исключение.</a:t>
            </a:r>
          </a:p>
          <a:p>
            <a:r>
              <a:rPr lang="ru-RU" dirty="0"/>
              <a:t>Через оператор </a:t>
            </a:r>
            <a:r>
              <a:rPr lang="ru-RU" dirty="0" err="1"/>
              <a:t>throw</a:t>
            </a:r>
            <a:r>
              <a:rPr lang="ru-RU" dirty="0"/>
              <a:t> можно передать информацию об ошибке.</a:t>
            </a:r>
          </a:p>
          <a:p>
            <a:r>
              <a:rPr lang="ru-RU" dirty="0"/>
              <a:t>Например, функция </a:t>
            </a:r>
            <a:r>
              <a:rPr lang="ru-RU" dirty="0" err="1"/>
              <a:t>divide</a:t>
            </a:r>
            <a:r>
              <a:rPr lang="ru-RU" dirty="0"/>
              <a:t> могла бы выглядеть следующим образом:</a:t>
            </a:r>
          </a:p>
          <a:p>
            <a:r>
              <a:rPr lang="en-US" dirty="0">
                <a:solidFill>
                  <a:srgbClr val="0070C0"/>
                </a:solidFill>
              </a:rPr>
              <a:t>double</a:t>
            </a:r>
            <a:r>
              <a:rPr lang="en-US" dirty="0"/>
              <a:t> divide(</a:t>
            </a:r>
            <a:r>
              <a:rPr lang="en-US" dirty="0">
                <a:solidFill>
                  <a:srgbClr val="0070C0"/>
                </a:solidFill>
              </a:rPr>
              <a:t>int</a:t>
            </a:r>
            <a:r>
              <a:rPr lang="en-US" dirty="0"/>
              <a:t> a, </a:t>
            </a:r>
            <a:r>
              <a:rPr lang="en-US" dirty="0">
                <a:solidFill>
                  <a:srgbClr val="0070C0"/>
                </a:solidFill>
              </a:rPr>
              <a:t>int</a:t>
            </a:r>
            <a:r>
              <a:rPr lang="en-US" dirty="0"/>
              <a:t> b)</a:t>
            </a:r>
            <a:r>
              <a:rPr lang="ru-RU" dirty="0"/>
              <a:t> </a:t>
            </a:r>
            <a:r>
              <a:rPr lang="en-US" dirty="0"/>
              <a:t>{</a:t>
            </a:r>
          </a:p>
          <a:p>
            <a:r>
              <a:rPr lang="en-US" dirty="0"/>
              <a:t>    </a:t>
            </a:r>
            <a:r>
              <a:rPr lang="en-US" dirty="0">
                <a:solidFill>
                  <a:srgbClr val="0070C0"/>
                </a:solidFill>
              </a:rPr>
              <a:t>if</a:t>
            </a:r>
            <a:r>
              <a:rPr lang="en-US" dirty="0"/>
              <a:t> (b == 0)</a:t>
            </a:r>
          </a:p>
          <a:p>
            <a:r>
              <a:rPr lang="en-US" dirty="0"/>
              <a:t>        </a:t>
            </a:r>
            <a:r>
              <a:rPr lang="en-US" dirty="0">
                <a:solidFill>
                  <a:srgbClr val="0070C0"/>
                </a:solidFill>
              </a:rPr>
              <a:t>throw</a:t>
            </a:r>
            <a:r>
              <a:rPr lang="en-US" dirty="0"/>
              <a:t> </a:t>
            </a:r>
            <a:r>
              <a:rPr lang="en-US" dirty="0">
                <a:solidFill>
                  <a:srgbClr val="FF0000"/>
                </a:solidFill>
              </a:rPr>
              <a:t>"Division by zero!"</a:t>
            </a:r>
            <a:r>
              <a:rPr lang="en-US" dirty="0"/>
              <a:t>;</a:t>
            </a:r>
          </a:p>
          <a:p>
            <a:r>
              <a:rPr lang="en-US" dirty="0"/>
              <a:t>    </a:t>
            </a:r>
            <a:r>
              <a:rPr lang="en-US" dirty="0">
                <a:solidFill>
                  <a:srgbClr val="0070C0"/>
                </a:solidFill>
              </a:rPr>
              <a:t>return</a:t>
            </a:r>
            <a:r>
              <a:rPr lang="en-US" dirty="0"/>
              <a:t> a / b;</a:t>
            </a:r>
          </a:p>
          <a:p>
            <a:r>
              <a:rPr lang="en-US" dirty="0"/>
              <a:t>}</a:t>
            </a:r>
            <a:endParaRPr lang="ru-RU" dirty="0"/>
          </a:p>
        </p:txBody>
      </p:sp>
      <p:sp>
        <p:nvSpPr>
          <p:cNvPr id="4" name="Номер слайда 3">
            <a:extLst>
              <a:ext uri="{FF2B5EF4-FFF2-40B4-BE49-F238E27FC236}">
                <a16:creationId xmlns:a16="http://schemas.microsoft.com/office/drawing/2014/main" xmlns="" id="{F6EF5495-2545-4A14-9853-E5AAB80870ED}"/>
              </a:ext>
            </a:extLst>
          </p:cNvPr>
          <p:cNvSpPr>
            <a:spLocks noGrp="1"/>
          </p:cNvSpPr>
          <p:nvPr>
            <p:ph type="sldNum" sz="quarter" idx="12"/>
          </p:nvPr>
        </p:nvSpPr>
        <p:spPr/>
        <p:txBody>
          <a:bodyPr/>
          <a:lstStyle/>
          <a:p>
            <a:fld id="{E5031BA8-65EE-4E3E-8471-73A1F35E8A91}" type="slidenum">
              <a:rPr lang="ru-RU" smtClean="0"/>
              <a:pPr/>
              <a:t>9</a:t>
            </a:fld>
            <a:endParaRPr lang="ru-RU" dirty="0"/>
          </a:p>
        </p:txBody>
      </p:sp>
    </p:spTree>
    <p:extLst>
      <p:ext uri="{BB962C8B-B14F-4D97-AF65-F5344CB8AC3E}">
        <p14:creationId xmlns:p14="http://schemas.microsoft.com/office/powerpoint/2010/main" xmlns="" val="55497232"/>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3694</TotalTime>
  <Words>3516</Words>
  <Application>Microsoft Office PowerPoint</Application>
  <PresentationFormat>Экран (4:3)</PresentationFormat>
  <Paragraphs>431</Paragraphs>
  <Slides>38</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38</vt:i4>
      </vt:variant>
    </vt:vector>
  </HeadingPairs>
  <TitlesOfParts>
    <vt:vector size="39" baseType="lpstr">
      <vt:lpstr>Тема Office</vt:lpstr>
      <vt:lpstr>Слайд 1</vt:lpstr>
      <vt:lpstr>Обработка исключений</vt:lpstr>
      <vt:lpstr>Зачем нужны исключения</vt:lpstr>
      <vt:lpstr>Зачем нужны исключения</vt:lpstr>
      <vt:lpstr>Средства С++</vt:lpstr>
      <vt:lpstr>Механизм работы защищённого блока</vt:lpstr>
      <vt:lpstr>Обработка исключений</vt:lpstr>
      <vt:lpstr>Обработка исключений</vt:lpstr>
      <vt:lpstr>Обработка исключений</vt:lpstr>
      <vt:lpstr>Обработка исключений</vt:lpstr>
      <vt:lpstr>Обработка исключений</vt:lpstr>
      <vt:lpstr>Обработка исключений</vt:lpstr>
      <vt:lpstr>Обработка исключений</vt:lpstr>
      <vt:lpstr>Обработка исключений</vt:lpstr>
      <vt:lpstr>Что можно передавать в throw</vt:lpstr>
      <vt:lpstr>Обработка исключений</vt:lpstr>
      <vt:lpstr>Обработка исключений</vt:lpstr>
      <vt:lpstr>Обработка исключений</vt:lpstr>
      <vt:lpstr>Обработка исключений</vt:lpstr>
      <vt:lpstr>Типы исключений</vt:lpstr>
      <vt:lpstr>Типы исключений</vt:lpstr>
      <vt:lpstr>Типы исключений</vt:lpstr>
      <vt:lpstr>Типы исключений</vt:lpstr>
      <vt:lpstr>Типы исключений</vt:lpstr>
      <vt:lpstr>Шаблоны</vt:lpstr>
      <vt:lpstr>Шаблон класса</vt:lpstr>
      <vt:lpstr>Шаблон класса</vt:lpstr>
      <vt:lpstr>Шаблон класса</vt:lpstr>
      <vt:lpstr>Шаблон класса</vt:lpstr>
      <vt:lpstr>Шаблон класса</vt:lpstr>
      <vt:lpstr>Шаблон класса</vt:lpstr>
      <vt:lpstr>Шаблон класса</vt:lpstr>
      <vt:lpstr>Шаблоны функций</vt:lpstr>
      <vt:lpstr>Шаблоны функций</vt:lpstr>
      <vt:lpstr>Шаблоны функций</vt:lpstr>
      <vt:lpstr>Шаблоны функций</vt:lpstr>
      <vt:lpstr>Шаблоны функций</vt:lpstr>
      <vt:lpstr>Шаблоны функций</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den qwery</dc:creator>
  <cp:lastModifiedBy>Marat Nasrutdivnov</cp:lastModifiedBy>
  <cp:revision>228</cp:revision>
  <dcterms:created xsi:type="dcterms:W3CDTF">2017-09-03T10:22:03Z</dcterms:created>
  <dcterms:modified xsi:type="dcterms:W3CDTF">2022-04-27T13:40:34Z</dcterms:modified>
</cp:coreProperties>
</file>