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6"/>
  </p:notesMasterIdLst>
  <p:sldIdLst>
    <p:sldId id="256" r:id="rId5"/>
    <p:sldId id="260" r:id="rId6"/>
    <p:sldId id="257" r:id="rId7"/>
    <p:sldId id="258" r:id="rId8"/>
    <p:sldId id="261" r:id="rId9"/>
    <p:sldId id="294" r:id="rId10"/>
    <p:sldId id="295" r:id="rId11"/>
    <p:sldId id="296" r:id="rId12"/>
    <p:sldId id="297"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83F92-1601-4F47-BCA0-E5346EFF5D1D}" v="7" dt="2022-09-17T17:54:14.049"/>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p:scale>
          <a:sx n="120" d="100"/>
          <a:sy n="120" d="100"/>
        </p:scale>
        <p:origin x="390"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userId="4ac3b9fc21ad0c3b" providerId="LiveId" clId="{AB183F92-1601-4F47-BCA0-E5346EFF5D1D}"/>
    <pc:docChg chg="custSel delSld modSld">
      <pc:chgData name="Nicole" userId="4ac3b9fc21ad0c3b" providerId="LiveId" clId="{AB183F92-1601-4F47-BCA0-E5346EFF5D1D}" dt="2022-09-17T17:54:32.240" v="122" actId="1076"/>
      <pc:docMkLst>
        <pc:docMk/>
      </pc:docMkLst>
      <pc:sldChg chg="modSp mod">
        <pc:chgData name="Nicole" userId="4ac3b9fc21ad0c3b" providerId="LiveId" clId="{AB183F92-1601-4F47-BCA0-E5346EFF5D1D}" dt="2022-09-17T17:39:41.145" v="0" actId="1076"/>
        <pc:sldMkLst>
          <pc:docMk/>
          <pc:sldMk cId="3772014087" sldId="257"/>
        </pc:sldMkLst>
        <pc:spChg chg="mod">
          <ac:chgData name="Nicole" userId="4ac3b9fc21ad0c3b" providerId="LiveId" clId="{AB183F92-1601-4F47-BCA0-E5346EFF5D1D}" dt="2022-09-17T17:39:41.145" v="0" actId="1076"/>
          <ac:spMkLst>
            <pc:docMk/>
            <pc:sldMk cId="3772014087" sldId="257"/>
            <ac:spMk id="10" creationId="{38F007FB-0314-C3DA-307B-0E19FE3E106C}"/>
          </ac:spMkLst>
        </pc:spChg>
      </pc:sldChg>
      <pc:sldChg chg="delSp modSp mod">
        <pc:chgData name="Nicole" userId="4ac3b9fc21ad0c3b" providerId="LiveId" clId="{AB183F92-1601-4F47-BCA0-E5346EFF5D1D}" dt="2022-09-17T17:54:32.240" v="122" actId="1076"/>
        <pc:sldMkLst>
          <pc:docMk/>
          <pc:sldMk cId="1836967945" sldId="258"/>
        </pc:sldMkLst>
        <pc:spChg chg="mod">
          <ac:chgData name="Nicole" userId="4ac3b9fc21ad0c3b" providerId="LiveId" clId="{AB183F92-1601-4F47-BCA0-E5346EFF5D1D}" dt="2022-09-17T17:54:25.281" v="120" actId="20577"/>
          <ac:spMkLst>
            <pc:docMk/>
            <pc:sldMk cId="1836967945" sldId="258"/>
            <ac:spMk id="8" creationId="{17E12681-8925-C9D2-6A15-4E956303A386}"/>
          </ac:spMkLst>
        </pc:spChg>
        <pc:picChg chg="mod">
          <ac:chgData name="Nicole" userId="4ac3b9fc21ad0c3b" providerId="LiveId" clId="{AB183F92-1601-4F47-BCA0-E5346EFF5D1D}" dt="2022-09-17T17:54:32.240" v="122" actId="1076"/>
          <ac:picMkLst>
            <pc:docMk/>
            <pc:sldMk cId="1836967945" sldId="258"/>
            <ac:picMk id="6" creationId="{ED9A375A-648E-0E91-CEAC-73C9BA3D8D11}"/>
          </ac:picMkLst>
        </pc:picChg>
        <pc:picChg chg="del">
          <ac:chgData name="Nicole" userId="4ac3b9fc21ad0c3b" providerId="LiveId" clId="{AB183F92-1601-4F47-BCA0-E5346EFF5D1D}" dt="2022-09-17T17:54:28.454" v="121" actId="478"/>
          <ac:picMkLst>
            <pc:docMk/>
            <pc:sldMk cId="1836967945" sldId="258"/>
            <ac:picMk id="10" creationId="{0FE03056-B5B3-DFF3-CC5B-6ACD5945699A}"/>
          </ac:picMkLst>
        </pc:picChg>
      </pc:sldChg>
      <pc:sldChg chg="addSp delSp modSp mod">
        <pc:chgData name="Nicole" userId="4ac3b9fc21ad0c3b" providerId="LiveId" clId="{AB183F92-1601-4F47-BCA0-E5346EFF5D1D}" dt="2022-09-17T17:54:14.049" v="119" actId="1076"/>
        <pc:sldMkLst>
          <pc:docMk/>
          <pc:sldMk cId="877295431" sldId="264"/>
        </pc:sldMkLst>
        <pc:spChg chg="mod">
          <ac:chgData name="Nicole" userId="4ac3b9fc21ad0c3b" providerId="LiveId" clId="{AB183F92-1601-4F47-BCA0-E5346EFF5D1D}" dt="2022-09-17T17:46:39.238" v="108" actId="1076"/>
          <ac:spMkLst>
            <pc:docMk/>
            <pc:sldMk cId="877295431" sldId="264"/>
            <ac:spMk id="2" creationId="{93B7DA6C-00BB-4CF6-8D92-9D7F3940D8D1}"/>
          </ac:spMkLst>
        </pc:spChg>
        <pc:spChg chg="mod">
          <ac:chgData name="Nicole" userId="4ac3b9fc21ad0c3b" providerId="LiveId" clId="{AB183F92-1601-4F47-BCA0-E5346EFF5D1D}" dt="2022-09-17T17:46:53" v="110" actId="1076"/>
          <ac:spMkLst>
            <pc:docMk/>
            <pc:sldMk cId="877295431" sldId="264"/>
            <ac:spMk id="4" creationId="{0D0CD9C6-5801-E5D0-CF65-94835EF34341}"/>
          </ac:spMkLst>
        </pc:spChg>
        <pc:picChg chg="add del mod">
          <ac:chgData name="Nicole" userId="4ac3b9fc21ad0c3b" providerId="LiveId" clId="{AB183F92-1601-4F47-BCA0-E5346EFF5D1D}" dt="2022-09-17T17:41:48.751" v="19" actId="478"/>
          <ac:picMkLst>
            <pc:docMk/>
            <pc:sldMk cId="877295431" sldId="264"/>
            <ac:picMk id="5" creationId="{AD58CB9C-090E-5A30-F5F3-933D9D451327}"/>
          </ac:picMkLst>
        </pc:picChg>
        <pc:picChg chg="add del mod">
          <ac:chgData name="Nicole" userId="4ac3b9fc21ad0c3b" providerId="LiveId" clId="{AB183F92-1601-4F47-BCA0-E5346EFF5D1D}" dt="2022-09-17T17:49:52.560" v="111" actId="478"/>
          <ac:picMkLst>
            <pc:docMk/>
            <pc:sldMk cId="877295431" sldId="264"/>
            <ac:picMk id="6" creationId="{2FB42CD1-DC1A-1F02-D1D6-D85379A65E26}"/>
          </ac:picMkLst>
        </pc:picChg>
        <pc:picChg chg="add del mod">
          <ac:chgData name="Nicole" userId="4ac3b9fc21ad0c3b" providerId="LiveId" clId="{AB183F92-1601-4F47-BCA0-E5346EFF5D1D}" dt="2022-09-17T17:53:51.824" v="116" actId="478"/>
          <ac:picMkLst>
            <pc:docMk/>
            <pc:sldMk cId="877295431" sldId="264"/>
            <ac:picMk id="8" creationId="{1A6AB7FE-D42D-0D1F-D191-B19EDAB9DB89}"/>
          </ac:picMkLst>
        </pc:picChg>
        <pc:picChg chg="add mod">
          <ac:chgData name="Nicole" userId="4ac3b9fc21ad0c3b" providerId="LiveId" clId="{AB183F92-1601-4F47-BCA0-E5346EFF5D1D}" dt="2022-09-17T17:54:09.022" v="118" actId="1076"/>
          <ac:picMkLst>
            <pc:docMk/>
            <pc:sldMk cId="877295431" sldId="264"/>
            <ac:picMk id="9" creationId="{F711E324-F05A-16A1-ED4A-77315C19CD0F}"/>
          </ac:picMkLst>
        </pc:picChg>
        <pc:picChg chg="mod">
          <ac:chgData name="Nicole" userId="4ac3b9fc21ad0c3b" providerId="LiveId" clId="{AB183F92-1601-4F47-BCA0-E5346EFF5D1D}" dt="2022-09-17T17:54:14.049" v="119" actId="1076"/>
          <ac:picMkLst>
            <pc:docMk/>
            <pc:sldMk cId="877295431" sldId="264"/>
            <ac:picMk id="3074" creationId="{40B43830-9B5D-4BAC-9D2C-75C9328B3851}"/>
          </ac:picMkLst>
        </pc:picChg>
      </pc:sldChg>
      <pc:sldChg chg="modSp mod">
        <pc:chgData name="Nicole" userId="4ac3b9fc21ad0c3b" providerId="LiveId" clId="{AB183F92-1601-4F47-BCA0-E5346EFF5D1D}" dt="2022-09-17T17:40:32.225" v="3" actId="20577"/>
        <pc:sldMkLst>
          <pc:docMk/>
          <pc:sldMk cId="3672273733" sldId="294"/>
        </pc:sldMkLst>
        <pc:spChg chg="mod">
          <ac:chgData name="Nicole" userId="4ac3b9fc21ad0c3b" providerId="LiveId" clId="{AB183F92-1601-4F47-BCA0-E5346EFF5D1D}" dt="2022-09-17T17:40:32.225" v="3" actId="20577"/>
          <ac:spMkLst>
            <pc:docMk/>
            <pc:sldMk cId="3672273733" sldId="294"/>
            <ac:spMk id="2" creationId="{01197584-3FC8-4917-92E9-9AD969858FE3}"/>
          </ac:spMkLst>
        </pc:spChg>
      </pc:sldChg>
      <pc:sldChg chg="del">
        <pc:chgData name="Nicole" userId="4ac3b9fc21ad0c3b" providerId="LiveId" clId="{AB183F92-1601-4F47-BCA0-E5346EFF5D1D}" dt="2022-09-17T17:40:15.331" v="1" actId="47"/>
        <pc:sldMkLst>
          <pc:docMk/>
          <pc:sldMk cId="2568387081"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53053-1233-4940-8628-787F3763F335}"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82A8D-8BBA-49B3-8AB3-F9B7BEBD63D5}" type="slidenum">
              <a:rPr lang="en-US" smtClean="0"/>
              <a:t>‹#›</a:t>
            </a:fld>
            <a:endParaRPr lang="en-US"/>
          </a:p>
        </p:txBody>
      </p:sp>
    </p:spTree>
    <p:extLst>
      <p:ext uri="{BB962C8B-B14F-4D97-AF65-F5344CB8AC3E}">
        <p14:creationId xmlns:p14="http://schemas.microsoft.com/office/powerpoint/2010/main" val="367832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Bunn</a:t>
            </a:r>
          </a:p>
        </p:txBody>
      </p:sp>
      <p:sp>
        <p:nvSpPr>
          <p:cNvPr id="4" name="Slide Number Placeholder 3"/>
          <p:cNvSpPr>
            <a:spLocks noGrp="1"/>
          </p:cNvSpPr>
          <p:nvPr>
            <p:ph type="sldNum" sz="quarter" idx="5"/>
          </p:nvPr>
        </p:nvSpPr>
        <p:spPr/>
        <p:txBody>
          <a:bodyPr/>
          <a:lstStyle/>
          <a:p>
            <a:fld id="{D4A82A8D-8BBA-49B3-8AB3-F9B7BEBD63D5}" type="slidenum">
              <a:rPr lang="en-US" smtClean="0"/>
              <a:t>1</a:t>
            </a:fld>
            <a:endParaRPr lang="en-US"/>
          </a:p>
        </p:txBody>
      </p:sp>
    </p:spTree>
    <p:extLst>
      <p:ext uri="{BB962C8B-B14F-4D97-AF65-F5344CB8AC3E}">
        <p14:creationId xmlns:p14="http://schemas.microsoft.com/office/powerpoint/2010/main" val="17523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Girard</a:t>
            </a:r>
          </a:p>
        </p:txBody>
      </p:sp>
      <p:sp>
        <p:nvSpPr>
          <p:cNvPr id="4" name="Slide Number Placeholder 3"/>
          <p:cNvSpPr>
            <a:spLocks noGrp="1"/>
          </p:cNvSpPr>
          <p:nvPr>
            <p:ph type="sldNum" sz="quarter" idx="5"/>
          </p:nvPr>
        </p:nvSpPr>
        <p:spPr/>
        <p:txBody>
          <a:bodyPr/>
          <a:lstStyle/>
          <a:p>
            <a:fld id="{D4A82A8D-8BBA-49B3-8AB3-F9B7BEBD63D5}" type="slidenum">
              <a:rPr lang="en-US" smtClean="0"/>
              <a:t>10</a:t>
            </a:fld>
            <a:endParaRPr lang="en-US"/>
          </a:p>
        </p:txBody>
      </p:sp>
    </p:spTree>
    <p:extLst>
      <p:ext uri="{BB962C8B-B14F-4D97-AF65-F5344CB8AC3E}">
        <p14:creationId xmlns:p14="http://schemas.microsoft.com/office/powerpoint/2010/main" val="40320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Girard</a:t>
            </a:r>
          </a:p>
        </p:txBody>
      </p:sp>
      <p:sp>
        <p:nvSpPr>
          <p:cNvPr id="4" name="Slide Number Placeholder 3"/>
          <p:cNvSpPr>
            <a:spLocks noGrp="1"/>
          </p:cNvSpPr>
          <p:nvPr>
            <p:ph type="sldNum" sz="quarter" idx="5"/>
          </p:nvPr>
        </p:nvSpPr>
        <p:spPr/>
        <p:txBody>
          <a:bodyPr/>
          <a:lstStyle/>
          <a:p>
            <a:fld id="{D4A82A8D-8BBA-49B3-8AB3-F9B7BEBD63D5}" type="slidenum">
              <a:rPr lang="en-US" smtClean="0"/>
              <a:t>11</a:t>
            </a:fld>
            <a:endParaRPr lang="en-US"/>
          </a:p>
        </p:txBody>
      </p:sp>
    </p:spTree>
    <p:extLst>
      <p:ext uri="{BB962C8B-B14F-4D97-AF65-F5344CB8AC3E}">
        <p14:creationId xmlns:p14="http://schemas.microsoft.com/office/powerpoint/2010/main" val="38101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2,3- Girard</a:t>
            </a:r>
          </a:p>
        </p:txBody>
      </p:sp>
      <p:sp>
        <p:nvSpPr>
          <p:cNvPr id="4" name="Slide Number Placeholder 3"/>
          <p:cNvSpPr>
            <a:spLocks noGrp="1"/>
          </p:cNvSpPr>
          <p:nvPr>
            <p:ph type="sldNum" sz="quarter" idx="5"/>
          </p:nvPr>
        </p:nvSpPr>
        <p:spPr/>
        <p:txBody>
          <a:bodyPr/>
          <a:lstStyle/>
          <a:p>
            <a:fld id="{D4A82A8D-8BBA-49B3-8AB3-F9B7BEBD63D5}" type="slidenum">
              <a:rPr lang="en-US" smtClean="0"/>
              <a:t>2</a:t>
            </a:fld>
            <a:endParaRPr lang="en-US"/>
          </a:p>
        </p:txBody>
      </p:sp>
    </p:spTree>
    <p:extLst>
      <p:ext uri="{BB962C8B-B14F-4D97-AF65-F5344CB8AC3E}">
        <p14:creationId xmlns:p14="http://schemas.microsoft.com/office/powerpoint/2010/main" val="34706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Edwin</a:t>
            </a:r>
          </a:p>
        </p:txBody>
      </p:sp>
      <p:sp>
        <p:nvSpPr>
          <p:cNvPr id="4" name="Slide Number Placeholder 3"/>
          <p:cNvSpPr>
            <a:spLocks noGrp="1"/>
          </p:cNvSpPr>
          <p:nvPr>
            <p:ph type="sldNum" sz="quarter" idx="5"/>
          </p:nvPr>
        </p:nvSpPr>
        <p:spPr/>
        <p:txBody>
          <a:bodyPr/>
          <a:lstStyle/>
          <a:p>
            <a:fld id="{D4A82A8D-8BBA-49B3-8AB3-F9B7BEBD63D5}" type="slidenum">
              <a:rPr lang="en-US" smtClean="0"/>
              <a:t>3</a:t>
            </a:fld>
            <a:endParaRPr lang="en-US"/>
          </a:p>
        </p:txBody>
      </p:sp>
    </p:spTree>
    <p:extLst>
      <p:ext uri="{BB962C8B-B14F-4D97-AF65-F5344CB8AC3E}">
        <p14:creationId xmlns:p14="http://schemas.microsoft.com/office/powerpoint/2010/main" val="254070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Edwin</a:t>
            </a:r>
          </a:p>
        </p:txBody>
      </p:sp>
      <p:sp>
        <p:nvSpPr>
          <p:cNvPr id="4" name="Slide Number Placeholder 3"/>
          <p:cNvSpPr>
            <a:spLocks noGrp="1"/>
          </p:cNvSpPr>
          <p:nvPr>
            <p:ph type="sldNum" sz="quarter" idx="5"/>
          </p:nvPr>
        </p:nvSpPr>
        <p:spPr/>
        <p:txBody>
          <a:bodyPr/>
          <a:lstStyle/>
          <a:p>
            <a:fld id="{D4A82A8D-8BBA-49B3-8AB3-F9B7BEBD63D5}" type="slidenum">
              <a:rPr lang="en-US" smtClean="0"/>
              <a:t>4</a:t>
            </a:fld>
            <a:endParaRPr lang="en-US"/>
          </a:p>
        </p:txBody>
      </p:sp>
    </p:spTree>
    <p:extLst>
      <p:ext uri="{BB962C8B-B14F-4D97-AF65-F5344CB8AC3E}">
        <p14:creationId xmlns:p14="http://schemas.microsoft.com/office/powerpoint/2010/main" val="425733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5-ZB</a:t>
            </a:r>
          </a:p>
        </p:txBody>
      </p:sp>
      <p:sp>
        <p:nvSpPr>
          <p:cNvPr id="4" name="Slide Number Placeholder 3"/>
          <p:cNvSpPr>
            <a:spLocks noGrp="1"/>
          </p:cNvSpPr>
          <p:nvPr>
            <p:ph type="sldNum" sz="quarter" idx="5"/>
          </p:nvPr>
        </p:nvSpPr>
        <p:spPr/>
        <p:txBody>
          <a:bodyPr/>
          <a:lstStyle/>
          <a:p>
            <a:fld id="{D4A82A8D-8BBA-49B3-8AB3-F9B7BEBD63D5}" type="slidenum">
              <a:rPr lang="en-US" smtClean="0"/>
              <a:t>5</a:t>
            </a:fld>
            <a:endParaRPr lang="en-US"/>
          </a:p>
        </p:txBody>
      </p:sp>
    </p:spTree>
    <p:extLst>
      <p:ext uri="{BB962C8B-B14F-4D97-AF65-F5344CB8AC3E}">
        <p14:creationId xmlns:p14="http://schemas.microsoft.com/office/powerpoint/2010/main" val="401980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5-ZB</a:t>
            </a:r>
          </a:p>
        </p:txBody>
      </p:sp>
      <p:sp>
        <p:nvSpPr>
          <p:cNvPr id="4" name="Slide Number Placeholder 3"/>
          <p:cNvSpPr>
            <a:spLocks noGrp="1"/>
          </p:cNvSpPr>
          <p:nvPr>
            <p:ph type="sldNum" sz="quarter" idx="5"/>
          </p:nvPr>
        </p:nvSpPr>
        <p:spPr/>
        <p:txBody>
          <a:bodyPr/>
          <a:lstStyle/>
          <a:p>
            <a:fld id="{D4A82A8D-8BBA-49B3-8AB3-F9B7BEBD63D5}" type="slidenum">
              <a:rPr lang="en-US" smtClean="0"/>
              <a:t>6</a:t>
            </a:fld>
            <a:endParaRPr lang="en-US"/>
          </a:p>
        </p:txBody>
      </p:sp>
    </p:spTree>
    <p:extLst>
      <p:ext uri="{BB962C8B-B14F-4D97-AF65-F5344CB8AC3E}">
        <p14:creationId xmlns:p14="http://schemas.microsoft.com/office/powerpoint/2010/main" val="45445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5-ZB</a:t>
            </a:r>
          </a:p>
        </p:txBody>
      </p:sp>
      <p:sp>
        <p:nvSpPr>
          <p:cNvPr id="4" name="Slide Number Placeholder 3"/>
          <p:cNvSpPr>
            <a:spLocks noGrp="1"/>
          </p:cNvSpPr>
          <p:nvPr>
            <p:ph type="sldNum" sz="quarter" idx="5"/>
          </p:nvPr>
        </p:nvSpPr>
        <p:spPr/>
        <p:txBody>
          <a:bodyPr/>
          <a:lstStyle/>
          <a:p>
            <a:fld id="{D4A82A8D-8BBA-49B3-8AB3-F9B7BEBD63D5}" type="slidenum">
              <a:rPr lang="en-US" smtClean="0"/>
              <a:t>7</a:t>
            </a:fld>
            <a:endParaRPr lang="en-US"/>
          </a:p>
        </p:txBody>
      </p:sp>
    </p:spTree>
    <p:extLst>
      <p:ext uri="{BB962C8B-B14F-4D97-AF65-F5344CB8AC3E}">
        <p14:creationId xmlns:p14="http://schemas.microsoft.com/office/powerpoint/2010/main" val="226026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5-ZB</a:t>
            </a:r>
          </a:p>
        </p:txBody>
      </p:sp>
      <p:sp>
        <p:nvSpPr>
          <p:cNvPr id="4" name="Slide Number Placeholder 3"/>
          <p:cNvSpPr>
            <a:spLocks noGrp="1"/>
          </p:cNvSpPr>
          <p:nvPr>
            <p:ph type="sldNum" sz="quarter" idx="5"/>
          </p:nvPr>
        </p:nvSpPr>
        <p:spPr/>
        <p:txBody>
          <a:bodyPr/>
          <a:lstStyle/>
          <a:p>
            <a:fld id="{D4A82A8D-8BBA-49B3-8AB3-F9B7BEBD63D5}" type="slidenum">
              <a:rPr lang="en-US" smtClean="0"/>
              <a:t>8</a:t>
            </a:fld>
            <a:endParaRPr lang="en-US"/>
          </a:p>
        </p:txBody>
      </p:sp>
    </p:spTree>
    <p:extLst>
      <p:ext uri="{BB962C8B-B14F-4D97-AF65-F5344CB8AC3E}">
        <p14:creationId xmlns:p14="http://schemas.microsoft.com/office/powerpoint/2010/main" val="2201271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5-ZB</a:t>
            </a:r>
          </a:p>
        </p:txBody>
      </p:sp>
      <p:sp>
        <p:nvSpPr>
          <p:cNvPr id="4" name="Slide Number Placeholder 3"/>
          <p:cNvSpPr>
            <a:spLocks noGrp="1"/>
          </p:cNvSpPr>
          <p:nvPr>
            <p:ph type="sldNum" sz="quarter" idx="5"/>
          </p:nvPr>
        </p:nvSpPr>
        <p:spPr/>
        <p:txBody>
          <a:bodyPr/>
          <a:lstStyle/>
          <a:p>
            <a:fld id="{D4A82A8D-8BBA-49B3-8AB3-F9B7BEBD63D5}" type="slidenum">
              <a:rPr lang="en-US" smtClean="0"/>
              <a:t>9</a:t>
            </a:fld>
            <a:endParaRPr lang="en-US"/>
          </a:p>
        </p:txBody>
      </p:sp>
    </p:spTree>
    <p:extLst>
      <p:ext uri="{BB962C8B-B14F-4D97-AF65-F5344CB8AC3E}">
        <p14:creationId xmlns:p14="http://schemas.microsoft.com/office/powerpoint/2010/main" val="163579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9/15/2022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204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9/15/2022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421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9/15/2022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359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9/15/2022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006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9/15/2022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204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9/15/2022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964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9/15/2022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637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9/15/2022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37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9/15/2022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642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9/15/2022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097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9/15/2022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982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9/15/2022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241010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33836A7-F4CA-4E1E-858E-21D69E5B71D9}"/>
              </a:ext>
            </a:extLst>
          </p:cNvPr>
          <p:cNvSpPr>
            <a:spLocks noGrp="1"/>
          </p:cNvSpPr>
          <p:nvPr>
            <p:ph type="ctrTitle"/>
          </p:nvPr>
        </p:nvSpPr>
        <p:spPr>
          <a:xfrm>
            <a:off x="838200" y="509847"/>
            <a:ext cx="3962400" cy="2895600"/>
          </a:xfrm>
        </p:spPr>
        <p:txBody>
          <a:bodyPr anchor="b">
            <a:normAutofit/>
          </a:bodyPr>
          <a:lstStyle/>
          <a:p>
            <a:pPr algn="l"/>
            <a:r>
              <a:rPr lang="en-US" sz="4100" dirty="0">
                <a:solidFill>
                  <a:schemeClr val="tx2"/>
                </a:solidFill>
              </a:rPr>
              <a:t>Empowering our workforce, The Frito Lay Way!</a:t>
            </a:r>
          </a:p>
        </p:txBody>
      </p:sp>
      <p:sp>
        <p:nvSpPr>
          <p:cNvPr id="3" name="Subtitle 2">
            <a:extLst>
              <a:ext uri="{FF2B5EF4-FFF2-40B4-BE49-F238E27FC236}">
                <a16:creationId xmlns:a16="http://schemas.microsoft.com/office/drawing/2014/main" id="{C761E7A1-3BE6-41F7-B0CA-A58D2DD3CF9F}"/>
              </a:ext>
            </a:extLst>
          </p:cNvPr>
          <p:cNvSpPr>
            <a:spLocks noGrp="1"/>
          </p:cNvSpPr>
          <p:nvPr>
            <p:ph type="subTitle" idx="1"/>
          </p:nvPr>
        </p:nvSpPr>
        <p:spPr>
          <a:xfrm>
            <a:off x="838200" y="3634047"/>
            <a:ext cx="3962399" cy="1810740"/>
          </a:xfrm>
        </p:spPr>
        <p:txBody>
          <a:bodyPr anchor="t">
            <a:normAutofit/>
          </a:bodyPr>
          <a:lstStyle/>
          <a:p>
            <a:pPr algn="l"/>
            <a:r>
              <a:rPr lang="en-US" sz="2400" u="sng" dirty="0">
                <a:solidFill>
                  <a:schemeClr val="tx2"/>
                </a:solidFill>
              </a:rPr>
              <a:t>Always Analytics</a:t>
            </a:r>
          </a:p>
          <a:p>
            <a:pPr algn="l"/>
            <a:r>
              <a:rPr lang="en-US" sz="2200" dirty="0">
                <a:solidFill>
                  <a:schemeClr val="tx2"/>
                </a:solidFill>
              </a:rPr>
              <a:t>Nicole Assenza</a:t>
            </a:r>
          </a:p>
        </p:txBody>
      </p:sp>
      <p:pic>
        <p:nvPicPr>
          <p:cNvPr id="1026" name="Picture 2" descr="Frito-Lay - Wikipedia">
            <a:extLst>
              <a:ext uri="{FF2B5EF4-FFF2-40B4-BE49-F238E27FC236}">
                <a16:creationId xmlns:a16="http://schemas.microsoft.com/office/drawing/2014/main" id="{65936FC2-32E4-4DD6-B23E-69B6EA378A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6557" y="853718"/>
            <a:ext cx="6402214" cy="422546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25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143000" y="1066800"/>
            <a:ext cx="5410200" cy="1997075"/>
          </a:xfrm>
        </p:spPr>
        <p:txBody>
          <a:bodyPr vert="horz" lIns="91440" tIns="45720" rIns="91440" bIns="45720" rtlCol="0" anchor="ctr">
            <a:normAutofit/>
          </a:bodyPr>
          <a:lstStyle/>
          <a:p>
            <a:r>
              <a:rPr lang="en-US" sz="3600">
                <a:solidFill>
                  <a:schemeClr val="tx2"/>
                </a:solidFill>
              </a:rPr>
              <a:t>Testing and Modeling</a:t>
            </a:r>
          </a:p>
        </p:txBody>
      </p:sp>
      <p:sp>
        <p:nvSpPr>
          <p:cNvPr id="3" name="TextBox 2">
            <a:extLst>
              <a:ext uri="{FF2B5EF4-FFF2-40B4-BE49-F238E27FC236}">
                <a16:creationId xmlns:a16="http://schemas.microsoft.com/office/drawing/2014/main" id="{83CDBDD7-C584-42C5-A4B7-A7792BD18A31}"/>
              </a:ext>
            </a:extLst>
          </p:cNvPr>
          <p:cNvSpPr txBox="1"/>
          <p:nvPr/>
        </p:nvSpPr>
        <p:spPr>
          <a:xfrm>
            <a:off x="1143000" y="2761989"/>
            <a:ext cx="5410200" cy="30292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285750">
              <a:lnSpc>
                <a:spcPct val="110000"/>
              </a:lnSpc>
              <a:spcAft>
                <a:spcPts val="600"/>
              </a:spcAft>
              <a:buClr>
                <a:schemeClr val="accent1"/>
              </a:buClr>
              <a:buFont typeface="Arial" panose="020B0604020202020204" pitchFamily="34" charset="0"/>
              <a:buChar char="•"/>
            </a:pPr>
            <a:r>
              <a:rPr lang="en-US" dirty="0">
                <a:solidFill>
                  <a:schemeClr val="tx2"/>
                </a:solidFill>
              </a:rPr>
              <a:t>Testing method results:</a:t>
            </a:r>
          </a:p>
          <a:p>
            <a:pPr marL="742950" lvl="1" indent="-228600">
              <a:lnSpc>
                <a:spcPct val="110000"/>
              </a:lnSpc>
              <a:spcAft>
                <a:spcPts val="600"/>
              </a:spcAft>
              <a:buClr>
                <a:schemeClr val="accent1"/>
              </a:buClr>
              <a:buFont typeface="Arial" panose="020B0604020202020204" pitchFamily="34" charset="0"/>
              <a:buChar char="•"/>
            </a:pPr>
            <a:r>
              <a:rPr lang="en-US" dirty="0">
                <a:solidFill>
                  <a:schemeClr val="tx2"/>
                </a:solidFill>
              </a:rPr>
              <a:t>89.27% Accuracy</a:t>
            </a:r>
          </a:p>
          <a:p>
            <a:pPr marL="742950" lvl="1" indent="-228600">
              <a:lnSpc>
                <a:spcPct val="110000"/>
              </a:lnSpc>
              <a:spcAft>
                <a:spcPts val="600"/>
              </a:spcAft>
              <a:buClr>
                <a:schemeClr val="accent1"/>
              </a:buClr>
              <a:buFont typeface="Arial" panose="020B0604020202020204" pitchFamily="34" charset="0"/>
              <a:buChar char="•"/>
            </a:pPr>
            <a:r>
              <a:rPr lang="en-US" dirty="0">
                <a:solidFill>
                  <a:schemeClr val="tx2"/>
                </a:solidFill>
              </a:rPr>
              <a:t>93.30% Sensitivity</a:t>
            </a:r>
          </a:p>
          <a:p>
            <a:pPr marL="742950" lvl="1" indent="-228600">
              <a:lnSpc>
                <a:spcPct val="110000"/>
              </a:lnSpc>
              <a:spcAft>
                <a:spcPts val="600"/>
              </a:spcAft>
              <a:buClr>
                <a:schemeClr val="accent1"/>
              </a:buClr>
              <a:buFont typeface="Arial" panose="020B0604020202020204" pitchFamily="34" charset="0"/>
              <a:buChar char="•"/>
            </a:pPr>
            <a:r>
              <a:rPr lang="en-US" dirty="0">
                <a:solidFill>
                  <a:schemeClr val="tx2"/>
                </a:solidFill>
              </a:rPr>
              <a:t>64.86% Specificity</a:t>
            </a:r>
          </a:p>
          <a:p>
            <a:pPr marL="285750" indent="-228600">
              <a:lnSpc>
                <a:spcPct val="110000"/>
              </a:lnSpc>
              <a:spcAft>
                <a:spcPts val="600"/>
              </a:spcAft>
              <a:buClr>
                <a:schemeClr val="accent1"/>
              </a:buClr>
              <a:buFont typeface="Arial" panose="020B0604020202020204" pitchFamily="34" charset="0"/>
              <a:buChar char="•"/>
            </a:pPr>
            <a:r>
              <a:rPr lang="en-US" dirty="0">
                <a:solidFill>
                  <a:schemeClr val="tx2"/>
                </a:solidFill>
              </a:rPr>
              <a:t>Linear model results:</a:t>
            </a:r>
          </a:p>
          <a:p>
            <a:pPr marL="742950" lvl="1" indent="-228600">
              <a:lnSpc>
                <a:spcPct val="110000"/>
              </a:lnSpc>
              <a:spcAft>
                <a:spcPts val="600"/>
              </a:spcAft>
              <a:buClr>
                <a:schemeClr val="accent1"/>
              </a:buClr>
              <a:buFont typeface="Arial" panose="020B0604020202020204" pitchFamily="34" charset="0"/>
              <a:buChar char="•"/>
            </a:pPr>
            <a:r>
              <a:rPr lang="en-US" dirty="0">
                <a:solidFill>
                  <a:schemeClr val="tx2"/>
                </a:solidFill>
              </a:rPr>
              <a:t>RMSE: $1186.999</a:t>
            </a:r>
          </a:p>
          <a:p>
            <a:pPr marL="285750" indent="-228600">
              <a:lnSpc>
                <a:spcPct val="110000"/>
              </a:lnSpc>
              <a:spcAft>
                <a:spcPts val="600"/>
              </a:spcAft>
              <a:buClr>
                <a:schemeClr val="accent1"/>
              </a:buClr>
              <a:buFont typeface="Arial" panose="020B0604020202020204" pitchFamily="34" charset="0"/>
              <a:buChar char="•"/>
            </a:pPr>
            <a:endParaRPr lang="en-US" dirty="0">
              <a:solidFill>
                <a:schemeClr val="tx2"/>
              </a:solidFill>
            </a:endParaRPr>
          </a:p>
        </p:txBody>
      </p:sp>
      <p:pic>
        <p:nvPicPr>
          <p:cNvPr id="8" name="Picture 7">
            <a:extLst>
              <a:ext uri="{FF2B5EF4-FFF2-40B4-BE49-F238E27FC236}">
                <a16:creationId xmlns:a16="http://schemas.microsoft.com/office/drawing/2014/main" id="{DD10104B-FF38-F34E-3284-8DE946258CA1}"/>
              </a:ext>
            </a:extLst>
          </p:cNvPr>
          <p:cNvPicPr>
            <a:picLocks noChangeAspect="1"/>
          </p:cNvPicPr>
          <p:nvPr/>
        </p:nvPicPr>
        <p:blipFill>
          <a:blip r:embed="rId4"/>
          <a:stretch>
            <a:fillRect/>
          </a:stretch>
        </p:blipFill>
        <p:spPr>
          <a:xfrm>
            <a:off x="6553200" y="1509444"/>
            <a:ext cx="3791479" cy="3839111"/>
          </a:xfrm>
          <a:prstGeom prst="rect">
            <a:avLst/>
          </a:prstGeom>
        </p:spPr>
      </p:pic>
    </p:spTree>
    <p:extLst>
      <p:ext uri="{BB962C8B-B14F-4D97-AF65-F5344CB8AC3E}">
        <p14:creationId xmlns:p14="http://schemas.microsoft.com/office/powerpoint/2010/main" val="28009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3" name="Picture 7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5" name="Rectangle 7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3B7DA6C-00BB-4CF6-8D92-9D7F3940D8D1}"/>
              </a:ext>
            </a:extLst>
          </p:cNvPr>
          <p:cNvSpPr>
            <a:spLocks noGrp="1"/>
          </p:cNvSpPr>
          <p:nvPr>
            <p:ph type="title"/>
          </p:nvPr>
        </p:nvSpPr>
        <p:spPr>
          <a:xfrm>
            <a:off x="307170" y="113523"/>
            <a:ext cx="5514474" cy="747855"/>
          </a:xfrm>
        </p:spPr>
        <p:txBody>
          <a:bodyPr vert="horz" lIns="91440" tIns="45720" rIns="91440" bIns="45720" rtlCol="0" anchor="b">
            <a:normAutofit fontScale="90000"/>
          </a:bodyPr>
          <a:lstStyle/>
          <a:p>
            <a:r>
              <a:rPr lang="en-US" dirty="0">
                <a:solidFill>
                  <a:schemeClr val="tx2"/>
                </a:solidFill>
              </a:rPr>
              <a:t>Closing Remarks</a:t>
            </a:r>
          </a:p>
        </p:txBody>
      </p:sp>
      <p:pic>
        <p:nvPicPr>
          <p:cNvPr id="3074" name="Picture 2" descr="Frito-Lay logo and symbol, meaning, history, PNG">
            <a:extLst>
              <a:ext uri="{FF2B5EF4-FFF2-40B4-BE49-F238E27FC236}">
                <a16:creationId xmlns:a16="http://schemas.microsoft.com/office/drawing/2014/main" id="{40B43830-9B5D-4BAC-9D2C-75C9328B385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128814" y="0"/>
            <a:ext cx="2190697" cy="14622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1" name="Rectangle 80">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D0CD9C6-5801-E5D0-CF65-94835EF34341}"/>
              </a:ext>
            </a:extLst>
          </p:cNvPr>
          <p:cNvSpPr txBox="1"/>
          <p:nvPr/>
        </p:nvSpPr>
        <p:spPr>
          <a:xfrm>
            <a:off x="277677" y="974900"/>
            <a:ext cx="5514473" cy="4662815"/>
          </a:xfrm>
          <a:prstGeom prst="rect">
            <a:avLst/>
          </a:prstGeom>
          <a:noFill/>
        </p:spPr>
        <p:txBody>
          <a:bodyPr wrap="square">
            <a:spAutoFit/>
          </a:bodyPr>
          <a:lstStyle/>
          <a:p>
            <a:pPr marL="0" marR="0">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top variables that contribute to employee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attritition</a:t>
            </a:r>
            <a:r>
              <a:rPr lang="en-US" sz="1800" dirty="0">
                <a:effectLst/>
                <a:latin typeface="Cambria" panose="02040503050406030204" pitchFamily="18" charset="0"/>
                <a:ea typeface="Cambria" panose="02040503050406030204" pitchFamily="18" charset="0"/>
                <a:cs typeface="Times New Roman" panose="02020603050405020304" pitchFamily="18" charset="0"/>
              </a:rPr>
              <a:t> are:</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sz="1800" dirty="0">
                <a:effectLst/>
                <a:latin typeface="Cambria" panose="02040503050406030204" pitchFamily="18" charset="0"/>
                <a:ea typeface="Cambria" panose="02040503050406030204" pitchFamily="18" charset="0"/>
                <a:cs typeface="Times New Roman" panose="02020603050405020304" pitchFamily="18" charset="0"/>
              </a:rPr>
              <a:t>Overtime, Salary Job Involvement, Job Level, Stock Options as well as Martial Status. </a:t>
            </a:r>
          </a:p>
          <a:p>
            <a:pPr marL="0" marR="0">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Data doesn't lie: Sales and R%D have very high attrition rates: 53.57% and 41.14% respectively.HR has low attrition rates at around 4%.Future Research:</a:t>
            </a:r>
          </a:p>
          <a:p>
            <a:pPr marL="0" marR="0">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It may behoove Frito to get more data involving attrition since most of the data came from retained employees! As large company with many subsidiary companies, data collection could be obtained from those entities. </a:t>
            </a:r>
          </a:p>
          <a:p>
            <a:pPr marL="0" marR="0">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Thank you for your business. We at Always Analytics are excited to work with you team on future endeavors!</a:t>
            </a:r>
          </a:p>
        </p:txBody>
      </p:sp>
      <p:pic>
        <p:nvPicPr>
          <p:cNvPr id="9" name="Picture 8">
            <a:extLst>
              <a:ext uri="{FF2B5EF4-FFF2-40B4-BE49-F238E27FC236}">
                <a16:creationId xmlns:a16="http://schemas.microsoft.com/office/drawing/2014/main" id="{F711E324-F05A-16A1-ED4A-77315C19CD0F}"/>
              </a:ext>
            </a:extLst>
          </p:cNvPr>
          <p:cNvPicPr>
            <a:picLocks noChangeAspect="1"/>
          </p:cNvPicPr>
          <p:nvPr/>
        </p:nvPicPr>
        <p:blipFill>
          <a:blip r:embed="rId6"/>
          <a:stretch>
            <a:fillRect/>
          </a:stretch>
        </p:blipFill>
        <p:spPr>
          <a:xfrm>
            <a:off x="5885855" y="2089978"/>
            <a:ext cx="5755705" cy="2943258"/>
          </a:xfrm>
          <a:prstGeom prst="rect">
            <a:avLst/>
          </a:prstGeom>
        </p:spPr>
      </p:pic>
    </p:spTree>
    <p:extLst>
      <p:ext uri="{BB962C8B-B14F-4D97-AF65-F5344CB8AC3E}">
        <p14:creationId xmlns:p14="http://schemas.microsoft.com/office/powerpoint/2010/main" val="87729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53" name="Rectangle 7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50" name="Picture 2" descr="PepsiCo Q3 results: Frito-Lay won&amp;#39;t battle with short-term snacks">
            <a:extLst>
              <a:ext uri="{FF2B5EF4-FFF2-40B4-BE49-F238E27FC236}">
                <a16:creationId xmlns:a16="http://schemas.microsoft.com/office/drawing/2014/main" id="{7D312200-5C5F-4B37-A5FA-1BEB513FD9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1" r="-2" b="-2"/>
          <a:stretch/>
        </p:blipFill>
        <p:spPr bwMode="auto">
          <a:xfrm>
            <a:off x="3048" y="10"/>
            <a:ext cx="6195372" cy="4618233"/>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7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5" name="Rectangle 7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878E1E-0517-4CC6-B719-E2A75E4AD96D}"/>
              </a:ext>
            </a:extLst>
          </p:cNvPr>
          <p:cNvSpPr>
            <a:spLocks noGrp="1"/>
          </p:cNvSpPr>
          <p:nvPr>
            <p:ph type="title"/>
          </p:nvPr>
        </p:nvSpPr>
        <p:spPr>
          <a:xfrm>
            <a:off x="838200" y="4876800"/>
            <a:ext cx="10003218" cy="1219200"/>
          </a:xfrm>
        </p:spPr>
        <p:txBody>
          <a:bodyPr>
            <a:normAutofit/>
          </a:bodyPr>
          <a:lstStyle/>
          <a:p>
            <a:r>
              <a:rPr lang="en-US"/>
              <a:t>Purpose</a:t>
            </a:r>
          </a:p>
        </p:txBody>
      </p:sp>
      <p:sp>
        <p:nvSpPr>
          <p:cNvPr id="3" name="Content Placeholder 2">
            <a:extLst>
              <a:ext uri="{FF2B5EF4-FFF2-40B4-BE49-F238E27FC236}">
                <a16:creationId xmlns:a16="http://schemas.microsoft.com/office/drawing/2014/main" id="{02021D7B-0388-43D5-98A2-1F7C35B6C67F}"/>
              </a:ext>
            </a:extLst>
          </p:cNvPr>
          <p:cNvSpPr>
            <a:spLocks noGrp="1"/>
          </p:cNvSpPr>
          <p:nvPr>
            <p:ph idx="1"/>
          </p:nvPr>
        </p:nvSpPr>
        <p:spPr>
          <a:xfrm>
            <a:off x="6553200" y="399684"/>
            <a:ext cx="4800600" cy="3935986"/>
          </a:xfrm>
        </p:spPr>
        <p:txBody>
          <a:bodyPr vert="horz" lIns="91440" tIns="45720" rIns="91440" bIns="45720" rtlCol="0" anchor="ctr">
            <a:normAutofit lnSpcReduction="10000"/>
          </a:bodyPr>
          <a:lstStyle/>
          <a:p>
            <a:pPr marL="457200" lvl="1" indent="0">
              <a:buNone/>
            </a:pPr>
            <a:r>
              <a:rPr lang="en-US" sz="18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As a consultant for Frito Lay, the Always Analytics team has worked hard to answer important questions: What are the factors contributing to employee attrition? </a:t>
            </a:r>
          </a:p>
          <a:p>
            <a:pPr marL="457200" lvl="1" indent="0">
              <a:buNone/>
            </a:pPr>
            <a:r>
              <a:rPr lang="en-US" sz="18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The results might surprise you. We have completed the analysis of the dataset on employee attrition dataset you've provided. Hopefully this will help your HR department greatly in improving employee retention rates. We've explored the data and built a model to predict what factors contribute to employees leaving the company or staying on.</a:t>
            </a:r>
            <a:endParaRPr lang="en-US" sz="1800" dirty="0">
              <a:solidFill>
                <a:srgbClr val="FF0000"/>
              </a:solidFill>
            </a:endParaRPr>
          </a:p>
          <a:p>
            <a:pPr marL="457200" lvl="1" indent="0">
              <a:buNone/>
            </a:pPr>
            <a:endParaRPr lang="en-US" sz="1800" dirty="0">
              <a:solidFill>
                <a:schemeClr val="tx2"/>
              </a:solidFill>
            </a:endParaRPr>
          </a:p>
        </p:txBody>
      </p:sp>
    </p:spTree>
    <p:extLst>
      <p:ext uri="{BB962C8B-B14F-4D97-AF65-F5344CB8AC3E}">
        <p14:creationId xmlns:p14="http://schemas.microsoft.com/office/powerpoint/2010/main" val="179018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8" name="Picture 27">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4" name="Title 3">
            <a:extLst>
              <a:ext uri="{FF2B5EF4-FFF2-40B4-BE49-F238E27FC236}">
                <a16:creationId xmlns:a16="http://schemas.microsoft.com/office/drawing/2014/main" id="{4CD46BEC-E40C-4FF5-86AE-D16948609FFD}"/>
              </a:ext>
            </a:extLst>
          </p:cNvPr>
          <p:cNvSpPr>
            <a:spLocks noGrp="1"/>
          </p:cNvSpPr>
          <p:nvPr>
            <p:ph type="title"/>
          </p:nvPr>
        </p:nvSpPr>
        <p:spPr>
          <a:xfrm>
            <a:off x="838200" y="559813"/>
            <a:ext cx="5638800" cy="1573786"/>
          </a:xfrm>
        </p:spPr>
        <p:txBody>
          <a:bodyPr>
            <a:normAutofit/>
          </a:bodyPr>
          <a:lstStyle/>
          <a:p>
            <a:r>
              <a:rPr lang="en-US" dirty="0">
                <a:solidFill>
                  <a:schemeClr val="tx2"/>
                </a:solidFill>
              </a:rPr>
              <a:t>Attrition by the numbers</a:t>
            </a:r>
          </a:p>
        </p:txBody>
      </p:sp>
      <p:sp>
        <p:nvSpPr>
          <p:cNvPr id="5" name="Content Placeholder 4">
            <a:extLst>
              <a:ext uri="{FF2B5EF4-FFF2-40B4-BE49-F238E27FC236}">
                <a16:creationId xmlns:a16="http://schemas.microsoft.com/office/drawing/2014/main" id="{2089D14D-C8C3-4540-AE71-F002BFD24A25}"/>
              </a:ext>
            </a:extLst>
          </p:cNvPr>
          <p:cNvSpPr>
            <a:spLocks noGrp="1"/>
          </p:cNvSpPr>
          <p:nvPr>
            <p:ph idx="1"/>
          </p:nvPr>
        </p:nvSpPr>
        <p:spPr>
          <a:xfrm>
            <a:off x="6687160" y="838200"/>
            <a:ext cx="4633486" cy="1295400"/>
          </a:xfrm>
        </p:spPr>
        <p:txBody>
          <a:bodyPr>
            <a:normAutofit/>
          </a:bodyPr>
          <a:lstStyle/>
          <a:p>
            <a:r>
              <a:rPr lang="en-US" sz="1800" dirty="0">
                <a:solidFill>
                  <a:schemeClr val="tx2"/>
                </a:solidFill>
              </a:rPr>
              <a:t>84% of Employees stay on </a:t>
            </a:r>
          </a:p>
          <a:p>
            <a:r>
              <a:rPr lang="en-US" sz="1800" dirty="0">
                <a:solidFill>
                  <a:schemeClr val="tx2"/>
                </a:solidFill>
              </a:rPr>
              <a:t>16% of Employees leave the company</a:t>
            </a:r>
          </a:p>
        </p:txBody>
      </p:sp>
      <p:pic>
        <p:nvPicPr>
          <p:cNvPr id="30" name="Picture 29">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6" name="TextBox 5">
            <a:extLst>
              <a:ext uri="{FF2B5EF4-FFF2-40B4-BE49-F238E27FC236}">
                <a16:creationId xmlns:a16="http://schemas.microsoft.com/office/drawing/2014/main" id="{820303F9-267F-40F5-A6E0-AAE359B29C04}"/>
              </a:ext>
            </a:extLst>
          </p:cNvPr>
          <p:cNvSpPr txBox="1"/>
          <p:nvPr/>
        </p:nvSpPr>
        <p:spPr>
          <a:xfrm>
            <a:off x="832583" y="1604352"/>
            <a:ext cx="105097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endParaRPr lang="en-US" dirty="0">
              <a:solidFill>
                <a:srgbClr val="FFFFFF"/>
              </a:solidFill>
            </a:endParaRPr>
          </a:p>
        </p:txBody>
      </p:sp>
      <p:sp>
        <p:nvSpPr>
          <p:cNvPr id="10" name="TextBox 9">
            <a:extLst>
              <a:ext uri="{FF2B5EF4-FFF2-40B4-BE49-F238E27FC236}">
                <a16:creationId xmlns:a16="http://schemas.microsoft.com/office/drawing/2014/main" id="{38F007FB-0314-C3DA-307B-0E19FE3E106C}"/>
              </a:ext>
            </a:extLst>
          </p:cNvPr>
          <p:cNvSpPr txBox="1"/>
          <p:nvPr/>
        </p:nvSpPr>
        <p:spPr>
          <a:xfrm>
            <a:off x="290173" y="2442552"/>
            <a:ext cx="6096000" cy="3139321"/>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The dataset provided has great wealth of info regarding 870 employees who've either chosen to quit or stay with the company. There are 36 features we've investigated to see which ones are most meaningful and impactful.</a:t>
            </a:r>
          </a:p>
          <a:p>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latin typeface="Cambria" panose="02040503050406030204" pitchFamily="18" charset="0"/>
              <a:ea typeface="Cambria" panose="02040503050406030204" pitchFamily="18" charset="0"/>
              <a:cs typeface="Times New Roman" panose="02020603050405020304" pitchFamily="18" charset="0"/>
            </a:endParaRPr>
          </a:p>
          <a:p>
            <a:r>
              <a:rPr lang="en-US" sz="1800" dirty="0">
                <a:effectLst/>
                <a:latin typeface="Cambria" panose="02040503050406030204" pitchFamily="18" charset="0"/>
                <a:ea typeface="Cambria" panose="02040503050406030204" pitchFamily="18" charset="0"/>
                <a:cs typeface="Times New Roman" panose="02020603050405020304" pitchFamily="18" charset="0"/>
              </a:rPr>
              <a:t>Before we start modelling, we really need to explore the data and play around with the information to see what jumps out at us as possibly leading to some insights. What data correlates? What doesn't? We will answer those questions in this presentation.</a:t>
            </a:r>
            <a:endParaRPr lang="en-US" dirty="0"/>
          </a:p>
        </p:txBody>
      </p:sp>
    </p:spTree>
    <p:extLst>
      <p:ext uri="{BB962C8B-B14F-4D97-AF65-F5344CB8AC3E}">
        <p14:creationId xmlns:p14="http://schemas.microsoft.com/office/powerpoint/2010/main" val="377201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3850DB-37BF-4035-BF22-0E4087566ABA}"/>
              </a:ext>
            </a:extLst>
          </p:cNvPr>
          <p:cNvSpPr>
            <a:spLocks noGrp="1"/>
          </p:cNvSpPr>
          <p:nvPr>
            <p:ph type="title"/>
          </p:nvPr>
        </p:nvSpPr>
        <p:spPr>
          <a:xfrm>
            <a:off x="152964" y="381000"/>
            <a:ext cx="10688454" cy="1110916"/>
          </a:xfrm>
        </p:spPr>
        <p:txBody>
          <a:bodyPr vert="horz" lIns="91440" tIns="45720" rIns="91440" bIns="45720" rtlCol="0" anchor="ctr">
            <a:normAutofit/>
          </a:bodyPr>
          <a:lstStyle/>
          <a:p>
            <a:r>
              <a:rPr lang="en-US" dirty="0"/>
              <a:t>Monthly Income</a:t>
            </a:r>
          </a:p>
        </p:txBody>
      </p:sp>
      <p:sp>
        <p:nvSpPr>
          <p:cNvPr id="3" name="TextBox 2">
            <a:extLst>
              <a:ext uri="{FF2B5EF4-FFF2-40B4-BE49-F238E27FC236}">
                <a16:creationId xmlns:a16="http://schemas.microsoft.com/office/drawing/2014/main" id="{7C3EF189-0C66-4255-B571-41DF31BAD446}"/>
              </a:ext>
            </a:extLst>
          </p:cNvPr>
          <p:cNvSpPr txBox="1"/>
          <p:nvPr/>
        </p:nvSpPr>
        <p:spPr>
          <a:xfrm>
            <a:off x="838200" y="2745362"/>
            <a:ext cx="4800600" cy="35528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buClr>
                <a:schemeClr val="accent1"/>
              </a:buClr>
            </a:pPr>
            <a:endParaRPr lang="en-US" dirty="0"/>
          </a:p>
        </p:txBody>
      </p:sp>
      <p:pic>
        <p:nvPicPr>
          <p:cNvPr id="6" name="Picture 5">
            <a:extLst>
              <a:ext uri="{FF2B5EF4-FFF2-40B4-BE49-F238E27FC236}">
                <a16:creationId xmlns:a16="http://schemas.microsoft.com/office/drawing/2014/main" id="{ED9A375A-648E-0E91-CEAC-73C9BA3D8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924" y="2598529"/>
            <a:ext cx="6283331" cy="3185503"/>
          </a:xfrm>
          <a:prstGeom prst="rect">
            <a:avLst/>
          </a:prstGeom>
        </p:spPr>
      </p:pic>
      <p:sp>
        <p:nvSpPr>
          <p:cNvPr id="8" name="TextBox 7">
            <a:extLst>
              <a:ext uri="{FF2B5EF4-FFF2-40B4-BE49-F238E27FC236}">
                <a16:creationId xmlns:a16="http://schemas.microsoft.com/office/drawing/2014/main" id="{17E12681-8925-C9D2-6A15-4E956303A386}"/>
              </a:ext>
            </a:extLst>
          </p:cNvPr>
          <p:cNvSpPr txBox="1"/>
          <p:nvPr/>
        </p:nvSpPr>
        <p:spPr>
          <a:xfrm>
            <a:off x="4796590" y="185359"/>
            <a:ext cx="7242446" cy="1938992"/>
          </a:xfrm>
          <a:prstGeom prst="rect">
            <a:avLst/>
          </a:prstGeom>
          <a:noFill/>
        </p:spPr>
        <p:txBody>
          <a:bodyPr wrap="square">
            <a:spAutoFit/>
          </a:bodyPr>
          <a:lstStyle/>
          <a:p>
            <a:pPr marL="0" marR="0">
              <a:spcBef>
                <a:spcPts val="900"/>
              </a:spcBef>
              <a:spcAft>
                <a:spcPts val="900"/>
              </a:spcAft>
            </a:pPr>
            <a:r>
              <a:rPr lang="en-US"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Income in a major factor in levels of attrition, strangely enough the employees with higher salaries tend to stay. As we get into the 500-1000 monthly income range, attrition sees a huge spike.</a:t>
            </a:r>
          </a:p>
          <a:p>
            <a:pPr marL="0" marR="0">
              <a:spcBef>
                <a:spcPts val="900"/>
              </a:spcBef>
              <a:spcAft>
                <a:spcPts val="9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900"/>
              </a:spcBef>
              <a:spcAft>
                <a:spcPts val="9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3696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08284" y="381000"/>
            <a:ext cx="5775158" cy="1600124"/>
          </a:xfrm>
        </p:spPr>
        <p:txBody>
          <a:bodyPr vert="horz" lIns="91440" tIns="45720" rIns="91440" bIns="45720" rtlCol="0" anchor="ctr">
            <a:normAutofit/>
          </a:bodyPr>
          <a:lstStyle/>
          <a:p>
            <a:r>
              <a:rPr lang="en-US" dirty="0"/>
              <a:t> Stock Options</a:t>
            </a:r>
          </a:p>
        </p:txBody>
      </p:sp>
      <p:pic>
        <p:nvPicPr>
          <p:cNvPr id="10" name="Picture 9">
            <a:extLst>
              <a:ext uri="{FF2B5EF4-FFF2-40B4-BE49-F238E27FC236}">
                <a16:creationId xmlns:a16="http://schemas.microsoft.com/office/drawing/2014/main" id="{80565916-7C2E-B1D0-3412-2F82783FF105}"/>
              </a:ext>
            </a:extLst>
          </p:cNvPr>
          <p:cNvPicPr>
            <a:picLocks noChangeAspect="1"/>
          </p:cNvPicPr>
          <p:nvPr/>
        </p:nvPicPr>
        <p:blipFill>
          <a:blip r:embed="rId4"/>
          <a:stretch>
            <a:fillRect/>
          </a:stretch>
        </p:blipFill>
        <p:spPr>
          <a:xfrm>
            <a:off x="2523627" y="2498622"/>
            <a:ext cx="6003312" cy="3890146"/>
          </a:xfrm>
          <a:prstGeom prst="rect">
            <a:avLst/>
          </a:prstGeom>
        </p:spPr>
      </p:pic>
      <p:sp>
        <p:nvSpPr>
          <p:cNvPr id="14" name="TextBox 13">
            <a:extLst>
              <a:ext uri="{FF2B5EF4-FFF2-40B4-BE49-F238E27FC236}">
                <a16:creationId xmlns:a16="http://schemas.microsoft.com/office/drawing/2014/main" id="{AA335B45-9037-096C-93E6-3FEDEF04BF34}"/>
              </a:ext>
            </a:extLst>
          </p:cNvPr>
          <p:cNvSpPr txBox="1"/>
          <p:nvPr/>
        </p:nvSpPr>
        <p:spPr>
          <a:xfrm>
            <a:off x="4189997" y="129981"/>
            <a:ext cx="6093994" cy="646331"/>
          </a:xfrm>
          <a:prstGeom prst="rect">
            <a:avLst/>
          </a:prstGeom>
          <a:noFill/>
        </p:spPr>
        <p:txBody>
          <a:bodyPr wrap="square">
            <a:spAutoFit/>
          </a:bodyPr>
          <a:lstStyle/>
          <a:p>
            <a:r>
              <a:rPr lang="en-US" dirty="0">
                <a:solidFill>
                  <a:schemeClr val="bg1"/>
                </a:solidFill>
              </a:rPr>
              <a:t>Stock options, especially higher level ones, are one of the largest contributors to attrition. </a:t>
            </a:r>
          </a:p>
        </p:txBody>
      </p:sp>
    </p:spTree>
    <p:extLst>
      <p:ext uri="{BB962C8B-B14F-4D97-AF65-F5344CB8AC3E}">
        <p14:creationId xmlns:p14="http://schemas.microsoft.com/office/powerpoint/2010/main" val="265610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08284" y="381000"/>
            <a:ext cx="5775158" cy="1600124"/>
          </a:xfrm>
        </p:spPr>
        <p:txBody>
          <a:bodyPr vert="horz" lIns="91440" tIns="45720" rIns="91440" bIns="45720" rtlCol="0" anchor="ctr">
            <a:normAutofit/>
          </a:bodyPr>
          <a:lstStyle/>
          <a:p>
            <a:r>
              <a:rPr lang="en-US" dirty="0"/>
              <a:t> Overtime</a:t>
            </a:r>
          </a:p>
        </p:txBody>
      </p:sp>
      <p:sp>
        <p:nvSpPr>
          <p:cNvPr id="5" name="TextBox 4">
            <a:extLst>
              <a:ext uri="{FF2B5EF4-FFF2-40B4-BE49-F238E27FC236}">
                <a16:creationId xmlns:a16="http://schemas.microsoft.com/office/drawing/2014/main" id="{7845E57E-2D97-CD66-502E-A62D3FAE948B}"/>
              </a:ext>
            </a:extLst>
          </p:cNvPr>
          <p:cNvSpPr txBox="1"/>
          <p:nvPr/>
        </p:nvSpPr>
        <p:spPr>
          <a:xfrm>
            <a:off x="4153903" y="93026"/>
            <a:ext cx="6166184" cy="2031325"/>
          </a:xfrm>
          <a:prstGeom prst="rect">
            <a:avLst/>
          </a:prstGeom>
          <a:noFill/>
        </p:spPr>
        <p:txBody>
          <a:bodyPr wrap="square">
            <a:spAutoFit/>
          </a:bodyPr>
          <a:lstStyle/>
          <a:p>
            <a:r>
              <a:rPr lang="en-US"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Finally, a little less puzzling results! Apparently people love overtime! Nearly 80 percent of retained employees do not work overtime, with a small 24% of those who do. The employees who quit must really hate working overtime. If working overtime does keeps you away from resting, your family, and maybe even a lack of overtime pay may play a huge role in why people choose to quit.</a:t>
            </a:r>
            <a:endParaRPr lang="en-US" dirty="0">
              <a:solidFill>
                <a:schemeClr val="bg1"/>
              </a:solidFill>
            </a:endParaRPr>
          </a:p>
        </p:txBody>
      </p:sp>
      <p:pic>
        <p:nvPicPr>
          <p:cNvPr id="8" name="Picture 7">
            <a:extLst>
              <a:ext uri="{FF2B5EF4-FFF2-40B4-BE49-F238E27FC236}">
                <a16:creationId xmlns:a16="http://schemas.microsoft.com/office/drawing/2014/main" id="{1C640967-ACE0-BE65-5E5B-A19FE512D010}"/>
              </a:ext>
            </a:extLst>
          </p:cNvPr>
          <p:cNvPicPr>
            <a:picLocks noChangeAspect="1"/>
          </p:cNvPicPr>
          <p:nvPr/>
        </p:nvPicPr>
        <p:blipFill>
          <a:blip r:embed="rId4"/>
          <a:stretch>
            <a:fillRect/>
          </a:stretch>
        </p:blipFill>
        <p:spPr>
          <a:xfrm>
            <a:off x="2317605" y="2269098"/>
            <a:ext cx="6858957" cy="4105848"/>
          </a:xfrm>
          <a:prstGeom prst="rect">
            <a:avLst/>
          </a:prstGeom>
        </p:spPr>
      </p:pic>
    </p:spTree>
    <p:extLst>
      <p:ext uri="{BB962C8B-B14F-4D97-AF65-F5344CB8AC3E}">
        <p14:creationId xmlns:p14="http://schemas.microsoft.com/office/powerpoint/2010/main" val="367227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08284" y="381000"/>
            <a:ext cx="5775158" cy="1600124"/>
          </a:xfrm>
        </p:spPr>
        <p:txBody>
          <a:bodyPr vert="horz" lIns="91440" tIns="45720" rIns="91440" bIns="45720" rtlCol="0" anchor="ctr">
            <a:normAutofit/>
          </a:bodyPr>
          <a:lstStyle/>
          <a:p>
            <a:r>
              <a:rPr lang="en-US" dirty="0"/>
              <a:t> Job Level</a:t>
            </a:r>
          </a:p>
        </p:txBody>
      </p:sp>
      <p:pic>
        <p:nvPicPr>
          <p:cNvPr id="4" name="Picture 3">
            <a:extLst>
              <a:ext uri="{FF2B5EF4-FFF2-40B4-BE49-F238E27FC236}">
                <a16:creationId xmlns:a16="http://schemas.microsoft.com/office/drawing/2014/main" id="{406FFCEF-0DFC-20C4-BE80-6BE3E334A31D}"/>
              </a:ext>
            </a:extLst>
          </p:cNvPr>
          <p:cNvPicPr>
            <a:picLocks noChangeAspect="1"/>
          </p:cNvPicPr>
          <p:nvPr/>
        </p:nvPicPr>
        <p:blipFill>
          <a:blip r:embed="rId4"/>
          <a:stretch>
            <a:fillRect/>
          </a:stretch>
        </p:blipFill>
        <p:spPr>
          <a:xfrm>
            <a:off x="2083963" y="2445041"/>
            <a:ext cx="6290016" cy="4025939"/>
          </a:xfrm>
          <a:prstGeom prst="rect">
            <a:avLst/>
          </a:prstGeom>
        </p:spPr>
      </p:pic>
      <p:sp>
        <p:nvSpPr>
          <p:cNvPr id="7" name="TextBox 6">
            <a:extLst>
              <a:ext uri="{FF2B5EF4-FFF2-40B4-BE49-F238E27FC236}">
                <a16:creationId xmlns:a16="http://schemas.microsoft.com/office/drawing/2014/main" id="{7AD1D9C8-7BB1-AA04-658A-883C963696AB}"/>
              </a:ext>
            </a:extLst>
          </p:cNvPr>
          <p:cNvSpPr txBox="1"/>
          <p:nvPr/>
        </p:nvSpPr>
        <p:spPr>
          <a:xfrm>
            <a:off x="3374858" y="647024"/>
            <a:ext cx="6100010" cy="923330"/>
          </a:xfrm>
          <a:prstGeom prst="rect">
            <a:avLst/>
          </a:prstGeom>
          <a:noFill/>
        </p:spPr>
        <p:txBody>
          <a:bodyPr wrap="square">
            <a:spAutoFit/>
          </a:bodyPr>
          <a:lstStyle/>
          <a:p>
            <a:r>
              <a:rPr lang="en-US" sz="1800" b="1" dirty="0">
                <a:solidFill>
                  <a:schemeClr val="bg1"/>
                </a:solidFill>
              </a:rPr>
              <a:t>The proportion of attrition is more than twice as high for individuals with a job level of 1 than it is for the combined population of all other possible job levels.</a:t>
            </a:r>
            <a:endParaRPr lang="en-US" dirty="0">
              <a:solidFill>
                <a:schemeClr val="bg1"/>
              </a:solidFill>
            </a:endParaRPr>
          </a:p>
        </p:txBody>
      </p:sp>
    </p:spTree>
    <p:extLst>
      <p:ext uri="{BB962C8B-B14F-4D97-AF65-F5344CB8AC3E}">
        <p14:creationId xmlns:p14="http://schemas.microsoft.com/office/powerpoint/2010/main" val="15177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08284" y="381000"/>
            <a:ext cx="5775158" cy="1600124"/>
          </a:xfrm>
        </p:spPr>
        <p:txBody>
          <a:bodyPr vert="horz" lIns="91440" tIns="45720" rIns="91440" bIns="45720" rtlCol="0" anchor="ctr">
            <a:normAutofit/>
          </a:bodyPr>
          <a:lstStyle/>
          <a:p>
            <a:r>
              <a:rPr lang="en-US" dirty="0"/>
              <a:t> Marital Status</a:t>
            </a:r>
          </a:p>
        </p:txBody>
      </p:sp>
      <p:sp>
        <p:nvSpPr>
          <p:cNvPr id="7" name="TextBox 6">
            <a:extLst>
              <a:ext uri="{FF2B5EF4-FFF2-40B4-BE49-F238E27FC236}">
                <a16:creationId xmlns:a16="http://schemas.microsoft.com/office/drawing/2014/main" id="{7AD1D9C8-7BB1-AA04-658A-883C963696AB}"/>
              </a:ext>
            </a:extLst>
          </p:cNvPr>
          <p:cNvSpPr txBox="1"/>
          <p:nvPr/>
        </p:nvSpPr>
        <p:spPr>
          <a:xfrm>
            <a:off x="4247147" y="117999"/>
            <a:ext cx="7465595" cy="2031325"/>
          </a:xfrm>
          <a:prstGeom prst="rect">
            <a:avLst/>
          </a:prstGeom>
          <a:noFill/>
        </p:spPr>
        <p:txBody>
          <a:bodyPr wrap="square">
            <a:spAutoFit/>
          </a:bodyPr>
          <a:lstStyle/>
          <a:p>
            <a:r>
              <a:rPr lang="en-US"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Single people at any age seem to quit more, while the married regardless of age stay on and even divorced people tend to quit </a:t>
            </a:r>
            <a:r>
              <a:rPr lang="en-US" sz="1800"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less.Salary</a:t>
            </a:r>
            <a:r>
              <a:rPr lang="en-US" sz="18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is a large indicator for married people since they might (this is speculation) have families to support and require a higher paying salary or a more balanced relationship between work and home life. Single people are unattached so maybe they want to keep their options open.</a:t>
            </a:r>
          </a:p>
          <a:p>
            <a:endParaRPr lang="en-US" dirty="0">
              <a:solidFill>
                <a:schemeClr val="bg1"/>
              </a:solidFill>
            </a:endParaRPr>
          </a:p>
        </p:txBody>
      </p:sp>
      <p:pic>
        <p:nvPicPr>
          <p:cNvPr id="5" name="Picture 4">
            <a:extLst>
              <a:ext uri="{FF2B5EF4-FFF2-40B4-BE49-F238E27FC236}">
                <a16:creationId xmlns:a16="http://schemas.microsoft.com/office/drawing/2014/main" id="{3402239E-28EA-A8F9-992D-D1C4CD84C9BB}"/>
              </a:ext>
            </a:extLst>
          </p:cNvPr>
          <p:cNvPicPr>
            <a:picLocks noChangeAspect="1"/>
          </p:cNvPicPr>
          <p:nvPr/>
        </p:nvPicPr>
        <p:blipFill>
          <a:blip r:embed="rId4"/>
          <a:stretch>
            <a:fillRect/>
          </a:stretch>
        </p:blipFill>
        <p:spPr>
          <a:xfrm>
            <a:off x="1984780" y="2412325"/>
            <a:ext cx="6677957" cy="4289584"/>
          </a:xfrm>
          <a:prstGeom prst="rect">
            <a:avLst/>
          </a:prstGeom>
        </p:spPr>
      </p:pic>
    </p:spTree>
    <p:extLst>
      <p:ext uri="{BB962C8B-B14F-4D97-AF65-F5344CB8AC3E}">
        <p14:creationId xmlns:p14="http://schemas.microsoft.com/office/powerpoint/2010/main" val="131073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197584-3FC8-4917-92E9-9AD969858FE3}"/>
              </a:ext>
            </a:extLst>
          </p:cNvPr>
          <p:cNvSpPr>
            <a:spLocks noGrp="1"/>
          </p:cNvSpPr>
          <p:nvPr>
            <p:ph type="title"/>
          </p:nvPr>
        </p:nvSpPr>
        <p:spPr>
          <a:xfrm>
            <a:off x="108284" y="381000"/>
            <a:ext cx="4006516" cy="1600124"/>
          </a:xfrm>
        </p:spPr>
        <p:txBody>
          <a:bodyPr vert="horz" lIns="91440" tIns="45720" rIns="91440" bIns="45720" rtlCol="0" anchor="ctr">
            <a:normAutofit/>
          </a:bodyPr>
          <a:lstStyle/>
          <a:p>
            <a:r>
              <a:rPr lang="en-US" dirty="0"/>
              <a:t>Job Involvement</a:t>
            </a:r>
          </a:p>
        </p:txBody>
      </p:sp>
      <p:sp>
        <p:nvSpPr>
          <p:cNvPr id="8" name="TextBox 7">
            <a:extLst>
              <a:ext uri="{FF2B5EF4-FFF2-40B4-BE49-F238E27FC236}">
                <a16:creationId xmlns:a16="http://schemas.microsoft.com/office/drawing/2014/main" id="{C69EBDF4-27FA-F94F-4699-979B6CF2AA3E}"/>
              </a:ext>
            </a:extLst>
          </p:cNvPr>
          <p:cNvSpPr txBox="1"/>
          <p:nvPr/>
        </p:nvSpPr>
        <p:spPr>
          <a:xfrm>
            <a:off x="4213106" y="647024"/>
            <a:ext cx="6166184" cy="923330"/>
          </a:xfrm>
          <a:prstGeom prst="rect">
            <a:avLst/>
          </a:prstGeom>
          <a:noFill/>
        </p:spPr>
        <p:txBody>
          <a:bodyPr wrap="square">
            <a:spAutoFit/>
          </a:bodyPr>
          <a:lstStyle/>
          <a:p>
            <a:pPr algn="ctr"/>
            <a:r>
              <a:rPr lang="en-US" sz="1800" dirty="0">
                <a:solidFill>
                  <a:schemeClr val="bg1"/>
                </a:solidFill>
              </a:rPr>
              <a:t>The proportion of Attrition is more then 3x higher for individuals with a job involvement score of 1 than all other possible scores combined.</a:t>
            </a:r>
          </a:p>
        </p:txBody>
      </p:sp>
      <p:pic>
        <p:nvPicPr>
          <p:cNvPr id="12" name="Picture 11">
            <a:extLst>
              <a:ext uri="{FF2B5EF4-FFF2-40B4-BE49-F238E27FC236}">
                <a16:creationId xmlns:a16="http://schemas.microsoft.com/office/drawing/2014/main" id="{B9AAB88E-AEA2-A574-C97E-7FA306651BEC}"/>
              </a:ext>
            </a:extLst>
          </p:cNvPr>
          <p:cNvPicPr>
            <a:picLocks noChangeAspect="1"/>
          </p:cNvPicPr>
          <p:nvPr/>
        </p:nvPicPr>
        <p:blipFill>
          <a:blip r:embed="rId4"/>
          <a:stretch>
            <a:fillRect/>
          </a:stretch>
        </p:blipFill>
        <p:spPr>
          <a:xfrm>
            <a:off x="0" y="2250111"/>
            <a:ext cx="6582694" cy="4582164"/>
          </a:xfrm>
          <a:prstGeom prst="rect">
            <a:avLst/>
          </a:prstGeom>
        </p:spPr>
      </p:pic>
    </p:spTree>
    <p:extLst>
      <p:ext uri="{BB962C8B-B14F-4D97-AF65-F5344CB8AC3E}">
        <p14:creationId xmlns:p14="http://schemas.microsoft.com/office/powerpoint/2010/main" val="1071774767"/>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5059AEFA7BD46B66677D9599B9A90" ma:contentTypeVersion="0" ma:contentTypeDescription="Create a new document." ma:contentTypeScope="" ma:versionID="a1fb655a79e579964e59acd591719e9d">
  <xsd:schema xmlns:xsd="http://www.w3.org/2001/XMLSchema" xmlns:xs="http://www.w3.org/2001/XMLSchema" xmlns:p="http://schemas.microsoft.com/office/2006/metadata/properties" targetNamespace="http://schemas.microsoft.com/office/2006/metadata/properties" ma:root="true" ma:fieldsID="403c7aef56d0681f88fd8fb8d5a9b2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7781CA-A1B4-4968-8173-AE635D577560}">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F483C4-6E13-40D3-8817-D75F973B58D2}">
  <ds:schemaRef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4F8649F1-0FF2-4A6D-9478-613C210EA9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2809</TotalTime>
  <Words>654</Words>
  <Application>Microsoft Office PowerPoint</Application>
  <PresentationFormat>Widescreen</PresentationFormat>
  <Paragraphs>59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AvenirNext LT Pro Medium</vt:lpstr>
      <vt:lpstr>Calibri</vt:lpstr>
      <vt:lpstr>Cambria</vt:lpstr>
      <vt:lpstr>BlockprintVTI</vt:lpstr>
      <vt:lpstr>Empowering our workforce, The Frito Lay Way!</vt:lpstr>
      <vt:lpstr>Purpose</vt:lpstr>
      <vt:lpstr>Attrition by the numbers</vt:lpstr>
      <vt:lpstr>Monthly Income</vt:lpstr>
      <vt:lpstr> Stock Options</vt:lpstr>
      <vt:lpstr> Overtime</vt:lpstr>
      <vt:lpstr> Job Level</vt:lpstr>
      <vt:lpstr> Marital Status</vt:lpstr>
      <vt:lpstr>Job Involvement</vt:lpstr>
      <vt:lpstr>Testing and Modeling</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 The  Right  Decisions</dc:title>
  <dc:creator>john girard</dc:creator>
  <cp:lastModifiedBy>Nicole</cp:lastModifiedBy>
  <cp:revision>5</cp:revision>
  <dcterms:created xsi:type="dcterms:W3CDTF">2021-10-09T21:09:46Z</dcterms:created>
  <dcterms:modified xsi:type="dcterms:W3CDTF">2022-09-17T17:54:36Z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0x01010032F5059AEFA7BD46B66677D9599B9A90</vt:lpwstr>
  </property>
</Properties>
</file>