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63" r:id="rId3"/>
    <p:sldId id="259" r:id="rId4"/>
    <p:sldId id="264" r:id="rId5"/>
    <p:sldId id="261" r:id="rId6"/>
    <p:sldId id="265" r:id="rId7"/>
    <p:sldId id="262" r:id="rId8"/>
    <p:sldId id="266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0A2C"/>
    <a:srgbClr val="000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F0C129-5CCF-4B3F-B65C-6271A250B765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68F4F5-DCDB-464C-A7F0-2EE4E5C4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0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00"/>
                </a:solidFill>
              </a:rPr>
              <a:t>Need to fix code for plot.  Cannot pass this vector to </a:t>
            </a:r>
            <a:r>
              <a:rPr lang="en-US" dirty="0" err="1">
                <a:solidFill>
                  <a:srgbClr val="FFFF00"/>
                </a:solidFill>
              </a:rPr>
              <a:t>ggplot</a:t>
            </a:r>
            <a:r>
              <a:rPr lang="en-US" dirty="0">
                <a:solidFill>
                  <a:srgbClr val="FFFF00"/>
                </a:solidFill>
              </a:rPr>
              <a:t>.  Tried setting as a </a:t>
            </a:r>
            <a:r>
              <a:rPr lang="en-US" dirty="0" err="1">
                <a:solidFill>
                  <a:srgbClr val="FFFF00"/>
                </a:solidFill>
              </a:rPr>
              <a:t>df</a:t>
            </a:r>
            <a:r>
              <a:rPr lang="en-US" dirty="0">
                <a:solidFill>
                  <a:srgbClr val="FFFF00"/>
                </a:solidFill>
              </a:rPr>
              <a:t> but only allowed to name the output median as a column.  State has no header and could not set a 2</a:t>
            </a:r>
            <a:r>
              <a:rPr lang="en-US" baseline="30000" dirty="0">
                <a:solidFill>
                  <a:srgbClr val="FFFF00"/>
                </a:solidFill>
              </a:rPr>
              <a:t>nd</a:t>
            </a:r>
            <a:r>
              <a:rPr lang="en-US" dirty="0">
                <a:solidFill>
                  <a:srgbClr val="FFFF00"/>
                </a:solidFill>
              </a:rPr>
              <a:t> variable name to </a:t>
            </a:r>
            <a:r>
              <a:rPr lang="en-US" dirty="0" err="1">
                <a:solidFill>
                  <a:srgbClr val="FFFF00"/>
                </a:solidFill>
              </a:rPr>
              <a:t>df</a:t>
            </a:r>
            <a:r>
              <a:rPr lang="en-US" dirty="0">
                <a:solidFill>
                  <a:srgbClr val="FFFF00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68F4F5-DCDB-464C-A7F0-2EE4E5C4AB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82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0F011-B7A4-F0AF-954D-5687ABE836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49FB6-6CA5-5049-7B93-6DB3180B9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74EB1-3A09-1B75-6C87-987058822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68A4-32E8-4F46-9644-5D34A4BA5A2A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778D6-58FA-9BC9-37FF-C877265D8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529CD-E995-3E2F-61BA-4E96CD842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DBAA-14C7-4D22-8ED1-B7878C608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92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341A5-49D7-DA22-EC11-82F82CC4E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B8E30E-1B85-307B-033B-6B6901550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65D2C-380A-72AB-D625-DAD967FC0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68A4-32E8-4F46-9644-5D34A4BA5A2A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482EF-7FE3-33F8-1B8E-1D2F12B25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D5243-FC2D-F47C-055C-C40B1CC95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DBAA-14C7-4D22-8ED1-B7878C608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53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C11ECF-C86C-9E50-64F6-D3656C1DC1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86A1A7-D53D-E47A-D5CF-2A32C1741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0529-0AE0-3C7A-FAAC-F411B0D2E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68A4-32E8-4F46-9644-5D34A4BA5A2A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9E206-E981-DE48-3A58-B6F1FE492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CE83E-8653-A866-B4F3-6E4346BA5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DBAA-14C7-4D22-8ED1-B7878C608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51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2C9C7-DA3C-B6BD-2409-99DC8D852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EA8BD-86FD-7478-AC07-ADD008E7A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28FB1-6B83-BFBC-AA63-FFB9DF05B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68A4-32E8-4F46-9644-5D34A4BA5A2A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9523F-7FBE-ED63-C8F8-7A599EA17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66D8B-95A8-030A-5DA7-133063B3E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DBAA-14C7-4D22-8ED1-B7878C608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2973-9D5F-54C7-D0E9-8446198D0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8F63B-237F-BE1F-5D93-16681147E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FB2EA-722B-A167-8078-89A2316E9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68A4-32E8-4F46-9644-5D34A4BA5A2A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83A82-5013-4D57-DBF2-FA4AE828F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30E27-4F1D-C4CE-92DB-2F5AF61A6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DBAA-14C7-4D22-8ED1-B7878C608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46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363CD-80F3-FCF4-467C-59CD5A39A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011AA-43B1-261E-7DB4-00901563AE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0893D-4C5F-1FE5-5EBF-0C3D7654B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96CE9B-24C2-EBD2-9E9D-C7E9BB9C4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68A4-32E8-4F46-9644-5D34A4BA5A2A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DE1A5-88C4-39DC-780C-F7F89905A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06624-6632-068D-8C9F-7F0F80BCC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DBAA-14C7-4D22-8ED1-B7878C608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13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2A98A-8BFC-E01B-6001-7135A4CF7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8A025-566A-1213-7874-ABE7C11A0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F4792-4315-F629-FC1E-1A6D5D7D8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9BCBA9-182B-F6C2-49DF-E2F9B31FE3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2C169C-ED69-CE43-3699-B7F8823665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402809-6E32-4C40-D8A4-72B7D5A39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68A4-32E8-4F46-9644-5D34A4BA5A2A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3C4034-A22B-6A3E-05D9-8A465C621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78CB78-10D6-318E-74E1-B6933FE4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DBAA-14C7-4D22-8ED1-B7878C608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62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4A796-C727-FB10-0298-12E557296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DDE378-5EA9-E92A-47F5-57FF9A31A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68A4-32E8-4F46-9644-5D34A4BA5A2A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B27883-F46A-3ED9-98E5-1CD63A7D6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DA33-58BB-BB73-AE62-F2A99B6B3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DBAA-14C7-4D22-8ED1-B7878C608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42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39755E-29B0-6A57-7E99-4AAD32E95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68A4-32E8-4F46-9644-5D34A4BA5A2A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A57B56-1D1E-DF9E-4153-0FE995BA0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5EC1E-6952-1BEE-E7E5-51F52C964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DBAA-14C7-4D22-8ED1-B7878C608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3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0C993-1035-8FA2-27CA-E6458B5AE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CE626-8CC6-A976-5F21-4D9829D1B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053762-B2B3-DCDA-B668-B340887A1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79611A-DA2B-4AA4-B14E-4E4C593FF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68A4-32E8-4F46-9644-5D34A4BA5A2A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86A5A-33E1-8F30-2692-022EE5D34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3E34E3-F267-8282-2753-BFB5C75D3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DBAA-14C7-4D22-8ED1-B7878C608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11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D598C-FB70-AFB1-468B-A8BB1D9F1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2285FB-5005-843F-A774-5A6EE0CD3E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5E5955-6FEB-9384-64D6-9664E428C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98108-85FC-4B6F-4899-05096A5D4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68A4-32E8-4F46-9644-5D34A4BA5A2A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66FF1-5E31-1BD6-1391-F1411A4F9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E31C8-A6B2-F23A-2842-E3701A42A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DBAA-14C7-4D22-8ED1-B7878C608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3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A2707C-A9BF-E546-73CB-EC3698AF5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BD437-B221-6A67-0FB5-030250DF4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92ED3-F08F-7D2D-3FB7-B028261107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F68A4-32E8-4F46-9644-5D34A4BA5A2A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FE9C1-3916-E474-A313-5921AE2092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D757A-6611-A84A-5320-E741BBD92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7DBAA-14C7-4D22-8ED1-B7878C608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45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lass of beer&#10;&#10;Description automatically generated">
            <a:extLst>
              <a:ext uri="{FF2B5EF4-FFF2-40B4-BE49-F238E27FC236}">
                <a16:creationId xmlns:a16="http://schemas.microsoft.com/office/drawing/2014/main" id="{ECE9F5C3-5A92-AF60-A4A6-B0BDC16ED8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1" b="43384"/>
          <a:stretch/>
        </p:blipFill>
        <p:spPr>
          <a:xfrm>
            <a:off x="1" y="-871870"/>
            <a:ext cx="12195600" cy="772986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A6357B2-0495-3BDF-EA3C-47EA373FDB7A}"/>
              </a:ext>
            </a:extLst>
          </p:cNvPr>
          <p:cNvSpPr/>
          <p:nvPr/>
        </p:nvSpPr>
        <p:spPr>
          <a:xfrm>
            <a:off x="-1" y="2892823"/>
            <a:ext cx="12192000" cy="1439944"/>
          </a:xfrm>
          <a:prstGeom prst="rect">
            <a:avLst/>
          </a:prstGeom>
          <a:solidFill>
            <a:srgbClr val="C00000">
              <a:alpha val="7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D85F4A34-D403-9505-0A9C-4053C479CD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78" r="4532" b="31628"/>
          <a:stretch/>
        </p:blipFill>
        <p:spPr>
          <a:xfrm>
            <a:off x="2895156" y="2405999"/>
            <a:ext cx="6401686" cy="24135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AE8F3EF-9D3C-8243-223E-4E10D2942DAB}"/>
              </a:ext>
            </a:extLst>
          </p:cNvPr>
          <p:cNvSpPr txBox="1"/>
          <p:nvPr/>
        </p:nvSpPr>
        <p:spPr>
          <a:xfrm>
            <a:off x="3666899" y="4869299"/>
            <a:ext cx="48582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Statical Analysis Provided by </a:t>
            </a:r>
          </a:p>
          <a:p>
            <a:pPr algn="ctr"/>
            <a:r>
              <a:rPr lang="en-US" sz="2400" b="1" dirty="0">
                <a:latin typeface="Bahnschrift Light" panose="020B0502040204020203" pitchFamily="34" charset="0"/>
              </a:rPr>
              <a:t>Always Analytics</a:t>
            </a:r>
            <a:r>
              <a:rPr lang="en-US" sz="2400" b="1" dirty="0"/>
              <a:t>: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Nicole Assenza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Adam Vuinovic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April Erby</a:t>
            </a:r>
          </a:p>
        </p:txBody>
      </p:sp>
    </p:spTree>
    <p:extLst>
      <p:ext uri="{BB962C8B-B14F-4D97-AF65-F5344CB8AC3E}">
        <p14:creationId xmlns:p14="http://schemas.microsoft.com/office/powerpoint/2010/main" val="2593412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7D6DD83A-771B-EA88-865F-E264E248D5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76" r="9367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BE7277A-21C0-1C23-70A8-8F4A46EAEC07}"/>
              </a:ext>
            </a:extLst>
          </p:cNvPr>
          <p:cNvSpPr/>
          <p:nvPr/>
        </p:nvSpPr>
        <p:spPr>
          <a:xfrm>
            <a:off x="1936377" y="1999129"/>
            <a:ext cx="7575176" cy="3514165"/>
          </a:xfrm>
          <a:prstGeom prst="rect">
            <a:avLst/>
          </a:prstGeom>
          <a:solidFill>
            <a:srgbClr val="CF0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869740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ottle of beer next to a glass of beer&#10;&#10;Description automatically generated">
            <a:extLst>
              <a:ext uri="{FF2B5EF4-FFF2-40B4-BE49-F238E27FC236}">
                <a16:creationId xmlns:a16="http://schemas.microsoft.com/office/drawing/2014/main" id="{DF895A21-468C-B960-739D-2445C7BFD1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29" b="14769"/>
          <a:stretch/>
        </p:blipFill>
        <p:spPr>
          <a:xfrm>
            <a:off x="20" y="708866"/>
            <a:ext cx="12191980" cy="6149133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3B432D73-5C38-474F-AF96-A3228731B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45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5FBED8-BE1A-3B4D-E3F5-AE0E40BBF14C}"/>
              </a:ext>
            </a:extLst>
          </p:cNvPr>
          <p:cNvSpPr/>
          <p:nvPr/>
        </p:nvSpPr>
        <p:spPr>
          <a:xfrm>
            <a:off x="0" y="1"/>
            <a:ext cx="12191980" cy="708865"/>
          </a:xfrm>
          <a:prstGeom prst="rect">
            <a:avLst/>
          </a:prstGeom>
          <a:solidFill>
            <a:srgbClr val="CF0A2C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39725"/>
            <a:r>
              <a:rPr lang="en-US" sz="3600" dirty="0"/>
              <a:t>Introduction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1941451-27B4-F88A-AD66-C07EBF7E7857}"/>
              </a:ext>
            </a:extLst>
          </p:cNvPr>
          <p:cNvGrpSpPr/>
          <p:nvPr/>
        </p:nvGrpSpPr>
        <p:grpSpPr>
          <a:xfrm>
            <a:off x="203787" y="1526584"/>
            <a:ext cx="5424016" cy="5081606"/>
            <a:chOff x="203787" y="1526584"/>
            <a:chExt cx="5424016" cy="508160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995A20B-450F-3A6C-57C1-AAA3692ACD52}"/>
                </a:ext>
              </a:extLst>
            </p:cNvPr>
            <p:cNvSpPr/>
            <p:nvPr/>
          </p:nvSpPr>
          <p:spPr>
            <a:xfrm>
              <a:off x="203787" y="1526584"/>
              <a:ext cx="5424016" cy="508160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1400" dirty="0">
                <a:solidFill>
                  <a:schemeClr val="tx1"/>
                </a:solidFill>
              </a:endParaRPr>
            </a:p>
            <a:p>
              <a:endParaRPr lang="en-US" sz="1400" b="1" dirty="0">
                <a:solidFill>
                  <a:schemeClr val="tx1"/>
                </a:solidFill>
              </a:endParaRPr>
            </a:p>
            <a:p>
              <a:r>
                <a:rPr lang="en-US" sz="1400" dirty="0">
                  <a:solidFill>
                    <a:schemeClr val="tx1"/>
                  </a:solidFill>
                </a:rPr>
                <a:t>Initially, the data was split across 2 tables:</a:t>
              </a:r>
            </a:p>
            <a:p>
              <a:endParaRPr lang="en-US" sz="1400" dirty="0">
                <a:solidFill>
                  <a:schemeClr val="tx1"/>
                </a:solidFill>
              </a:endParaRPr>
            </a:p>
            <a:p>
              <a:r>
                <a:rPr lang="en-US" sz="1400" dirty="0">
                  <a:solidFill>
                    <a:schemeClr val="tx1"/>
                  </a:solidFill>
                </a:rPr>
                <a:t>Beers contains a list of 2,410 U.S. craft beers with 7 variables:</a:t>
              </a:r>
            </a:p>
            <a:p>
              <a:pPr lvl="1"/>
              <a:endParaRPr lang="en-US" dirty="0">
                <a:solidFill>
                  <a:schemeClr val="tx1"/>
                </a:solidFill>
              </a:endParaRPr>
            </a:p>
            <a:p>
              <a:pPr lvl="1"/>
              <a:endParaRPr lang="en-US" dirty="0">
                <a:solidFill>
                  <a:schemeClr val="tx1"/>
                </a:solidFill>
              </a:endParaRPr>
            </a:p>
            <a:p>
              <a:pPr lvl="1"/>
              <a:endParaRPr lang="en-US" dirty="0">
                <a:solidFill>
                  <a:schemeClr val="tx1"/>
                </a:solidFill>
              </a:endParaRPr>
            </a:p>
            <a:p>
              <a:pPr lvl="1"/>
              <a:endParaRPr lang="en-US" dirty="0">
                <a:solidFill>
                  <a:schemeClr val="tx1"/>
                </a:solidFill>
              </a:endParaRPr>
            </a:p>
            <a:p>
              <a:pPr lvl="1"/>
              <a:endParaRPr lang="en-US" dirty="0">
                <a:solidFill>
                  <a:schemeClr val="tx1"/>
                </a:solidFill>
              </a:endParaRPr>
            </a:p>
            <a:p>
              <a:pPr lvl="1"/>
              <a:endParaRPr lang="en-US" dirty="0">
                <a:solidFill>
                  <a:schemeClr val="tx1"/>
                </a:solidFill>
              </a:endParaRPr>
            </a:p>
            <a:p>
              <a:pPr lvl="1"/>
              <a:endParaRPr lang="en-US" dirty="0">
                <a:solidFill>
                  <a:schemeClr val="tx1"/>
                </a:solidFill>
              </a:endParaRPr>
            </a:p>
            <a:p>
              <a:endParaRPr lang="en-US" sz="1400" dirty="0">
                <a:solidFill>
                  <a:schemeClr val="tx1"/>
                </a:solidFill>
              </a:endParaRPr>
            </a:p>
            <a:p>
              <a:endParaRPr lang="en-US" sz="1400" dirty="0">
                <a:solidFill>
                  <a:schemeClr val="tx1"/>
                </a:solidFill>
              </a:endParaRPr>
            </a:p>
            <a:p>
              <a:r>
                <a:rPr lang="en-US" sz="1400" dirty="0">
                  <a:solidFill>
                    <a:schemeClr val="tx1"/>
                  </a:solidFill>
                </a:rPr>
                <a:t>Breweries consists of 558 U.S. breweries with 4 variables: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8DF433A-54E4-2002-056B-486C92CCD919}"/>
                </a:ext>
              </a:extLst>
            </p:cNvPr>
            <p:cNvSpPr txBox="1"/>
            <p:nvPr/>
          </p:nvSpPr>
          <p:spPr>
            <a:xfrm>
              <a:off x="203787" y="1526585"/>
              <a:ext cx="5424016" cy="406783"/>
            </a:xfrm>
            <a:prstGeom prst="rect">
              <a:avLst/>
            </a:prstGeom>
            <a:solidFill>
              <a:srgbClr val="CF0A2C"/>
            </a:solidFill>
          </p:spPr>
          <p:txBody>
            <a:bodyPr wrap="square" rtlCol="0">
              <a:spAutoFit/>
            </a:bodyPr>
            <a:lstStyle/>
            <a:p>
              <a:r>
                <a:rPr lang="en-US" b="1" u="sng" dirty="0">
                  <a:solidFill>
                    <a:schemeClr val="bg1"/>
                  </a:solidFill>
                </a:rPr>
                <a:t>Data Description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63C52770-F453-8B50-822A-4A1C80CC133D}"/>
              </a:ext>
            </a:extLst>
          </p:cNvPr>
          <p:cNvSpPr/>
          <p:nvPr/>
        </p:nvSpPr>
        <p:spPr>
          <a:xfrm>
            <a:off x="203787" y="743752"/>
            <a:ext cx="6545805" cy="6739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Always Analytics </a:t>
            </a:r>
            <a:r>
              <a:rPr lang="en-US" b="1" dirty="0">
                <a:solidFill>
                  <a:schemeClr val="bg1"/>
                </a:solidFill>
              </a:rPr>
              <a:t>was hired to investigate the data provided and gain insights into Budweiser’s questions of interest.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9A3164FC-F157-9D9E-6B0B-F61358B03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48617"/>
              </p:ext>
            </p:extLst>
          </p:nvPr>
        </p:nvGraphicFramePr>
        <p:xfrm>
          <a:off x="301748" y="2609817"/>
          <a:ext cx="5228094" cy="21945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13261">
                  <a:extLst>
                    <a:ext uri="{9D8B030D-6E8A-4147-A177-3AD203B41FA5}">
                      <a16:colId xmlns:a16="http://schemas.microsoft.com/office/drawing/2014/main" val="1794082142"/>
                    </a:ext>
                  </a:extLst>
                </a:gridCol>
                <a:gridCol w="3200433">
                  <a:extLst>
                    <a:ext uri="{9D8B030D-6E8A-4147-A177-3AD203B41FA5}">
                      <a16:colId xmlns:a16="http://schemas.microsoft.com/office/drawing/2014/main" val="150038141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910674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Variable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098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12713" marR="0" lvl="0" indent="-1127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name of beer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character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426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12713" marR="0" lvl="0" indent="-1127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Beer ID 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unique identifier of the beer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integer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364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12713" marR="0" lvl="0" indent="-1127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ABV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alcohol by volume of the beer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491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12713" marR="0" lvl="0" indent="-1127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IBU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International Bitterness Units of the beer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integer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7044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12713" marR="0" lvl="0" indent="-1127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Brewery ID 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brewery id associated with the beer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integer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6348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12713" marR="0" lvl="0" indent="-1127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Style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style of the beer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character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908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12713" marR="0" lvl="0" indent="-1127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Ounces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ounces of beer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03949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B85CBBB4-8A92-19B1-FCE5-3765D4FF62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873145"/>
              </p:ext>
            </p:extLst>
          </p:nvPr>
        </p:nvGraphicFramePr>
        <p:xfrm>
          <a:off x="301748" y="5209459"/>
          <a:ext cx="5228094" cy="1371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13261">
                  <a:extLst>
                    <a:ext uri="{9D8B030D-6E8A-4147-A177-3AD203B41FA5}">
                      <a16:colId xmlns:a16="http://schemas.microsoft.com/office/drawing/2014/main" val="1794082142"/>
                    </a:ext>
                  </a:extLst>
                </a:gridCol>
                <a:gridCol w="3200433">
                  <a:extLst>
                    <a:ext uri="{9D8B030D-6E8A-4147-A177-3AD203B41FA5}">
                      <a16:colId xmlns:a16="http://schemas.microsoft.com/office/drawing/2014/main" val="150038141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910674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Variable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098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12713" marR="0" lvl="0" indent="-1127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Brew ID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unique identifier of the brewery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Integer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426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12713" marR="0" lvl="0" indent="-1127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name of the brewery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character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364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12713" marR="0" lvl="0" indent="-1127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City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city where the brewery is located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character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491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12713" marR="0" lvl="0" indent="-1127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State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U.S. state where the brewery is located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character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704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280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D520F5D-DF32-1C3A-0119-CC897FC97843}"/>
              </a:ext>
            </a:extLst>
          </p:cNvPr>
          <p:cNvSpPr/>
          <p:nvPr/>
        </p:nvSpPr>
        <p:spPr>
          <a:xfrm>
            <a:off x="0" y="1"/>
            <a:ext cx="12191980" cy="708865"/>
          </a:xfrm>
          <a:prstGeom prst="rect">
            <a:avLst/>
          </a:prstGeom>
          <a:solidFill>
            <a:srgbClr val="CF0A2C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39725"/>
            <a:r>
              <a:rPr lang="en-US" sz="3600" dirty="0"/>
              <a:t>Question of Interest:  How many breweries per state?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EE465F-6CE8-28B2-82B3-266B23C22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757" y="874581"/>
            <a:ext cx="6048865" cy="2914318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CB4C0205-9578-D8D4-4268-DE785E4E01E5}"/>
              </a:ext>
            </a:extLst>
          </p:cNvPr>
          <p:cNvGrpSpPr/>
          <p:nvPr/>
        </p:nvGrpSpPr>
        <p:grpSpPr>
          <a:xfrm>
            <a:off x="222640" y="1412117"/>
            <a:ext cx="2322597" cy="4610563"/>
            <a:chOff x="467737" y="1937872"/>
            <a:chExt cx="5309322" cy="40801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2FB6BB-1007-6EC6-D8A0-83B6FAC26F73}"/>
                </a:ext>
              </a:extLst>
            </p:cNvPr>
            <p:cNvSpPr/>
            <p:nvPr/>
          </p:nvSpPr>
          <p:spPr>
            <a:xfrm>
              <a:off x="467737" y="1937872"/>
              <a:ext cx="5309322" cy="408011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1400" dirty="0">
                <a:solidFill>
                  <a:schemeClr val="tx1"/>
                </a:solidFill>
              </a:endParaRPr>
            </a:p>
            <a:p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504A63B-2E07-A65D-2376-B8D2D14E6089}"/>
                </a:ext>
              </a:extLst>
            </p:cNvPr>
            <p:cNvSpPr txBox="1"/>
            <p:nvPr/>
          </p:nvSpPr>
          <p:spPr>
            <a:xfrm>
              <a:off x="467737" y="1937873"/>
              <a:ext cx="5309322" cy="369332"/>
            </a:xfrm>
            <a:prstGeom prst="rect">
              <a:avLst/>
            </a:prstGeom>
            <a:solidFill>
              <a:srgbClr val="CF0A2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>
                  <a:solidFill>
                    <a:schemeClr val="bg1"/>
                  </a:solidFill>
                </a:rPr>
                <a:t>Top 5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12041EA-7705-7399-819B-4DB37FCB872D}"/>
              </a:ext>
            </a:extLst>
          </p:cNvPr>
          <p:cNvSpPr txBox="1"/>
          <p:nvPr/>
        </p:nvSpPr>
        <p:spPr>
          <a:xfrm>
            <a:off x="222640" y="3626962"/>
            <a:ext cx="2322597" cy="369332"/>
          </a:xfrm>
          <a:prstGeom prst="rect">
            <a:avLst/>
          </a:prstGeom>
          <a:solidFill>
            <a:srgbClr val="CF0A2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bg1"/>
                </a:solidFill>
              </a:rPr>
              <a:t>Bottom 5</a:t>
            </a:r>
          </a:p>
        </p:txBody>
      </p:sp>
      <p:graphicFrame>
        <p:nvGraphicFramePr>
          <p:cNvPr id="5" name="Table 10">
            <a:extLst>
              <a:ext uri="{FF2B5EF4-FFF2-40B4-BE49-F238E27FC236}">
                <a16:creationId xmlns:a16="http://schemas.microsoft.com/office/drawing/2014/main" id="{83B225DD-649F-7344-31C3-76F9A1F8DD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731901"/>
              </p:ext>
            </p:extLst>
          </p:nvPr>
        </p:nvGraphicFramePr>
        <p:xfrm>
          <a:off x="582017" y="1904832"/>
          <a:ext cx="1603841" cy="172213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94930">
                  <a:extLst>
                    <a:ext uri="{9D8B030D-6E8A-4147-A177-3AD203B41FA5}">
                      <a16:colId xmlns:a16="http://schemas.microsoft.com/office/drawing/2014/main" val="1794082142"/>
                    </a:ext>
                  </a:extLst>
                </a:gridCol>
                <a:gridCol w="408911">
                  <a:extLst>
                    <a:ext uri="{9D8B030D-6E8A-4147-A177-3AD203B41FA5}">
                      <a16:colId xmlns:a16="http://schemas.microsoft.com/office/drawing/2014/main" val="1500381413"/>
                    </a:ext>
                  </a:extLst>
                </a:gridCol>
              </a:tblGrid>
              <a:tr h="344426">
                <a:tc>
                  <a:txBody>
                    <a:bodyPr/>
                    <a:lstStyle/>
                    <a:p>
                      <a:pPr marL="112713" marR="0" lvl="0" indent="-1127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Colorado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426204"/>
                  </a:ext>
                </a:extLst>
              </a:tr>
              <a:tr h="344426">
                <a:tc>
                  <a:txBody>
                    <a:bodyPr/>
                    <a:lstStyle/>
                    <a:p>
                      <a:pPr marL="112713" marR="0" lvl="0" indent="-1127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California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364249"/>
                  </a:ext>
                </a:extLst>
              </a:tr>
              <a:tr h="344426">
                <a:tc>
                  <a:txBody>
                    <a:bodyPr/>
                    <a:lstStyle/>
                    <a:p>
                      <a:pPr marL="112713" marR="0" lvl="0" indent="-1127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Michigan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491371"/>
                  </a:ext>
                </a:extLst>
              </a:tr>
              <a:tr h="344426">
                <a:tc>
                  <a:txBody>
                    <a:bodyPr/>
                    <a:lstStyle/>
                    <a:p>
                      <a:pPr marL="112713" marR="0" lvl="0" indent="-1127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Oregon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704422"/>
                  </a:ext>
                </a:extLst>
              </a:tr>
              <a:tr h="344426">
                <a:tc>
                  <a:txBody>
                    <a:bodyPr/>
                    <a:lstStyle/>
                    <a:p>
                      <a:pPr marL="112713" marR="0" lvl="0" indent="-1127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Texas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63488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2F2CFF9-7DED-9664-8135-8F825E4BEA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161888"/>
              </p:ext>
            </p:extLst>
          </p:nvPr>
        </p:nvGraphicFramePr>
        <p:xfrm>
          <a:off x="465404" y="4140334"/>
          <a:ext cx="1837065" cy="172213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68692">
                  <a:extLst>
                    <a:ext uri="{9D8B030D-6E8A-4147-A177-3AD203B41FA5}">
                      <a16:colId xmlns:a16="http://schemas.microsoft.com/office/drawing/2014/main" val="1794082142"/>
                    </a:ext>
                  </a:extLst>
                </a:gridCol>
                <a:gridCol w="468373">
                  <a:extLst>
                    <a:ext uri="{9D8B030D-6E8A-4147-A177-3AD203B41FA5}">
                      <a16:colId xmlns:a16="http://schemas.microsoft.com/office/drawing/2014/main" val="1500381413"/>
                    </a:ext>
                  </a:extLst>
                </a:gridCol>
              </a:tblGrid>
              <a:tr h="344426">
                <a:tc>
                  <a:txBody>
                    <a:bodyPr/>
                    <a:lstStyle/>
                    <a:p>
                      <a:pPr marL="112713" marR="0" lvl="0" indent="-1127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Mississippi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426204"/>
                  </a:ext>
                </a:extLst>
              </a:tr>
              <a:tr h="344426">
                <a:tc>
                  <a:txBody>
                    <a:bodyPr/>
                    <a:lstStyle/>
                    <a:p>
                      <a:pPr marL="112713" marR="0" lvl="0" indent="-1127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North Dakota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364249"/>
                  </a:ext>
                </a:extLst>
              </a:tr>
              <a:tr h="344426">
                <a:tc>
                  <a:txBody>
                    <a:bodyPr/>
                    <a:lstStyle/>
                    <a:p>
                      <a:pPr marL="112713" marR="0" lvl="0" indent="-1127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West Virginia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491371"/>
                  </a:ext>
                </a:extLst>
              </a:tr>
              <a:tr h="344426">
                <a:tc>
                  <a:txBody>
                    <a:bodyPr/>
                    <a:lstStyle/>
                    <a:p>
                      <a:pPr marL="112713" marR="0" lvl="0" indent="-1127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South Dakota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704422"/>
                  </a:ext>
                </a:extLst>
              </a:tr>
              <a:tr h="344426">
                <a:tc>
                  <a:txBody>
                    <a:bodyPr/>
                    <a:lstStyle/>
                    <a:p>
                      <a:pPr marL="112713" marR="0" lvl="0" indent="-1127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634886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68E20B18-933F-6F19-2C59-C2EF1DEEE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1757" y="3843603"/>
            <a:ext cx="6048864" cy="301439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1858CF0-2C75-5AAE-23FD-717BC51F855C}"/>
              </a:ext>
            </a:extLst>
          </p:cNvPr>
          <p:cNvSpPr txBox="1"/>
          <p:nvPr/>
        </p:nvSpPr>
        <p:spPr>
          <a:xfrm>
            <a:off x="9050195" y="2091568"/>
            <a:ext cx="2469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Sorted alphabetically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A76246-57C2-9C9F-AB9F-E61BE3F3FC14}"/>
              </a:ext>
            </a:extLst>
          </p:cNvPr>
          <p:cNvSpPr txBox="1"/>
          <p:nvPr/>
        </p:nvSpPr>
        <p:spPr>
          <a:xfrm>
            <a:off x="9147141" y="4816733"/>
            <a:ext cx="2469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Sorted by volume </a:t>
            </a:r>
          </a:p>
        </p:txBody>
      </p:sp>
    </p:spTree>
    <p:extLst>
      <p:ext uri="{BB962C8B-B14F-4D97-AF65-F5344CB8AC3E}">
        <p14:creationId xmlns:p14="http://schemas.microsoft.com/office/powerpoint/2010/main" val="169883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F6DD570-0BBC-D0C1-DA1F-70A867B4D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8866"/>
            <a:ext cx="12192000" cy="51625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D520F5D-DF32-1C3A-0119-CC897FC97843}"/>
              </a:ext>
            </a:extLst>
          </p:cNvPr>
          <p:cNvSpPr/>
          <p:nvPr/>
        </p:nvSpPr>
        <p:spPr>
          <a:xfrm>
            <a:off x="0" y="1"/>
            <a:ext cx="12191980" cy="708865"/>
          </a:xfrm>
          <a:prstGeom prst="rect">
            <a:avLst/>
          </a:prstGeom>
          <a:solidFill>
            <a:srgbClr val="CF0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39725"/>
            <a:r>
              <a:rPr lang="en-US" sz="3600" dirty="0"/>
              <a:t>Question of Interest:  How to address missing values?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9C0142-4276-065D-817C-00DDEBF3989D}"/>
              </a:ext>
            </a:extLst>
          </p:cNvPr>
          <p:cNvSpPr/>
          <p:nvPr/>
        </p:nvSpPr>
        <p:spPr>
          <a:xfrm>
            <a:off x="514573" y="1417732"/>
            <a:ext cx="5581417" cy="3635035"/>
          </a:xfrm>
          <a:prstGeom prst="rect">
            <a:avLst/>
          </a:prstGeom>
          <a:solidFill>
            <a:srgbClr val="CF0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Always Analytics </a:t>
            </a:r>
            <a:r>
              <a:rPr lang="en-US" sz="2000" b="1" dirty="0">
                <a:solidFill>
                  <a:schemeClr val="bg1"/>
                </a:solidFill>
              </a:rPr>
              <a:t>identified 2 variables in the Beers data set that were missing information:  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ABV was missing 62 observations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IBU was missing 1005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To account for the missing data, an imputation method was used, where the missing data was </a:t>
            </a:r>
            <a:r>
              <a:rPr lang="en-US" sz="2000" b="1" i="1" dirty="0">
                <a:solidFill>
                  <a:schemeClr val="bg1"/>
                </a:solidFill>
              </a:rPr>
              <a:t>replaced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i="1" dirty="0">
                <a:solidFill>
                  <a:schemeClr val="bg1"/>
                </a:solidFill>
              </a:rPr>
              <a:t>with the mean </a:t>
            </a:r>
            <a:r>
              <a:rPr lang="en-US" sz="2000" b="1" dirty="0">
                <a:solidFill>
                  <a:schemeClr val="bg1"/>
                </a:solidFill>
              </a:rPr>
              <a:t>as a substituted value.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1600" i="1" dirty="0">
                <a:solidFill>
                  <a:schemeClr val="bg1"/>
                </a:solidFill>
              </a:rPr>
              <a:t>Alternatively, the missing data could be excluded, however that would eliminate nearly half of the data (42%).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E660245-7090-B25A-8277-A7CF72DB3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0" y="1417731"/>
            <a:ext cx="901508" cy="363503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31D939F-FC94-03EC-6CBE-8C22353FE57D}"/>
              </a:ext>
            </a:extLst>
          </p:cNvPr>
          <p:cNvSpPr/>
          <p:nvPr/>
        </p:nvSpPr>
        <p:spPr>
          <a:xfrm>
            <a:off x="6095990" y="3787218"/>
            <a:ext cx="901508" cy="586819"/>
          </a:xfrm>
          <a:prstGeom prst="rect">
            <a:avLst/>
          </a:prstGeom>
          <a:solidFill>
            <a:schemeClr val="accent4">
              <a:alpha val="2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3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68C48F0-5980-C6FB-7581-2B7850E27722}"/>
              </a:ext>
            </a:extLst>
          </p:cNvPr>
          <p:cNvSpPr/>
          <p:nvPr/>
        </p:nvSpPr>
        <p:spPr>
          <a:xfrm>
            <a:off x="0" y="1"/>
            <a:ext cx="12191980" cy="708865"/>
          </a:xfrm>
          <a:prstGeom prst="rect">
            <a:avLst/>
          </a:prstGeom>
          <a:solidFill>
            <a:srgbClr val="CF0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39725"/>
            <a:r>
              <a:rPr lang="en-US" sz="3200" dirty="0"/>
              <a:t>Question of Interest:  </a:t>
            </a:r>
            <a:r>
              <a:rPr lang="en-US" sz="3200" dirty="0">
                <a:solidFill>
                  <a:srgbClr val="FFFF00"/>
                </a:solidFill>
              </a:rPr>
              <a:t>What is the median ABV and IBU by state?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5760FF-001D-545D-F40A-FBAD83F61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2888" y="1056874"/>
            <a:ext cx="857300" cy="52959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73A5515-DF14-7EFE-FE67-5721FB33AEF6}"/>
              </a:ext>
            </a:extLst>
          </p:cNvPr>
          <p:cNvSpPr/>
          <p:nvPr/>
        </p:nvSpPr>
        <p:spPr>
          <a:xfrm>
            <a:off x="4209040" y="1056875"/>
            <a:ext cx="1623848" cy="5295900"/>
          </a:xfrm>
          <a:prstGeom prst="rect">
            <a:avLst/>
          </a:prstGeom>
          <a:solidFill>
            <a:srgbClr val="CF0A2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ABV by State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8BDA66-5F19-4D2F-E6A5-CCD9A6B1CE61}"/>
              </a:ext>
            </a:extLst>
          </p:cNvPr>
          <p:cNvSpPr/>
          <p:nvPr/>
        </p:nvSpPr>
        <p:spPr>
          <a:xfrm>
            <a:off x="7456736" y="1056874"/>
            <a:ext cx="1623848" cy="5295900"/>
          </a:xfrm>
          <a:prstGeom prst="rect">
            <a:avLst/>
          </a:prstGeom>
          <a:solidFill>
            <a:srgbClr val="CF0A2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IBU by State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99B1C1-D64B-D15D-C467-F1170C8500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0584" y="1058398"/>
            <a:ext cx="759219" cy="529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939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68C48F0-5980-C6FB-7581-2B7850E27722}"/>
              </a:ext>
            </a:extLst>
          </p:cNvPr>
          <p:cNvSpPr/>
          <p:nvPr/>
        </p:nvSpPr>
        <p:spPr>
          <a:xfrm>
            <a:off x="0" y="1"/>
            <a:ext cx="12191980" cy="708865"/>
          </a:xfrm>
          <a:prstGeom prst="rect">
            <a:avLst/>
          </a:prstGeom>
          <a:solidFill>
            <a:srgbClr val="CF0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39725"/>
            <a:r>
              <a:rPr lang="en-US" sz="3200" dirty="0"/>
              <a:t>Question of Interest:  Which state has the maximum ABV &amp; IBU beer?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16284A-76A0-A7C1-C7B7-A496A361A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89" y="1981529"/>
            <a:ext cx="6997987" cy="36885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0F54F5-B95D-3652-41B1-0B8AEA266245}"/>
              </a:ext>
            </a:extLst>
          </p:cNvPr>
          <p:cNvSpPr txBox="1"/>
          <p:nvPr/>
        </p:nvSpPr>
        <p:spPr>
          <a:xfrm>
            <a:off x="2644140" y="975360"/>
            <a:ext cx="6903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u="sng" dirty="0">
                <a:solidFill>
                  <a:schemeClr val="bg1"/>
                </a:solidFill>
              </a:rPr>
              <a:t>max ABV beer </a:t>
            </a:r>
            <a:r>
              <a:rPr lang="en-US" dirty="0">
                <a:solidFill>
                  <a:schemeClr val="bg1"/>
                </a:solidFill>
              </a:rPr>
              <a:t> is located in </a:t>
            </a:r>
            <a:r>
              <a:rPr lang="en-US" u="sng" dirty="0">
                <a:solidFill>
                  <a:schemeClr val="bg1"/>
                </a:solidFill>
              </a:rPr>
              <a:t>Boulder, Colorado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u="sng" dirty="0">
                <a:solidFill>
                  <a:schemeClr val="bg1"/>
                </a:solidFill>
              </a:rPr>
              <a:t>max IBU beer </a:t>
            </a:r>
            <a:r>
              <a:rPr lang="en-US" dirty="0">
                <a:solidFill>
                  <a:schemeClr val="bg1"/>
                </a:solidFill>
              </a:rPr>
              <a:t> is located in </a:t>
            </a:r>
            <a:r>
              <a:rPr lang="en-US" u="sng" dirty="0">
                <a:solidFill>
                  <a:schemeClr val="bg1"/>
                </a:solidFill>
              </a:rPr>
              <a:t>Astoria, Oregon</a:t>
            </a:r>
          </a:p>
        </p:txBody>
      </p:sp>
    </p:spTree>
    <p:extLst>
      <p:ext uri="{BB962C8B-B14F-4D97-AF65-F5344CB8AC3E}">
        <p14:creationId xmlns:p14="http://schemas.microsoft.com/office/powerpoint/2010/main" val="407533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68C48F0-5980-C6FB-7581-2B7850E27722}"/>
              </a:ext>
            </a:extLst>
          </p:cNvPr>
          <p:cNvSpPr/>
          <p:nvPr/>
        </p:nvSpPr>
        <p:spPr>
          <a:xfrm>
            <a:off x="0" y="1"/>
            <a:ext cx="12191980" cy="708865"/>
          </a:xfrm>
          <a:prstGeom prst="rect">
            <a:avLst/>
          </a:prstGeom>
          <a:solidFill>
            <a:srgbClr val="CF0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39725"/>
            <a:r>
              <a:rPr lang="en-US" sz="3200" dirty="0"/>
              <a:t>Question of Interest:  ABV Summary statistics and distribution</a:t>
            </a:r>
          </a:p>
        </p:txBody>
      </p:sp>
      <p:pic>
        <p:nvPicPr>
          <p:cNvPr id="4" name="Picture 3" descr="A bottle of beer next to a glass of beer&#10;&#10;Description automatically generated">
            <a:extLst>
              <a:ext uri="{FF2B5EF4-FFF2-40B4-BE49-F238E27FC236}">
                <a16:creationId xmlns:a16="http://schemas.microsoft.com/office/drawing/2014/main" id="{875FE87D-0794-6F8F-F498-FBEAE8E071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29" b="14769"/>
          <a:stretch/>
        </p:blipFill>
        <p:spPr>
          <a:xfrm>
            <a:off x="20" y="708866"/>
            <a:ext cx="12191980" cy="61491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CE7D23-503B-19B1-7DE1-187526D2F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066" y="3280699"/>
            <a:ext cx="8200000" cy="2790476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1AEDE57-D142-EF97-C108-AFF380656B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786830"/>
              </p:ext>
            </p:extLst>
          </p:nvPr>
        </p:nvGraphicFramePr>
        <p:xfrm>
          <a:off x="527466" y="3280699"/>
          <a:ext cx="2208457" cy="222504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132692">
                  <a:extLst>
                    <a:ext uri="{9D8B030D-6E8A-4147-A177-3AD203B41FA5}">
                      <a16:colId xmlns:a16="http://schemas.microsoft.com/office/drawing/2014/main" val="1300671551"/>
                    </a:ext>
                  </a:extLst>
                </a:gridCol>
                <a:gridCol w="1075765">
                  <a:extLst>
                    <a:ext uri="{9D8B030D-6E8A-4147-A177-3AD203B41FA5}">
                      <a16:colId xmlns:a16="http://schemas.microsoft.com/office/drawing/2014/main" val="1820306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809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832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183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38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976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33543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F2D2480E-09F7-78D6-2F72-59F1F8969207}"/>
              </a:ext>
            </a:extLst>
          </p:cNvPr>
          <p:cNvSpPr/>
          <p:nvPr/>
        </p:nvSpPr>
        <p:spPr>
          <a:xfrm>
            <a:off x="527466" y="914997"/>
            <a:ext cx="6044710" cy="21595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The summary statistics for ABV indicate a tight interquartile range.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The range of this data set is between 1% and 12.8%.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In comparison, this aligns to the industry standard range where beers typically fall in the 3% to 13% ABV range.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As depicted by the distribution below, it appears normal with a slight right skew given the spread (i.e. max of 0.128  in Colorado).</a:t>
            </a:r>
          </a:p>
        </p:txBody>
      </p:sp>
    </p:spTree>
    <p:extLst>
      <p:ext uri="{BB962C8B-B14F-4D97-AF65-F5344CB8AC3E}">
        <p14:creationId xmlns:p14="http://schemas.microsoft.com/office/powerpoint/2010/main" val="10672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F828D28-8E09-41CC-8229-3070B5467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606A12-0970-7F01-F1CF-B525F45C15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07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095D81-19C7-F82F-CDD0-E88B06DDA620}"/>
              </a:ext>
            </a:extLst>
          </p:cNvPr>
          <p:cNvSpPr/>
          <p:nvPr/>
        </p:nvSpPr>
        <p:spPr>
          <a:xfrm>
            <a:off x="0" y="1"/>
            <a:ext cx="12191980" cy="708865"/>
          </a:xfrm>
          <a:prstGeom prst="rect">
            <a:avLst/>
          </a:prstGeom>
          <a:solidFill>
            <a:srgbClr val="CF0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39725"/>
            <a:r>
              <a:rPr lang="en-US" sz="3200" dirty="0"/>
              <a:t>Question of Interest:  Assess the relationship between IBU and ABV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F1D28C-67AD-102E-09E5-0DBCCE88F275}"/>
              </a:ext>
            </a:extLst>
          </p:cNvPr>
          <p:cNvSpPr txBox="1"/>
          <p:nvPr/>
        </p:nvSpPr>
        <p:spPr>
          <a:xfrm>
            <a:off x="333906" y="1054228"/>
            <a:ext cx="53441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evidence suggests a positive linear relationship between bitterness (IBU) and ABV.  A Pearson’s test indicates a moderate correlation of 52% 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In conclusion, additional analysis is needed to determine if other variables are significant.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3413DA-B530-001E-81D8-30783BCB1E92}"/>
              </a:ext>
            </a:extLst>
          </p:cNvPr>
          <p:cNvSpPr txBox="1"/>
          <p:nvPr/>
        </p:nvSpPr>
        <p:spPr>
          <a:xfrm>
            <a:off x="489149" y="3780496"/>
            <a:ext cx="53441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Always Analytics </a:t>
            </a:r>
            <a:r>
              <a:rPr lang="en-US" dirty="0">
                <a:solidFill>
                  <a:schemeClr val="bg1"/>
                </a:solidFill>
              </a:rPr>
              <a:t>also examined the relationship between IBU and ABV for the data set missing values.  Recall, in this case, the mean was not used to fill in the blanks. 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Now, the correlation test yields a higher score of 67% which proves the impact of the missing data.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2CA73A-A83F-2B54-1DD4-8CEE0A509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934" y="3901490"/>
            <a:ext cx="5857715" cy="1993392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E636D61-F636-773C-427A-88F822797D19}"/>
              </a:ext>
            </a:extLst>
          </p:cNvPr>
          <p:cNvCxnSpPr/>
          <p:nvPr/>
        </p:nvCxnSpPr>
        <p:spPr>
          <a:xfrm>
            <a:off x="333906" y="3559031"/>
            <a:ext cx="1168776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D681CCB-4776-7BC1-770B-9F06DBE664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379" y="1190401"/>
            <a:ext cx="5857715" cy="199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892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7499</TotalTime>
  <Words>594</Words>
  <Application>Microsoft Office PowerPoint</Application>
  <PresentationFormat>Widescreen</PresentationFormat>
  <Paragraphs>130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Bahnschrift Light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April Er</dc:creator>
  <cp:lastModifiedBy>April Er</cp:lastModifiedBy>
  <cp:revision>27</cp:revision>
  <dcterms:created xsi:type="dcterms:W3CDTF">2022-06-16T00:35:46Z</dcterms:created>
  <dcterms:modified xsi:type="dcterms:W3CDTF">2022-06-22T00:18:13Z</dcterms:modified>
</cp:coreProperties>
</file>